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Lst>
  <p:sldSz cy="5143500" cx="9144000"/>
  <p:notesSz cx="6858000" cy="9144000"/>
  <p:embeddedFontLst>
    <p:embeddedFont>
      <p:font typeface="Roboto"/>
      <p:regular r:id="rId10"/>
      <p:bold r:id="rId11"/>
      <p:italic r:id="rId12"/>
      <p:boldItalic r:id="rId13"/>
    </p:embeddedFont>
    <p:embeddedFont>
      <p:font typeface="Caveat"/>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0" roundtripDataSignature="AMtx7miWrYE3+PK2cOHefCD19quxxVpD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A71ED1-0A32-47E6-A7DB-32A69A0118D5}">
  <a:tblStyle styleId="{D7A71ED1-0A32-47E6-A7DB-32A69A0118D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Caveat-bold.fntdata"/><Relationship Id="rId14" Type="http://schemas.openxmlformats.org/officeDocument/2006/relationships/font" Target="fonts/Caveat-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slideMaster" Target="slideMasters/slideMaster1.xml"/><Relationship Id="rId19" Type="http://schemas.openxmlformats.org/officeDocument/2006/relationships/font" Target="fonts/OpenSans-boldItalic.fntdata"/><Relationship Id="rId6" Type="http://schemas.openxmlformats.org/officeDocument/2006/relationships/notesMaster" Target="notesMasters/notesMaster1.xml"/><Relationship Id="rId18"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37f6e752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37f6e752a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434e718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c434e7185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50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9" name="Google Shape;4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7"/>
          <p:cNvSpPr txBox="1"/>
          <p:nvPr>
            <p:ph type="title"/>
          </p:nvPr>
        </p:nvSpPr>
        <p:spPr>
          <a:xfrm>
            <a:off x="438150" y="1609089"/>
            <a:ext cx="8267700" cy="1977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800"/>
              <a:buNone/>
              <a:defRPr b="1" i="0" sz="6400">
                <a:solidFill>
                  <a:schemeClr val="lt1"/>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7"/>
          <p:cNvSpPr txBox="1"/>
          <p:nvPr>
            <p:ph idx="1" type="body"/>
          </p:nvPr>
        </p:nvSpPr>
        <p:spPr>
          <a:xfrm>
            <a:off x="388937" y="1603438"/>
            <a:ext cx="8366100" cy="1763400"/>
          </a:xfrm>
          <a:prstGeom prst="rect">
            <a:avLst/>
          </a:prstGeom>
          <a:noFill/>
          <a:ln>
            <a:noFill/>
          </a:ln>
        </p:spPr>
        <p:txBody>
          <a:bodyPr anchorCtr="0" anchor="t" bIns="0" lIns="0" spcFirstLastPara="1" rIns="0" wrap="square" tIns="0">
            <a:spAutoFit/>
          </a:bodyPr>
          <a:lstStyle>
            <a:lvl1pPr indent="-228600" lvl="0" marL="457200" algn="l">
              <a:lnSpc>
                <a:spcPct val="115000"/>
              </a:lnSpc>
              <a:spcBef>
                <a:spcPts val="0"/>
              </a:spcBef>
              <a:spcAft>
                <a:spcPts val="0"/>
              </a:spcAft>
              <a:buSzPts val="1800"/>
              <a:buNone/>
              <a:defRPr b="1" i="0" sz="5700">
                <a:solidFill>
                  <a:schemeClr val="lt1"/>
                </a:solidFill>
                <a:latin typeface="Roboto"/>
                <a:ea typeface="Roboto"/>
                <a:cs typeface="Roboto"/>
                <a:sym typeface="Roboto"/>
              </a:defRPr>
            </a:lvl1pPr>
            <a:lvl2pPr indent="-228600" lvl="1" marL="914400" algn="l">
              <a:lnSpc>
                <a:spcPct val="115000"/>
              </a:lnSpc>
              <a:spcBef>
                <a:spcPts val="1200"/>
              </a:spcBef>
              <a:spcAft>
                <a:spcPts val="0"/>
              </a:spcAft>
              <a:buSzPts val="1400"/>
              <a:buNone/>
              <a:defRPr/>
            </a:lvl2pPr>
            <a:lvl3pPr indent="-228600" lvl="2" marL="1371600" algn="l">
              <a:lnSpc>
                <a:spcPct val="115000"/>
              </a:lnSpc>
              <a:spcBef>
                <a:spcPts val="1200"/>
              </a:spcBef>
              <a:spcAft>
                <a:spcPts val="0"/>
              </a:spcAft>
              <a:buSzPts val="1400"/>
              <a:buNone/>
              <a:defRPr/>
            </a:lvl3pPr>
            <a:lvl4pPr indent="-228600" lvl="3" marL="1828800" algn="l">
              <a:lnSpc>
                <a:spcPct val="115000"/>
              </a:lnSpc>
              <a:spcBef>
                <a:spcPts val="1200"/>
              </a:spcBef>
              <a:spcAft>
                <a:spcPts val="0"/>
              </a:spcAft>
              <a:buSzPts val="1400"/>
              <a:buNone/>
              <a:defRPr/>
            </a:lvl4pPr>
            <a:lvl5pPr indent="-228600" lvl="4" marL="2286000" algn="l">
              <a:lnSpc>
                <a:spcPct val="115000"/>
              </a:lnSpc>
              <a:spcBef>
                <a:spcPts val="1200"/>
              </a:spcBef>
              <a:spcAft>
                <a:spcPts val="0"/>
              </a:spcAft>
              <a:buSzPts val="1400"/>
              <a:buNone/>
              <a:defRPr/>
            </a:lvl5pPr>
            <a:lvl6pPr indent="-228600" lvl="5" marL="2743200" algn="l">
              <a:lnSpc>
                <a:spcPct val="115000"/>
              </a:lnSpc>
              <a:spcBef>
                <a:spcPts val="1200"/>
              </a:spcBef>
              <a:spcAft>
                <a:spcPts val="0"/>
              </a:spcAft>
              <a:buSzPts val="1400"/>
              <a:buNone/>
              <a:defRPr/>
            </a:lvl6pPr>
            <a:lvl7pPr indent="-228600" lvl="6" marL="3200400" algn="l">
              <a:lnSpc>
                <a:spcPct val="115000"/>
              </a:lnSpc>
              <a:spcBef>
                <a:spcPts val="1200"/>
              </a:spcBef>
              <a:spcAft>
                <a:spcPts val="0"/>
              </a:spcAft>
              <a:buSzPts val="1400"/>
              <a:buNone/>
              <a:defRPr/>
            </a:lvl7pPr>
            <a:lvl8pPr indent="-228600" lvl="7" marL="3657600" algn="l">
              <a:lnSpc>
                <a:spcPct val="115000"/>
              </a:lnSpc>
              <a:spcBef>
                <a:spcPts val="1200"/>
              </a:spcBef>
              <a:spcAft>
                <a:spcPts val="0"/>
              </a:spcAft>
              <a:buSzPts val="1400"/>
              <a:buNone/>
              <a:defRPr/>
            </a:lvl8pPr>
            <a:lvl9pPr indent="-228600" lvl="8" marL="4114800" algn="l">
              <a:lnSpc>
                <a:spcPct val="115000"/>
              </a:lnSpc>
              <a:spcBef>
                <a:spcPts val="1200"/>
              </a:spcBef>
              <a:spcAft>
                <a:spcPts val="1200"/>
              </a:spcAft>
              <a:buSzPts val="1400"/>
              <a:buNone/>
              <a:defRPr/>
            </a:lvl9pPr>
          </a:lstStyle>
          <a:p/>
        </p:txBody>
      </p:sp>
      <p:sp>
        <p:nvSpPr>
          <p:cNvPr id="16" name="Google Shape;16;p7"/>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7"/>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7"/>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1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1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1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1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1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1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
          <p:cNvPicPr preferRelativeResize="0"/>
          <p:nvPr/>
        </p:nvPicPr>
        <p:blipFill rotWithShape="1">
          <a:blip r:embed="rId3">
            <a:alphaModFix/>
          </a:blip>
          <a:srcRect b="0" l="0" r="0" t="0"/>
          <a:stretch/>
        </p:blipFill>
        <p:spPr>
          <a:xfrm>
            <a:off x="0" y="0"/>
            <a:ext cx="9144003" cy="5143513"/>
          </a:xfrm>
          <a:prstGeom prst="rect">
            <a:avLst/>
          </a:prstGeom>
          <a:noFill/>
          <a:ln>
            <a:noFill/>
          </a:ln>
        </p:spPr>
      </p:pic>
      <p:sp>
        <p:nvSpPr>
          <p:cNvPr id="61" name="Google Shape;61;p1"/>
          <p:cNvSpPr txBox="1"/>
          <p:nvPr/>
        </p:nvSpPr>
        <p:spPr>
          <a:xfrm>
            <a:off x="3792125" y="799800"/>
            <a:ext cx="5115900" cy="45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Arial"/>
              <a:buNone/>
            </a:pPr>
            <a:r>
              <a:rPr b="1" i="0" lang="id" sz="2000" u="none" cap="none" strike="noStrike">
                <a:solidFill>
                  <a:schemeClr val="lt1"/>
                </a:solidFill>
                <a:latin typeface="Open Sans"/>
                <a:ea typeface="Open Sans"/>
                <a:cs typeface="Open Sans"/>
                <a:sym typeface="Open Sans"/>
              </a:rPr>
              <a:t>Case Study - E-Learning</a:t>
            </a:r>
            <a:endParaRPr b="1" i="0" sz="2000" u="none" cap="none" strike="noStrike">
              <a:solidFill>
                <a:srgbClr val="FFFFFF"/>
              </a:solidFill>
              <a:latin typeface="Open Sans"/>
              <a:ea typeface="Open Sans"/>
              <a:cs typeface="Open Sans"/>
              <a:sym typeface="Open Sans"/>
            </a:endParaRPr>
          </a:p>
        </p:txBody>
      </p:sp>
      <p:sp>
        <p:nvSpPr>
          <p:cNvPr id="62" name="Google Shape;62;p1"/>
          <p:cNvSpPr txBox="1"/>
          <p:nvPr/>
        </p:nvSpPr>
        <p:spPr>
          <a:xfrm>
            <a:off x="3792125" y="1770350"/>
            <a:ext cx="5115900" cy="15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7200"/>
              <a:buFont typeface="Arial"/>
              <a:buNone/>
            </a:pPr>
            <a:r>
              <a:rPr b="1" i="0" lang="id" sz="4500" u="none" cap="none" strike="noStrike">
                <a:solidFill>
                  <a:schemeClr val="lt1"/>
                </a:solidFill>
                <a:latin typeface="Roboto"/>
                <a:ea typeface="Roboto"/>
                <a:cs typeface="Roboto"/>
                <a:sym typeface="Roboto"/>
              </a:rPr>
              <a:t>Fundamental HR Frameworks</a:t>
            </a:r>
            <a:endParaRPr b="1" i="0" sz="4900" u="none" cap="none" strike="noStrike">
              <a:solidFill>
                <a:srgbClr val="FFFFFF"/>
              </a:solidFill>
              <a:latin typeface="Roboto"/>
              <a:ea typeface="Roboto"/>
              <a:cs typeface="Roboto"/>
              <a:sym typeface="Roboto"/>
            </a:endParaRPr>
          </a:p>
        </p:txBody>
      </p:sp>
      <p:sp>
        <p:nvSpPr>
          <p:cNvPr id="63" name="Google Shape;63;p1"/>
          <p:cNvSpPr txBox="1"/>
          <p:nvPr/>
        </p:nvSpPr>
        <p:spPr>
          <a:xfrm>
            <a:off x="3792125" y="3812800"/>
            <a:ext cx="5115900" cy="45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d" sz="2000" u="none" cap="none" strike="noStrike">
                <a:solidFill>
                  <a:srgbClr val="FFFFFF"/>
                </a:solidFill>
                <a:latin typeface="Open Sans"/>
                <a:ea typeface="Open Sans"/>
                <a:cs typeface="Open Sans"/>
                <a:sym typeface="Open Sans"/>
              </a:rPr>
              <a:t>Owner: </a:t>
            </a:r>
            <a:r>
              <a:rPr b="0" i="0" lang="id" sz="2000" u="none" cap="none" strike="noStrike">
                <a:solidFill>
                  <a:srgbClr val="FFFFFF"/>
                </a:solidFill>
                <a:latin typeface="Open Sans"/>
                <a:ea typeface="Open Sans"/>
                <a:cs typeface="Open Sans"/>
                <a:sym typeface="Open Sans"/>
              </a:rPr>
              <a:t>XXX</a:t>
            </a:r>
            <a:endParaRPr b="0" i="0" sz="2300" u="none" cap="none" strike="noStrike">
              <a:solidFill>
                <a:srgbClr val="000000"/>
              </a:solidFill>
              <a:latin typeface="Open Sans"/>
              <a:ea typeface="Open Sans"/>
              <a:cs typeface="Open Sans"/>
              <a:sym typeface="Open Sans"/>
            </a:endParaRPr>
          </a:p>
        </p:txBody>
      </p:sp>
      <p:sp>
        <p:nvSpPr>
          <p:cNvPr id="64" name="Google Shape;64;p1"/>
          <p:cNvSpPr txBox="1"/>
          <p:nvPr/>
        </p:nvSpPr>
        <p:spPr>
          <a:xfrm>
            <a:off x="3792125" y="4412750"/>
            <a:ext cx="5115900" cy="45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id" sz="1400" u="none" cap="none" strike="noStrike">
                <a:solidFill>
                  <a:srgbClr val="000000"/>
                </a:solidFill>
                <a:highlight>
                  <a:srgbClr val="FFF2CC"/>
                </a:highlight>
                <a:latin typeface="Arial"/>
                <a:ea typeface="Arial"/>
                <a:cs typeface="Arial"/>
                <a:sym typeface="Arial"/>
              </a:rPr>
              <a:t>Build your skill and portfolio via myskill.id</a:t>
            </a:r>
            <a:endParaRPr b="0" i="0" sz="1400" u="none" cap="none" strike="noStrike">
              <a:solidFill>
                <a:srgbClr val="000000"/>
              </a:solidFill>
              <a:highlight>
                <a:srgbClr val="FFF2CC"/>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237f6e752a9_0_0"/>
          <p:cNvSpPr txBox="1"/>
          <p:nvPr/>
        </p:nvSpPr>
        <p:spPr>
          <a:xfrm>
            <a:off x="3429900" y="842675"/>
            <a:ext cx="5497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id" sz="2800" u="none" cap="none" strike="noStrike">
                <a:solidFill>
                  <a:srgbClr val="0097A7"/>
                </a:solidFill>
                <a:latin typeface="Arial"/>
                <a:ea typeface="Arial"/>
                <a:cs typeface="Arial"/>
                <a:sym typeface="Arial"/>
              </a:rPr>
              <a:t>Case Study</a:t>
            </a:r>
            <a:endParaRPr b="1" i="0" sz="2800" u="none" cap="none" strike="noStrike">
              <a:solidFill>
                <a:srgbClr val="0097A7"/>
              </a:solidFill>
              <a:latin typeface="Arial"/>
              <a:ea typeface="Arial"/>
              <a:cs typeface="Arial"/>
              <a:sym typeface="Arial"/>
            </a:endParaRPr>
          </a:p>
        </p:txBody>
      </p:sp>
      <p:sp>
        <p:nvSpPr>
          <p:cNvPr id="70" name="Google Shape;70;g237f6e752a9_0_0"/>
          <p:cNvSpPr txBox="1"/>
          <p:nvPr/>
        </p:nvSpPr>
        <p:spPr>
          <a:xfrm>
            <a:off x="3429900" y="1439450"/>
            <a:ext cx="5497200" cy="291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900"/>
              </a:spcBef>
              <a:spcAft>
                <a:spcPts val="0"/>
              </a:spcAft>
              <a:buClr>
                <a:srgbClr val="000000"/>
              </a:buClr>
              <a:buSzPts val="1300"/>
              <a:buFont typeface="Arial"/>
              <a:buNone/>
            </a:pPr>
            <a:r>
              <a:rPr b="0" i="0" lang="id" sz="1300" u="none" cap="none" strike="noStrike">
                <a:solidFill>
                  <a:srgbClr val="111111"/>
                </a:solidFill>
                <a:latin typeface="Roboto"/>
                <a:ea typeface="Roboto"/>
                <a:cs typeface="Roboto"/>
                <a:sym typeface="Roboto"/>
              </a:rPr>
              <a:t>Toyota Indonesia, salah satu perusahaan otomotif terkemuka di Indonesia, memiliki reputasi yang kuat dalam memproduksi dan mendistribusikan kendaraan berkualitas tinggi. Seiring dengan pertumbuhan industri otomotif yang semakin kompetitif, Toyota Indonesia menghadapi tantangan dalam menarik, merekrut, mempertahankan, dan mengembangkan talenta yang berkualitas. </a:t>
            </a:r>
            <a:endParaRPr b="0" i="0" sz="1300" u="none" cap="none" strike="noStrike">
              <a:solidFill>
                <a:srgbClr val="111111"/>
              </a:solidFill>
              <a:latin typeface="Roboto"/>
              <a:ea typeface="Roboto"/>
              <a:cs typeface="Roboto"/>
              <a:sym typeface="Roboto"/>
            </a:endParaRPr>
          </a:p>
          <a:p>
            <a:pPr indent="0" lvl="0" marL="0" marR="0" rtl="0" algn="l">
              <a:lnSpc>
                <a:spcPct val="115000"/>
              </a:lnSpc>
              <a:spcBef>
                <a:spcPts val="900"/>
              </a:spcBef>
              <a:spcAft>
                <a:spcPts val="0"/>
              </a:spcAft>
              <a:buClr>
                <a:srgbClr val="000000"/>
              </a:buClr>
              <a:buSzPts val="1300"/>
              <a:buFont typeface="Arial"/>
              <a:buNone/>
            </a:pPr>
            <a:r>
              <a:rPr b="0" i="0" lang="id" sz="1300" u="none" cap="none" strike="noStrike">
                <a:solidFill>
                  <a:srgbClr val="111111"/>
                </a:solidFill>
                <a:latin typeface="Roboto"/>
                <a:ea typeface="Roboto"/>
                <a:cs typeface="Roboto"/>
                <a:sym typeface="Roboto"/>
              </a:rPr>
              <a:t>Oleh karena itu, HRD Toyota Indonesia berkomitmen untuk merancang strategi umum dari employee lifecycle yang efektif guna memastikan keberhasilan jangka panjang perusahaan.</a:t>
            </a:r>
            <a:endParaRPr b="0" i="0" sz="1300" u="none" cap="none" strike="noStrike">
              <a:solidFill>
                <a:srgbClr val="111111"/>
              </a:solidFill>
              <a:latin typeface="Roboto"/>
              <a:ea typeface="Roboto"/>
              <a:cs typeface="Roboto"/>
              <a:sym typeface="Roboto"/>
            </a:endParaRPr>
          </a:p>
          <a:p>
            <a:pPr indent="0" lvl="0" marL="0" marR="0" rtl="0" algn="l">
              <a:lnSpc>
                <a:spcPct val="115000"/>
              </a:lnSpc>
              <a:spcBef>
                <a:spcPts val="900"/>
              </a:spcBef>
              <a:spcAft>
                <a:spcPts val="0"/>
              </a:spcAft>
              <a:buClr>
                <a:srgbClr val="000000"/>
              </a:buClr>
              <a:buSzPts val="1300"/>
              <a:buFont typeface="Arial"/>
              <a:buNone/>
            </a:pPr>
            <a:r>
              <a:rPr b="0" i="0" lang="id" sz="1300" u="none" cap="none" strike="noStrike">
                <a:solidFill>
                  <a:srgbClr val="111111"/>
                </a:solidFill>
                <a:latin typeface="Roboto"/>
                <a:ea typeface="Roboto"/>
                <a:cs typeface="Roboto"/>
                <a:sym typeface="Roboto"/>
              </a:rPr>
              <a:t>Sebagai calon HRD di Toyota, buatkan strategi Employee Lifecycle dari Toyota Indonesia.</a:t>
            </a:r>
            <a:endParaRPr b="0" i="0" sz="1300" u="none" cap="none" strike="noStrike">
              <a:solidFill>
                <a:srgbClr val="111111"/>
              </a:solidFill>
              <a:latin typeface="Roboto"/>
              <a:ea typeface="Roboto"/>
              <a:cs typeface="Roboto"/>
              <a:sym typeface="Roboto"/>
            </a:endParaRPr>
          </a:p>
        </p:txBody>
      </p:sp>
      <p:pic>
        <p:nvPicPr>
          <p:cNvPr id="71" name="Google Shape;71;g237f6e752a9_0_0"/>
          <p:cNvPicPr preferRelativeResize="0"/>
          <p:nvPr/>
        </p:nvPicPr>
        <p:blipFill rotWithShape="1">
          <a:blip r:embed="rId3">
            <a:alphaModFix/>
          </a:blip>
          <a:srcRect b="0" l="22873" r="19685" t="0"/>
          <a:stretch/>
        </p:blipFill>
        <p:spPr>
          <a:xfrm>
            <a:off x="0" y="1053350"/>
            <a:ext cx="3211174" cy="3144650"/>
          </a:xfrm>
          <a:prstGeom prst="rect">
            <a:avLst/>
          </a:prstGeom>
          <a:noFill/>
          <a:ln>
            <a:noFill/>
          </a:ln>
        </p:spPr>
      </p:pic>
      <p:grpSp>
        <p:nvGrpSpPr>
          <p:cNvPr id="72" name="Google Shape;72;g237f6e752a9_0_0"/>
          <p:cNvGrpSpPr/>
          <p:nvPr/>
        </p:nvGrpSpPr>
        <p:grpSpPr>
          <a:xfrm>
            <a:off x="3854590" y="4740703"/>
            <a:ext cx="1434817" cy="389011"/>
            <a:chOff x="3248325" y="4588800"/>
            <a:chExt cx="2045939" cy="554700"/>
          </a:xfrm>
        </p:grpSpPr>
        <p:sp>
          <p:nvSpPr>
            <p:cNvPr id="73" name="Google Shape;73;g237f6e752a9_0_0"/>
            <p:cNvSpPr/>
            <p:nvPr/>
          </p:nvSpPr>
          <p:spPr>
            <a:xfrm>
              <a:off x="3248325"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237f6e752a9_0_0"/>
            <p:cNvSpPr/>
            <p:nvPr/>
          </p:nvSpPr>
          <p:spPr>
            <a:xfrm>
              <a:off x="395554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237f6e752a9_0_0"/>
            <p:cNvSpPr/>
            <p:nvPr/>
          </p:nvSpPr>
          <p:spPr>
            <a:xfrm>
              <a:off x="466276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g237f6e752a9_0_0"/>
          <p:cNvSpPr txBox="1"/>
          <p:nvPr/>
        </p:nvSpPr>
        <p:spPr>
          <a:xfrm>
            <a:off x="212775" y="4649600"/>
            <a:ext cx="1434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id" sz="1100" u="none" cap="none" strike="noStrike">
                <a:solidFill>
                  <a:srgbClr val="18919B"/>
                </a:solidFill>
                <a:latin typeface="Caveat"/>
                <a:ea typeface="Caveat"/>
                <a:cs typeface="Caveat"/>
                <a:sym typeface="Caveat"/>
              </a:rPr>
              <a:t>#RintisKarirImpian</a:t>
            </a:r>
            <a:endParaRPr b="1" i="0" sz="1100" u="none" cap="none" strike="noStrike">
              <a:solidFill>
                <a:srgbClr val="18919B"/>
              </a:solidFill>
              <a:latin typeface="Caveat"/>
              <a:ea typeface="Caveat"/>
              <a:cs typeface="Caveat"/>
              <a:sym typeface="Caveat"/>
            </a:endParaRPr>
          </a:p>
        </p:txBody>
      </p:sp>
      <p:pic>
        <p:nvPicPr>
          <p:cNvPr id="77" name="Google Shape;77;g237f6e752a9_0_0"/>
          <p:cNvPicPr preferRelativeResize="0"/>
          <p:nvPr/>
        </p:nvPicPr>
        <p:blipFill rotWithShape="1">
          <a:blip r:embed="rId4">
            <a:alphaModFix/>
          </a:blip>
          <a:srcRect b="0" l="0" r="0" t="0"/>
          <a:stretch/>
        </p:blipFill>
        <p:spPr>
          <a:xfrm>
            <a:off x="8410175" y="4803796"/>
            <a:ext cx="558450" cy="262804"/>
          </a:xfrm>
          <a:prstGeom prst="rect">
            <a:avLst/>
          </a:prstGeom>
          <a:noFill/>
          <a:ln>
            <a:noFill/>
          </a:ln>
        </p:spPr>
      </p:pic>
      <p:grpSp>
        <p:nvGrpSpPr>
          <p:cNvPr id="78" name="Google Shape;78;g237f6e752a9_0_0"/>
          <p:cNvGrpSpPr/>
          <p:nvPr/>
        </p:nvGrpSpPr>
        <p:grpSpPr>
          <a:xfrm>
            <a:off x="8325085" y="65154"/>
            <a:ext cx="763768" cy="752531"/>
            <a:chOff x="695950" y="3458000"/>
            <a:chExt cx="966550" cy="952450"/>
          </a:xfrm>
        </p:grpSpPr>
        <p:sp>
          <p:nvSpPr>
            <p:cNvPr id="79" name="Google Shape;79;g237f6e752a9_0_0"/>
            <p:cNvSpPr/>
            <p:nvPr/>
          </p:nvSpPr>
          <p:spPr>
            <a:xfrm>
              <a:off x="69595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37f6e752a9_0_0"/>
            <p:cNvSpPr/>
            <p:nvPr/>
          </p:nvSpPr>
          <p:spPr>
            <a:xfrm>
              <a:off x="1065675"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237f6e752a9_0_0"/>
            <p:cNvSpPr/>
            <p:nvPr/>
          </p:nvSpPr>
          <p:spPr>
            <a:xfrm>
              <a:off x="143540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237f6e752a9_0_0"/>
            <p:cNvSpPr/>
            <p:nvPr/>
          </p:nvSpPr>
          <p:spPr>
            <a:xfrm>
              <a:off x="69595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37f6e752a9_0_0"/>
            <p:cNvSpPr/>
            <p:nvPr/>
          </p:nvSpPr>
          <p:spPr>
            <a:xfrm>
              <a:off x="1065675"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37f6e752a9_0_0"/>
            <p:cNvSpPr/>
            <p:nvPr/>
          </p:nvSpPr>
          <p:spPr>
            <a:xfrm>
              <a:off x="143540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37f6e752a9_0_0"/>
            <p:cNvSpPr/>
            <p:nvPr/>
          </p:nvSpPr>
          <p:spPr>
            <a:xfrm>
              <a:off x="69595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237f6e752a9_0_0"/>
            <p:cNvSpPr/>
            <p:nvPr/>
          </p:nvSpPr>
          <p:spPr>
            <a:xfrm>
              <a:off x="1065675"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237f6e752a9_0_0"/>
            <p:cNvSpPr/>
            <p:nvPr/>
          </p:nvSpPr>
          <p:spPr>
            <a:xfrm>
              <a:off x="143540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grpSp>
        <p:nvGrpSpPr>
          <p:cNvPr id="92" name="Google Shape;92;g2c434e71856_0_0"/>
          <p:cNvGrpSpPr/>
          <p:nvPr/>
        </p:nvGrpSpPr>
        <p:grpSpPr>
          <a:xfrm>
            <a:off x="3854590" y="4740703"/>
            <a:ext cx="1434817" cy="389011"/>
            <a:chOff x="3248325" y="4588800"/>
            <a:chExt cx="2045939" cy="554700"/>
          </a:xfrm>
        </p:grpSpPr>
        <p:sp>
          <p:nvSpPr>
            <p:cNvPr id="93" name="Google Shape;93;g2c434e71856_0_0"/>
            <p:cNvSpPr/>
            <p:nvPr/>
          </p:nvSpPr>
          <p:spPr>
            <a:xfrm>
              <a:off x="3248325"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2c434e71856_0_0"/>
            <p:cNvSpPr/>
            <p:nvPr/>
          </p:nvSpPr>
          <p:spPr>
            <a:xfrm>
              <a:off x="395554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2c434e71856_0_0"/>
            <p:cNvSpPr/>
            <p:nvPr/>
          </p:nvSpPr>
          <p:spPr>
            <a:xfrm>
              <a:off x="466276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 name="Google Shape;96;g2c434e71856_0_0"/>
          <p:cNvSpPr txBox="1"/>
          <p:nvPr/>
        </p:nvSpPr>
        <p:spPr>
          <a:xfrm>
            <a:off x="212775" y="4649600"/>
            <a:ext cx="1434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id" sz="1100" u="none" cap="none" strike="noStrike">
                <a:solidFill>
                  <a:srgbClr val="18919B"/>
                </a:solidFill>
                <a:latin typeface="Caveat"/>
                <a:ea typeface="Caveat"/>
                <a:cs typeface="Caveat"/>
                <a:sym typeface="Caveat"/>
              </a:rPr>
              <a:t>#RintisKarirImpian</a:t>
            </a:r>
            <a:endParaRPr b="1" i="0" sz="1100" u="none" cap="none" strike="noStrike">
              <a:solidFill>
                <a:srgbClr val="18919B"/>
              </a:solidFill>
              <a:latin typeface="Caveat"/>
              <a:ea typeface="Caveat"/>
              <a:cs typeface="Caveat"/>
              <a:sym typeface="Caveat"/>
            </a:endParaRPr>
          </a:p>
        </p:txBody>
      </p:sp>
      <p:pic>
        <p:nvPicPr>
          <p:cNvPr id="97" name="Google Shape;97;g2c434e71856_0_0"/>
          <p:cNvPicPr preferRelativeResize="0"/>
          <p:nvPr/>
        </p:nvPicPr>
        <p:blipFill rotWithShape="1">
          <a:blip r:embed="rId3">
            <a:alphaModFix/>
          </a:blip>
          <a:srcRect b="0" l="0" r="0" t="0"/>
          <a:stretch/>
        </p:blipFill>
        <p:spPr>
          <a:xfrm>
            <a:off x="8410175" y="4803796"/>
            <a:ext cx="558450" cy="262804"/>
          </a:xfrm>
          <a:prstGeom prst="rect">
            <a:avLst/>
          </a:prstGeom>
          <a:noFill/>
          <a:ln>
            <a:noFill/>
          </a:ln>
        </p:spPr>
      </p:pic>
      <p:sp>
        <p:nvSpPr>
          <p:cNvPr id="98" name="Google Shape;98;g2c434e71856_0_0"/>
          <p:cNvSpPr txBox="1"/>
          <p:nvPr/>
        </p:nvSpPr>
        <p:spPr>
          <a:xfrm>
            <a:off x="212775" y="60900"/>
            <a:ext cx="69798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id" sz="1900" u="none" cap="none" strike="noStrike">
                <a:solidFill>
                  <a:srgbClr val="18919B"/>
                </a:solidFill>
                <a:latin typeface="Roboto"/>
                <a:ea typeface="Roboto"/>
                <a:cs typeface="Roboto"/>
                <a:sym typeface="Roboto"/>
              </a:rPr>
              <a:t>Strategi</a:t>
            </a:r>
            <a:r>
              <a:rPr b="1" lang="id" sz="1900">
                <a:solidFill>
                  <a:srgbClr val="18919B"/>
                </a:solidFill>
                <a:latin typeface="Roboto"/>
                <a:ea typeface="Roboto"/>
                <a:cs typeface="Roboto"/>
                <a:sym typeface="Roboto"/>
              </a:rPr>
              <a:t> </a:t>
            </a:r>
            <a:r>
              <a:rPr b="1" i="0" lang="id" sz="1900" u="none" cap="none" strike="noStrike">
                <a:solidFill>
                  <a:srgbClr val="18919B"/>
                </a:solidFill>
                <a:latin typeface="Roboto"/>
                <a:ea typeface="Roboto"/>
                <a:cs typeface="Roboto"/>
                <a:sym typeface="Roboto"/>
              </a:rPr>
              <a:t>Employee Lifecycle</a:t>
            </a:r>
            <a:endParaRPr b="1" i="0" sz="1900" u="none" cap="none" strike="noStrike">
              <a:solidFill>
                <a:srgbClr val="18919B"/>
              </a:solidFill>
              <a:latin typeface="Roboto"/>
              <a:ea typeface="Roboto"/>
              <a:cs typeface="Roboto"/>
              <a:sym typeface="Roboto"/>
            </a:endParaRPr>
          </a:p>
        </p:txBody>
      </p:sp>
      <p:graphicFrame>
        <p:nvGraphicFramePr>
          <p:cNvPr id="99" name="Google Shape;99;g2c434e71856_0_0"/>
          <p:cNvGraphicFramePr/>
          <p:nvPr/>
        </p:nvGraphicFramePr>
        <p:xfrm>
          <a:off x="378350" y="537900"/>
          <a:ext cx="3000000" cy="3000000"/>
        </p:xfrm>
        <a:graphic>
          <a:graphicData uri="http://schemas.openxmlformats.org/drawingml/2006/table">
            <a:tbl>
              <a:tblPr>
                <a:noFill/>
                <a:tableStyleId>{D7A71ED1-0A32-47E6-A7DB-32A69A0118D5}</a:tableStyleId>
              </a:tblPr>
              <a:tblGrid>
                <a:gridCol w="1196675"/>
                <a:gridCol w="6994825"/>
              </a:tblGrid>
              <a:tr h="505750">
                <a:tc>
                  <a:txBody>
                    <a:bodyPr/>
                    <a:lstStyle/>
                    <a:p>
                      <a:pPr indent="0" lvl="0" marL="0" marR="0" rtl="0" algn="l">
                        <a:lnSpc>
                          <a:spcPct val="130000"/>
                        </a:lnSpc>
                        <a:spcBef>
                          <a:spcPts val="0"/>
                        </a:spcBef>
                        <a:spcAft>
                          <a:spcPts val="0"/>
                        </a:spcAft>
                        <a:buClr>
                          <a:srgbClr val="000000"/>
                        </a:buClr>
                        <a:buSzPts val="1100"/>
                        <a:buFont typeface="Arial"/>
                        <a:buNone/>
                      </a:pPr>
                      <a:r>
                        <a:rPr b="1" lang="id" sz="700" u="none" cap="none" strike="noStrike">
                          <a:latin typeface="Roboto"/>
                          <a:ea typeface="Roboto"/>
                          <a:cs typeface="Roboto"/>
                          <a:sym typeface="Roboto"/>
                        </a:rPr>
                        <a:t>Attraction </a:t>
                      </a:r>
                      <a:r>
                        <a:rPr b="1" lang="id" sz="700">
                          <a:latin typeface="Roboto"/>
                          <a:ea typeface="Roboto"/>
                          <a:cs typeface="Roboto"/>
                          <a:sym typeface="Roboto"/>
                        </a:rPr>
                        <a:t>(Menarik Perhatian Calon Talenta)</a:t>
                      </a:r>
                      <a:endParaRPr b="1" sz="700" u="none" cap="none" strike="noStrike">
                        <a:latin typeface="Roboto"/>
                        <a:ea typeface="Roboto"/>
                        <a:cs typeface="Roboto"/>
                        <a:sym typeface="Roboto"/>
                      </a:endParaRPr>
                    </a:p>
                  </a:txBody>
                  <a:tcPr marT="45725" marB="45725" marR="45725" marL="45725" anchor="ctr">
                    <a:solidFill>
                      <a:srgbClr val="F3F3F3"/>
                    </a:solidFill>
                  </a:tcPr>
                </a:tc>
                <a:tc>
                  <a:txBody>
                    <a:bodyPr/>
                    <a:lstStyle/>
                    <a:p>
                      <a:pPr indent="0" lvl="0" marL="0" rtl="0" algn="l">
                        <a:lnSpc>
                          <a:spcPct val="130000"/>
                        </a:lnSpc>
                        <a:spcBef>
                          <a:spcPts val="0"/>
                        </a:spcBef>
                        <a:spcAft>
                          <a:spcPts val="0"/>
                        </a:spcAft>
                        <a:buClr>
                          <a:schemeClr val="dk1"/>
                        </a:buClr>
                        <a:buSzPts val="1100"/>
                        <a:buFont typeface="Arial"/>
                        <a:buNone/>
                      </a:pPr>
                      <a:r>
                        <a:rPr b="1" lang="id" sz="700">
                          <a:solidFill>
                            <a:schemeClr val="dk1"/>
                          </a:solidFill>
                        </a:rPr>
                        <a:t>1.  </a:t>
                      </a:r>
                      <a:r>
                        <a:rPr b="1" lang="id" sz="700">
                          <a:solidFill>
                            <a:schemeClr val="dk1"/>
                          </a:solidFill>
                        </a:rPr>
                        <a:t>Employer Branding</a:t>
                      </a:r>
                      <a:r>
                        <a:rPr lang="id" sz="700">
                          <a:solidFill>
                            <a:schemeClr val="dk1"/>
                          </a:solidFill>
                        </a:rPr>
                        <a:t> melalui media sosial, website resmi, dan platform karier (misalnya LinkedIn, Kalibrr, Jobstreet) dengan menonjolkan nilai </a:t>
                      </a:r>
                      <a:r>
                        <a:rPr i="1" lang="id" sz="700">
                          <a:solidFill>
                            <a:schemeClr val="dk1"/>
                          </a:solidFill>
                        </a:rPr>
                        <a:t>Toyota Way</a:t>
                      </a:r>
                      <a:r>
                        <a:rPr lang="id" sz="700">
                          <a:solidFill>
                            <a:schemeClr val="dk1"/>
                          </a:solidFill>
                        </a:rPr>
                        <a:t> (Respect &amp; Continuous Improvement).</a:t>
                      </a:r>
                      <a:endParaRPr sz="700">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id" sz="700">
                          <a:solidFill>
                            <a:schemeClr val="dk1"/>
                          </a:solidFill>
                        </a:rPr>
                        <a:t>2. Program Kunjungan Industri &amp; Toyota Goes to Campus</a:t>
                      </a:r>
                      <a:r>
                        <a:rPr lang="id" sz="700">
                          <a:solidFill>
                            <a:schemeClr val="dk1"/>
                          </a:solidFill>
                        </a:rPr>
                        <a:t> untuk mengenalkan budaya kerja dan teknologi Toyota kepada mahasiswa.</a:t>
                      </a:r>
                      <a:endParaRPr sz="700">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id" sz="700">
                          <a:solidFill>
                            <a:schemeClr val="dk1"/>
                          </a:solidFill>
                        </a:rPr>
                        <a:t>3. Kampanye "Work with Purpose"</a:t>
                      </a:r>
                      <a:r>
                        <a:rPr lang="id" sz="700">
                          <a:solidFill>
                            <a:schemeClr val="dk1"/>
                          </a:solidFill>
                        </a:rPr>
                        <a:t>: Menekankan kontribusi nyata karyawan dalam menghadirkan mobilitas yang berkelanjutan.</a:t>
                      </a:r>
                      <a:endParaRPr sz="700">
                        <a:solidFill>
                          <a:schemeClr val="dk1"/>
                        </a:solidFill>
                      </a:endParaRPr>
                    </a:p>
                    <a:p>
                      <a:pPr indent="0" lvl="0" marL="0" marR="0" rtl="0" algn="l">
                        <a:lnSpc>
                          <a:spcPct val="130000"/>
                        </a:lnSpc>
                        <a:spcBef>
                          <a:spcPts val="0"/>
                        </a:spcBef>
                        <a:spcAft>
                          <a:spcPts val="0"/>
                        </a:spcAft>
                        <a:buClr>
                          <a:srgbClr val="000000"/>
                        </a:buClr>
                        <a:buSzPts val="1100"/>
                        <a:buFont typeface="Arial"/>
                        <a:buNone/>
                      </a:pPr>
                      <a:r>
                        <a:t/>
                      </a:r>
                      <a:endParaRPr sz="700">
                        <a:solidFill>
                          <a:srgbClr val="B7B7B7"/>
                        </a:solidFill>
                        <a:latin typeface="Roboto"/>
                        <a:ea typeface="Roboto"/>
                        <a:cs typeface="Roboto"/>
                        <a:sym typeface="Roboto"/>
                      </a:endParaRPr>
                    </a:p>
                  </a:txBody>
                  <a:tcPr marT="45725" marB="45725" marR="45725" marL="45725" anchor="ctr">
                    <a:solidFill>
                      <a:srgbClr val="F3F3F3"/>
                    </a:solidFill>
                  </a:tcPr>
                </a:tc>
              </a:tr>
              <a:tr h="505750">
                <a:tc>
                  <a:txBody>
                    <a:bodyPr/>
                    <a:lstStyle/>
                    <a:p>
                      <a:pPr indent="0" lvl="0" marL="0" marR="0" rtl="0" algn="l">
                        <a:lnSpc>
                          <a:spcPct val="130000"/>
                        </a:lnSpc>
                        <a:spcBef>
                          <a:spcPts val="0"/>
                        </a:spcBef>
                        <a:spcAft>
                          <a:spcPts val="0"/>
                        </a:spcAft>
                        <a:buClr>
                          <a:srgbClr val="000000"/>
                        </a:buClr>
                        <a:buSzPts val="1100"/>
                        <a:buFont typeface="Arial"/>
                        <a:buNone/>
                      </a:pPr>
                      <a:r>
                        <a:rPr b="1" lang="id" sz="700" u="none" cap="none" strike="noStrike">
                          <a:latin typeface="Roboto"/>
                          <a:ea typeface="Roboto"/>
                          <a:cs typeface="Roboto"/>
                          <a:sym typeface="Roboto"/>
                        </a:rPr>
                        <a:t>Recruitment (Perekrutan Kandidat Berkualitas)</a:t>
                      </a:r>
                      <a:endParaRPr b="1" sz="700" u="none" cap="none" strike="noStrike">
                        <a:latin typeface="Roboto"/>
                        <a:ea typeface="Roboto"/>
                        <a:cs typeface="Roboto"/>
                        <a:sym typeface="Roboto"/>
                      </a:endParaRPr>
                    </a:p>
                  </a:txBody>
                  <a:tcPr marT="45725" marB="45725" marR="45725" marL="45725" anchor="ctr"/>
                </a:tc>
                <a:tc>
                  <a:txBody>
                    <a:bodyPr/>
                    <a:lstStyle/>
                    <a:p>
                      <a:pPr indent="0" lvl="0" marL="0" rtl="0" algn="l">
                        <a:lnSpc>
                          <a:spcPct val="130000"/>
                        </a:lnSpc>
                        <a:spcBef>
                          <a:spcPts val="0"/>
                        </a:spcBef>
                        <a:spcAft>
                          <a:spcPts val="0"/>
                        </a:spcAft>
                        <a:buClr>
                          <a:schemeClr val="dk1"/>
                        </a:buClr>
                        <a:buSzPts val="1100"/>
                        <a:buFont typeface="Arial"/>
                        <a:buNone/>
                      </a:pPr>
                      <a:r>
                        <a:rPr b="1" lang="id" sz="700">
                          <a:solidFill>
                            <a:schemeClr val="dk1"/>
                          </a:solidFill>
                        </a:rPr>
                        <a:t>1.  </a:t>
                      </a:r>
                      <a:r>
                        <a:rPr b="1" lang="id" sz="700">
                          <a:solidFill>
                            <a:schemeClr val="dk1"/>
                          </a:solidFill>
                        </a:rPr>
                        <a:t>Rekrutmen berbasis kompetensi</a:t>
                      </a:r>
                      <a:r>
                        <a:rPr lang="id" sz="700">
                          <a:solidFill>
                            <a:schemeClr val="dk1"/>
                          </a:solidFill>
                        </a:rPr>
                        <a:t> dengan metode wawancara STAR dan psikotes.</a:t>
                      </a:r>
                      <a:endParaRPr sz="700">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id" sz="700">
                          <a:solidFill>
                            <a:schemeClr val="dk1"/>
                          </a:solidFill>
                        </a:rPr>
                        <a:t>2. Teknologi ATS (Applicant Tracking System)</a:t>
                      </a:r>
                      <a:r>
                        <a:rPr lang="id" sz="700">
                          <a:solidFill>
                            <a:schemeClr val="dk1"/>
                          </a:solidFill>
                        </a:rPr>
                        <a:t> untuk mempercepat proses seleksi dan mengurangi bias.</a:t>
                      </a:r>
                      <a:endParaRPr sz="700">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id" sz="700">
                          <a:solidFill>
                            <a:schemeClr val="dk1"/>
                          </a:solidFill>
                        </a:rPr>
                        <a:t>3. Talent Pooling dan Internship</a:t>
                      </a:r>
                      <a:r>
                        <a:rPr lang="id" sz="700">
                          <a:solidFill>
                            <a:schemeClr val="dk1"/>
                          </a:solidFill>
                        </a:rPr>
                        <a:t> untuk menjaring calon talenta sejak awal.</a:t>
                      </a:r>
                      <a:endParaRPr sz="700">
                        <a:solidFill>
                          <a:srgbClr val="B7B7B7"/>
                        </a:solidFill>
                        <a:latin typeface="Roboto"/>
                        <a:ea typeface="Roboto"/>
                        <a:cs typeface="Roboto"/>
                        <a:sym typeface="Roboto"/>
                      </a:endParaRPr>
                    </a:p>
                  </a:txBody>
                  <a:tcPr marT="45725" marB="45725" marR="45725" marL="45725" anchor="ctr"/>
                </a:tc>
              </a:tr>
              <a:tr h="505750">
                <a:tc>
                  <a:txBody>
                    <a:bodyPr/>
                    <a:lstStyle/>
                    <a:p>
                      <a:pPr indent="0" lvl="0" marL="0" marR="0" rtl="0" algn="l">
                        <a:lnSpc>
                          <a:spcPct val="130000"/>
                        </a:lnSpc>
                        <a:spcBef>
                          <a:spcPts val="0"/>
                        </a:spcBef>
                        <a:spcAft>
                          <a:spcPts val="0"/>
                        </a:spcAft>
                        <a:buClr>
                          <a:srgbClr val="000000"/>
                        </a:buClr>
                        <a:buSzPts val="1100"/>
                        <a:buFont typeface="Arial"/>
                        <a:buNone/>
                      </a:pPr>
                      <a:r>
                        <a:rPr b="1" lang="id" sz="700" u="none" cap="none" strike="noStrike">
                          <a:latin typeface="Roboto"/>
                          <a:ea typeface="Roboto"/>
                          <a:cs typeface="Roboto"/>
                          <a:sym typeface="Roboto"/>
                        </a:rPr>
                        <a:t>Onboarding (Integrasi Karyawan Baru)</a:t>
                      </a:r>
                      <a:endParaRPr b="1" sz="700" u="none" cap="none" strike="noStrike">
                        <a:latin typeface="Roboto"/>
                        <a:ea typeface="Roboto"/>
                        <a:cs typeface="Roboto"/>
                        <a:sym typeface="Roboto"/>
                      </a:endParaRPr>
                    </a:p>
                  </a:txBody>
                  <a:tcPr marT="45725" marB="45725" marR="45725" marL="45725" anchor="ctr">
                    <a:solidFill>
                      <a:srgbClr val="F3F3F3"/>
                    </a:solidFill>
                  </a:tcPr>
                </a:tc>
                <a:tc>
                  <a:txBody>
                    <a:bodyPr/>
                    <a:lstStyle/>
                    <a:p>
                      <a:pPr indent="0" lvl="0" marL="0" rtl="0" algn="l">
                        <a:lnSpc>
                          <a:spcPct val="130000"/>
                        </a:lnSpc>
                        <a:spcBef>
                          <a:spcPts val="0"/>
                        </a:spcBef>
                        <a:spcAft>
                          <a:spcPts val="0"/>
                        </a:spcAft>
                        <a:buClr>
                          <a:schemeClr val="dk1"/>
                        </a:buClr>
                        <a:buSzPts val="1100"/>
                        <a:buFont typeface="Arial"/>
                        <a:buNone/>
                      </a:pPr>
                      <a:r>
                        <a:rPr b="1" lang="id" sz="700">
                          <a:solidFill>
                            <a:schemeClr val="dk1"/>
                          </a:solidFill>
                        </a:rPr>
                        <a:t>1.  </a:t>
                      </a:r>
                      <a:r>
                        <a:rPr b="1" lang="id" sz="700">
                          <a:solidFill>
                            <a:schemeClr val="dk1"/>
                          </a:solidFill>
                        </a:rPr>
                        <a:t>Program Onboarding 90 Hari</a:t>
                      </a:r>
                      <a:r>
                        <a:rPr lang="id" sz="700">
                          <a:solidFill>
                            <a:schemeClr val="dk1"/>
                          </a:solidFill>
                        </a:rPr>
                        <a:t> mencakup orientasi budaya, pelatihan keselamatan kerja, dan perkenalan antar divisi.</a:t>
                      </a:r>
                      <a:endParaRPr sz="700">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id" sz="700">
                          <a:solidFill>
                            <a:schemeClr val="dk1"/>
                          </a:solidFill>
                        </a:rPr>
                        <a:t>2. Sistem Buddy/Mentor</a:t>
                      </a:r>
                      <a:r>
                        <a:rPr lang="id" sz="700">
                          <a:solidFill>
                            <a:schemeClr val="dk1"/>
                          </a:solidFill>
                        </a:rPr>
                        <a:t> yang mendampingi karyawan baru dalam adaptasi.</a:t>
                      </a:r>
                      <a:endParaRPr sz="700">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id" sz="700">
                          <a:solidFill>
                            <a:schemeClr val="dk1"/>
                          </a:solidFill>
                        </a:rPr>
                        <a:t>3. Modul Digital Learning</a:t>
                      </a:r>
                      <a:r>
                        <a:rPr lang="id" sz="700">
                          <a:solidFill>
                            <a:schemeClr val="dk1"/>
                          </a:solidFill>
                        </a:rPr>
                        <a:t> yang dapat diakses mandiri kapan saja.</a:t>
                      </a:r>
                      <a:endParaRPr sz="700">
                        <a:solidFill>
                          <a:schemeClr val="dk1"/>
                        </a:solidFill>
                      </a:endParaRPr>
                    </a:p>
                    <a:p>
                      <a:pPr indent="0" lvl="0" marL="0" marR="0" rtl="0" algn="l">
                        <a:lnSpc>
                          <a:spcPct val="130000"/>
                        </a:lnSpc>
                        <a:spcBef>
                          <a:spcPts val="0"/>
                        </a:spcBef>
                        <a:spcAft>
                          <a:spcPts val="0"/>
                        </a:spcAft>
                        <a:buClr>
                          <a:srgbClr val="000000"/>
                        </a:buClr>
                        <a:buSzPts val="1100"/>
                        <a:buFont typeface="Arial"/>
                        <a:buNone/>
                      </a:pPr>
                      <a:r>
                        <a:t/>
                      </a:r>
                      <a:endParaRPr sz="700">
                        <a:solidFill>
                          <a:srgbClr val="B7B7B7"/>
                        </a:solidFill>
                        <a:latin typeface="Roboto"/>
                        <a:ea typeface="Roboto"/>
                        <a:cs typeface="Roboto"/>
                        <a:sym typeface="Roboto"/>
                      </a:endParaRPr>
                    </a:p>
                  </a:txBody>
                  <a:tcPr marT="45725" marB="45725" marR="45725" marL="45725" anchor="ctr">
                    <a:solidFill>
                      <a:srgbClr val="F3F3F3"/>
                    </a:solidFill>
                  </a:tcPr>
                </a:tc>
              </a:tr>
              <a:tr h="505750">
                <a:tc>
                  <a:txBody>
                    <a:bodyPr/>
                    <a:lstStyle/>
                    <a:p>
                      <a:pPr indent="0" lvl="0" marL="0" marR="0" rtl="0" algn="l">
                        <a:lnSpc>
                          <a:spcPct val="130000"/>
                        </a:lnSpc>
                        <a:spcBef>
                          <a:spcPts val="0"/>
                        </a:spcBef>
                        <a:spcAft>
                          <a:spcPts val="0"/>
                        </a:spcAft>
                        <a:buClr>
                          <a:srgbClr val="000000"/>
                        </a:buClr>
                        <a:buSzPts val="1100"/>
                        <a:buFont typeface="Arial"/>
                        <a:buNone/>
                      </a:pPr>
                      <a:r>
                        <a:rPr b="1" lang="id" sz="700" u="none" cap="none" strike="noStrike">
                          <a:latin typeface="Roboto"/>
                          <a:ea typeface="Roboto"/>
                          <a:cs typeface="Roboto"/>
                          <a:sym typeface="Roboto"/>
                        </a:rPr>
                        <a:t>Retention(Menjaga Karyawan Tetap Produktif &amp; Loyal)</a:t>
                      </a:r>
                      <a:endParaRPr b="1" sz="700" u="none" cap="none" strike="noStrike">
                        <a:latin typeface="Roboto"/>
                        <a:ea typeface="Roboto"/>
                        <a:cs typeface="Roboto"/>
                        <a:sym typeface="Roboto"/>
                      </a:endParaRPr>
                    </a:p>
                  </a:txBody>
                  <a:tcPr marT="45725" marB="45725" marR="45725" marL="45725" anchor="ctr"/>
                </a:tc>
                <a:tc>
                  <a:txBody>
                    <a:bodyPr/>
                    <a:lstStyle/>
                    <a:p>
                      <a:pPr indent="0" lvl="0" marL="0" rtl="0" algn="l">
                        <a:lnSpc>
                          <a:spcPct val="130000"/>
                        </a:lnSpc>
                        <a:spcBef>
                          <a:spcPts val="0"/>
                        </a:spcBef>
                        <a:spcAft>
                          <a:spcPts val="0"/>
                        </a:spcAft>
                        <a:buClr>
                          <a:schemeClr val="dk1"/>
                        </a:buClr>
                        <a:buSzPts val="1100"/>
                        <a:buFont typeface="Arial"/>
                        <a:buNone/>
                      </a:pPr>
                      <a:r>
                        <a:rPr b="1" lang="id" sz="700">
                          <a:solidFill>
                            <a:schemeClr val="dk1"/>
                          </a:solidFill>
                        </a:rPr>
                        <a:t>1. </a:t>
                      </a:r>
                      <a:r>
                        <a:rPr b="1" lang="id" sz="700">
                          <a:solidFill>
                            <a:schemeClr val="dk1"/>
                          </a:solidFill>
                        </a:rPr>
                        <a:t>Survey Keterlibatan Karyawan (Employee Engagement Survey)</a:t>
                      </a:r>
                      <a:r>
                        <a:rPr lang="id" sz="700">
                          <a:solidFill>
                            <a:schemeClr val="dk1"/>
                          </a:solidFill>
                        </a:rPr>
                        <a:t> dengan tindak lanjut berupa perbaikan manajerial.</a:t>
                      </a:r>
                      <a:endParaRPr sz="700">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id" sz="700">
                          <a:solidFill>
                            <a:schemeClr val="dk1"/>
                          </a:solidFill>
                        </a:rPr>
                        <a:t>2. Fleksibilitas Kerja dan Keseimbangan Hidup-Kerja</a:t>
                      </a:r>
                      <a:r>
                        <a:rPr lang="id" sz="700">
                          <a:solidFill>
                            <a:schemeClr val="dk1"/>
                          </a:solidFill>
                        </a:rPr>
                        <a:t> (misal: cuti tambahan, kegiatan employee wellness).</a:t>
                      </a:r>
                      <a:endParaRPr sz="700">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id" sz="700">
                          <a:solidFill>
                            <a:schemeClr val="dk1"/>
                          </a:solidFill>
                        </a:rPr>
                        <a:t>3. Program Apresiasi</a:t>
                      </a:r>
                      <a:r>
                        <a:rPr lang="id" sz="700">
                          <a:solidFill>
                            <a:schemeClr val="dk1"/>
                          </a:solidFill>
                        </a:rPr>
                        <a:t>: Penghargaan untuk inovasi, masa kerja, dan kontribusi luar biasa.</a:t>
                      </a:r>
                      <a:endParaRPr sz="700">
                        <a:solidFill>
                          <a:schemeClr val="dk1"/>
                        </a:solidFill>
                      </a:endParaRPr>
                    </a:p>
                    <a:p>
                      <a:pPr indent="0" lvl="0" marL="0" marR="0" rtl="0" algn="l">
                        <a:lnSpc>
                          <a:spcPct val="130000"/>
                        </a:lnSpc>
                        <a:spcBef>
                          <a:spcPts val="0"/>
                        </a:spcBef>
                        <a:spcAft>
                          <a:spcPts val="0"/>
                        </a:spcAft>
                        <a:buClr>
                          <a:srgbClr val="000000"/>
                        </a:buClr>
                        <a:buSzPts val="1100"/>
                        <a:buFont typeface="Arial"/>
                        <a:buNone/>
                      </a:pPr>
                      <a:r>
                        <a:t/>
                      </a:r>
                      <a:endParaRPr sz="700">
                        <a:solidFill>
                          <a:srgbClr val="B7B7B7"/>
                        </a:solidFill>
                        <a:latin typeface="Roboto"/>
                        <a:ea typeface="Roboto"/>
                        <a:cs typeface="Roboto"/>
                        <a:sym typeface="Roboto"/>
                      </a:endParaRPr>
                    </a:p>
                  </a:txBody>
                  <a:tcPr marT="45725" marB="45725" marR="45725" marL="45725" anchor="ctr"/>
                </a:tc>
              </a:tr>
              <a:tr h="505750">
                <a:tc>
                  <a:txBody>
                    <a:bodyPr/>
                    <a:lstStyle/>
                    <a:p>
                      <a:pPr indent="0" lvl="0" marL="0" marR="0" rtl="0" algn="l">
                        <a:lnSpc>
                          <a:spcPct val="130000"/>
                        </a:lnSpc>
                        <a:spcBef>
                          <a:spcPts val="0"/>
                        </a:spcBef>
                        <a:spcAft>
                          <a:spcPts val="0"/>
                        </a:spcAft>
                        <a:buClr>
                          <a:srgbClr val="000000"/>
                        </a:buClr>
                        <a:buSzPts val="1100"/>
                        <a:buFont typeface="Arial"/>
                        <a:buNone/>
                      </a:pPr>
                      <a:r>
                        <a:rPr b="1" lang="id" sz="700" u="none" cap="none" strike="noStrike">
                          <a:latin typeface="Roboto"/>
                          <a:ea typeface="Roboto"/>
                          <a:cs typeface="Roboto"/>
                          <a:sym typeface="Roboto"/>
                        </a:rPr>
                        <a:t>Development</a:t>
                      </a:r>
                      <a:r>
                        <a:rPr b="1" lang="id" sz="700">
                          <a:latin typeface="Roboto"/>
                          <a:ea typeface="Roboto"/>
                          <a:cs typeface="Roboto"/>
                          <a:sym typeface="Roboto"/>
                        </a:rPr>
                        <a:t> </a:t>
                      </a:r>
                      <a:r>
                        <a:rPr b="1" lang="id" sz="700" u="none" cap="none" strike="noStrike">
                          <a:latin typeface="Roboto"/>
                          <a:ea typeface="Roboto"/>
                          <a:cs typeface="Roboto"/>
                          <a:sym typeface="Roboto"/>
                        </a:rPr>
                        <a:t>(Pengembangan Kapabilitas Karyawan)</a:t>
                      </a:r>
                      <a:endParaRPr b="1" sz="700" u="none" cap="none" strike="noStrike">
                        <a:latin typeface="Roboto"/>
                        <a:ea typeface="Roboto"/>
                        <a:cs typeface="Roboto"/>
                        <a:sym typeface="Roboto"/>
                      </a:endParaRPr>
                    </a:p>
                  </a:txBody>
                  <a:tcPr marT="45725" marB="45725" marR="45725" marL="45725" anchor="ctr">
                    <a:solidFill>
                      <a:srgbClr val="F3F3F3"/>
                    </a:solidFill>
                  </a:tcPr>
                </a:tc>
                <a:tc>
                  <a:txBody>
                    <a:bodyPr/>
                    <a:lstStyle/>
                    <a:p>
                      <a:pPr indent="0" lvl="0" marL="0" rtl="0" algn="l">
                        <a:lnSpc>
                          <a:spcPct val="130000"/>
                        </a:lnSpc>
                        <a:spcBef>
                          <a:spcPts val="0"/>
                        </a:spcBef>
                        <a:spcAft>
                          <a:spcPts val="0"/>
                        </a:spcAft>
                        <a:buClr>
                          <a:schemeClr val="dk1"/>
                        </a:buClr>
                        <a:buSzPts val="1100"/>
                        <a:buFont typeface="Arial"/>
                        <a:buNone/>
                      </a:pPr>
                      <a:r>
                        <a:rPr b="1" lang="id" sz="700">
                          <a:solidFill>
                            <a:schemeClr val="dk1"/>
                          </a:solidFill>
                        </a:rPr>
                        <a:t>1. </a:t>
                      </a:r>
                      <a:r>
                        <a:rPr b="1" lang="id" sz="700">
                          <a:solidFill>
                            <a:schemeClr val="dk1"/>
                          </a:solidFill>
                        </a:rPr>
                        <a:t>Toyota Learning Academy</a:t>
                      </a:r>
                      <a:r>
                        <a:rPr lang="id" sz="700">
                          <a:solidFill>
                            <a:schemeClr val="dk1"/>
                          </a:solidFill>
                        </a:rPr>
                        <a:t>: Pelatihan teknis, kepemimpinan, dan sertifikasi berjenjang.</a:t>
                      </a:r>
                      <a:endParaRPr sz="700">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id" sz="700">
                          <a:solidFill>
                            <a:schemeClr val="dk1"/>
                          </a:solidFill>
                        </a:rPr>
                        <a:t>2. IDP (Individual Development Plan)</a:t>
                      </a:r>
                      <a:r>
                        <a:rPr lang="id" sz="700">
                          <a:solidFill>
                            <a:schemeClr val="dk1"/>
                          </a:solidFill>
                        </a:rPr>
                        <a:t> dan coaching rutin untuk pengembangan karier.</a:t>
                      </a:r>
                      <a:endParaRPr sz="700">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id" sz="700">
                          <a:solidFill>
                            <a:schemeClr val="dk1"/>
                          </a:solidFill>
                        </a:rPr>
                        <a:t>3. Rotasi Jabatan dan Proyek Lintas Divisi</a:t>
                      </a:r>
                      <a:r>
                        <a:rPr lang="id" sz="700">
                          <a:solidFill>
                            <a:schemeClr val="dk1"/>
                          </a:solidFill>
                        </a:rPr>
                        <a:t> sebagai upaya membangun pengalaman lintas fungsi.</a:t>
                      </a:r>
                      <a:endParaRPr sz="700">
                        <a:solidFill>
                          <a:schemeClr val="dk1"/>
                        </a:solidFill>
                      </a:endParaRPr>
                    </a:p>
                    <a:p>
                      <a:pPr indent="0" lvl="0" marL="0" marR="0" rtl="0" algn="l">
                        <a:lnSpc>
                          <a:spcPct val="130000"/>
                        </a:lnSpc>
                        <a:spcBef>
                          <a:spcPts val="0"/>
                        </a:spcBef>
                        <a:spcAft>
                          <a:spcPts val="0"/>
                        </a:spcAft>
                        <a:buClr>
                          <a:srgbClr val="000000"/>
                        </a:buClr>
                        <a:buSzPts val="1100"/>
                        <a:buFont typeface="Arial"/>
                        <a:buNone/>
                      </a:pPr>
                      <a:r>
                        <a:t/>
                      </a:r>
                      <a:endParaRPr sz="700">
                        <a:solidFill>
                          <a:srgbClr val="B7B7B7"/>
                        </a:solidFill>
                        <a:latin typeface="Roboto"/>
                        <a:ea typeface="Roboto"/>
                        <a:cs typeface="Roboto"/>
                        <a:sym typeface="Roboto"/>
                      </a:endParaRPr>
                    </a:p>
                  </a:txBody>
                  <a:tcPr marT="45725" marB="45725" marR="45725" marL="45725" anchor="ctr">
                    <a:solidFill>
                      <a:srgbClr val="F3F3F3"/>
                    </a:solidFill>
                  </a:tcPr>
                </a:tc>
              </a:tr>
              <a:tr h="505750">
                <a:tc>
                  <a:txBody>
                    <a:bodyPr/>
                    <a:lstStyle/>
                    <a:p>
                      <a:pPr indent="0" lvl="0" marL="0" marR="0" rtl="0" algn="l">
                        <a:lnSpc>
                          <a:spcPct val="130000"/>
                        </a:lnSpc>
                        <a:spcBef>
                          <a:spcPts val="0"/>
                        </a:spcBef>
                        <a:spcAft>
                          <a:spcPts val="0"/>
                        </a:spcAft>
                        <a:buClr>
                          <a:srgbClr val="000000"/>
                        </a:buClr>
                        <a:buSzPts val="1100"/>
                        <a:buFont typeface="Arial"/>
                        <a:buNone/>
                      </a:pPr>
                      <a:r>
                        <a:rPr b="1" lang="id" sz="700" u="none" cap="none" strike="noStrike">
                          <a:latin typeface="Roboto"/>
                          <a:ea typeface="Roboto"/>
                          <a:cs typeface="Roboto"/>
                          <a:sym typeface="Roboto"/>
                        </a:rPr>
                        <a:t>Offboarding (Pengelolaan Karyawan yang Keluar)</a:t>
                      </a:r>
                      <a:endParaRPr b="1" sz="700" u="none" cap="none" strike="noStrike">
                        <a:latin typeface="Roboto"/>
                        <a:ea typeface="Roboto"/>
                        <a:cs typeface="Roboto"/>
                        <a:sym typeface="Roboto"/>
                      </a:endParaRPr>
                    </a:p>
                  </a:txBody>
                  <a:tcPr marT="45725" marB="45725" marR="45725" marL="45725" anchor="ctr"/>
                </a:tc>
                <a:tc>
                  <a:txBody>
                    <a:bodyPr/>
                    <a:lstStyle/>
                    <a:p>
                      <a:pPr indent="0" lvl="0" marL="0" rtl="0" algn="l">
                        <a:lnSpc>
                          <a:spcPct val="130000"/>
                        </a:lnSpc>
                        <a:spcBef>
                          <a:spcPts val="0"/>
                        </a:spcBef>
                        <a:spcAft>
                          <a:spcPts val="0"/>
                        </a:spcAft>
                        <a:buClr>
                          <a:schemeClr val="dk1"/>
                        </a:buClr>
                        <a:buSzPts val="1100"/>
                        <a:buFont typeface="Arial"/>
                        <a:buNone/>
                      </a:pPr>
                      <a:r>
                        <a:rPr b="1" lang="id" sz="700">
                          <a:solidFill>
                            <a:schemeClr val="dk1"/>
                          </a:solidFill>
                        </a:rPr>
                        <a:t>1. </a:t>
                      </a:r>
                      <a:r>
                        <a:rPr b="1" lang="id" sz="700">
                          <a:solidFill>
                            <a:schemeClr val="dk1"/>
                          </a:solidFill>
                        </a:rPr>
                        <a:t>Exit Interview dan Feedback</a:t>
                      </a:r>
                      <a:r>
                        <a:rPr lang="id" sz="700">
                          <a:solidFill>
                            <a:schemeClr val="dk1"/>
                          </a:solidFill>
                        </a:rPr>
                        <a:t> untuk mengevaluasi pengalaman kerja dan mengidentifikasi area perbaikan.</a:t>
                      </a:r>
                      <a:endParaRPr sz="700">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id" sz="700">
                          <a:solidFill>
                            <a:schemeClr val="dk1"/>
                          </a:solidFill>
                        </a:rPr>
                        <a:t>2. Dokumentasi Transisi dan Knowledge Transfer</a:t>
                      </a:r>
                      <a:r>
                        <a:rPr lang="id" sz="700">
                          <a:solidFill>
                            <a:schemeClr val="dk1"/>
                          </a:solidFill>
                        </a:rPr>
                        <a:t> untuk menjaga keberlanjutan kerja tim.</a:t>
                      </a:r>
                      <a:endParaRPr sz="700">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id" sz="700">
                          <a:solidFill>
                            <a:schemeClr val="dk1"/>
                          </a:solidFill>
                        </a:rPr>
                        <a:t>3. Dukungan Administratif yang Cepat &amp; Profesional</a:t>
                      </a:r>
                      <a:r>
                        <a:rPr lang="id" sz="700">
                          <a:solidFill>
                            <a:schemeClr val="dk1"/>
                          </a:solidFill>
                        </a:rPr>
                        <a:t> saat pemutusan hubungan kerja.</a:t>
                      </a:r>
                      <a:endParaRPr sz="700">
                        <a:solidFill>
                          <a:srgbClr val="B7B7B7"/>
                        </a:solidFill>
                        <a:latin typeface="Roboto"/>
                        <a:ea typeface="Roboto"/>
                        <a:cs typeface="Roboto"/>
                        <a:sym typeface="Roboto"/>
                      </a:endParaRPr>
                    </a:p>
                  </a:txBody>
                  <a:tcPr marT="45725" marB="45725" marR="45725" marL="45725" anchor="ctr"/>
                </a:tc>
              </a:tr>
              <a:tr h="505750">
                <a:tc>
                  <a:txBody>
                    <a:bodyPr/>
                    <a:lstStyle/>
                    <a:p>
                      <a:pPr indent="0" lvl="0" marL="0" marR="0" rtl="0" algn="l">
                        <a:lnSpc>
                          <a:spcPct val="130000"/>
                        </a:lnSpc>
                        <a:spcBef>
                          <a:spcPts val="0"/>
                        </a:spcBef>
                        <a:spcAft>
                          <a:spcPts val="0"/>
                        </a:spcAft>
                        <a:buClr>
                          <a:srgbClr val="000000"/>
                        </a:buClr>
                        <a:buSzPts val="1100"/>
                        <a:buFont typeface="Arial"/>
                        <a:buNone/>
                      </a:pPr>
                      <a:r>
                        <a:rPr b="1" lang="id" sz="700" u="none" cap="none" strike="noStrike">
                          <a:latin typeface="Roboto"/>
                          <a:ea typeface="Roboto"/>
                          <a:cs typeface="Roboto"/>
                          <a:sym typeface="Roboto"/>
                        </a:rPr>
                        <a:t>Happy Leavers</a:t>
                      </a:r>
                      <a:endParaRPr b="1" sz="700" u="none" cap="none" strike="noStrike">
                        <a:latin typeface="Roboto"/>
                        <a:ea typeface="Roboto"/>
                        <a:cs typeface="Roboto"/>
                        <a:sym typeface="Roboto"/>
                      </a:endParaRPr>
                    </a:p>
                  </a:txBody>
                  <a:tcPr marT="45725" marB="45725" marR="45725" marL="45725" anchor="ctr">
                    <a:solidFill>
                      <a:srgbClr val="F3F3F3"/>
                    </a:solidFill>
                  </a:tcPr>
                </a:tc>
                <a:tc>
                  <a:txBody>
                    <a:bodyPr/>
                    <a:lstStyle/>
                    <a:p>
                      <a:pPr indent="0" lvl="0" marL="0" rtl="0" algn="l">
                        <a:lnSpc>
                          <a:spcPct val="130000"/>
                        </a:lnSpc>
                        <a:spcBef>
                          <a:spcPts val="0"/>
                        </a:spcBef>
                        <a:spcAft>
                          <a:spcPts val="0"/>
                        </a:spcAft>
                        <a:buClr>
                          <a:schemeClr val="dk1"/>
                        </a:buClr>
                        <a:buSzPts val="1100"/>
                        <a:buFont typeface="Arial"/>
                        <a:buNone/>
                      </a:pPr>
                      <a:r>
                        <a:rPr b="1" lang="id" sz="700">
                          <a:solidFill>
                            <a:schemeClr val="dk1"/>
                          </a:solidFill>
                        </a:rPr>
                        <a:t>1. </a:t>
                      </a:r>
                      <a:r>
                        <a:rPr b="1" lang="id" sz="700">
                          <a:solidFill>
                            <a:schemeClr val="dk1"/>
                          </a:solidFill>
                        </a:rPr>
                        <a:t>Toyota Alumni Network</a:t>
                      </a:r>
                      <a:r>
                        <a:rPr lang="id" sz="700">
                          <a:solidFill>
                            <a:schemeClr val="dk1"/>
                          </a:solidFill>
                        </a:rPr>
                        <a:t>: Komunitas eks-karyawan untuk jejaring, peluang bisnis, dan kolaborasi profesional.</a:t>
                      </a:r>
                      <a:endParaRPr sz="700">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id" sz="700">
                          <a:solidFill>
                            <a:schemeClr val="dk1"/>
                          </a:solidFill>
                        </a:rPr>
                        <a:t>2. Program Re-Hiring (Boomerang Employee)</a:t>
                      </a:r>
                      <a:r>
                        <a:rPr lang="id" sz="700">
                          <a:solidFill>
                            <a:schemeClr val="dk1"/>
                          </a:solidFill>
                        </a:rPr>
                        <a:t>: Kesempatan kembali bergabung bagi mantan karyawan berkinerja tinggi.</a:t>
                      </a:r>
                      <a:endParaRPr sz="700">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id" sz="700">
                          <a:solidFill>
                            <a:schemeClr val="dk1"/>
                          </a:solidFill>
                        </a:rPr>
                        <a:t>3. Testimoni dan Kisah Sukses Alumni</a:t>
                      </a:r>
                      <a:r>
                        <a:rPr lang="id" sz="700">
                          <a:solidFill>
                            <a:schemeClr val="dk1"/>
                          </a:solidFill>
                        </a:rPr>
                        <a:t>: Sebagai cerminan positif perjalanan karier di Toyota.</a:t>
                      </a:r>
                      <a:endParaRPr sz="700">
                        <a:solidFill>
                          <a:srgbClr val="B7B7B7"/>
                        </a:solidFill>
                        <a:latin typeface="Roboto"/>
                        <a:ea typeface="Roboto"/>
                        <a:cs typeface="Roboto"/>
                        <a:sym typeface="Roboto"/>
                      </a:endParaRPr>
                    </a:p>
                  </a:txBody>
                  <a:tcPr marT="45725" marB="45725" marR="45725" marL="45725" anchor="ctr">
                    <a:solidFill>
                      <a:srgbClr val="F3F3F3"/>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