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Medium" charset="1" panose="02000000000000000000"/>
      <p:regular r:id="rId18"/>
    </p:embeddedFont>
    <p:embeddedFont>
      <p:font typeface="Poppins Medium Bold" charset="1" panose="02000000000000000000"/>
      <p:regular r:id="rId19"/>
    </p:embeddedFont>
    <p:embeddedFont>
      <p:font typeface="Poppins Light"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0403424" y="2563651"/>
            <a:ext cx="9278411" cy="6185607"/>
          </a:xfrm>
          <a:custGeom>
            <a:avLst/>
            <a:gdLst/>
            <a:ahLst/>
            <a:cxnLst/>
            <a:rect r="r" b="b" t="t" l="l"/>
            <a:pathLst>
              <a:path h="6185607" w="9278411">
                <a:moveTo>
                  <a:pt x="0" y="0"/>
                </a:moveTo>
                <a:lnTo>
                  <a:pt x="9278411" y="0"/>
                </a:lnTo>
                <a:lnTo>
                  <a:pt x="9278411" y="6185608"/>
                </a:lnTo>
                <a:lnTo>
                  <a:pt x="0" y="6185608"/>
                </a:lnTo>
                <a:lnTo>
                  <a:pt x="0" y="0"/>
                </a:lnTo>
                <a:close/>
              </a:path>
            </a:pathLst>
          </a:custGeom>
          <a:blipFill>
            <a:blip r:embed="rId2"/>
            <a:stretch>
              <a:fillRect l="0" t="0" r="0" b="0"/>
            </a:stretch>
          </a:blipFill>
        </p:spPr>
      </p:sp>
      <p:sp>
        <p:nvSpPr>
          <p:cNvPr name="Freeform 3" id="3"/>
          <p:cNvSpPr/>
          <p:nvPr/>
        </p:nvSpPr>
        <p:spPr>
          <a:xfrm flipH="false" flipV="false" rot="-1227940">
            <a:off x="7516800" y="-615739"/>
            <a:ext cx="4933318" cy="3288879"/>
          </a:xfrm>
          <a:custGeom>
            <a:avLst/>
            <a:gdLst/>
            <a:ahLst/>
            <a:cxnLst/>
            <a:rect r="r" b="b" t="t" l="l"/>
            <a:pathLst>
              <a:path h="3288879" w="4933318">
                <a:moveTo>
                  <a:pt x="0" y="0"/>
                </a:moveTo>
                <a:lnTo>
                  <a:pt x="4933318" y="0"/>
                </a:lnTo>
                <a:lnTo>
                  <a:pt x="4933318" y="3288878"/>
                </a:lnTo>
                <a:lnTo>
                  <a:pt x="0" y="3288878"/>
                </a:lnTo>
                <a:lnTo>
                  <a:pt x="0" y="0"/>
                </a:lnTo>
                <a:close/>
              </a:path>
            </a:pathLst>
          </a:custGeom>
          <a:blipFill>
            <a:blip r:embed="rId3"/>
            <a:stretch>
              <a:fillRect l="0" t="0" r="0" b="0"/>
            </a:stretch>
          </a:blipFill>
        </p:spPr>
      </p:sp>
      <p:sp>
        <p:nvSpPr>
          <p:cNvPr name="TextBox 4" id="4"/>
          <p:cNvSpPr txBox="true"/>
          <p:nvPr/>
        </p:nvSpPr>
        <p:spPr>
          <a:xfrm rot="0">
            <a:off x="1538968" y="2022337"/>
            <a:ext cx="5962309" cy="466725"/>
          </a:xfrm>
          <a:prstGeom prst="rect">
            <a:avLst/>
          </a:prstGeom>
        </p:spPr>
        <p:txBody>
          <a:bodyPr anchor="t" rtlCol="false" tIns="0" lIns="0" bIns="0" rIns="0">
            <a:spAutoFit/>
          </a:bodyPr>
          <a:lstStyle/>
          <a:p>
            <a:pPr algn="l">
              <a:lnSpc>
                <a:spcPts val="3600"/>
              </a:lnSpc>
            </a:pPr>
            <a:r>
              <a:rPr lang="en-US" sz="3000">
                <a:solidFill>
                  <a:srgbClr val="10B5BF"/>
                </a:solidFill>
                <a:latin typeface="Poppins Medium"/>
                <a:ea typeface="Poppins Medium"/>
                <a:cs typeface="Poppins Medium"/>
                <a:sym typeface="Poppins Medium"/>
              </a:rPr>
              <a:t>Pervasive Computing (IF4025)</a:t>
            </a:r>
          </a:p>
        </p:txBody>
      </p:sp>
      <p:sp>
        <p:nvSpPr>
          <p:cNvPr name="TextBox 5" id="5"/>
          <p:cNvSpPr txBox="true"/>
          <p:nvPr/>
        </p:nvSpPr>
        <p:spPr>
          <a:xfrm rot="0">
            <a:off x="1538968" y="3102451"/>
            <a:ext cx="11330431" cy="2339340"/>
          </a:xfrm>
          <a:prstGeom prst="rect">
            <a:avLst/>
          </a:prstGeom>
        </p:spPr>
        <p:txBody>
          <a:bodyPr anchor="t" rtlCol="false" tIns="0" lIns="0" bIns="0" rIns="0">
            <a:spAutoFit/>
          </a:bodyPr>
          <a:lstStyle/>
          <a:p>
            <a:pPr algn="l">
              <a:lnSpc>
                <a:spcPts val="4620"/>
              </a:lnSpc>
            </a:pPr>
            <a:r>
              <a:rPr lang="en-US" sz="4200" b="true">
                <a:solidFill>
                  <a:srgbClr val="FFFFFF"/>
                </a:solidFill>
                <a:latin typeface="Poppins Medium Bold"/>
                <a:ea typeface="Poppins Medium Bold"/>
                <a:cs typeface="Poppins Medium Bold"/>
                <a:sym typeface="Poppins Medium Bold"/>
              </a:rPr>
              <a:t>Pengembangan Drone Multifungsi Berbasis Kecerdasan Buatan dan Internet of Things untuk Penanganan Bencana</a:t>
            </a:r>
          </a:p>
        </p:txBody>
      </p:sp>
      <p:sp>
        <p:nvSpPr>
          <p:cNvPr name="TextBox 6" id="6"/>
          <p:cNvSpPr txBox="true"/>
          <p:nvPr/>
        </p:nvSpPr>
        <p:spPr>
          <a:xfrm rot="0">
            <a:off x="1538968" y="6782029"/>
            <a:ext cx="6907983" cy="1967230"/>
          </a:xfrm>
          <a:prstGeom prst="rect">
            <a:avLst/>
          </a:prstGeom>
        </p:spPr>
        <p:txBody>
          <a:bodyPr anchor="t" rtlCol="false" tIns="0" lIns="0" bIns="0" rIns="0">
            <a:spAutoFit/>
          </a:bodyPr>
          <a:lstStyle/>
          <a:p>
            <a:pPr algn="l" marL="604519" indent="-302260" lvl="1">
              <a:lnSpc>
                <a:spcPts val="3919"/>
              </a:lnSpc>
              <a:buFont typeface="Arial"/>
              <a:buChar char="•"/>
            </a:pPr>
            <a:r>
              <a:rPr lang="en-US" sz="2799" spc="55">
                <a:solidFill>
                  <a:srgbClr val="FFFFFF"/>
                </a:solidFill>
                <a:latin typeface="Poppins Medium"/>
                <a:ea typeface="Poppins Medium"/>
                <a:cs typeface="Poppins Medium"/>
                <a:sym typeface="Poppins Medium"/>
              </a:rPr>
              <a:t>N</a:t>
            </a:r>
            <a:r>
              <a:rPr lang="en-US" sz="2799" spc="55">
                <a:solidFill>
                  <a:srgbClr val="FFFFFF"/>
                </a:solidFill>
                <a:latin typeface="Poppins Medium"/>
                <a:ea typeface="Poppins Medium"/>
                <a:cs typeface="Poppins Medium"/>
                <a:sym typeface="Poppins Medium"/>
              </a:rPr>
              <a:t>asrul Alfin Prasetyo (121140001)</a:t>
            </a:r>
          </a:p>
          <a:p>
            <a:pPr algn="l" marL="604519" indent="-302260" lvl="1">
              <a:lnSpc>
                <a:spcPts val="3919"/>
              </a:lnSpc>
              <a:buFont typeface="Arial"/>
              <a:buChar char="•"/>
            </a:pPr>
            <a:r>
              <a:rPr lang="en-US" sz="2799" spc="55">
                <a:solidFill>
                  <a:srgbClr val="FFFFFF"/>
                </a:solidFill>
                <a:latin typeface="Poppins Medium"/>
                <a:ea typeface="Poppins Medium"/>
                <a:cs typeface="Poppins Medium"/>
                <a:sym typeface="Poppins Medium"/>
              </a:rPr>
              <a:t>Dhian Adi Nugraha (121140055)</a:t>
            </a:r>
          </a:p>
          <a:p>
            <a:pPr algn="l" marL="604519" indent="-302260" lvl="1">
              <a:lnSpc>
                <a:spcPts val="3919"/>
              </a:lnSpc>
              <a:buFont typeface="Arial"/>
              <a:buChar char="•"/>
            </a:pPr>
            <a:r>
              <a:rPr lang="en-US" sz="2799" spc="55">
                <a:solidFill>
                  <a:srgbClr val="FFFFFF"/>
                </a:solidFill>
                <a:latin typeface="Poppins Medium"/>
                <a:ea typeface="Poppins Medium"/>
                <a:cs typeface="Poppins Medium"/>
                <a:sym typeface="Poppins Medium"/>
              </a:rPr>
              <a:t>Nabila Azhari (121450029)</a:t>
            </a:r>
          </a:p>
          <a:p>
            <a:pPr algn="l">
              <a:lnSpc>
                <a:spcPts val="391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0" y="0"/>
            <a:ext cx="10196989" cy="10287000"/>
          </a:xfrm>
          <a:custGeom>
            <a:avLst/>
            <a:gdLst/>
            <a:ahLst/>
            <a:cxnLst/>
            <a:rect r="r" b="b" t="t" l="l"/>
            <a:pathLst>
              <a:path h="10287000" w="10196989">
                <a:moveTo>
                  <a:pt x="0" y="0"/>
                </a:moveTo>
                <a:lnTo>
                  <a:pt x="10196989" y="0"/>
                </a:lnTo>
                <a:lnTo>
                  <a:pt x="10196989" y="10287000"/>
                </a:lnTo>
                <a:lnTo>
                  <a:pt x="0" y="10287000"/>
                </a:lnTo>
                <a:lnTo>
                  <a:pt x="0" y="0"/>
                </a:lnTo>
                <a:close/>
              </a:path>
            </a:pathLst>
          </a:custGeom>
          <a:blipFill>
            <a:blip r:embed="rId3"/>
            <a:stretch>
              <a:fillRect l="0" t="0" r="0" b="0"/>
            </a:stretch>
          </a:blipFill>
        </p:spPr>
      </p:sp>
      <p:sp>
        <p:nvSpPr>
          <p:cNvPr name="TextBox 4" id="4"/>
          <p:cNvSpPr txBox="true"/>
          <p:nvPr/>
        </p:nvSpPr>
        <p:spPr>
          <a:xfrm rot="0">
            <a:off x="10652771" y="352425"/>
            <a:ext cx="7083669" cy="9591675"/>
          </a:xfrm>
          <a:prstGeom prst="rect">
            <a:avLst/>
          </a:prstGeom>
        </p:spPr>
        <p:txBody>
          <a:bodyPr anchor="t" rtlCol="false" tIns="0" lIns="0" bIns="0" rIns="0">
            <a:spAutoFit/>
          </a:bodyPr>
          <a:lstStyle/>
          <a:p>
            <a:pPr algn="just" marL="388620" indent="-194310" lvl="1">
              <a:lnSpc>
                <a:spcPts val="2160"/>
              </a:lnSpc>
              <a:buFont typeface="Arial"/>
              <a:buChar char="•"/>
            </a:pPr>
            <a:r>
              <a:rPr lang="en-US" sz="1800">
                <a:solidFill>
                  <a:srgbClr val="FFFFFF"/>
                </a:solidFill>
                <a:latin typeface="Poppins Medium"/>
                <a:ea typeface="Poppins Medium"/>
                <a:cs typeface="Poppins Medium"/>
                <a:sym typeface="Poppins Medium"/>
              </a:rPr>
              <a:t>PUSAT KONTROL MEMILIKI PERAN KRUSIAL DALAM MEMONITOR DAN MENGELOLA MISI PENCARIAN DAN PENYELAMATAN (SAR). MELALUI PETA REAL-TIME YANG DIHASILKAN DARI DATA SENSOR LIDAR DAN KAMERA PADA DRONE, PUSAT KONTROL DAPAT MENAMPILKAN AREA YANG SEDANG DIPETAKAN. DATA INI DIPROSES MENGGUNAKAN ALGORITMA AI UNTUK MENDETEKSI OBJEK SEPERTI KORBAN ATAU HAMBATAN, SEKALIGUS MENGHASILKAN KEPUTUSAN PEMETAAN YANG LEBIH AKURAT. LAPORAN STATUS TERKINI DRONE, TERMASUK TINGKAT BATERAI, LOKASI, DAN STATUS OPERASIONAL, JUGA DITAMPILKAN UNTUK MEMASTIKAN TIM SAR SELALU MEMILIKI INFORMASI YANG DIBUTUHKAN DALAM MERENCANAKAN LANGKAH PENYELAMATAN BERIKUTNYA.</a:t>
            </a:r>
          </a:p>
          <a:p>
            <a:pPr algn="just" marL="388620" indent="-194310" lvl="1">
              <a:lnSpc>
                <a:spcPts val="2160"/>
              </a:lnSpc>
              <a:buFont typeface="Arial"/>
              <a:buChar char="•"/>
            </a:pPr>
            <a:r>
              <a:rPr lang="en-US" sz="1800">
                <a:solidFill>
                  <a:srgbClr val="FFFFFF"/>
                </a:solidFill>
                <a:latin typeface="Poppins Medium"/>
                <a:ea typeface="Poppins Medium"/>
                <a:cs typeface="Poppins Medium"/>
                <a:sym typeface="Poppins Medium"/>
              </a:rPr>
              <a:t>Sistem komunikasi berbasis 4G/5G mendukung pengiriman data secara real-time antara drone dan pusat kontrol, sehingga memastikan kelancaran aliran informasi tanpa keterlambatan. Antarmuka pengguna pusat kontrol mempermudah pemantauan kondisi di lapangan dengan menampilkan peta visual yang diperbarui secara berkala, lengkap dengan informasi tentang lokasi korban, hambatan, dan status drone.</a:t>
            </a:r>
          </a:p>
          <a:p>
            <a:pPr algn="just" marL="388620" indent="-194310" lvl="1">
              <a:lnSpc>
                <a:spcPts val="2160"/>
              </a:lnSpc>
              <a:buFont typeface="Arial"/>
              <a:buChar char="•"/>
            </a:pPr>
            <a:r>
              <a:rPr lang="en-US" sz="1800">
                <a:solidFill>
                  <a:srgbClr val="FFFFFF"/>
                </a:solidFill>
                <a:latin typeface="Poppins Medium"/>
                <a:ea typeface="Poppins Medium"/>
                <a:cs typeface="Poppins Medium"/>
                <a:sym typeface="Poppins Medium"/>
              </a:rPr>
              <a:t>Sistem pemrosesan data dan algoritma AI di pusat kontrol berfungsi untuk menganalisis informasi yang diterima dari drone. Algoritma ini mampu mendeteksi objek penting seperti korban atau rintangan, serta melakukan pemetaan medan dengan memanfaatkan data dari sensor LIDAR. Berdasarkan hasil analisis, sistem dapat memberikan rekomendasi atau perintah kepada drone maupun tim SAR untuk melanjutkan misi. Drone seperti DJI Matrice 300 RTK dan DJI Phantom 4 RTK, yang dilengkapi sensor LIDAR dan kamera, menjadi perangkat utama dalam pengumpulan data visual dan spasial yang diperlukan untuk misi pencarian dan pemetaan.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459858" y="1579546"/>
            <a:ext cx="6167680" cy="5547648"/>
            <a:chOff x="0" y="0"/>
            <a:chExt cx="8223573" cy="7396864"/>
          </a:xfrm>
        </p:grpSpPr>
        <p:sp>
          <p:nvSpPr>
            <p:cNvPr name="TextBox 3" id="3"/>
            <p:cNvSpPr txBox="true"/>
            <p:nvPr/>
          </p:nvSpPr>
          <p:spPr>
            <a:xfrm rot="0">
              <a:off x="0" y="4872739"/>
              <a:ext cx="8223573" cy="2295525"/>
            </a:xfrm>
            <a:prstGeom prst="rect">
              <a:avLst/>
            </a:prstGeom>
          </p:spPr>
          <p:txBody>
            <a:bodyPr anchor="t" rtlCol="false" tIns="0" lIns="0" bIns="0" rIns="0">
              <a:spAutoFit/>
            </a:bodyPr>
            <a:lstStyle/>
            <a:p>
              <a:pPr algn="just">
                <a:lnSpc>
                  <a:spcPts val="2250"/>
                </a:lnSpc>
              </a:pPr>
              <a:r>
                <a:rPr lang="en-US" sz="1875">
                  <a:solidFill>
                    <a:srgbClr val="10B5BF"/>
                  </a:solidFill>
                  <a:latin typeface="Poppins Medium"/>
                  <a:ea typeface="Poppins Medium"/>
                  <a:cs typeface="Poppins Medium"/>
                  <a:sym typeface="Poppins Medium"/>
                </a:rPr>
                <a:t>Kriteria</a:t>
              </a:r>
              <a:r>
                <a:rPr lang="en-US" sz="1875">
                  <a:solidFill>
                    <a:srgbClr val="10B5BF"/>
                  </a:solidFill>
                  <a:latin typeface="Poppins Medium"/>
                  <a:ea typeface="Poppins Medium"/>
                  <a:cs typeface="Poppins Medium"/>
                  <a:sym typeface="Poppins Medium"/>
                </a:rPr>
                <a:t> Evaluasi:</a:t>
              </a:r>
            </a:p>
            <a:p>
              <a:pPr algn="just" marL="404812" indent="-202406" lvl="1">
                <a:lnSpc>
                  <a:spcPts val="2250"/>
                </a:lnSpc>
                <a:buFont typeface="Arial"/>
                <a:buChar char="•"/>
              </a:pPr>
              <a:r>
                <a:rPr lang="en-US" sz="1875">
                  <a:solidFill>
                    <a:srgbClr val="10B5BF"/>
                  </a:solidFill>
                  <a:latin typeface="Poppins Medium"/>
                  <a:ea typeface="Poppins Medium"/>
                  <a:cs typeface="Poppins Medium"/>
                  <a:sym typeface="Poppins Medium"/>
                </a:rPr>
                <a:t>Akurasi deteksi objek &gt; 90%.</a:t>
              </a:r>
            </a:p>
            <a:p>
              <a:pPr algn="just" marL="404812" indent="-202406" lvl="1">
                <a:lnSpc>
                  <a:spcPts val="2250"/>
                </a:lnSpc>
                <a:buFont typeface="Arial"/>
                <a:buChar char="•"/>
              </a:pPr>
              <a:r>
                <a:rPr lang="en-US" sz="1875">
                  <a:solidFill>
                    <a:srgbClr val="10B5BF"/>
                  </a:solidFill>
                  <a:latin typeface="Poppins Medium"/>
                  <a:ea typeface="Poppins Medium"/>
                  <a:cs typeface="Poppins Medium"/>
                  <a:sym typeface="Poppins Medium"/>
                </a:rPr>
                <a:t>Waktu respons &lt; 1 detik.</a:t>
              </a:r>
            </a:p>
            <a:p>
              <a:pPr algn="just" marL="404812" indent="-202406" lvl="1">
                <a:lnSpc>
                  <a:spcPts val="2250"/>
                </a:lnSpc>
                <a:buFont typeface="Arial"/>
                <a:buChar char="•"/>
              </a:pPr>
              <a:r>
                <a:rPr lang="en-US" sz="1875">
                  <a:solidFill>
                    <a:srgbClr val="10B5BF"/>
                  </a:solidFill>
                  <a:latin typeface="Poppins Medium"/>
                  <a:ea typeface="Poppins Medium"/>
                  <a:cs typeface="Poppins Medium"/>
                  <a:sym typeface="Poppins Medium"/>
                </a:rPr>
                <a:t>Durasi operasional drone &gt; 30 menit.</a:t>
              </a:r>
            </a:p>
            <a:p>
              <a:pPr algn="just" marL="404812" indent="-202406" lvl="1">
                <a:lnSpc>
                  <a:spcPts val="2250"/>
                </a:lnSpc>
                <a:buFont typeface="Arial"/>
                <a:buChar char="•"/>
              </a:pPr>
              <a:r>
                <a:rPr lang="en-US" sz="1875">
                  <a:solidFill>
                    <a:srgbClr val="10B5BF"/>
                  </a:solidFill>
                  <a:latin typeface="Poppins Medium"/>
                  <a:ea typeface="Poppins Medium"/>
                  <a:cs typeface="Poppins Medium"/>
                  <a:sym typeface="Poppins Medium"/>
                </a:rPr>
                <a:t>Koneksi data stabil &gt; 95%.</a:t>
              </a:r>
            </a:p>
            <a:p>
              <a:pPr algn="just">
                <a:lnSpc>
                  <a:spcPts val="2250"/>
                </a:lnSpc>
              </a:pPr>
            </a:p>
          </p:txBody>
        </p:sp>
        <p:sp>
          <p:nvSpPr>
            <p:cNvPr name="TextBox 4" id="4"/>
            <p:cNvSpPr txBox="true"/>
            <p:nvPr/>
          </p:nvSpPr>
          <p:spPr>
            <a:xfrm rot="0">
              <a:off x="0" y="0"/>
              <a:ext cx="8223573" cy="4229100"/>
            </a:xfrm>
            <a:prstGeom prst="rect">
              <a:avLst/>
            </a:prstGeom>
          </p:spPr>
          <p:txBody>
            <a:bodyPr anchor="t" rtlCol="false" tIns="0" lIns="0" bIns="0" rIns="0">
              <a:spAutoFit/>
            </a:bodyPr>
            <a:lstStyle/>
            <a:p>
              <a:pPr algn="l">
                <a:lnSpc>
                  <a:spcPts val="8400"/>
                </a:lnSpc>
              </a:pPr>
              <a:r>
                <a:rPr lang="en-US" sz="7000" b="true">
                  <a:solidFill>
                    <a:srgbClr val="FFFFFF"/>
                  </a:solidFill>
                  <a:latin typeface="Poppins Medium Bold"/>
                  <a:ea typeface="Poppins Medium Bold"/>
                  <a:cs typeface="Poppins Medium Bold"/>
                  <a:sym typeface="Poppins Medium Bold"/>
                </a:rPr>
                <a:t>Evaluasi Sistem &amp; Pengujian</a:t>
              </a:r>
            </a:p>
          </p:txBody>
        </p:sp>
      </p:grpSp>
      <p:grpSp>
        <p:nvGrpSpPr>
          <p:cNvPr name="Group 5" id="5"/>
          <p:cNvGrpSpPr/>
          <p:nvPr/>
        </p:nvGrpSpPr>
        <p:grpSpPr>
          <a:xfrm rot="0">
            <a:off x="1459858" y="7007810"/>
            <a:ext cx="6302836" cy="2250490"/>
            <a:chOff x="0" y="0"/>
            <a:chExt cx="8403782" cy="3000654"/>
          </a:xfrm>
        </p:grpSpPr>
        <p:sp>
          <p:nvSpPr>
            <p:cNvPr name="TextBox 6" id="6"/>
            <p:cNvSpPr txBox="true"/>
            <p:nvPr/>
          </p:nvSpPr>
          <p:spPr>
            <a:xfrm rot="0">
              <a:off x="0" y="-9525"/>
              <a:ext cx="8403782" cy="619125"/>
            </a:xfrm>
            <a:prstGeom prst="rect">
              <a:avLst/>
            </a:prstGeom>
          </p:spPr>
          <p:txBody>
            <a:bodyPr anchor="t" rtlCol="false" tIns="0" lIns="0" bIns="0" rIns="0">
              <a:spAutoFit/>
            </a:bodyPr>
            <a:lstStyle/>
            <a:p>
              <a:pPr algn="l">
                <a:lnSpc>
                  <a:spcPts val="3600"/>
                </a:lnSpc>
              </a:pPr>
              <a:r>
                <a:rPr lang="en-US" sz="3000">
                  <a:solidFill>
                    <a:srgbClr val="FFFFFF"/>
                  </a:solidFill>
                  <a:latin typeface="Poppins Medium"/>
                  <a:ea typeface="Poppins Medium"/>
                  <a:cs typeface="Poppins Medium"/>
                  <a:sym typeface="Poppins Medium"/>
                </a:rPr>
                <a:t>PENGUJIAN UTAMA:</a:t>
              </a:r>
            </a:p>
          </p:txBody>
        </p:sp>
        <p:sp>
          <p:nvSpPr>
            <p:cNvPr name="TextBox 7" id="7"/>
            <p:cNvSpPr txBox="true"/>
            <p:nvPr/>
          </p:nvSpPr>
          <p:spPr>
            <a:xfrm rot="0">
              <a:off x="0" y="777307"/>
              <a:ext cx="8403782" cy="2134447"/>
            </a:xfrm>
            <a:prstGeom prst="rect">
              <a:avLst/>
            </a:prstGeom>
          </p:spPr>
          <p:txBody>
            <a:bodyPr anchor="t" rtlCol="false" tIns="0" lIns="0" bIns="0" rIns="0">
              <a:spAutoFit/>
            </a:bodyPr>
            <a:lstStyle/>
            <a:p>
              <a:pPr algn="just" marL="399416" indent="-199708" lvl="1">
                <a:lnSpc>
                  <a:spcPts val="2590"/>
                </a:lnSpc>
                <a:buFont typeface="Arial"/>
                <a:buChar char="•"/>
              </a:pPr>
              <a:r>
                <a:rPr lang="en-US" sz="1850">
                  <a:solidFill>
                    <a:srgbClr val="FFFFFF"/>
                  </a:solidFill>
                  <a:latin typeface="Poppins Light"/>
                  <a:ea typeface="Poppins Light"/>
                  <a:cs typeface="Poppins Light"/>
                  <a:sym typeface="Poppins Light"/>
                </a:rPr>
                <a:t>Fu</a:t>
              </a:r>
              <a:r>
                <a:rPr lang="en-US" sz="1850">
                  <a:solidFill>
                    <a:srgbClr val="FFFFFF"/>
                  </a:solidFill>
                  <a:latin typeface="Poppins Light"/>
                  <a:ea typeface="Poppins Light"/>
                  <a:cs typeface="Poppins Light"/>
                  <a:sym typeface="Poppins Light"/>
                </a:rPr>
                <a:t>ngsional: Pengambilan data, pengiriman, &amp; analisis AI.</a:t>
              </a:r>
            </a:p>
            <a:p>
              <a:pPr algn="just" marL="399416" indent="-199708" lvl="1">
                <a:lnSpc>
                  <a:spcPts val="2590"/>
                </a:lnSpc>
                <a:buFont typeface="Arial"/>
                <a:buChar char="•"/>
              </a:pPr>
              <a:r>
                <a:rPr lang="en-US" sz="1850">
                  <a:solidFill>
                    <a:srgbClr val="FFFFFF"/>
                  </a:solidFill>
                  <a:latin typeface="Poppins Light"/>
                  <a:ea typeface="Poppins Light"/>
                  <a:cs typeface="Poppins Light"/>
                  <a:sym typeface="Poppins Light"/>
                </a:rPr>
                <a:t>Kinerja: Efisiensi energi &amp; konektivitas real-time.</a:t>
              </a:r>
            </a:p>
            <a:p>
              <a:pPr algn="just" marL="399415" indent="-199708" lvl="1">
                <a:lnSpc>
                  <a:spcPts val="2590"/>
                </a:lnSpc>
                <a:buFont typeface="Arial"/>
                <a:buChar char="•"/>
              </a:pPr>
              <a:r>
                <a:rPr lang="en-US" sz="1850">
                  <a:solidFill>
                    <a:srgbClr val="FFFFFF"/>
                  </a:solidFill>
                  <a:latin typeface="Poppins Light"/>
                  <a:ea typeface="Poppins Light"/>
                  <a:cs typeface="Poppins Light"/>
                  <a:sym typeface="Poppins Light"/>
                </a:rPr>
                <a:t>Usability: Kemudahan antarmuka pusat kontrol.</a:t>
              </a:r>
            </a:p>
            <a:p>
              <a:pPr algn="just">
                <a:lnSpc>
                  <a:spcPts val="2590"/>
                </a:lnSpc>
              </a:pPr>
            </a:p>
          </p:txBody>
        </p:sp>
      </p:grpSp>
      <p:sp>
        <p:nvSpPr>
          <p:cNvPr name="AutoShape 8" id="8"/>
          <p:cNvSpPr/>
          <p:nvPr/>
        </p:nvSpPr>
        <p:spPr>
          <a:xfrm rot="-5400000">
            <a:off x="5324805" y="5133975"/>
            <a:ext cx="7638389" cy="0"/>
          </a:xfrm>
          <a:prstGeom prst="line">
            <a:avLst/>
          </a:prstGeom>
          <a:ln cap="rnd" w="19050">
            <a:solidFill>
              <a:srgbClr val="10B5BF"/>
            </a:solidFill>
            <a:prstDash val="solid"/>
            <a:headEnd type="none" len="sm" w="sm"/>
            <a:tailEnd type="none" len="sm" w="sm"/>
          </a:ln>
        </p:spPr>
      </p:sp>
      <p:grpSp>
        <p:nvGrpSpPr>
          <p:cNvPr name="Group 9" id="9"/>
          <p:cNvGrpSpPr/>
          <p:nvPr/>
        </p:nvGrpSpPr>
        <p:grpSpPr>
          <a:xfrm rot="0">
            <a:off x="11229975" y="1466048"/>
            <a:ext cx="5206278" cy="5547648"/>
            <a:chOff x="0" y="0"/>
            <a:chExt cx="6941704" cy="7396864"/>
          </a:xfrm>
        </p:grpSpPr>
        <p:sp>
          <p:nvSpPr>
            <p:cNvPr name="TextBox 10" id="10"/>
            <p:cNvSpPr txBox="true"/>
            <p:nvPr/>
          </p:nvSpPr>
          <p:spPr>
            <a:xfrm rot="0">
              <a:off x="0" y="4872739"/>
              <a:ext cx="6941704" cy="2295525"/>
            </a:xfrm>
            <a:prstGeom prst="rect">
              <a:avLst/>
            </a:prstGeom>
          </p:spPr>
          <p:txBody>
            <a:bodyPr anchor="t" rtlCol="false" tIns="0" lIns="0" bIns="0" rIns="0">
              <a:spAutoFit/>
            </a:bodyPr>
            <a:lstStyle/>
            <a:p>
              <a:pPr algn="just">
                <a:lnSpc>
                  <a:spcPts val="2250"/>
                </a:lnSpc>
              </a:pPr>
              <a:r>
                <a:rPr lang="en-US" sz="1875">
                  <a:solidFill>
                    <a:srgbClr val="10B5BF"/>
                  </a:solidFill>
                  <a:latin typeface="Poppins Medium"/>
                  <a:ea typeface="Poppins Medium"/>
                  <a:cs typeface="Poppins Medium"/>
                  <a:sym typeface="Poppins Medium"/>
                </a:rPr>
                <a:t>Hasil:</a:t>
              </a:r>
            </a:p>
            <a:p>
              <a:pPr algn="just" marL="404812" indent="-202406" lvl="1">
                <a:lnSpc>
                  <a:spcPts val="2250"/>
                </a:lnSpc>
                <a:buFont typeface="Arial"/>
                <a:buChar char="•"/>
              </a:pPr>
              <a:r>
                <a:rPr lang="en-US" sz="1875">
                  <a:solidFill>
                    <a:srgbClr val="10B5BF"/>
                  </a:solidFill>
                  <a:latin typeface="Poppins Medium"/>
                  <a:ea typeface="Poppins Medium"/>
                  <a:cs typeface="Poppins Medium"/>
                  <a:sym typeface="Poppins Medium"/>
                </a:rPr>
                <a:t>P</a:t>
              </a:r>
              <a:r>
                <a:rPr lang="en-US" sz="1875">
                  <a:solidFill>
                    <a:srgbClr val="10B5BF"/>
                  </a:solidFill>
                  <a:latin typeface="Poppins Medium"/>
                  <a:ea typeface="Poppins Medium"/>
                  <a:cs typeface="Poppins Medium"/>
                  <a:sym typeface="Poppins Medium"/>
                </a:rPr>
                <a:t>rototipe drone dengan</a:t>
              </a:r>
              <a:r>
                <a:rPr lang="en-US" sz="1875">
                  <a:solidFill>
                    <a:srgbClr val="10B5BF"/>
                  </a:solidFill>
                  <a:latin typeface="Poppins Medium"/>
                  <a:ea typeface="Poppins Medium"/>
                  <a:cs typeface="Poppins Medium"/>
                  <a:sym typeface="Poppins Medium"/>
                </a:rPr>
                <a:t> kemampuan pemetaan dan deteksi real-time.</a:t>
              </a:r>
            </a:p>
            <a:p>
              <a:pPr algn="just" marL="404812" indent="-202406" lvl="1">
                <a:lnSpc>
                  <a:spcPts val="2250"/>
                </a:lnSpc>
                <a:buFont typeface="Arial"/>
                <a:buChar char="•"/>
              </a:pPr>
              <a:r>
                <a:rPr lang="en-US" sz="1875">
                  <a:solidFill>
                    <a:srgbClr val="10B5BF"/>
                  </a:solidFill>
                  <a:latin typeface="Poppins Medium"/>
                  <a:ea typeface="Poppins Medium"/>
                  <a:cs typeface="Poppins Medium"/>
                  <a:sym typeface="Poppins Medium"/>
                </a:rPr>
                <a:t>Sistem y</a:t>
              </a:r>
              <a:r>
                <a:rPr lang="en-US" sz="1875">
                  <a:solidFill>
                    <a:srgbClr val="10B5BF"/>
                  </a:solidFill>
                  <a:latin typeface="Poppins Medium"/>
                  <a:ea typeface="Poppins Medium"/>
                  <a:cs typeface="Poppins Medium"/>
                  <a:sym typeface="Poppins Medium"/>
                </a:rPr>
                <a:t>ang efisien untuk operasi penyelamatan.</a:t>
              </a:r>
            </a:p>
            <a:p>
              <a:pPr algn="just">
                <a:lnSpc>
                  <a:spcPts val="2250"/>
                </a:lnSpc>
              </a:pPr>
            </a:p>
          </p:txBody>
        </p:sp>
        <p:sp>
          <p:nvSpPr>
            <p:cNvPr name="TextBox 11" id="11"/>
            <p:cNvSpPr txBox="true"/>
            <p:nvPr/>
          </p:nvSpPr>
          <p:spPr>
            <a:xfrm rot="0">
              <a:off x="0" y="0"/>
              <a:ext cx="6941704" cy="4229100"/>
            </a:xfrm>
            <a:prstGeom prst="rect">
              <a:avLst/>
            </a:prstGeom>
          </p:spPr>
          <p:txBody>
            <a:bodyPr anchor="t" rtlCol="false" tIns="0" lIns="0" bIns="0" rIns="0">
              <a:spAutoFit/>
            </a:bodyPr>
            <a:lstStyle/>
            <a:p>
              <a:pPr algn="l">
                <a:lnSpc>
                  <a:spcPts val="8400"/>
                </a:lnSpc>
              </a:pPr>
              <a:r>
                <a:rPr lang="en-US" sz="7000" b="true">
                  <a:solidFill>
                    <a:srgbClr val="FFFFFF"/>
                  </a:solidFill>
                  <a:latin typeface="Poppins Medium Bold"/>
                  <a:ea typeface="Poppins Medium Bold"/>
                  <a:cs typeface="Poppins Medium Bold"/>
                  <a:sym typeface="Poppins Medium Bold"/>
                </a:rPr>
                <a:t>Hasil &amp; Manfaat Proyek</a:t>
              </a:r>
            </a:p>
          </p:txBody>
        </p:sp>
      </p:grpSp>
      <p:grpSp>
        <p:nvGrpSpPr>
          <p:cNvPr name="Group 12" id="12"/>
          <p:cNvGrpSpPr/>
          <p:nvPr/>
        </p:nvGrpSpPr>
        <p:grpSpPr>
          <a:xfrm rot="0">
            <a:off x="11229975" y="6894312"/>
            <a:ext cx="5206278" cy="1926640"/>
            <a:chOff x="0" y="0"/>
            <a:chExt cx="6941704" cy="2568854"/>
          </a:xfrm>
        </p:grpSpPr>
        <p:sp>
          <p:nvSpPr>
            <p:cNvPr name="TextBox 13" id="13"/>
            <p:cNvSpPr txBox="true"/>
            <p:nvPr/>
          </p:nvSpPr>
          <p:spPr>
            <a:xfrm rot="0">
              <a:off x="0" y="-9525"/>
              <a:ext cx="6941704" cy="619125"/>
            </a:xfrm>
            <a:prstGeom prst="rect">
              <a:avLst/>
            </a:prstGeom>
          </p:spPr>
          <p:txBody>
            <a:bodyPr anchor="t" rtlCol="false" tIns="0" lIns="0" bIns="0" rIns="0">
              <a:spAutoFit/>
            </a:bodyPr>
            <a:lstStyle/>
            <a:p>
              <a:pPr algn="l">
                <a:lnSpc>
                  <a:spcPts val="3600"/>
                </a:lnSpc>
              </a:pPr>
              <a:r>
                <a:rPr lang="en-US" sz="3000">
                  <a:solidFill>
                    <a:srgbClr val="FFFFFF"/>
                  </a:solidFill>
                  <a:latin typeface="Poppins Medium"/>
                  <a:ea typeface="Poppins Medium"/>
                  <a:cs typeface="Poppins Medium"/>
                  <a:sym typeface="Poppins Medium"/>
                </a:rPr>
                <a:t>MANFAAT:</a:t>
              </a:r>
            </a:p>
          </p:txBody>
        </p:sp>
        <p:sp>
          <p:nvSpPr>
            <p:cNvPr name="TextBox 14" id="14"/>
            <p:cNvSpPr txBox="true"/>
            <p:nvPr/>
          </p:nvSpPr>
          <p:spPr>
            <a:xfrm rot="0">
              <a:off x="0" y="777307"/>
              <a:ext cx="6941704" cy="1702647"/>
            </a:xfrm>
            <a:prstGeom prst="rect">
              <a:avLst/>
            </a:prstGeom>
          </p:spPr>
          <p:txBody>
            <a:bodyPr anchor="t" rtlCol="false" tIns="0" lIns="0" bIns="0" rIns="0">
              <a:spAutoFit/>
            </a:bodyPr>
            <a:lstStyle/>
            <a:p>
              <a:pPr algn="just" marL="399416" indent="-199708" lvl="1">
                <a:lnSpc>
                  <a:spcPts val="2590"/>
                </a:lnSpc>
                <a:buFont typeface="Arial"/>
                <a:buChar char="•"/>
              </a:pPr>
              <a:r>
                <a:rPr lang="en-US" sz="1850">
                  <a:solidFill>
                    <a:srgbClr val="FFFFFF"/>
                  </a:solidFill>
                  <a:latin typeface="Poppins Light"/>
                  <a:ea typeface="Poppins Light"/>
                  <a:cs typeface="Poppins Light"/>
                  <a:sym typeface="Poppins Light"/>
                </a:rPr>
                <a:t>Memberikan solusi bagi tim SAR dalam menghadapi tantangan medan.</a:t>
              </a:r>
            </a:p>
            <a:p>
              <a:pPr algn="just" marL="399416" indent="-199708" lvl="1">
                <a:lnSpc>
                  <a:spcPts val="2590"/>
                </a:lnSpc>
                <a:buFont typeface="Arial"/>
                <a:buChar char="•"/>
              </a:pPr>
              <a:r>
                <a:rPr lang="en-US" sz="1850">
                  <a:solidFill>
                    <a:srgbClr val="FFFFFF"/>
                  </a:solidFill>
                  <a:latin typeface="Poppins Light"/>
                  <a:ea typeface="Poppins Light"/>
                  <a:cs typeface="Poppins Light"/>
                  <a:sym typeface="Poppins Light"/>
                </a:rPr>
                <a:t>Meningkatkan respons mitigasi bencana.</a:t>
              </a:r>
            </a:p>
            <a:p>
              <a:pPr algn="just">
                <a:lnSpc>
                  <a:spcPts val="2590"/>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2606542" y="7181460"/>
            <a:ext cx="10336162" cy="2780388"/>
            <a:chOff x="0" y="0"/>
            <a:chExt cx="13781550" cy="3707183"/>
          </a:xfrm>
        </p:grpSpPr>
        <p:sp>
          <p:nvSpPr>
            <p:cNvPr name="TextBox 4" id="4"/>
            <p:cNvSpPr txBox="true"/>
            <p:nvPr/>
          </p:nvSpPr>
          <p:spPr>
            <a:xfrm rot="0">
              <a:off x="0" y="2843583"/>
              <a:ext cx="13781550" cy="863600"/>
            </a:xfrm>
            <a:prstGeom prst="rect">
              <a:avLst/>
            </a:prstGeom>
          </p:spPr>
          <p:txBody>
            <a:bodyPr anchor="t" rtlCol="false" tIns="0" lIns="0" bIns="0" rIns="0">
              <a:spAutoFit/>
            </a:bodyPr>
            <a:lstStyle/>
            <a:p>
              <a:pPr algn="l">
                <a:lnSpc>
                  <a:spcPts val="2610"/>
                </a:lnSpc>
              </a:pPr>
              <a:r>
                <a:rPr lang="en-US" sz="2175">
                  <a:solidFill>
                    <a:srgbClr val="10B5BF"/>
                  </a:solidFill>
                  <a:latin typeface="Poppins Medium"/>
                  <a:ea typeface="Poppins Medium"/>
                  <a:cs typeface="Poppins Medium"/>
                  <a:sym typeface="Poppins Medium"/>
                </a:rPr>
                <a:t>Semoga Kita tidak hanya mempelajari sesuatu yang baru tetapi juga mendalami pehaman yang kita miliki.</a:t>
              </a:r>
            </a:p>
          </p:txBody>
        </p:sp>
        <p:sp>
          <p:nvSpPr>
            <p:cNvPr name="TextBox 5" id="5"/>
            <p:cNvSpPr txBox="true"/>
            <p:nvPr/>
          </p:nvSpPr>
          <p:spPr>
            <a:xfrm rot="0">
              <a:off x="0" y="0"/>
              <a:ext cx="13781550" cy="1828800"/>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Terimaksih</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5010788" y="1457122"/>
            <a:ext cx="8266424" cy="7372757"/>
          </a:xfrm>
          <a:custGeom>
            <a:avLst/>
            <a:gdLst/>
            <a:ahLst/>
            <a:cxnLst/>
            <a:rect r="r" b="b" t="t" l="l"/>
            <a:pathLst>
              <a:path h="7372757" w="8266424">
                <a:moveTo>
                  <a:pt x="0" y="0"/>
                </a:moveTo>
                <a:lnTo>
                  <a:pt x="8266424" y="0"/>
                </a:lnTo>
                <a:lnTo>
                  <a:pt x="8266424" y="7372756"/>
                </a:lnTo>
                <a:lnTo>
                  <a:pt x="0" y="7372756"/>
                </a:lnTo>
                <a:lnTo>
                  <a:pt x="0" y="0"/>
                </a:lnTo>
                <a:close/>
              </a:path>
            </a:pathLst>
          </a:custGeom>
          <a:blipFill>
            <a:blip r:embed="rId2"/>
            <a:stretch>
              <a:fillRect l="0" t="0" r="0" b="0"/>
            </a:stretch>
          </a:blipFill>
        </p:spPr>
      </p:sp>
      <p:grpSp>
        <p:nvGrpSpPr>
          <p:cNvPr name="Group 3" id="3"/>
          <p:cNvGrpSpPr/>
          <p:nvPr/>
        </p:nvGrpSpPr>
        <p:grpSpPr>
          <a:xfrm rot="0">
            <a:off x="10943391" y="1299681"/>
            <a:ext cx="5887373" cy="7687637"/>
            <a:chOff x="0" y="0"/>
            <a:chExt cx="7849830" cy="10250183"/>
          </a:xfrm>
        </p:grpSpPr>
        <p:sp>
          <p:nvSpPr>
            <p:cNvPr name="TextBox 4" id="4"/>
            <p:cNvSpPr txBox="true"/>
            <p:nvPr/>
          </p:nvSpPr>
          <p:spPr>
            <a:xfrm rot="0">
              <a:off x="0" y="-57150"/>
              <a:ext cx="7849830" cy="556683"/>
            </a:xfrm>
            <a:prstGeom prst="rect">
              <a:avLst/>
            </a:prstGeom>
          </p:spPr>
          <p:txBody>
            <a:bodyPr anchor="t" rtlCol="false" tIns="0" lIns="0" bIns="0" rIns="0">
              <a:spAutoFit/>
            </a:bodyPr>
            <a:lstStyle/>
            <a:p>
              <a:pPr algn="l">
                <a:lnSpc>
                  <a:spcPts val="3500"/>
                </a:lnSpc>
              </a:pPr>
              <a:r>
                <a:rPr lang="en-US" sz="2500">
                  <a:solidFill>
                    <a:srgbClr val="FFFFFF"/>
                  </a:solidFill>
                  <a:latin typeface="Poppins Light"/>
                  <a:ea typeface="Poppins Light"/>
                  <a:cs typeface="Poppins Light"/>
                  <a:sym typeface="Poppins Light"/>
                </a:rPr>
                <a:t>Tantangan:</a:t>
              </a:r>
            </a:p>
          </p:txBody>
        </p:sp>
        <p:sp>
          <p:nvSpPr>
            <p:cNvPr name="AutoShape 5" id="5"/>
            <p:cNvSpPr/>
            <p:nvPr/>
          </p:nvSpPr>
          <p:spPr>
            <a:xfrm>
              <a:off x="0" y="1111182"/>
              <a:ext cx="7849830" cy="0"/>
            </a:xfrm>
            <a:prstGeom prst="line">
              <a:avLst/>
            </a:prstGeom>
            <a:ln cap="rnd" w="25400">
              <a:solidFill>
                <a:srgbClr val="10B5BF"/>
              </a:solidFill>
              <a:prstDash val="solid"/>
              <a:headEnd type="none" len="sm" w="sm"/>
              <a:tailEnd type="none" len="sm" w="sm"/>
            </a:ln>
          </p:spPr>
        </p:sp>
        <p:sp>
          <p:nvSpPr>
            <p:cNvPr name="TextBox 6" id="6"/>
            <p:cNvSpPr txBox="true"/>
            <p:nvPr/>
          </p:nvSpPr>
          <p:spPr>
            <a:xfrm rot="0">
              <a:off x="0" y="1693197"/>
              <a:ext cx="7849830" cy="2142913"/>
            </a:xfrm>
            <a:prstGeom prst="rect">
              <a:avLst/>
            </a:prstGeom>
          </p:spPr>
          <p:txBody>
            <a:bodyPr anchor="t" rtlCol="false" tIns="0" lIns="0" bIns="0" rIns="0">
              <a:spAutoFit/>
            </a:bodyPr>
            <a:lstStyle/>
            <a:p>
              <a:pPr algn="l" marL="507364" indent="-253682" lvl="1">
                <a:lnSpc>
                  <a:spcPts val="3289"/>
                </a:lnSpc>
                <a:buAutoNum type="arabicPeriod" startAt="1"/>
              </a:pPr>
              <a:r>
                <a:rPr lang="en-US" sz="2349">
                  <a:solidFill>
                    <a:srgbClr val="FFFFFF"/>
                  </a:solidFill>
                  <a:latin typeface="Poppins Light"/>
                  <a:ea typeface="Poppins Light"/>
                  <a:cs typeface="Poppins Light"/>
                  <a:sym typeface="Poppins Light"/>
                </a:rPr>
                <a:t>Medan yang sulit dijangkau.</a:t>
              </a:r>
            </a:p>
            <a:p>
              <a:pPr algn="l" marL="507364" indent="-253682" lvl="1">
                <a:lnSpc>
                  <a:spcPts val="3289"/>
                </a:lnSpc>
                <a:buAutoNum type="arabicPeriod" startAt="1"/>
              </a:pPr>
              <a:r>
                <a:rPr lang="en-US" sz="2349">
                  <a:solidFill>
                    <a:srgbClr val="FFFFFF"/>
                  </a:solidFill>
                  <a:latin typeface="Poppins Light"/>
                  <a:ea typeface="Poppins Light"/>
                  <a:cs typeface="Poppins Light"/>
                  <a:sym typeface="Poppins Light"/>
                </a:rPr>
                <a:t>Minim data akurat &amp; real-time.</a:t>
              </a:r>
            </a:p>
            <a:p>
              <a:pPr algn="l" marL="507365" indent="-253682" lvl="1">
                <a:lnSpc>
                  <a:spcPts val="3290"/>
                </a:lnSpc>
                <a:buAutoNum type="arabicPeriod" startAt="1"/>
              </a:pPr>
              <a:r>
                <a:rPr lang="en-US" sz="2350">
                  <a:solidFill>
                    <a:srgbClr val="FFFFFF"/>
                  </a:solidFill>
                  <a:latin typeface="Poppins Light"/>
                  <a:ea typeface="Poppins Light"/>
                  <a:cs typeface="Poppins Light"/>
                  <a:sym typeface="Poppins Light"/>
                </a:rPr>
                <a:t>Keterbatasan komjunikasidi area terdampak.</a:t>
              </a:r>
            </a:p>
          </p:txBody>
        </p:sp>
        <p:sp>
          <p:nvSpPr>
            <p:cNvPr name="TextBox 7" id="7"/>
            <p:cNvSpPr txBox="true"/>
            <p:nvPr/>
          </p:nvSpPr>
          <p:spPr>
            <a:xfrm rot="0">
              <a:off x="0" y="5041203"/>
              <a:ext cx="7849830" cy="556683"/>
            </a:xfrm>
            <a:prstGeom prst="rect">
              <a:avLst/>
            </a:prstGeom>
          </p:spPr>
          <p:txBody>
            <a:bodyPr anchor="t" rtlCol="false" tIns="0" lIns="0" bIns="0" rIns="0">
              <a:spAutoFit/>
            </a:bodyPr>
            <a:lstStyle/>
            <a:p>
              <a:pPr algn="l">
                <a:lnSpc>
                  <a:spcPts val="3500"/>
                </a:lnSpc>
              </a:pPr>
              <a:r>
                <a:rPr lang="en-US" sz="2500">
                  <a:solidFill>
                    <a:srgbClr val="FFFFFF"/>
                  </a:solidFill>
                  <a:latin typeface="Poppins Light"/>
                  <a:ea typeface="Poppins Light"/>
                  <a:cs typeface="Poppins Light"/>
                  <a:sym typeface="Poppins Light"/>
                </a:rPr>
                <a:t>Solusi Teknologi:</a:t>
              </a:r>
            </a:p>
          </p:txBody>
        </p:sp>
        <p:sp>
          <p:nvSpPr>
            <p:cNvPr name="AutoShape 8" id="8"/>
            <p:cNvSpPr/>
            <p:nvPr/>
          </p:nvSpPr>
          <p:spPr>
            <a:xfrm>
              <a:off x="0" y="6209535"/>
              <a:ext cx="7849830" cy="0"/>
            </a:xfrm>
            <a:prstGeom prst="line">
              <a:avLst/>
            </a:prstGeom>
            <a:ln cap="rnd" w="25400">
              <a:solidFill>
                <a:srgbClr val="10B5BF"/>
              </a:solidFill>
              <a:prstDash val="solid"/>
              <a:headEnd type="none" len="sm" w="sm"/>
              <a:tailEnd type="none" len="sm" w="sm"/>
            </a:ln>
          </p:spPr>
        </p:sp>
        <p:sp>
          <p:nvSpPr>
            <p:cNvPr name="TextBox 9" id="9"/>
            <p:cNvSpPr txBox="true"/>
            <p:nvPr/>
          </p:nvSpPr>
          <p:spPr>
            <a:xfrm rot="0">
              <a:off x="0" y="6791550"/>
              <a:ext cx="7849830" cy="3458633"/>
            </a:xfrm>
            <a:prstGeom prst="rect">
              <a:avLst/>
            </a:prstGeom>
          </p:spPr>
          <p:txBody>
            <a:bodyPr anchor="t" rtlCol="false" tIns="0" lIns="0" bIns="0" rIns="0">
              <a:spAutoFit/>
            </a:bodyPr>
            <a:lstStyle/>
            <a:p>
              <a:pPr algn="l" marL="539749" indent="-269875" lvl="1">
                <a:lnSpc>
                  <a:spcPts val="3499"/>
                </a:lnSpc>
                <a:buAutoNum type="arabicPeriod" startAt="1"/>
              </a:pPr>
              <a:r>
                <a:rPr lang="en-US" sz="2499">
                  <a:solidFill>
                    <a:srgbClr val="FFFFFF"/>
                  </a:solidFill>
                  <a:latin typeface="Poppins Light"/>
                  <a:ea typeface="Poppins Light"/>
                  <a:cs typeface="Poppins Light"/>
                  <a:sym typeface="Poppins Light"/>
                </a:rPr>
                <a:t>Drone dengan sensor LiDAR dan kamera termal.</a:t>
              </a:r>
            </a:p>
            <a:p>
              <a:pPr algn="l" marL="539749" indent="-269875" lvl="1">
                <a:lnSpc>
                  <a:spcPts val="3499"/>
                </a:lnSpc>
                <a:buAutoNum type="arabicPeriod" startAt="1"/>
              </a:pPr>
              <a:r>
                <a:rPr lang="en-US" sz="2499">
                  <a:solidFill>
                    <a:srgbClr val="FFFFFF"/>
                  </a:solidFill>
                  <a:latin typeface="Poppins Light"/>
                  <a:ea typeface="Poppins Light"/>
                  <a:cs typeface="Poppins Light"/>
                  <a:sym typeface="Poppins Light"/>
                </a:rPr>
                <a:t>Sistem AI untuk pemetaan dan analisis medan.</a:t>
              </a:r>
            </a:p>
            <a:p>
              <a:pPr algn="l" marL="539750" indent="-269875" lvl="1">
                <a:lnSpc>
                  <a:spcPts val="3500"/>
                </a:lnSpc>
                <a:buAutoNum type="arabicPeriod" startAt="1"/>
              </a:pPr>
              <a:r>
                <a:rPr lang="en-US" sz="2500">
                  <a:solidFill>
                    <a:srgbClr val="FFFFFF"/>
                  </a:solidFill>
                  <a:latin typeface="Poppins Light"/>
                  <a:ea typeface="Poppins Light"/>
                  <a:cs typeface="Poppins Light"/>
                  <a:sym typeface="Poppins Light"/>
                </a:rPr>
                <a:t>Koneksi seamless menggunakan 4G/5G</a:t>
              </a:r>
            </a:p>
          </p:txBody>
        </p:sp>
      </p:grpSp>
      <p:grpSp>
        <p:nvGrpSpPr>
          <p:cNvPr name="Group 10" id="10"/>
          <p:cNvGrpSpPr/>
          <p:nvPr/>
        </p:nvGrpSpPr>
        <p:grpSpPr>
          <a:xfrm rot="0">
            <a:off x="1638300" y="1694119"/>
            <a:ext cx="6077873" cy="6470373"/>
            <a:chOff x="0" y="0"/>
            <a:chExt cx="8103830" cy="8627164"/>
          </a:xfrm>
        </p:grpSpPr>
        <p:sp>
          <p:nvSpPr>
            <p:cNvPr name="TextBox 11" id="11"/>
            <p:cNvSpPr txBox="true"/>
            <p:nvPr/>
          </p:nvSpPr>
          <p:spPr>
            <a:xfrm rot="0">
              <a:off x="0" y="6179239"/>
              <a:ext cx="8103830" cy="2447925"/>
            </a:xfrm>
            <a:prstGeom prst="rect">
              <a:avLst/>
            </a:prstGeom>
          </p:spPr>
          <p:txBody>
            <a:bodyPr anchor="t" rtlCol="false" tIns="0" lIns="0" bIns="0" rIns="0">
              <a:spAutoFit/>
            </a:bodyPr>
            <a:lstStyle/>
            <a:p>
              <a:pPr algn="l">
                <a:lnSpc>
                  <a:spcPts val="3600"/>
                </a:lnSpc>
              </a:pPr>
              <a:r>
                <a:rPr lang="en-US" sz="3000" b="true">
                  <a:solidFill>
                    <a:srgbClr val="FFFFFF"/>
                  </a:solidFill>
                  <a:latin typeface="Poppins Medium Bold"/>
                  <a:ea typeface="Poppins Medium Bold"/>
                  <a:cs typeface="Poppins Medium Bold"/>
                  <a:sym typeface="Poppins Medium Bold"/>
                </a:rPr>
                <a:t>Bencana alam</a:t>
              </a:r>
              <a:r>
                <a:rPr lang="en-US" sz="3000">
                  <a:solidFill>
                    <a:srgbClr val="FFFFFF"/>
                  </a:solidFill>
                  <a:latin typeface="Poppins Medium"/>
                  <a:ea typeface="Poppins Medium"/>
                  <a:cs typeface="Poppins Medium"/>
                  <a:sym typeface="Poppins Medium"/>
                </a:rPr>
                <a:t> seperti banjir, gempa bumi, dan tanah longsor menghambat upaya penyelamatan</a:t>
              </a:r>
            </a:p>
          </p:txBody>
        </p:sp>
        <p:sp>
          <p:nvSpPr>
            <p:cNvPr name="TextBox 12" id="12"/>
            <p:cNvSpPr txBox="true"/>
            <p:nvPr/>
          </p:nvSpPr>
          <p:spPr>
            <a:xfrm rot="0">
              <a:off x="0" y="0"/>
              <a:ext cx="8103830" cy="5067300"/>
            </a:xfrm>
            <a:prstGeom prst="rect">
              <a:avLst/>
            </a:prstGeom>
          </p:spPr>
          <p:txBody>
            <a:bodyPr anchor="t" rtlCol="false" tIns="0" lIns="0" bIns="0" rIns="0">
              <a:spAutoFit/>
            </a:bodyPr>
            <a:lstStyle/>
            <a:p>
              <a:pPr algn="l">
                <a:lnSpc>
                  <a:spcPts val="9990"/>
                </a:lnSpc>
              </a:pPr>
              <a:r>
                <a:rPr lang="en-US" sz="8325" b="true">
                  <a:solidFill>
                    <a:srgbClr val="FFFFFF"/>
                  </a:solidFill>
                  <a:latin typeface="Poppins Medium Bold"/>
                  <a:ea typeface="Poppins Medium Bold"/>
                  <a:cs typeface="Poppins Medium Bold"/>
                  <a:sym typeface="Poppins Medium Bold"/>
                </a:rPr>
                <a:t>Latar Belakang Masalah</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732692" y="3394808"/>
            <a:ext cx="5449830" cy="3220354"/>
          </a:xfrm>
          <a:custGeom>
            <a:avLst/>
            <a:gdLst/>
            <a:ahLst/>
            <a:cxnLst/>
            <a:rect r="r" b="b" t="t" l="l"/>
            <a:pathLst>
              <a:path h="3220354" w="5449830">
                <a:moveTo>
                  <a:pt x="0" y="0"/>
                </a:moveTo>
                <a:lnTo>
                  <a:pt x="5449831" y="0"/>
                </a:lnTo>
                <a:lnTo>
                  <a:pt x="5449831" y="3220354"/>
                </a:lnTo>
                <a:lnTo>
                  <a:pt x="0" y="3220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39050" y="1828603"/>
            <a:ext cx="8833319" cy="6629794"/>
            <a:chOff x="0" y="0"/>
            <a:chExt cx="11777759" cy="8839725"/>
          </a:xfrm>
        </p:grpSpPr>
        <p:sp>
          <p:nvSpPr>
            <p:cNvPr name="TextBox 4" id="4"/>
            <p:cNvSpPr txBox="true"/>
            <p:nvPr/>
          </p:nvSpPr>
          <p:spPr>
            <a:xfrm rot="0">
              <a:off x="0" y="0"/>
              <a:ext cx="11777759" cy="3657600"/>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Rumusan Masalah</a:t>
              </a:r>
            </a:p>
          </p:txBody>
        </p:sp>
        <p:sp>
          <p:nvSpPr>
            <p:cNvPr name="TextBox 5" id="5"/>
            <p:cNvSpPr txBox="true"/>
            <p:nvPr/>
          </p:nvSpPr>
          <p:spPr>
            <a:xfrm rot="0">
              <a:off x="0" y="4494420"/>
              <a:ext cx="11777759" cy="4139565"/>
            </a:xfrm>
            <a:prstGeom prst="rect">
              <a:avLst/>
            </a:prstGeom>
          </p:spPr>
          <p:txBody>
            <a:bodyPr anchor="t" rtlCol="false" tIns="0" lIns="0" bIns="0" rIns="0">
              <a:spAutoFit/>
            </a:bodyPr>
            <a:lstStyle/>
            <a:p>
              <a:pPr algn="just">
                <a:lnSpc>
                  <a:spcPts val="3569"/>
                </a:lnSpc>
              </a:pPr>
              <a:r>
                <a:rPr lang="en-US" sz="2550">
                  <a:solidFill>
                    <a:srgbClr val="FFFFFF"/>
                  </a:solidFill>
                  <a:latin typeface="Poppins Light"/>
                  <a:ea typeface="Poppins Light"/>
                  <a:cs typeface="Poppins Light"/>
                  <a:sym typeface="Poppins Light"/>
                </a:rPr>
                <a:t>1. Bagaimana merancang sistem drone yang dapat melakukan pemetaan real-time di area bencana menggunakan teknologi IoT dan AI? </a:t>
              </a:r>
            </a:p>
            <a:p>
              <a:pPr algn="just">
                <a:lnSpc>
                  <a:spcPts val="3569"/>
                </a:lnSpc>
              </a:pPr>
            </a:p>
            <a:p>
              <a:pPr algn="just">
                <a:lnSpc>
                  <a:spcPts val="3569"/>
                </a:lnSpc>
              </a:pPr>
              <a:r>
                <a:rPr lang="en-US" sz="2550">
                  <a:solidFill>
                    <a:srgbClr val="FFFFFF"/>
                  </a:solidFill>
                  <a:latin typeface="Poppins Light"/>
                  <a:ea typeface="Poppins Light"/>
                  <a:cs typeface="Poppins Light"/>
                  <a:sym typeface="Poppins Light"/>
                </a:rPr>
                <a:t>2. Bagaimana teknologi ini dapat membantu tim SAR dalam mempercepat proses pencarian korban dan pemetaan area terdampak</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732692" y="3394808"/>
            <a:ext cx="5449830" cy="3220354"/>
          </a:xfrm>
          <a:custGeom>
            <a:avLst/>
            <a:gdLst/>
            <a:ahLst/>
            <a:cxnLst/>
            <a:rect r="r" b="b" t="t" l="l"/>
            <a:pathLst>
              <a:path h="3220354" w="5449830">
                <a:moveTo>
                  <a:pt x="0" y="0"/>
                </a:moveTo>
                <a:lnTo>
                  <a:pt x="5449831" y="0"/>
                </a:lnTo>
                <a:lnTo>
                  <a:pt x="5449831" y="3220354"/>
                </a:lnTo>
                <a:lnTo>
                  <a:pt x="0" y="3220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39050" y="2066728"/>
            <a:ext cx="8833319" cy="6153544"/>
            <a:chOff x="0" y="0"/>
            <a:chExt cx="11777759" cy="8204725"/>
          </a:xfrm>
        </p:grpSpPr>
        <p:sp>
          <p:nvSpPr>
            <p:cNvPr name="TextBox 4" id="4"/>
            <p:cNvSpPr txBox="true"/>
            <p:nvPr/>
          </p:nvSpPr>
          <p:spPr>
            <a:xfrm rot="0">
              <a:off x="0" y="0"/>
              <a:ext cx="11777759" cy="1828800"/>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Tujuan</a:t>
              </a:r>
            </a:p>
          </p:txBody>
        </p:sp>
        <p:sp>
          <p:nvSpPr>
            <p:cNvPr name="TextBox 5" id="5"/>
            <p:cNvSpPr txBox="true"/>
            <p:nvPr/>
          </p:nvSpPr>
          <p:spPr>
            <a:xfrm rot="0">
              <a:off x="0" y="2665620"/>
              <a:ext cx="11777759" cy="5333365"/>
            </a:xfrm>
            <a:prstGeom prst="rect">
              <a:avLst/>
            </a:prstGeom>
          </p:spPr>
          <p:txBody>
            <a:bodyPr anchor="t" rtlCol="false" tIns="0" lIns="0" bIns="0" rIns="0">
              <a:spAutoFit/>
            </a:bodyPr>
            <a:lstStyle/>
            <a:p>
              <a:pPr algn="just">
                <a:lnSpc>
                  <a:spcPts val="3569"/>
                </a:lnSpc>
              </a:pPr>
              <a:r>
                <a:rPr lang="en-US" sz="2550">
                  <a:solidFill>
                    <a:srgbClr val="FFFFFF"/>
                  </a:solidFill>
                  <a:latin typeface="Poppins Light"/>
                  <a:ea typeface="Poppins Light"/>
                  <a:cs typeface="Poppins Light"/>
                  <a:sym typeface="Poppins Light"/>
                </a:rPr>
                <a:t>Merancang dan mengembangkan sistem drone berbasis IoT dan AI untuk melakukan pemetaan area bencana secara real-time.</a:t>
              </a:r>
            </a:p>
            <a:p>
              <a:pPr algn="just">
                <a:lnSpc>
                  <a:spcPts val="3569"/>
                </a:lnSpc>
              </a:pPr>
            </a:p>
            <a:p>
              <a:pPr algn="just">
                <a:lnSpc>
                  <a:spcPts val="3569"/>
                </a:lnSpc>
              </a:pPr>
              <a:r>
                <a:rPr lang="en-US" sz="2550">
                  <a:solidFill>
                    <a:srgbClr val="FFFFFF"/>
                  </a:solidFill>
                  <a:latin typeface="Poppins Light"/>
                  <a:ea typeface="Poppins Light"/>
                  <a:cs typeface="Poppins Light"/>
                  <a:sym typeface="Poppins Light"/>
                </a:rPr>
                <a:t>Memberikan solusi teknologi yang dapat membantu tim SAR dalam mencari korban, memetakan area terdampak, dan membuat keputusan yang lebih cepat dan akurat.</a:t>
              </a:r>
            </a:p>
            <a:p>
              <a:pPr algn="just">
                <a:lnSpc>
                  <a:spcPts val="356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841391" y="2273483"/>
            <a:ext cx="8302609" cy="5470525"/>
          </a:xfrm>
          <a:prstGeom prst="rect">
            <a:avLst/>
          </a:prstGeom>
        </p:spPr>
        <p:txBody>
          <a:bodyPr anchor="t" rtlCol="false" tIns="0" lIns="0" bIns="0" rIns="0">
            <a:spAutoFit/>
          </a:bodyPr>
          <a:lstStyle/>
          <a:p>
            <a:pPr algn="just" marL="345439" indent="-172720" lvl="1">
              <a:lnSpc>
                <a:spcPts val="2719"/>
              </a:lnSpc>
              <a:buFont typeface="Arial"/>
              <a:buChar char="•"/>
            </a:pPr>
            <a:r>
              <a:rPr lang="en-US" sz="1599">
                <a:solidFill>
                  <a:srgbClr val="FFFFFF"/>
                </a:solidFill>
                <a:latin typeface="Poppins Medium"/>
                <a:ea typeface="Poppins Medium"/>
                <a:cs typeface="Poppins Medium"/>
                <a:sym typeface="Poppins Medium"/>
              </a:rPr>
              <a:t>Penelitian yang dilakukan oleh Ahmad Devi Gunawan, Rumani, dan Casi Setianingsih dari Program Studi S1 Sistem Komputer, Fakultas Teknik Elektro, Universitas Telkom pada tahun 2017 bertujuan mengembangkan sistem deteksi korban bencana alam berbasis teknologi pengolahan citra menggunakan drone. Sistem ini dirancang untuk mendukung proses evakuasi dengan mendeteksi keberadaan manusia di area bencana.</a:t>
            </a:r>
          </a:p>
          <a:p>
            <a:pPr algn="just" marL="345439" indent="-172720" lvl="1">
              <a:lnSpc>
                <a:spcPts val="2719"/>
              </a:lnSpc>
              <a:buFont typeface="Arial"/>
              <a:buChar char="•"/>
            </a:pPr>
            <a:r>
              <a:rPr lang="en-US" sz="1599">
                <a:solidFill>
                  <a:srgbClr val="FFFFFF"/>
                </a:solidFill>
                <a:latin typeface="Poppins Medium"/>
                <a:ea typeface="Poppins Medium"/>
                <a:cs typeface="Poppins Medium"/>
                <a:sym typeface="Poppins Medium"/>
              </a:rPr>
              <a:t>Penelitian ini menggunakan metode Histogram of Oriented Gradient (HOG) dan Support Vector Machine (SVM) untuk deteksi objek, serta memanfaatkan data GPS untuk menentukan lokasi korban. Hasilnya menunjukkan bahwa sistem mampu mendeteksi objek manusia dengan akurasi hingga 80% pada jarak dan ketinggian drone sebesar 9 meter. Selain itu, sistem juga dapat mengirimkan data lokasi GPS ke server, sehingga memudahkan tim SAR dalam pencarian korban.</a:t>
            </a:r>
          </a:p>
          <a:p>
            <a:pPr algn="just" marL="345439" indent="-172720" lvl="1">
              <a:lnSpc>
                <a:spcPts val="2719"/>
              </a:lnSpc>
              <a:buFont typeface="Arial"/>
              <a:buChar char="•"/>
            </a:pPr>
            <a:r>
              <a:rPr lang="en-US" sz="1599">
                <a:solidFill>
                  <a:srgbClr val="FFFFFF"/>
                </a:solidFill>
                <a:latin typeface="Poppins Medium"/>
                <a:ea typeface="Poppins Medium"/>
                <a:cs typeface="Poppins Medium"/>
                <a:sym typeface="Poppins Medium"/>
              </a:rPr>
              <a:t>Faktor-faktor yang memengaruhi keakuratan deteksi meliputi kondisi pencahayaan, kecepatan drone, dan posisi objek.</a:t>
            </a:r>
          </a:p>
        </p:txBody>
      </p:sp>
      <p:sp>
        <p:nvSpPr>
          <p:cNvPr name="Freeform 3" id="3"/>
          <p:cNvSpPr/>
          <p:nvPr/>
        </p:nvSpPr>
        <p:spPr>
          <a:xfrm flipH="false" flipV="false" rot="0">
            <a:off x="107768" y="8429808"/>
            <a:ext cx="1467248" cy="1857192"/>
          </a:xfrm>
          <a:custGeom>
            <a:avLst/>
            <a:gdLst/>
            <a:ahLst/>
            <a:cxnLst/>
            <a:rect r="r" b="b" t="t" l="l"/>
            <a:pathLst>
              <a:path h="1857192" w="1467248">
                <a:moveTo>
                  <a:pt x="0" y="0"/>
                </a:moveTo>
                <a:lnTo>
                  <a:pt x="1467247" y="0"/>
                </a:lnTo>
                <a:lnTo>
                  <a:pt x="1467247" y="1857192"/>
                </a:lnTo>
                <a:lnTo>
                  <a:pt x="0" y="1857192"/>
                </a:lnTo>
                <a:lnTo>
                  <a:pt x="0" y="0"/>
                </a:lnTo>
                <a:close/>
              </a:path>
            </a:pathLst>
          </a:custGeom>
          <a:blipFill>
            <a:blip r:embed="rId2"/>
            <a:stretch>
              <a:fillRect l="0" t="0" r="0" b="0"/>
            </a:stretch>
          </a:blipFill>
        </p:spPr>
      </p:sp>
      <p:sp>
        <p:nvSpPr>
          <p:cNvPr name="TextBox 4" id="4"/>
          <p:cNvSpPr txBox="true"/>
          <p:nvPr/>
        </p:nvSpPr>
        <p:spPr>
          <a:xfrm rot="0">
            <a:off x="6750569" y="1019175"/>
            <a:ext cx="3695006" cy="466725"/>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Poppins Medium"/>
                <a:ea typeface="Poppins Medium"/>
                <a:cs typeface="Poppins Medium"/>
                <a:sym typeface="Poppins Medium"/>
              </a:rPr>
              <a:t>TINJAUAN PUSTAKA</a:t>
            </a:r>
          </a:p>
        </p:txBody>
      </p:sp>
      <p:sp>
        <p:nvSpPr>
          <p:cNvPr name="TextBox 5" id="5"/>
          <p:cNvSpPr txBox="true"/>
          <p:nvPr/>
        </p:nvSpPr>
        <p:spPr>
          <a:xfrm rot="0">
            <a:off x="9144000" y="2273483"/>
            <a:ext cx="8302609" cy="6156325"/>
          </a:xfrm>
          <a:prstGeom prst="rect">
            <a:avLst/>
          </a:prstGeom>
        </p:spPr>
        <p:txBody>
          <a:bodyPr anchor="t" rtlCol="false" tIns="0" lIns="0" bIns="0" rIns="0">
            <a:spAutoFit/>
          </a:bodyPr>
          <a:lstStyle/>
          <a:p>
            <a:pPr algn="just" marL="345439" indent="-172720" lvl="1">
              <a:lnSpc>
                <a:spcPts val="2719"/>
              </a:lnSpc>
              <a:buFont typeface="Arial"/>
              <a:buChar char="•"/>
            </a:pPr>
            <a:r>
              <a:rPr lang="en-US" sz="1599">
                <a:solidFill>
                  <a:srgbClr val="FFFFFF"/>
                </a:solidFill>
                <a:latin typeface="Poppins Medium"/>
                <a:ea typeface="Poppins Medium"/>
                <a:cs typeface="Poppins Medium"/>
                <a:sym typeface="Poppins Medium"/>
              </a:rPr>
              <a:t>PENELITIAN YANG DILAKUKAN OLEH AKHMAD TAUFIK, IMRAN HABRIANSYAH, ABDUL KADIR MUHAMMAD, MUJAHIDIN DG MULISA, KADEK PANJI DWIYANTARA, DAN ANDI AJENG FADILAH DARI JURUSAN TEKNIK MESIN POLITEKNIK NEGERI UJUNG PANDANG, MAKASSAR, PADA TAHUN 2022 BERTUJUAN MENGEMBANGKAN MEKANISME DRONE UNTUK PENGANTARAN BARANG SECARA OTOMATIS KE LOKASI PEMESAN.</a:t>
            </a:r>
          </a:p>
          <a:p>
            <a:pPr algn="just" marL="345439" indent="-172720" lvl="1">
              <a:lnSpc>
                <a:spcPts val="2719"/>
              </a:lnSpc>
              <a:buFont typeface="Arial"/>
              <a:buChar char="•"/>
            </a:pPr>
            <a:r>
              <a:rPr lang="en-US" sz="1599">
                <a:solidFill>
                  <a:srgbClr val="FFFFFF"/>
                </a:solidFill>
                <a:latin typeface="Poppins Medium"/>
                <a:ea typeface="Poppins Medium"/>
                <a:cs typeface="Poppins Medium"/>
                <a:sym typeface="Poppins Medium"/>
              </a:rPr>
              <a:t>PENELITIAN INI JUGA MENCAKUP PENGEMBANGAN APLIKASI BERBASIS ANDROID YANG MEMUNGKINKAN KONTROL OTOMATIS SELAMA PROSES PENGANTARAN. PENELITIAN DILAKUKAN MELALUI LIMA TAHAP UTAMA, YAITU STUDI LITERATUR, PEMBUATAN DAN PERAKITAN DRONE DENGAN KENDALI MANUAL DAN OTOMATIS, PENGEMBANGAN APLIKASI PENDUKUNG, PENGUJIAN SISTEM DRONE, SERTA ANALISIS DATA HASIL EKSPERIMEN. HASILNYA MENUNJUKKAN BAHWA DRONE MAMPU TERBANG STABIL BAIK DALAM MODE MANUAL MAUPUN OTOMATIS, MENGIKUTI WAYPOINT YANG TELAH DITENTUKAN, DAN MENGANTARKAN BARANG DENGAN AKURASI TINGGI.</a:t>
            </a:r>
          </a:p>
          <a:p>
            <a:pPr algn="just" marL="345439" indent="-172720" lvl="1">
              <a:lnSpc>
                <a:spcPts val="2719"/>
              </a:lnSpc>
              <a:buFont typeface="Arial"/>
              <a:buChar char="•"/>
            </a:pPr>
            <a:r>
              <a:rPr lang="en-US" sz="1599">
                <a:solidFill>
                  <a:srgbClr val="FFFFFF"/>
                </a:solidFill>
                <a:latin typeface="Poppins Medium"/>
                <a:ea typeface="Poppins Medium"/>
                <a:cs typeface="Poppins Medium"/>
                <a:sym typeface="Poppins Medium"/>
              </a:rPr>
              <a:t>APLIKASI BERBASIS ANDROID YANG DIKEMBANGKAN JUGA BERHASIL MENDUKUNG PENGANTARAN OTOMATIS, MEMBERIKAN SOLUSI EFISIEN UNTUK PENGIRIMAN BARANG, TERUTAMA DI AREA YANG SULIT DIJANGKAU.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60" t="-10116" r="-304" b="-9444"/>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291768" y="1619911"/>
            <a:ext cx="14835430" cy="2013873"/>
            <a:chOff x="0" y="0"/>
            <a:chExt cx="19780573" cy="2685164"/>
          </a:xfrm>
        </p:grpSpPr>
        <p:sp>
          <p:nvSpPr>
            <p:cNvPr name="TextBox 3" id="3"/>
            <p:cNvSpPr txBox="true"/>
            <p:nvPr/>
          </p:nvSpPr>
          <p:spPr>
            <a:xfrm rot="0">
              <a:off x="0" y="2066039"/>
              <a:ext cx="19780573" cy="619125"/>
            </a:xfrm>
            <a:prstGeom prst="rect">
              <a:avLst/>
            </a:prstGeom>
          </p:spPr>
          <p:txBody>
            <a:bodyPr anchor="t" rtlCol="false" tIns="0" lIns="0" bIns="0" rIns="0">
              <a:spAutoFit/>
            </a:bodyPr>
            <a:lstStyle/>
            <a:p>
              <a:pPr algn="l">
                <a:lnSpc>
                  <a:spcPts val="3600"/>
                </a:lnSpc>
              </a:pPr>
              <a:r>
                <a:rPr lang="en-US" sz="3000">
                  <a:solidFill>
                    <a:srgbClr val="10B5BF"/>
                  </a:solidFill>
                  <a:latin typeface="Poppins Medium"/>
                  <a:ea typeface="Poppins Medium"/>
                  <a:cs typeface="Poppins Medium"/>
                  <a:sym typeface="Poppins Medium"/>
                </a:rPr>
                <a:t>Komponen Utama &amp; Proses Kerja</a:t>
              </a:r>
            </a:p>
          </p:txBody>
        </p:sp>
        <p:sp>
          <p:nvSpPr>
            <p:cNvPr name="TextBox 4" id="4"/>
            <p:cNvSpPr txBox="true"/>
            <p:nvPr/>
          </p:nvSpPr>
          <p:spPr>
            <a:xfrm rot="0">
              <a:off x="0" y="-9525"/>
              <a:ext cx="19780573" cy="1635125"/>
            </a:xfrm>
            <a:prstGeom prst="rect">
              <a:avLst/>
            </a:prstGeom>
          </p:spPr>
          <p:txBody>
            <a:bodyPr anchor="t" rtlCol="false" tIns="0" lIns="0" bIns="0" rIns="0">
              <a:spAutoFit/>
            </a:bodyPr>
            <a:lstStyle/>
            <a:p>
              <a:pPr algn="l">
                <a:lnSpc>
                  <a:spcPts val="9600"/>
                </a:lnSpc>
              </a:pPr>
              <a:r>
                <a:rPr lang="en-US" sz="8000" b="true">
                  <a:solidFill>
                    <a:srgbClr val="FFFFFF"/>
                  </a:solidFill>
                  <a:latin typeface="Poppins Medium Bold"/>
                  <a:ea typeface="Poppins Medium Bold"/>
                  <a:cs typeface="Poppins Medium Bold"/>
                  <a:sym typeface="Poppins Medium Bold"/>
                </a:rPr>
                <a:t>Rancangan Teknologi</a:t>
              </a:r>
            </a:p>
          </p:txBody>
        </p:sp>
      </p:grpSp>
      <p:grpSp>
        <p:nvGrpSpPr>
          <p:cNvPr name="Group 5" id="5"/>
          <p:cNvGrpSpPr/>
          <p:nvPr/>
        </p:nvGrpSpPr>
        <p:grpSpPr>
          <a:xfrm rot="0">
            <a:off x="800946" y="7145453"/>
            <a:ext cx="3337524" cy="1753706"/>
            <a:chOff x="0" y="0"/>
            <a:chExt cx="4450032" cy="2338275"/>
          </a:xfrm>
        </p:grpSpPr>
        <p:sp>
          <p:nvSpPr>
            <p:cNvPr name="TextBox 6" id="6"/>
            <p:cNvSpPr txBox="true"/>
            <p:nvPr/>
          </p:nvSpPr>
          <p:spPr>
            <a:xfrm rot="0">
              <a:off x="0" y="0"/>
              <a:ext cx="4450032" cy="1257300"/>
            </a:xfrm>
            <a:prstGeom prst="rect">
              <a:avLst/>
            </a:prstGeom>
          </p:spPr>
          <p:txBody>
            <a:bodyPr anchor="t" rtlCol="false" tIns="0" lIns="0" bIns="0" rIns="0">
              <a:spAutoFit/>
            </a:bodyPr>
            <a:lstStyle/>
            <a:p>
              <a:pPr algn="l">
                <a:lnSpc>
                  <a:spcPts val="2520"/>
                </a:lnSpc>
              </a:pPr>
              <a:r>
                <a:rPr lang="en-US" sz="2100">
                  <a:solidFill>
                    <a:srgbClr val="FFFFFF"/>
                  </a:solidFill>
                  <a:latin typeface="Poppins Medium"/>
                  <a:ea typeface="Poppins Medium"/>
                  <a:cs typeface="Poppins Medium"/>
                  <a:sym typeface="Poppins Medium"/>
                </a:rPr>
                <a:t>DRONE:</a:t>
              </a:r>
            </a:p>
            <a:p>
              <a:pPr algn="l">
                <a:lnSpc>
                  <a:spcPts val="2520"/>
                </a:lnSpc>
              </a:pPr>
              <a:r>
                <a:rPr lang="en-US" sz="2100">
                  <a:solidFill>
                    <a:srgbClr val="FFFFFF"/>
                  </a:solidFill>
                  <a:latin typeface="Poppins Medium"/>
                  <a:ea typeface="Poppins Medium"/>
                  <a:cs typeface="Poppins Medium"/>
                  <a:sym typeface="Poppins Medium"/>
                </a:rPr>
                <a:t>DJI MATRICE 300 RTK &amp; PHANTOM 4 RTK.</a:t>
              </a:r>
            </a:p>
          </p:txBody>
        </p:sp>
        <p:sp>
          <p:nvSpPr>
            <p:cNvPr name="TextBox 7" id="7"/>
            <p:cNvSpPr txBox="true"/>
            <p:nvPr/>
          </p:nvSpPr>
          <p:spPr>
            <a:xfrm rot="0">
              <a:off x="0" y="1946219"/>
              <a:ext cx="4450032" cy="352213"/>
            </a:xfrm>
            <a:prstGeom prst="rect">
              <a:avLst/>
            </a:prstGeom>
          </p:spPr>
          <p:txBody>
            <a:bodyPr anchor="t" rtlCol="false" tIns="0" lIns="0" bIns="0" rIns="0">
              <a:spAutoFit/>
            </a:bodyPr>
            <a:lstStyle/>
            <a:p>
              <a:pPr algn="l">
                <a:lnSpc>
                  <a:spcPts val="2239"/>
                </a:lnSpc>
              </a:pPr>
              <a:r>
                <a:rPr lang="en-US" sz="1599">
                  <a:solidFill>
                    <a:srgbClr val="FFFFFF"/>
                  </a:solidFill>
                  <a:latin typeface="Poppins Light"/>
                  <a:ea typeface="Poppins Light"/>
                  <a:cs typeface="Poppins Light"/>
                  <a:sym typeface="Poppins Light"/>
                </a:rPr>
                <a:t>Drone memulai pemetaan area.</a:t>
              </a:r>
            </a:p>
          </p:txBody>
        </p:sp>
        <p:sp>
          <p:nvSpPr>
            <p:cNvPr name="AutoShape 8" id="8"/>
            <p:cNvSpPr/>
            <p:nvPr/>
          </p:nvSpPr>
          <p:spPr>
            <a:xfrm>
              <a:off x="0" y="1620809"/>
              <a:ext cx="4450032" cy="0"/>
            </a:xfrm>
            <a:prstGeom prst="line">
              <a:avLst/>
            </a:prstGeom>
            <a:ln cap="rnd" w="19595">
              <a:solidFill>
                <a:srgbClr val="10B5BF"/>
              </a:solidFill>
              <a:prstDash val="solid"/>
              <a:headEnd type="none" len="sm" w="sm"/>
              <a:tailEnd type="none" len="sm" w="sm"/>
            </a:ln>
          </p:spPr>
        </p:sp>
      </p:grpSp>
      <p:grpSp>
        <p:nvGrpSpPr>
          <p:cNvPr name="Group 9" id="9"/>
          <p:cNvGrpSpPr/>
          <p:nvPr/>
        </p:nvGrpSpPr>
        <p:grpSpPr>
          <a:xfrm rot="0">
            <a:off x="4138470" y="6831664"/>
            <a:ext cx="3337524" cy="2502974"/>
            <a:chOff x="0" y="0"/>
            <a:chExt cx="4450032" cy="3337299"/>
          </a:xfrm>
        </p:grpSpPr>
        <p:sp>
          <p:nvSpPr>
            <p:cNvPr name="TextBox 10" id="10"/>
            <p:cNvSpPr txBox="true"/>
            <p:nvPr/>
          </p:nvSpPr>
          <p:spPr>
            <a:xfrm rot="0">
              <a:off x="0" y="0"/>
              <a:ext cx="4450032" cy="1676400"/>
            </a:xfrm>
            <a:prstGeom prst="rect">
              <a:avLst/>
            </a:prstGeom>
          </p:spPr>
          <p:txBody>
            <a:bodyPr anchor="t" rtlCol="false" tIns="0" lIns="0" bIns="0" rIns="0">
              <a:spAutoFit/>
            </a:bodyPr>
            <a:lstStyle/>
            <a:p>
              <a:pPr algn="l">
                <a:lnSpc>
                  <a:spcPts val="2520"/>
                </a:lnSpc>
              </a:pPr>
              <a:r>
                <a:rPr lang="en-US" sz="2100">
                  <a:solidFill>
                    <a:srgbClr val="FFFFFF"/>
                  </a:solidFill>
                  <a:latin typeface="Poppins Medium"/>
                  <a:ea typeface="Poppins Medium"/>
                  <a:cs typeface="Poppins Medium"/>
                  <a:sym typeface="Poppins Medium"/>
                </a:rPr>
                <a:t>SENSOR:</a:t>
              </a:r>
            </a:p>
            <a:p>
              <a:pPr algn="l">
                <a:lnSpc>
                  <a:spcPts val="2520"/>
                </a:lnSpc>
              </a:pPr>
              <a:r>
                <a:rPr lang="en-US" sz="2100">
                  <a:solidFill>
                    <a:srgbClr val="FFFFFF"/>
                  </a:solidFill>
                  <a:latin typeface="Poppins Medium"/>
                  <a:ea typeface="Poppins Medium"/>
                  <a:cs typeface="Poppins Medium"/>
                  <a:sym typeface="Poppins Medium"/>
                </a:rPr>
                <a:t>LIDAR UNTUK PETA 3D; KAMERA FLIR UNTUK DETEKSI TERMAL.</a:t>
              </a:r>
            </a:p>
          </p:txBody>
        </p:sp>
        <p:sp>
          <p:nvSpPr>
            <p:cNvPr name="TextBox 11" id="11"/>
            <p:cNvSpPr txBox="true"/>
            <p:nvPr/>
          </p:nvSpPr>
          <p:spPr>
            <a:xfrm rot="0">
              <a:off x="0" y="2365319"/>
              <a:ext cx="4450032" cy="720513"/>
            </a:xfrm>
            <a:prstGeom prst="rect">
              <a:avLst/>
            </a:prstGeom>
          </p:spPr>
          <p:txBody>
            <a:bodyPr anchor="t" rtlCol="false" tIns="0" lIns="0" bIns="0" rIns="0">
              <a:spAutoFit/>
            </a:bodyPr>
            <a:lstStyle/>
            <a:p>
              <a:pPr algn="l">
                <a:lnSpc>
                  <a:spcPts val="2239"/>
                </a:lnSpc>
              </a:pPr>
              <a:r>
                <a:rPr lang="en-US" sz="1599">
                  <a:solidFill>
                    <a:srgbClr val="FFFFFF"/>
                  </a:solidFill>
                  <a:latin typeface="Poppins Light"/>
                  <a:ea typeface="Poppins Light"/>
                  <a:cs typeface="Poppins Light"/>
                  <a:sym typeface="Poppins Light"/>
                </a:rPr>
                <a:t>{Proses Pemetaan lebih lanjut menggunakan sensor</a:t>
              </a:r>
            </a:p>
          </p:txBody>
        </p:sp>
        <p:sp>
          <p:nvSpPr>
            <p:cNvPr name="AutoShape 12" id="12"/>
            <p:cNvSpPr/>
            <p:nvPr/>
          </p:nvSpPr>
          <p:spPr>
            <a:xfrm>
              <a:off x="0" y="2039909"/>
              <a:ext cx="4450032" cy="0"/>
            </a:xfrm>
            <a:prstGeom prst="line">
              <a:avLst/>
            </a:prstGeom>
            <a:ln cap="rnd" w="19595">
              <a:solidFill>
                <a:srgbClr val="10B5BF"/>
              </a:solidFill>
              <a:prstDash val="solid"/>
              <a:headEnd type="none" len="sm" w="sm"/>
              <a:tailEnd type="none" len="sm" w="sm"/>
            </a:ln>
          </p:spPr>
        </p:sp>
      </p:grpSp>
      <p:grpSp>
        <p:nvGrpSpPr>
          <p:cNvPr name="Group 13" id="13"/>
          <p:cNvGrpSpPr/>
          <p:nvPr/>
        </p:nvGrpSpPr>
        <p:grpSpPr>
          <a:xfrm rot="0">
            <a:off x="7475993" y="7145453"/>
            <a:ext cx="3337524" cy="1753706"/>
            <a:chOff x="0" y="0"/>
            <a:chExt cx="4450032" cy="2338275"/>
          </a:xfrm>
        </p:grpSpPr>
        <p:sp>
          <p:nvSpPr>
            <p:cNvPr name="TextBox 14" id="14"/>
            <p:cNvSpPr txBox="true"/>
            <p:nvPr/>
          </p:nvSpPr>
          <p:spPr>
            <a:xfrm rot="0">
              <a:off x="0" y="0"/>
              <a:ext cx="4450032" cy="1257300"/>
            </a:xfrm>
            <a:prstGeom prst="rect">
              <a:avLst/>
            </a:prstGeom>
          </p:spPr>
          <p:txBody>
            <a:bodyPr anchor="t" rtlCol="false" tIns="0" lIns="0" bIns="0" rIns="0">
              <a:spAutoFit/>
            </a:bodyPr>
            <a:lstStyle/>
            <a:p>
              <a:pPr algn="l">
                <a:lnSpc>
                  <a:spcPts val="2520"/>
                </a:lnSpc>
              </a:pPr>
              <a:r>
                <a:rPr lang="en-US" sz="2100">
                  <a:solidFill>
                    <a:srgbClr val="FFFFFF"/>
                  </a:solidFill>
                  <a:latin typeface="Poppins Medium"/>
                  <a:ea typeface="Poppins Medium"/>
                  <a:cs typeface="Poppins Medium"/>
                  <a:sym typeface="Poppins Medium"/>
                </a:rPr>
                <a:t>KOMUNIKASI:</a:t>
              </a:r>
            </a:p>
            <a:p>
              <a:pPr algn="l">
                <a:lnSpc>
                  <a:spcPts val="2520"/>
                </a:lnSpc>
              </a:pPr>
              <a:r>
                <a:rPr lang="en-US" sz="2100">
                  <a:solidFill>
                    <a:srgbClr val="FFFFFF"/>
                  </a:solidFill>
                  <a:latin typeface="Poppins Medium"/>
                  <a:ea typeface="Poppins Medium"/>
                  <a:cs typeface="Poppins Medium"/>
                  <a:sym typeface="Poppins Medium"/>
                </a:rPr>
                <a:t>MODUL 4G/5G UNTUK KONEKSI SEAMLESS.</a:t>
              </a:r>
            </a:p>
          </p:txBody>
        </p:sp>
        <p:sp>
          <p:nvSpPr>
            <p:cNvPr name="TextBox 15" id="15"/>
            <p:cNvSpPr txBox="true"/>
            <p:nvPr/>
          </p:nvSpPr>
          <p:spPr>
            <a:xfrm rot="0">
              <a:off x="0" y="1946219"/>
              <a:ext cx="4450032" cy="352213"/>
            </a:xfrm>
            <a:prstGeom prst="rect">
              <a:avLst/>
            </a:prstGeom>
          </p:spPr>
          <p:txBody>
            <a:bodyPr anchor="t" rtlCol="false" tIns="0" lIns="0" bIns="0" rIns="0">
              <a:spAutoFit/>
            </a:bodyPr>
            <a:lstStyle/>
            <a:p>
              <a:pPr algn="l">
                <a:lnSpc>
                  <a:spcPts val="2239"/>
                </a:lnSpc>
              </a:pPr>
              <a:r>
                <a:rPr lang="en-US" sz="1599">
                  <a:solidFill>
                    <a:srgbClr val="FFFFFF"/>
                  </a:solidFill>
                  <a:latin typeface="Poppins Light"/>
                  <a:ea typeface="Poppins Light"/>
                  <a:cs typeface="Poppins Light"/>
                  <a:sym typeface="Poppins Light"/>
                </a:rPr>
                <a:t>Data dikirim ke pusat kontrol.</a:t>
              </a:r>
            </a:p>
          </p:txBody>
        </p:sp>
        <p:sp>
          <p:nvSpPr>
            <p:cNvPr name="AutoShape 16" id="16"/>
            <p:cNvSpPr/>
            <p:nvPr/>
          </p:nvSpPr>
          <p:spPr>
            <a:xfrm>
              <a:off x="0" y="1620809"/>
              <a:ext cx="4450032" cy="0"/>
            </a:xfrm>
            <a:prstGeom prst="line">
              <a:avLst/>
            </a:prstGeom>
            <a:ln cap="rnd" w="19595">
              <a:solidFill>
                <a:srgbClr val="10B5BF"/>
              </a:solidFill>
              <a:prstDash val="solid"/>
              <a:headEnd type="none" len="sm" w="sm"/>
              <a:tailEnd type="none" len="sm" w="sm"/>
            </a:ln>
          </p:spPr>
        </p:sp>
      </p:grpSp>
      <p:grpSp>
        <p:nvGrpSpPr>
          <p:cNvPr name="Group 17" id="17"/>
          <p:cNvGrpSpPr/>
          <p:nvPr/>
        </p:nvGrpSpPr>
        <p:grpSpPr>
          <a:xfrm rot="0">
            <a:off x="10813517" y="6803089"/>
            <a:ext cx="3337524" cy="2380212"/>
            <a:chOff x="0" y="0"/>
            <a:chExt cx="4450032" cy="3173616"/>
          </a:xfrm>
        </p:grpSpPr>
        <p:sp>
          <p:nvSpPr>
            <p:cNvPr name="TextBox 18" id="18"/>
            <p:cNvSpPr txBox="true"/>
            <p:nvPr/>
          </p:nvSpPr>
          <p:spPr>
            <a:xfrm rot="0">
              <a:off x="0" y="9525"/>
              <a:ext cx="4450032" cy="1714817"/>
            </a:xfrm>
            <a:prstGeom prst="rect">
              <a:avLst/>
            </a:prstGeom>
          </p:spPr>
          <p:txBody>
            <a:bodyPr anchor="t" rtlCol="false" tIns="0" lIns="0" bIns="0" rIns="0">
              <a:spAutoFit/>
            </a:bodyPr>
            <a:lstStyle/>
            <a:p>
              <a:pPr algn="l">
                <a:lnSpc>
                  <a:spcPts val="2592"/>
                </a:lnSpc>
              </a:pPr>
              <a:r>
                <a:rPr lang="en-US" sz="2160">
                  <a:solidFill>
                    <a:srgbClr val="FFFFFF"/>
                  </a:solidFill>
                  <a:latin typeface="Poppins Medium"/>
                  <a:ea typeface="Poppins Medium"/>
                  <a:cs typeface="Poppins Medium"/>
                  <a:sym typeface="Poppins Medium"/>
                </a:rPr>
                <a:t>AI:</a:t>
              </a:r>
            </a:p>
            <a:p>
              <a:pPr algn="l">
                <a:lnSpc>
                  <a:spcPts val="2592"/>
                </a:lnSpc>
              </a:pPr>
              <a:r>
                <a:rPr lang="en-US" sz="2160">
                  <a:solidFill>
                    <a:srgbClr val="FFFFFF"/>
                  </a:solidFill>
                  <a:latin typeface="Poppins Medium"/>
                  <a:ea typeface="Poppins Medium"/>
                  <a:cs typeface="Poppins Medium"/>
                  <a:sym typeface="Poppins Medium"/>
                </a:rPr>
                <a:t>TENSORFLOW UNTUK ANALISIS DATA REAL-TIME.</a:t>
              </a:r>
            </a:p>
          </p:txBody>
        </p:sp>
        <p:sp>
          <p:nvSpPr>
            <p:cNvPr name="TextBox 19" id="19"/>
            <p:cNvSpPr txBox="true"/>
            <p:nvPr/>
          </p:nvSpPr>
          <p:spPr>
            <a:xfrm rot="0">
              <a:off x="0" y="2413260"/>
              <a:ext cx="4450032" cy="720513"/>
            </a:xfrm>
            <a:prstGeom prst="rect">
              <a:avLst/>
            </a:prstGeom>
          </p:spPr>
          <p:txBody>
            <a:bodyPr anchor="t" rtlCol="false" tIns="0" lIns="0" bIns="0" rIns="0">
              <a:spAutoFit/>
            </a:bodyPr>
            <a:lstStyle/>
            <a:p>
              <a:pPr algn="l">
                <a:lnSpc>
                  <a:spcPts val="2239"/>
                </a:lnSpc>
              </a:pPr>
              <a:r>
                <a:rPr lang="en-US" sz="1599">
                  <a:solidFill>
                    <a:srgbClr val="FFFFFF"/>
                  </a:solidFill>
                  <a:latin typeface="Poppins Light"/>
                  <a:ea typeface="Poppins Light"/>
                  <a:cs typeface="Poppins Light"/>
                  <a:sym typeface="Poppins Light"/>
                </a:rPr>
                <a:t>AI memproses data untuk analisis medan &amp; deteksi korban.</a:t>
              </a:r>
            </a:p>
          </p:txBody>
        </p:sp>
        <p:sp>
          <p:nvSpPr>
            <p:cNvPr name="AutoShape 20" id="20"/>
            <p:cNvSpPr/>
            <p:nvPr/>
          </p:nvSpPr>
          <p:spPr>
            <a:xfrm>
              <a:off x="0" y="2087851"/>
              <a:ext cx="4450032" cy="0"/>
            </a:xfrm>
            <a:prstGeom prst="line">
              <a:avLst/>
            </a:prstGeom>
            <a:ln cap="rnd" w="19595">
              <a:solidFill>
                <a:srgbClr val="10B5BF"/>
              </a:solidFill>
              <a:prstDash val="solid"/>
              <a:headEnd type="none" len="sm" w="sm"/>
              <a:tailEnd type="none" len="sm" w="sm"/>
            </a:ln>
          </p:spPr>
        </p:sp>
      </p:grpSp>
      <p:grpSp>
        <p:nvGrpSpPr>
          <p:cNvPr name="Group 21" id="21"/>
          <p:cNvGrpSpPr/>
          <p:nvPr/>
        </p:nvGrpSpPr>
        <p:grpSpPr>
          <a:xfrm rot="0">
            <a:off x="14149530" y="7126403"/>
            <a:ext cx="3337524" cy="1249922"/>
            <a:chOff x="0" y="0"/>
            <a:chExt cx="4450032" cy="1666563"/>
          </a:xfrm>
        </p:grpSpPr>
        <p:sp>
          <p:nvSpPr>
            <p:cNvPr name="TextBox 22" id="22"/>
            <p:cNvSpPr txBox="true"/>
            <p:nvPr/>
          </p:nvSpPr>
          <p:spPr>
            <a:xfrm rot="0">
              <a:off x="0" y="9525"/>
              <a:ext cx="4450032" cy="1283731"/>
            </a:xfrm>
            <a:prstGeom prst="rect">
              <a:avLst/>
            </a:prstGeom>
          </p:spPr>
          <p:txBody>
            <a:bodyPr anchor="t" rtlCol="false" tIns="0" lIns="0" bIns="0" rIns="0">
              <a:spAutoFit/>
            </a:bodyPr>
            <a:lstStyle/>
            <a:p>
              <a:pPr algn="l">
                <a:lnSpc>
                  <a:spcPts val="2592"/>
                </a:lnSpc>
              </a:pPr>
              <a:r>
                <a:rPr lang="en-US" sz="2160">
                  <a:solidFill>
                    <a:srgbClr val="FFFFFF"/>
                  </a:solidFill>
                  <a:latin typeface="Poppins Medium"/>
                  <a:ea typeface="Poppins Medium"/>
                  <a:cs typeface="Poppins Medium"/>
                  <a:sym typeface="Poppins Medium"/>
                </a:rPr>
                <a:t>TIM SAR MENERIMA LAPORAN &amp; MENGAMBIL TINDAKAN.</a:t>
              </a:r>
            </a:p>
          </p:txBody>
        </p:sp>
        <p:sp>
          <p:nvSpPr>
            <p:cNvPr name="AutoShape 23" id="23"/>
            <p:cNvSpPr/>
            <p:nvPr/>
          </p:nvSpPr>
          <p:spPr>
            <a:xfrm>
              <a:off x="0" y="1656765"/>
              <a:ext cx="4450032" cy="0"/>
            </a:xfrm>
            <a:prstGeom prst="line">
              <a:avLst/>
            </a:prstGeom>
            <a:ln cap="rnd" w="19595">
              <a:solidFill>
                <a:srgbClr val="10B5BF"/>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14802" y="205154"/>
            <a:ext cx="11917012" cy="9906000"/>
          </a:xfrm>
          <a:custGeom>
            <a:avLst/>
            <a:gdLst/>
            <a:ahLst/>
            <a:cxnLst/>
            <a:rect r="r" b="b" t="t" l="l"/>
            <a:pathLst>
              <a:path h="9906000" w="11917012">
                <a:moveTo>
                  <a:pt x="0" y="0"/>
                </a:moveTo>
                <a:lnTo>
                  <a:pt x="11917012" y="0"/>
                </a:lnTo>
                <a:lnTo>
                  <a:pt x="11917012" y="9906000"/>
                </a:lnTo>
                <a:lnTo>
                  <a:pt x="0" y="9906000"/>
                </a:lnTo>
                <a:lnTo>
                  <a:pt x="0" y="0"/>
                </a:lnTo>
                <a:close/>
              </a:path>
            </a:pathLst>
          </a:custGeom>
          <a:blipFill>
            <a:blip r:embed="rId2"/>
            <a:stretch>
              <a:fillRect l="-1475" t="-2071" r="-983" b="-1775"/>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0" y="5440680"/>
            <a:ext cx="18288000" cy="4846320"/>
          </a:xfrm>
          <a:custGeom>
            <a:avLst/>
            <a:gdLst/>
            <a:ahLst/>
            <a:cxnLst/>
            <a:rect r="r" b="b" t="t" l="l"/>
            <a:pathLst>
              <a:path h="4846320" w="18288000">
                <a:moveTo>
                  <a:pt x="0" y="0"/>
                </a:moveTo>
                <a:lnTo>
                  <a:pt x="18288000" y="0"/>
                </a:lnTo>
                <a:lnTo>
                  <a:pt x="18288000" y="4846320"/>
                </a:lnTo>
                <a:lnTo>
                  <a:pt x="0" y="4846320"/>
                </a:lnTo>
                <a:lnTo>
                  <a:pt x="0" y="0"/>
                </a:lnTo>
                <a:close/>
              </a:path>
            </a:pathLst>
          </a:custGeom>
          <a:blipFill>
            <a:blip r:embed="rId2"/>
            <a:stretch>
              <a:fillRect l="0" t="0" r="0" b="0"/>
            </a:stretch>
          </a:blipFill>
        </p:spPr>
      </p:sp>
      <p:sp>
        <p:nvSpPr>
          <p:cNvPr name="TextBox 3" id="3"/>
          <p:cNvSpPr txBox="true"/>
          <p:nvPr/>
        </p:nvSpPr>
        <p:spPr>
          <a:xfrm rot="0">
            <a:off x="1028700" y="1028700"/>
            <a:ext cx="16230600" cy="3303649"/>
          </a:xfrm>
          <a:prstGeom prst="rect">
            <a:avLst/>
          </a:prstGeom>
        </p:spPr>
        <p:txBody>
          <a:bodyPr anchor="t" rtlCol="false" tIns="0" lIns="0" bIns="0" rIns="0">
            <a:spAutoFit/>
          </a:bodyPr>
          <a:lstStyle/>
          <a:p>
            <a:pPr algn="just">
              <a:lnSpc>
                <a:spcPts val="2890"/>
              </a:lnSpc>
            </a:pPr>
            <a:r>
              <a:rPr lang="en-US" sz="2408">
                <a:solidFill>
                  <a:srgbClr val="FFFFFF"/>
                </a:solidFill>
                <a:latin typeface="Poppins Medium"/>
                <a:ea typeface="Poppins Medium"/>
                <a:cs typeface="Poppins Medium"/>
                <a:sym typeface="Poppins Medium"/>
              </a:rPr>
              <a:t>PADA TAHAP AWAL, DRONE AKAN TERBANG UNTUK MEMETAKAN AREA YANG DITUGASKAN, MENGGUNAKAN SENSOR LIDAR UNTUK MEMPEROLEH DATA MEDAN DAN KAMERA UNTUK MENGAMBIL GAMBAR VISUAL. SELAMA PENERBANGAN, DATA YANG DIKUMPULKAN AKAN DIKIRIMKAN SECARA REAL-TIME KE PUSAT KONTROL MELALUI KOMUNIKASI 4G/5G, MEMASTIKAN KELANCARAN DAN KECEPATAN TRANSMISI.</a:t>
            </a:r>
          </a:p>
          <a:p>
            <a:pPr algn="just">
              <a:lnSpc>
                <a:spcPts val="2890"/>
              </a:lnSpc>
            </a:pPr>
          </a:p>
          <a:p>
            <a:pPr algn="just">
              <a:lnSpc>
                <a:spcPts val="2890"/>
              </a:lnSpc>
              <a:spcBef>
                <a:spcPct val="0"/>
              </a:spcBef>
            </a:pPr>
            <a:r>
              <a:rPr lang="en-US" sz="2408">
                <a:solidFill>
                  <a:srgbClr val="FFFFFF"/>
                </a:solidFill>
                <a:latin typeface="Poppins Medium"/>
                <a:ea typeface="Poppins Medium"/>
                <a:cs typeface="Poppins Medium"/>
                <a:sym typeface="Poppins Medium"/>
              </a:rPr>
              <a:t>SETELAH DATA DITERIMA, ALGORITMA AI AKAN MEMPROSES INFORMASI UNTUK MENDETEKSI OBJEK PENTING, SEPERTI KORBAN ATAU RINTANGAN, SERTA MENGANALISIS KONDISI MEDAN. BERDASARKAN HASIL ANALISIS INI, TIM SAR DAPAT MERENCANAKAN LANGKAH SELANJUTNYA, SEPERTI MELAKUKAN PENYELAMATAN ATAU MENGARAHKAN DRONE KE AREA YANG BELUM DIPETAKAN UNTUK MEMPEROLEH INFORMASI LEBIH LANJUT.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DAGZp8HvTzs</dc:identifier>
  <dcterms:modified xsi:type="dcterms:W3CDTF">2011-08-01T06:04:30Z</dcterms:modified>
  <cp:revision>1</cp:revision>
  <dc:title>Pervasive Computing (IF4025)</dc:title>
</cp:coreProperties>
</file>