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oppins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6"/>
    <p:restoredTop sz="94720"/>
  </p:normalViewPr>
  <p:slideViewPr>
    <p:cSldViewPr snapToGrid="0">
      <p:cViewPr varScale="1">
        <p:scale>
          <a:sx n="282" d="100"/>
          <a:sy n="282" d="100"/>
        </p:scale>
        <p:origin x="14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1be550f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1be550f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18e724235_3_1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18e724235_3_1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18e724235_3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18e724235_3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1be550f1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1be550f1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1be550f1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1be550f1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18e724235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18e724235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18e724235_2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18e724235_2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18e724235_3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18e724235_3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18e724235_3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18e724235_3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8e724235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18e724235_2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18e724235_3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18e724235_3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18e724235_3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18e724235_3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18e724235_3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18e724235_3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zk-IzFahuopU3h58YGoAat_fjvwvMhMx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2nkRT5QPEzj95GYMnP8wWB2TtYZE5Nn7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6128" y="529350"/>
            <a:ext cx="5318400" cy="19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2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Comparing </a:t>
            </a:r>
            <a:endParaRPr sz="302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2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Handwritten Number </a:t>
            </a:r>
            <a:endParaRPr sz="302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2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Recognition Networks</a:t>
            </a:r>
            <a:endParaRPr sz="302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294967295"/>
          </p:nvPr>
        </p:nvSpPr>
        <p:spPr>
          <a:xfrm>
            <a:off x="266125" y="2279300"/>
            <a:ext cx="5811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20">
                <a:solidFill>
                  <a:srgbClr val="E06666"/>
                </a:solidFill>
                <a:latin typeface="Poppins"/>
                <a:ea typeface="Poppins"/>
                <a:cs typeface="Poppins"/>
                <a:sym typeface="Poppins"/>
              </a:rPr>
              <a:t>Keras versus Nengo</a:t>
            </a:r>
            <a:endParaRPr sz="3020">
              <a:solidFill>
                <a:srgbClr val="E0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556025" y="898661"/>
            <a:ext cx="3644450" cy="3123875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7" name="Google Shape;57;p13"/>
          <p:cNvCxnSpPr/>
          <p:nvPr/>
        </p:nvCxnSpPr>
        <p:spPr>
          <a:xfrm rot="10800000">
            <a:off x="373225" y="2888925"/>
            <a:ext cx="61938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>
            <a:spLocks noGrp="1"/>
          </p:cNvSpPr>
          <p:nvPr>
            <p:ph type="title" idx="4294967295"/>
          </p:nvPr>
        </p:nvSpPr>
        <p:spPr>
          <a:xfrm>
            <a:off x="266125" y="2926325"/>
            <a:ext cx="63009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7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			        23.01.2024</a:t>
            </a:r>
            <a:endParaRPr sz="17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Visualized Results - CNN Plotted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92" name="Google Shape;192;p22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10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25" y="1017725"/>
            <a:ext cx="6627506" cy="328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3" title="nengo_rec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000" y="482700"/>
            <a:ext cx="5508000" cy="417810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Visualized Results - SNN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" name="Google Shape;205;p23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11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Visualized Results - SNN Plotted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16" name="Google Shape;216;p24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p24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12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875" y="1017725"/>
            <a:ext cx="6544496" cy="328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28" name="Google Shape;228;p25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25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13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100000" cy="19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It is possible to create a well-functioning handwritten digit recognizing SNN with webcam functionality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Obvious drawbacks include longer training times and the simulation time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the right circumstances (low power environments) the SNN can provide a viable alternative to traditional models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366125" y="2929400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Outlook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25"/>
          <p:cNvSpPr txBox="1">
            <a:spLocks noGrp="1"/>
          </p:cNvSpPr>
          <p:nvPr>
            <p:ph type="body" idx="1"/>
          </p:nvPr>
        </p:nvSpPr>
        <p:spPr>
          <a:xfrm>
            <a:off x="366125" y="3475275"/>
            <a:ext cx="80457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It would be interesting to see the SNNs performance compared with an implementation on neuromorphic hardware (Intel Loihi)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876950" y="1049375"/>
            <a:ext cx="5390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 for your attention!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42" name="Google Shape;242;p26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14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400" y="1763375"/>
            <a:ext cx="2393200" cy="23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Project Overview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3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Create 2 versions of a handwritten number recognizer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Utilizing the MNIST dataset for training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Provide model input via webcam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Compare the 2 approaches regarding performance, programmability, usability and other metrics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66" name="Google Shape;66;p14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Traditional Approach: CNN with Keras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3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Straight forward implementation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Well documented resources and examples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approach was used to test and implement the webcam functionality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More sophisticated approach by finding contours in the full webcam image didn’t prove viable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→ Solution: Using the biggest square image frame possible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8" name="Google Shape;78;p15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318350" y="3442815"/>
            <a:ext cx="1977900" cy="119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682850" y="3442225"/>
            <a:ext cx="1248900" cy="1197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captured area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175" y="1256925"/>
            <a:ext cx="9715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7283750" y="1256850"/>
            <a:ext cx="1492500" cy="26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← Topology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Optimizer: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RMSProp(0.01)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Loss: categorical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cross entropy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Model Input Preprocessing with Webcam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93" name="Google Shape;93;p16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50" y="1191775"/>
            <a:ext cx="2024401" cy="209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325" y="1191787"/>
            <a:ext cx="2024401" cy="209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500" y="1349801"/>
            <a:ext cx="1446825" cy="15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547400" y="3464975"/>
            <a:ext cx="23529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1080p raw capture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6018500" y="3464983"/>
            <a:ext cx="28638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Inverted model input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28x28p (280x280)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395550" y="3464950"/>
            <a:ext cx="23529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Transformations: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greyscale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gaussian blur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864725" y="2243148"/>
            <a:ext cx="66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5" name="Google Shape;105;p16"/>
          <p:cNvCxnSpPr/>
          <p:nvPr/>
        </p:nvCxnSpPr>
        <p:spPr>
          <a:xfrm>
            <a:off x="5748450" y="2281248"/>
            <a:ext cx="66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Model Input Image Buffering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2900025" y="2157426"/>
            <a:ext cx="13506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. . </a:t>
            </a:r>
            <a:endParaRPr sz="5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84" y="2146100"/>
            <a:ext cx="896540" cy="9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13025" y="1118000"/>
            <a:ext cx="69594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Running the model/sim every frame is expensive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Instead: A 30 frame buffer is implemented 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7"/>
          <p:cNvSpPr/>
          <p:nvPr/>
        </p:nvSpPr>
        <p:spPr>
          <a:xfrm rot="5400000">
            <a:off x="2878925" y="1157425"/>
            <a:ext cx="207300" cy="4364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984" y="2157425"/>
            <a:ext cx="896540" cy="9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134" y="2157425"/>
            <a:ext cx="896540" cy="9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309" y="3603425"/>
            <a:ext cx="896540" cy="9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1880600" y="3834600"/>
            <a:ext cx="6537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avg.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888" y="1782963"/>
            <a:ext cx="3853101" cy="26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5726900" y="2317625"/>
            <a:ext cx="29811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reduces camera shake and increases general image quality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Nengo, this is needed as the simulation can not yield “real-time” results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Nengo Approach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633100" cy="23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Goal: Mirroring the Keras CNN as closely as possible but utilizing spiking neurons (LIF)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Additional goal: Incorporating the “real-time” webcam functionality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Additional Conv2D layer added as it improves result quality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34" name="Google Shape;134;p18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6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950" y="789150"/>
            <a:ext cx="2068919" cy="328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7264050" y="789150"/>
            <a:ext cx="1492500" cy="26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← Topology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Optimizer: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RMSProp(0.01)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Loss: 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sparse categorical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accuracy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13" y="2218038"/>
            <a:ext cx="3853101" cy="26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Nengo Approach - Requirement Conflicts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107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nengo, nengo-dl and tensorflow library are needed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Conflicts: Version and system compatibility are problematic on mac &amp; windows w/o nvidia gpu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49" name="Google Shape;149;p19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8475"/>
            <a:ext cx="3853101" cy="26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747949" y="2749425"/>
            <a:ext cx="3103341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Working on Windows (</a:t>
            </a:r>
            <a:r>
              <a:rPr lang="de" sz="14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with</a:t>
            </a:r>
            <a:r>
              <a:rPr lang="de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NVIDIA):</a:t>
            </a: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br>
              <a:rPr lang="de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de" sz="1400" dirty="0" err="1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tensorflow-gpu</a:t>
            </a:r>
            <a:r>
              <a:rPr lang="de" sz="1400" dirty="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==2.11.0</a:t>
            </a:r>
            <a:endParaRPr sz="1400" dirty="0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 dirty="0" err="1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nengo</a:t>
            </a:r>
            <a:r>
              <a:rPr lang="de" sz="1400" dirty="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==3.2.0</a:t>
            </a:r>
            <a:endParaRPr sz="1400" dirty="0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 dirty="0" err="1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nengo</a:t>
            </a:r>
            <a:r>
              <a:rPr lang="de" sz="1400" dirty="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-dl==3.6.0</a:t>
            </a:r>
            <a:endParaRPr sz="1400" dirty="0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 dirty="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(CUDA-</a:t>
            </a:r>
            <a:r>
              <a:rPr lang="de" sz="1400" dirty="0" err="1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toolkit</a:t>
            </a:r>
            <a:r>
              <a:rPr lang="de" sz="1400" dirty="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 11.2 &amp; </a:t>
            </a:r>
            <a:r>
              <a:rPr lang="de" sz="1400" dirty="0" err="1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cudnn</a:t>
            </a:r>
            <a:r>
              <a:rPr lang="de" sz="1400" dirty="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 8.1.0)</a:t>
            </a:r>
            <a:endParaRPr sz="1400" dirty="0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7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4505850" y="2749425"/>
            <a:ext cx="29379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Working on Mac M2 Pro: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(Python 3.9)</a:t>
            </a:r>
            <a:b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de" sz="140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tensorflow-macos==2.8.0</a:t>
            </a:r>
            <a:endParaRPr sz="1400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tensorflow-metal==0.4.0</a:t>
            </a:r>
            <a:endParaRPr sz="1400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nengo==3.2.0</a:t>
            </a:r>
            <a:endParaRPr sz="1400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nengo-dl==3.6.0</a:t>
            </a:r>
            <a:endParaRPr sz="14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Results - Both Models in Numbers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8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350" y="1023463"/>
            <a:ext cx="4867749" cy="337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528350" y="1707025"/>
            <a:ext cx="36528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Training time: </a:t>
            </a:r>
            <a:r>
              <a:rPr lang="de" sz="14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~4 min</a:t>
            </a: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(batch_size=32, epochs=10)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(batch_size=300 → &lt;3min but </a:t>
            </a:r>
            <a:r>
              <a:rPr lang="de" sz="1400" b="1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Accuracy after training: </a:t>
            </a:r>
            <a:r>
              <a:rPr lang="de" sz="1400" b="1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98.71%</a:t>
            </a:r>
            <a:endParaRPr sz="1400" b="1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Prediction time: </a:t>
            </a:r>
            <a:r>
              <a:rPr lang="de" sz="1400" b="1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&lt;1s</a:t>
            </a: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(~36ms step)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475" y="1017713"/>
            <a:ext cx="4867749" cy="337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81675" y="1023475"/>
            <a:ext cx="3652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Keras CNN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741950" y="1023475"/>
            <a:ext cx="3652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Nengo SNN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4707025" y="1707025"/>
            <a:ext cx="37629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Training time: </a:t>
            </a:r>
            <a:r>
              <a:rPr lang="de" sz="14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~10 min</a:t>
            </a: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(batch_size=300, epochs=10)</a:t>
            </a:r>
            <a:b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Training goal: Similar acc. as the CNN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Accuracy after training: </a:t>
            </a:r>
            <a:r>
              <a:rPr lang="de" sz="1400" b="1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98.72%</a:t>
            </a:r>
            <a:endParaRPr sz="1400" b="1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Simulation time: </a:t>
            </a:r>
            <a:r>
              <a:rPr lang="de" sz="1400" b="1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~10s</a:t>
            </a: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(30 steps @ 0.001) 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→ Maybe multithreading would help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 title="keras_rec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691" y="522413"/>
            <a:ext cx="5464874" cy="40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Visualized Results - CNN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8462679" y="4269350"/>
            <a:ext cx="1138526" cy="969651"/>
          </a:xfrm>
          <a:custGeom>
            <a:avLst/>
            <a:gdLst/>
            <a:ahLst/>
            <a:cxnLst/>
            <a:rect l="l" t="t" r="r" b="b"/>
            <a:pathLst>
              <a:path w="145778" h="124955" extrusionOk="0">
                <a:moveTo>
                  <a:pt x="0" y="79611"/>
                </a:moveTo>
                <a:cubicBezTo>
                  <a:pt x="3586" y="66438"/>
                  <a:pt x="13612" y="-6523"/>
                  <a:pt x="21516" y="575"/>
                </a:cubicBezTo>
                <a:cubicBezTo>
                  <a:pt x="29420" y="7674"/>
                  <a:pt x="39445" y="108224"/>
                  <a:pt x="47422" y="122202"/>
                </a:cubicBezTo>
                <a:cubicBezTo>
                  <a:pt x="55399" y="136180"/>
                  <a:pt x="63302" y="91906"/>
                  <a:pt x="69376" y="84441"/>
                </a:cubicBezTo>
                <a:cubicBezTo>
                  <a:pt x="75450" y="76977"/>
                  <a:pt x="71132" y="78586"/>
                  <a:pt x="83866" y="77415"/>
                </a:cubicBezTo>
                <a:cubicBezTo>
                  <a:pt x="96600" y="76244"/>
                  <a:pt x="135459" y="77415"/>
                  <a:pt x="145778" y="77415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81" name="Google Shape;181;p21"/>
          <p:cNvCxnSpPr/>
          <p:nvPr/>
        </p:nvCxnSpPr>
        <p:spPr>
          <a:xfrm rot="10800000">
            <a:off x="366115" y="4887162"/>
            <a:ext cx="81000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6438200" y="4602974"/>
            <a:ext cx="20244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Simon Tröster, Dominik Weidner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366125" y="4602974"/>
            <a:ext cx="1138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NeuromorphicAI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66125" y="4856891"/>
            <a:ext cx="76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23.01.2024</a:t>
            </a:r>
            <a:endParaRPr sz="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7921631" y="48346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9</a:t>
            </a:fld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Macintosh PowerPoint</Application>
  <PresentationFormat>Bildschirmpräsentation (16:9)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Poppins</vt:lpstr>
      <vt:lpstr>Simple Light</vt:lpstr>
      <vt:lpstr>Comparing  Handwritten Number  Recognition Networks</vt:lpstr>
      <vt:lpstr>Project Overview</vt:lpstr>
      <vt:lpstr>Traditional Approach: CNN with Keras</vt:lpstr>
      <vt:lpstr>Model Input Preprocessing with Webcam</vt:lpstr>
      <vt:lpstr>Model Input Image Buffering</vt:lpstr>
      <vt:lpstr>The Nengo Approach</vt:lpstr>
      <vt:lpstr>The Nengo Approach - Requirement Conflicts</vt:lpstr>
      <vt:lpstr>Results - Both Models in Numbers</vt:lpstr>
      <vt:lpstr>Visualized Results - CNN</vt:lpstr>
      <vt:lpstr>Visualized Results - CNN Plotted</vt:lpstr>
      <vt:lpstr>Visualized Results - SNN</vt:lpstr>
      <vt:lpstr>Visualized Results - SNN Plotted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 Handwritten Number  Recognition Networks</dc:title>
  <cp:lastModifiedBy>troestersi76444</cp:lastModifiedBy>
  <cp:revision>1</cp:revision>
  <dcterms:modified xsi:type="dcterms:W3CDTF">2024-01-22T13:42:30Z</dcterms:modified>
</cp:coreProperties>
</file>