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7935" y="3529194"/>
            <a:ext cx="13708908" cy="1090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020202"/>
                </a:solidFill>
                <a:latin typeface="Georgia" panose="02040502050405020303" pitchFamily="18" charset="0"/>
                <a:ea typeface="PT Serif" panose="020A0703040505020204" pitchFamily="34" charset="-122"/>
                <a:cs typeface="PT Serif" panose="020A0703040505020204" pitchFamily="34" charset="-120"/>
              </a:rPr>
              <a:t>Analyse des tendances et opinions des commentaires Lefaso.net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77527" y="5003103"/>
            <a:ext cx="1067534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Exploration approfondie des commentaires utilisateurs du site d'actualité burkinabè à travers les techniques de </a:t>
            </a:r>
            <a:r>
              <a:rPr lang="fr-FR" alt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NLP.</a:t>
            </a:r>
            <a:endParaRPr lang="fr-FR" altLang="en-US" sz="1750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0164" y="518023"/>
            <a:ext cx="2196282" cy="748547"/>
          </a:xfrm>
          <a:prstGeom prst="rect">
            <a:avLst/>
          </a:prstGeom>
        </p:spPr>
      </p:pic>
      <p:pic>
        <p:nvPicPr>
          <p:cNvPr id="6" name="Picture 5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D79079C-D1EE-B91A-5528-83E380DAF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60" y="92287"/>
            <a:ext cx="3926876" cy="1317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B97D-3612-307F-AC41-D49B2EBEC160}"/>
              </a:ext>
            </a:extLst>
          </p:cNvPr>
          <p:cNvSpPr txBox="1"/>
          <p:nvPr/>
        </p:nvSpPr>
        <p:spPr>
          <a:xfrm>
            <a:off x="3763472" y="2653156"/>
            <a:ext cx="670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Georgia" panose="02040502050405020303" pitchFamily="18" charset="0"/>
              </a:rPr>
              <a:t>Projet</a:t>
            </a:r>
            <a:r>
              <a:rPr lang="en-US" sz="3200" b="1" dirty="0">
                <a:latin typeface="Georgia" panose="02040502050405020303" pitchFamily="18" charset="0"/>
              </a:rPr>
              <a:t> </a:t>
            </a:r>
            <a:r>
              <a:rPr lang="en-US" sz="3200" b="1" kern="1200" dirty="0">
                <a:latin typeface="Georgia" panose="02040502050405020303" pitchFamily="18" charset="0"/>
                <a:ea typeface="+mn-ea"/>
                <a:cs typeface="+mn-cs"/>
              </a:rPr>
              <a:t>NLP1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99BE8-DC7C-7227-C8C3-CB52C265CD57}"/>
              </a:ext>
            </a:extLst>
          </p:cNvPr>
          <p:cNvSpPr txBox="1"/>
          <p:nvPr/>
        </p:nvSpPr>
        <p:spPr>
          <a:xfrm>
            <a:off x="11016293" y="1579832"/>
            <a:ext cx="2157984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PSN – FD &amp; IA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2024 - 2025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 9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CF4082-4ED3-CC0C-9FF7-74F0FD33E80E}"/>
              </a:ext>
            </a:extLst>
          </p:cNvPr>
          <p:cNvSpPr txBox="1">
            <a:spLocks/>
          </p:cNvSpPr>
          <p:nvPr/>
        </p:nvSpPr>
        <p:spPr>
          <a:xfrm>
            <a:off x="0" y="6882563"/>
            <a:ext cx="8494005" cy="9298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noProof="0" dirty="0">
                <a:solidFill>
                  <a:srgbClr val="0070C0"/>
                </a:solidFill>
              </a:rPr>
              <a:t>Membres du groupe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96A70-F2A4-1403-75B4-E13F0BCD9730}"/>
              </a:ext>
            </a:extLst>
          </p:cNvPr>
          <p:cNvSpPr txBox="1"/>
          <p:nvPr/>
        </p:nvSpPr>
        <p:spPr>
          <a:xfrm>
            <a:off x="3557874" y="6889126"/>
            <a:ext cx="37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COMPAORE D Jonathan</a:t>
            </a:r>
          </a:p>
          <a:p>
            <a:r>
              <a:rPr lang="fr-F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OUATTARA Faiza</a:t>
            </a:r>
          </a:p>
          <a:p>
            <a:r>
              <a:rPr lang="fr-FR" sz="1800" b="1" kern="10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SAWADOGO </a:t>
            </a:r>
            <a:r>
              <a:rPr lang="fr-FR" sz="1800" b="1" kern="100" noProof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Rahima</a:t>
            </a:r>
            <a:endParaRPr lang="fr-FR" sz="1800" b="1" kern="1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2316" y="339685"/>
            <a:ext cx="4362926" cy="4054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36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Contexte et objectifs du projet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32316" y="1053822"/>
            <a:ext cx="1945719" cy="2431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fr-FR" sz="2800" dirty="0">
                <a:solidFill>
                  <a:srgbClr val="020202"/>
                </a:solidFill>
                <a:latin typeface="PT Serif" panose="020A0703040505020204" pitchFamily="34" charset="0"/>
              </a:rPr>
              <a:t>O</a:t>
            </a:r>
            <a:r>
              <a:rPr lang="en-US" sz="2800" dirty="0" err="1">
                <a:solidFill>
                  <a:srgbClr val="020202"/>
                </a:solidFill>
                <a:latin typeface="PT Serif" panose="020A0703040505020204" pitchFamily="34" charset="0"/>
              </a:rPr>
              <a:t>bjectif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32316" y="1420416"/>
            <a:ext cx="6732270" cy="3952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Analyser automatiquement les commentaires du site Lefaso.net pour comprendre les opinions publiques et détecter les tendances émergentes dans le discours citoyen.</a:t>
            </a:r>
          </a:p>
        </p:txBody>
      </p:sp>
      <p:sp>
        <p:nvSpPr>
          <p:cNvPr id="5" name="Text 3"/>
          <p:cNvSpPr/>
          <p:nvPr/>
        </p:nvSpPr>
        <p:spPr>
          <a:xfrm>
            <a:off x="319921" y="4121983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Détection des mots-clés dominants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92616" y="4628277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Classification des sentiments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292616" y="5065355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Évolution temporelle des opinions</a:t>
            </a:r>
          </a:p>
        </p:txBody>
      </p:sp>
      <p:sp>
        <p:nvSpPr>
          <p:cNvPr id="18" name="Shape 15"/>
          <p:cNvSpPr/>
          <p:nvPr>
            <p:custDataLst>
              <p:tags r:id="rId1"/>
            </p:custDataLst>
          </p:nvPr>
        </p:nvSpPr>
        <p:spPr>
          <a:xfrm>
            <a:off x="9938187" y="6188154"/>
            <a:ext cx="4506278" cy="15240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>
            <p:custDataLst>
              <p:tags r:id="rId2"/>
            </p:custDataLst>
          </p:nvPr>
        </p:nvSpPr>
        <p:spPr>
          <a:xfrm>
            <a:off x="9938187" y="6560185"/>
            <a:ext cx="4506278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des mots-clés fréquents</a:t>
            </a:r>
            <a:endParaRPr lang="en-US" sz="950" dirty="0"/>
          </a:p>
        </p:txBody>
      </p:sp>
      <p:sp>
        <p:nvSpPr>
          <p:cNvPr id="26" name="Shape 23"/>
          <p:cNvSpPr/>
          <p:nvPr>
            <p:custDataLst>
              <p:tags r:id="rId3"/>
            </p:custDataLst>
          </p:nvPr>
        </p:nvSpPr>
        <p:spPr>
          <a:xfrm>
            <a:off x="7739817" y="7357566"/>
            <a:ext cx="6821210" cy="15240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0" name="Grouper 49"/>
          <p:cNvGrpSpPr/>
          <p:nvPr>
            <p:custDataLst>
              <p:tags r:id="rId4"/>
            </p:custDataLst>
          </p:nvPr>
        </p:nvGrpSpPr>
        <p:grpSpPr>
          <a:xfrm>
            <a:off x="678815" y="6009007"/>
            <a:ext cx="10881360" cy="2095450"/>
            <a:chOff x="681" y="12724"/>
            <a:chExt cx="17136" cy="2737"/>
          </a:xfrm>
        </p:grpSpPr>
        <p:sp>
          <p:nvSpPr>
            <p:cNvPr id="9" name="Text 6"/>
            <p:cNvSpPr/>
            <p:nvPr>
              <p:custDataLst>
                <p:tags r:id="rId6"/>
              </p:custDataLst>
            </p:nvPr>
          </p:nvSpPr>
          <p:spPr>
            <a:xfrm>
              <a:off x="681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01</a:t>
              </a:r>
              <a:endParaRPr lang="en-US" sz="1600" dirty="0"/>
            </a:p>
          </p:txBody>
        </p:sp>
        <p:sp>
          <p:nvSpPr>
            <p:cNvPr id="10" name="Shape 7"/>
            <p:cNvSpPr/>
            <p:nvPr>
              <p:custDataLst>
                <p:tags r:id="rId7"/>
              </p:custDataLst>
            </p:nvPr>
          </p:nvSpPr>
          <p:spPr>
            <a:xfrm>
              <a:off x="681" y="12988"/>
              <a:ext cx="7097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11" name="Text 8"/>
            <p:cNvSpPr/>
            <p:nvPr>
              <p:custDataLst>
                <p:tags r:id="rId8"/>
              </p:custDataLst>
            </p:nvPr>
          </p:nvSpPr>
          <p:spPr>
            <a:xfrm>
              <a:off x="681" y="13175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Collecte de données</a:t>
              </a:r>
              <a:endParaRPr lang="en-US" sz="2800" dirty="0"/>
            </a:p>
          </p:txBody>
        </p:sp>
        <p:sp>
          <p:nvSpPr>
            <p:cNvPr id="12" name="Text 9"/>
            <p:cNvSpPr/>
            <p:nvPr>
              <p:custDataLst>
                <p:tags r:id="rId9"/>
              </p:custDataLst>
            </p:nvPr>
          </p:nvSpPr>
          <p:spPr>
            <a:xfrm>
              <a:off x="681" y="13611"/>
              <a:ext cx="7097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Extraction automatisée des commentaires</a:t>
              </a:r>
              <a:endParaRPr lang="en-US" sz="1600" dirty="0"/>
            </a:p>
          </p:txBody>
        </p:sp>
        <p:sp>
          <p:nvSpPr>
            <p:cNvPr id="13" name="Text 10"/>
            <p:cNvSpPr/>
            <p:nvPr>
              <p:custDataLst>
                <p:tags r:id="rId10"/>
              </p:custDataLst>
            </p:nvPr>
          </p:nvSpPr>
          <p:spPr>
            <a:xfrm>
              <a:off x="7972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02</a:t>
              </a:r>
              <a:endParaRPr lang="en-US" sz="1600" dirty="0"/>
            </a:p>
          </p:txBody>
        </p:sp>
        <p:sp>
          <p:nvSpPr>
            <p:cNvPr id="14" name="Shape 11"/>
            <p:cNvSpPr/>
            <p:nvPr>
              <p:custDataLst>
                <p:tags r:id="rId11"/>
              </p:custDataLst>
            </p:nvPr>
          </p:nvSpPr>
          <p:spPr>
            <a:xfrm>
              <a:off x="7972" y="13002"/>
              <a:ext cx="7097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15" name="Text 12"/>
            <p:cNvSpPr/>
            <p:nvPr>
              <p:custDataLst>
                <p:tags r:id="rId12"/>
              </p:custDataLst>
            </p:nvPr>
          </p:nvSpPr>
          <p:spPr>
            <a:xfrm>
              <a:off x="7972" y="13175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Prétraitement</a:t>
              </a:r>
              <a:endParaRPr lang="en-US" sz="2800" dirty="0"/>
            </a:p>
          </p:txBody>
        </p:sp>
        <p:sp>
          <p:nvSpPr>
            <p:cNvPr id="16" name="Text 13"/>
            <p:cNvSpPr/>
            <p:nvPr>
              <p:custDataLst>
                <p:tags r:id="rId13"/>
              </p:custDataLst>
            </p:nvPr>
          </p:nvSpPr>
          <p:spPr>
            <a:xfrm>
              <a:off x="7972" y="13611"/>
              <a:ext cx="7097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Nettoyage et normalisation du corpus</a:t>
              </a:r>
              <a:endParaRPr lang="en-US" sz="1600" dirty="0"/>
            </a:p>
          </p:txBody>
        </p:sp>
        <p:sp>
          <p:nvSpPr>
            <p:cNvPr id="17" name="Text 14"/>
            <p:cNvSpPr/>
            <p:nvPr>
              <p:custDataLst>
                <p:tags r:id="rId14"/>
              </p:custDataLst>
            </p:nvPr>
          </p:nvSpPr>
          <p:spPr>
            <a:xfrm>
              <a:off x="15263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03</a:t>
              </a:r>
              <a:endParaRPr lang="en-US" sz="1600" dirty="0"/>
            </a:p>
          </p:txBody>
        </p:sp>
        <p:sp>
          <p:nvSpPr>
            <p:cNvPr id="19" name="Text 16"/>
            <p:cNvSpPr/>
            <p:nvPr>
              <p:custDataLst>
                <p:tags r:id="rId15"/>
              </p:custDataLst>
            </p:nvPr>
          </p:nvSpPr>
          <p:spPr>
            <a:xfrm>
              <a:off x="15263" y="13175"/>
              <a:ext cx="2554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Analyse des tendances</a:t>
              </a:r>
              <a:endParaRPr lang="en-US" sz="2800" dirty="0"/>
            </a:p>
          </p:txBody>
        </p:sp>
        <p:sp>
          <p:nvSpPr>
            <p:cNvPr id="21" name="Text 18"/>
            <p:cNvSpPr/>
            <p:nvPr>
              <p:custDataLst>
                <p:tags r:id="rId16"/>
              </p:custDataLst>
            </p:nvPr>
          </p:nvSpPr>
          <p:spPr>
            <a:xfrm>
              <a:off x="681" y="14263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04</a:t>
              </a:r>
              <a:endParaRPr lang="en-US" sz="1600" dirty="0"/>
            </a:p>
          </p:txBody>
        </p:sp>
        <p:sp>
          <p:nvSpPr>
            <p:cNvPr id="22" name="Shape 19"/>
            <p:cNvSpPr/>
            <p:nvPr>
              <p:custDataLst>
                <p:tags r:id="rId17"/>
              </p:custDataLst>
            </p:nvPr>
          </p:nvSpPr>
          <p:spPr>
            <a:xfrm>
              <a:off x="681" y="14513"/>
              <a:ext cx="10742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23" name="Text 20"/>
            <p:cNvSpPr/>
            <p:nvPr>
              <p:custDataLst>
                <p:tags r:id="rId18"/>
              </p:custDataLst>
            </p:nvPr>
          </p:nvSpPr>
          <p:spPr>
            <a:xfrm>
              <a:off x="681" y="14714"/>
              <a:ext cx="3097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Classification sentimentale</a:t>
              </a:r>
              <a:endParaRPr lang="en-US" sz="2800" dirty="0"/>
            </a:p>
          </p:txBody>
        </p:sp>
        <p:sp>
          <p:nvSpPr>
            <p:cNvPr id="24" name="Text 21"/>
            <p:cNvSpPr/>
            <p:nvPr>
              <p:custDataLst>
                <p:tags r:id="rId19"/>
              </p:custDataLst>
            </p:nvPr>
          </p:nvSpPr>
          <p:spPr>
            <a:xfrm>
              <a:off x="681" y="15150"/>
              <a:ext cx="10742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Détection des opinions positives/négatives</a:t>
              </a:r>
              <a:endParaRPr lang="en-US" sz="1600" dirty="0"/>
            </a:p>
          </p:txBody>
        </p:sp>
        <p:sp>
          <p:nvSpPr>
            <p:cNvPr id="25" name="Text 22"/>
            <p:cNvSpPr/>
            <p:nvPr>
              <p:custDataLst>
                <p:tags r:id="rId20"/>
              </p:custDataLst>
            </p:nvPr>
          </p:nvSpPr>
          <p:spPr>
            <a:xfrm>
              <a:off x="11617" y="14263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05</a:t>
              </a:r>
              <a:endParaRPr lang="en-US" sz="1600" dirty="0"/>
            </a:p>
          </p:txBody>
        </p:sp>
        <p:sp>
          <p:nvSpPr>
            <p:cNvPr id="27" name="Text 24"/>
            <p:cNvSpPr/>
            <p:nvPr>
              <p:custDataLst>
                <p:tags r:id="rId21"/>
              </p:custDataLst>
            </p:nvPr>
          </p:nvSpPr>
          <p:spPr>
            <a:xfrm>
              <a:off x="11617" y="14714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Visualisation</a:t>
              </a:r>
              <a:endParaRPr lang="en-US" sz="2800" dirty="0"/>
            </a:p>
          </p:txBody>
        </p:sp>
      </p:grpSp>
      <p:sp>
        <p:nvSpPr>
          <p:cNvPr id="28" name="Text 25"/>
          <p:cNvSpPr/>
          <p:nvPr>
            <p:custDataLst>
              <p:tags r:id="rId5"/>
            </p:custDataLst>
          </p:nvPr>
        </p:nvSpPr>
        <p:spPr>
          <a:xfrm>
            <a:off x="7623254" y="7813465"/>
            <a:ext cx="682121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Présentation des insights découverts</a:t>
            </a:r>
            <a:endParaRPr lang="en-US" sz="16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23FDCB-7A91-AE36-813D-2D5289D32B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15200" y="80190"/>
            <a:ext cx="6566763" cy="414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C0AC7F-A4F5-A592-F12A-A676C9079B5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452105" y="2014069"/>
            <a:ext cx="2885679" cy="395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F3D2D169-75E5-74FD-65C6-0C5D0802815A}"/>
              </a:ext>
            </a:extLst>
          </p:cNvPr>
          <p:cNvSpPr/>
          <p:nvPr/>
        </p:nvSpPr>
        <p:spPr>
          <a:xfrm>
            <a:off x="2477550" y="754574"/>
            <a:ext cx="924913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>
              <a:lnSpc>
                <a:spcPts val="4650"/>
              </a:lnSpc>
            </a:pPr>
            <a:r>
              <a:rPr lang="en-US" sz="3700" dirty="0">
                <a:solidFill>
                  <a:srgbClr val="020202"/>
                </a:solidFill>
                <a:latin typeface="PT Serif" panose="020A0703040505020204" pitchFamily="34" charset="0"/>
              </a:rPr>
              <a:t>Architecture Technique du Système</a:t>
            </a: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670C21FE-D84B-A5A0-D955-1B002D6B977A}"/>
              </a:ext>
            </a:extLst>
          </p:cNvPr>
          <p:cNvSpPr/>
          <p:nvPr/>
        </p:nvSpPr>
        <p:spPr>
          <a:xfrm>
            <a:off x="782160" y="24486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 pipeline intégré combinant cinq modules essentiels pour transformer les données brutes en insights exploitables.</a:t>
            </a:r>
            <a:endParaRPr lang="en-US" sz="1750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BB4E6228-10CB-2E3A-31B9-A543C00820BB}"/>
              </a:ext>
            </a:extLst>
          </p:cNvPr>
          <p:cNvSpPr/>
          <p:nvPr/>
        </p:nvSpPr>
        <p:spPr>
          <a:xfrm>
            <a:off x="782160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01</a:t>
            </a:r>
            <a:endParaRPr lang="en-US" sz="1750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59827D10-0BDE-88E6-5183-EFC3C0121154}"/>
              </a:ext>
            </a:extLst>
          </p:cNvPr>
          <p:cNvSpPr/>
          <p:nvPr/>
        </p:nvSpPr>
        <p:spPr>
          <a:xfrm>
            <a:off x="782160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069D887C-ACE3-86F8-F3B2-FE6BB5DD97EF}"/>
              </a:ext>
            </a:extLst>
          </p:cNvPr>
          <p:cNvSpPr/>
          <p:nvPr/>
        </p:nvSpPr>
        <p:spPr>
          <a:xfrm>
            <a:off x="1407259" y="3596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Scraping et Collecte</a:t>
            </a:r>
            <a:endParaRPr lang="en-US" sz="220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BD5F7FC7-7AE0-8B9B-B5C9-CADE0539C65D}"/>
              </a:ext>
            </a:extLst>
          </p:cNvPr>
          <p:cNvSpPr/>
          <p:nvPr/>
        </p:nvSpPr>
        <p:spPr>
          <a:xfrm>
            <a:off x="1129664" y="4086463"/>
            <a:ext cx="38488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Extraction automatisée des commentaires via requests et BeautifulSoup avec gestion robuste des erreurs</a:t>
            </a:r>
            <a:endParaRPr lang="en-US" sz="175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5C466430-EA6D-2A0A-F3C8-4B8AF266D360}"/>
              </a:ext>
            </a:extLst>
          </p:cNvPr>
          <p:cNvSpPr/>
          <p:nvPr/>
        </p:nvSpPr>
        <p:spPr>
          <a:xfrm>
            <a:off x="5205332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02</a:t>
            </a:r>
            <a:endParaRPr lang="en-US" sz="175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142F866E-C227-9506-F2D1-D07528CCC375}"/>
              </a:ext>
            </a:extLst>
          </p:cNvPr>
          <p:cNvSpPr/>
          <p:nvPr/>
        </p:nvSpPr>
        <p:spPr>
          <a:xfrm>
            <a:off x="5205332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5B173313-679A-10B5-2DD9-BF9E618849D8}"/>
              </a:ext>
            </a:extLst>
          </p:cNvPr>
          <p:cNvSpPr/>
          <p:nvPr/>
        </p:nvSpPr>
        <p:spPr>
          <a:xfrm>
            <a:off x="6227851" y="3563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Prétraitement</a:t>
            </a:r>
            <a:endParaRPr lang="en-US" sz="22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6BA9EEA7-71AC-AE7E-E2B6-60A946C801EB}"/>
              </a:ext>
            </a:extLst>
          </p:cNvPr>
          <p:cNvSpPr/>
          <p:nvPr/>
        </p:nvSpPr>
        <p:spPr>
          <a:xfrm>
            <a:off x="5939032" y="4086463"/>
            <a:ext cx="3462658" cy="182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Nettoyage spécialisé, normalisation et tokenisation pour optimiser la qualité des données</a:t>
            </a:r>
            <a:endParaRPr lang="en-US" sz="1750" dirty="0"/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3E392766-D499-85BE-6515-BC36ADA02B3F}"/>
              </a:ext>
            </a:extLst>
          </p:cNvPr>
          <p:cNvSpPr/>
          <p:nvPr/>
        </p:nvSpPr>
        <p:spPr>
          <a:xfrm>
            <a:off x="9628503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03</a:t>
            </a:r>
            <a:endParaRPr lang="en-US" sz="1750" dirty="0"/>
          </a:p>
        </p:txBody>
      </p:sp>
      <p:sp>
        <p:nvSpPr>
          <p:cNvPr id="29" name="Shape 11">
            <a:extLst>
              <a:ext uri="{FF2B5EF4-FFF2-40B4-BE49-F238E27FC236}">
                <a16:creationId xmlns:a16="http://schemas.microsoft.com/office/drawing/2014/main" id="{403339BA-7C14-10E6-C8FE-0CAB2D4906A1}"/>
              </a:ext>
            </a:extLst>
          </p:cNvPr>
          <p:cNvSpPr/>
          <p:nvPr/>
        </p:nvSpPr>
        <p:spPr>
          <a:xfrm>
            <a:off x="9628503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F22B29C9-9AC1-71AD-7B66-EC3FF331EDC0}"/>
              </a:ext>
            </a:extLst>
          </p:cNvPr>
          <p:cNvSpPr/>
          <p:nvPr/>
        </p:nvSpPr>
        <p:spPr>
          <a:xfrm>
            <a:off x="10935367" y="357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Analyse Sentiment</a:t>
            </a:r>
            <a:endParaRPr lang="en-US" sz="2200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1500B45B-066C-1EB9-CFAC-5AB887965748}"/>
              </a:ext>
            </a:extLst>
          </p:cNvPr>
          <p:cNvSpPr/>
          <p:nvPr/>
        </p:nvSpPr>
        <p:spPr>
          <a:xfrm>
            <a:off x="10370063" y="4086463"/>
            <a:ext cx="3454798" cy="1569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Classification NLP des opinions en positif/négatif/neutre avec modèles adaptés au français</a:t>
            </a:r>
            <a:endParaRPr lang="en-US" sz="1750" dirty="0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5D9330F9-2A06-7CF2-BE01-A02CD5F1B2E9}"/>
              </a:ext>
            </a:extLst>
          </p:cNvPr>
          <p:cNvSpPr/>
          <p:nvPr/>
        </p:nvSpPr>
        <p:spPr>
          <a:xfrm>
            <a:off x="782160" y="593490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04</a:t>
            </a:r>
            <a:endParaRPr lang="en-US" sz="1750" dirty="0"/>
          </a:p>
        </p:txBody>
      </p:sp>
      <p:sp>
        <p:nvSpPr>
          <p:cNvPr id="33" name="Shape 15">
            <a:extLst>
              <a:ext uri="{FF2B5EF4-FFF2-40B4-BE49-F238E27FC236}">
                <a16:creationId xmlns:a16="http://schemas.microsoft.com/office/drawing/2014/main" id="{AB93B553-842C-5BAE-4136-F9169B2D357B}"/>
              </a:ext>
            </a:extLst>
          </p:cNvPr>
          <p:cNvSpPr/>
          <p:nvPr/>
        </p:nvSpPr>
        <p:spPr>
          <a:xfrm>
            <a:off x="782160" y="6289953"/>
            <a:ext cx="6407944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2BB37F24-B659-A659-7A53-4B2F184BBC15}"/>
              </a:ext>
            </a:extLst>
          </p:cNvPr>
          <p:cNvSpPr/>
          <p:nvPr/>
        </p:nvSpPr>
        <p:spPr>
          <a:xfrm>
            <a:off x="782160" y="6464260"/>
            <a:ext cx="32350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Visualisation Interactive</a:t>
            </a:r>
            <a:endParaRPr lang="en-US" sz="2200" dirty="0"/>
          </a:p>
        </p:txBody>
      </p:sp>
      <p:sp>
        <p:nvSpPr>
          <p:cNvPr id="35" name="Text 17">
            <a:extLst>
              <a:ext uri="{FF2B5EF4-FFF2-40B4-BE49-F238E27FC236}">
                <a16:creationId xmlns:a16="http://schemas.microsoft.com/office/drawing/2014/main" id="{7D464D24-51D1-015C-C749-7801ED077601}"/>
              </a:ext>
            </a:extLst>
          </p:cNvPr>
          <p:cNvSpPr/>
          <p:nvPr/>
        </p:nvSpPr>
        <p:spPr>
          <a:xfrm>
            <a:off x="782160" y="6954679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Dashboard responsive avec Chart.js et nuages de mots dynamiques</a:t>
            </a:r>
            <a:endParaRPr lang="en-US" sz="1750" dirty="0"/>
          </a:p>
        </p:txBody>
      </p:sp>
      <p:sp>
        <p:nvSpPr>
          <p:cNvPr id="36" name="Text 18">
            <a:extLst>
              <a:ext uri="{FF2B5EF4-FFF2-40B4-BE49-F238E27FC236}">
                <a16:creationId xmlns:a16="http://schemas.microsoft.com/office/drawing/2014/main" id="{7CB91BA7-0C96-0286-F672-3BE5B2E06DAB}"/>
              </a:ext>
            </a:extLst>
          </p:cNvPr>
          <p:cNvSpPr/>
          <p:nvPr/>
        </p:nvSpPr>
        <p:spPr>
          <a:xfrm>
            <a:off x="7416918" y="593490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05</a:t>
            </a:r>
            <a:endParaRPr lang="en-US" sz="1750" dirty="0"/>
          </a:p>
        </p:txBody>
      </p:sp>
      <p:sp>
        <p:nvSpPr>
          <p:cNvPr id="37" name="Shape 19">
            <a:extLst>
              <a:ext uri="{FF2B5EF4-FFF2-40B4-BE49-F238E27FC236}">
                <a16:creationId xmlns:a16="http://schemas.microsoft.com/office/drawing/2014/main" id="{F8F88711-E052-8AC2-C408-8E3848A64628}"/>
              </a:ext>
            </a:extLst>
          </p:cNvPr>
          <p:cNvSpPr/>
          <p:nvPr/>
        </p:nvSpPr>
        <p:spPr>
          <a:xfrm>
            <a:off x="7416918" y="6289953"/>
            <a:ext cx="6407944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20">
            <a:extLst>
              <a:ext uri="{FF2B5EF4-FFF2-40B4-BE49-F238E27FC236}">
                <a16:creationId xmlns:a16="http://schemas.microsoft.com/office/drawing/2014/main" id="{71A14126-FC01-A78D-882F-16119906C0A3}"/>
              </a:ext>
            </a:extLst>
          </p:cNvPr>
          <p:cNvSpPr/>
          <p:nvPr/>
        </p:nvSpPr>
        <p:spPr>
          <a:xfrm>
            <a:off x="7416918" y="6464260"/>
            <a:ext cx="28909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Alertes Automatiques</a:t>
            </a:r>
            <a:endParaRPr lang="en-US" sz="2200" dirty="0"/>
          </a:p>
        </p:txBody>
      </p:sp>
      <p:sp>
        <p:nvSpPr>
          <p:cNvPr id="39" name="Text 21">
            <a:extLst>
              <a:ext uri="{FF2B5EF4-FFF2-40B4-BE49-F238E27FC236}">
                <a16:creationId xmlns:a16="http://schemas.microsoft.com/office/drawing/2014/main" id="{34A604C9-D40C-CFF0-AEE5-98B13EB13037}"/>
              </a:ext>
            </a:extLst>
          </p:cNvPr>
          <p:cNvSpPr/>
          <p:nvPr/>
        </p:nvSpPr>
        <p:spPr>
          <a:xfrm>
            <a:off x="7416918" y="6954679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Détection de pics d'activité et notifications configurables par seuils</a:t>
            </a:r>
            <a:endParaRPr lang="en-US" sz="1750" dirty="0"/>
          </a:p>
        </p:txBody>
      </p:sp>
      <p:pic>
        <p:nvPicPr>
          <p:cNvPr id="40" name="Image 1" descr="preencoded.png">
            <a:extLst>
              <a:ext uri="{FF2B5EF4-FFF2-40B4-BE49-F238E27FC236}">
                <a16:creationId xmlns:a16="http://schemas.microsoft.com/office/drawing/2014/main" id="{3E805141-0AA2-4F7C-7D83-4E90CB43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8" y="3486270"/>
            <a:ext cx="694063" cy="1032719"/>
          </a:xfrm>
          <a:prstGeom prst="rect">
            <a:avLst/>
          </a:prstGeom>
        </p:spPr>
      </p:pic>
      <p:pic>
        <p:nvPicPr>
          <p:cNvPr id="41" name="Image 2" descr="preencoded.png">
            <a:extLst>
              <a:ext uri="{FF2B5EF4-FFF2-40B4-BE49-F238E27FC236}">
                <a16:creationId xmlns:a16="http://schemas.microsoft.com/office/drawing/2014/main" id="{D5BE45EE-1D06-E5E3-F7EC-08060ABD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08" y="3475615"/>
            <a:ext cx="686239" cy="823433"/>
          </a:xfrm>
          <a:prstGeom prst="rect">
            <a:avLst/>
          </a:prstGeom>
        </p:spPr>
      </p:pic>
      <p:pic>
        <p:nvPicPr>
          <p:cNvPr id="42" name="Image 3" descr="preencoded.png">
            <a:extLst>
              <a:ext uri="{FF2B5EF4-FFF2-40B4-BE49-F238E27FC236}">
                <a16:creationId xmlns:a16="http://schemas.microsoft.com/office/drawing/2014/main" id="{6B557D85-35F3-66A9-877C-B09D91B33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390" y="3442356"/>
            <a:ext cx="741673" cy="889949"/>
          </a:xfrm>
          <a:prstGeom prst="rect">
            <a:avLst/>
          </a:prstGeom>
        </p:spPr>
      </p:pic>
      <p:sp>
        <p:nvSpPr>
          <p:cNvPr id="44" name="Text 9">
            <a:extLst>
              <a:ext uri="{FF2B5EF4-FFF2-40B4-BE49-F238E27FC236}">
                <a16:creationId xmlns:a16="http://schemas.microsoft.com/office/drawing/2014/main" id="{7B466A1E-7ED5-3764-97E0-29DFE9F163BC}"/>
              </a:ext>
            </a:extLst>
          </p:cNvPr>
          <p:cNvSpPr/>
          <p:nvPr/>
        </p:nvSpPr>
        <p:spPr>
          <a:xfrm>
            <a:off x="2712801" y="1518967"/>
            <a:ext cx="7609284" cy="5779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Résultat :</a:t>
            </a: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Un corpus structuré et nettoyé, prêt pour l'analyse automatique des tendances et des sentiments.</a:t>
            </a:r>
            <a:endParaRPr lang="en-US" sz="1400" dirty="0"/>
          </a:p>
        </p:txBody>
      </p:sp>
      <p:sp>
        <p:nvSpPr>
          <p:cNvPr id="45" name="Shape 10">
            <a:extLst>
              <a:ext uri="{FF2B5EF4-FFF2-40B4-BE49-F238E27FC236}">
                <a16:creationId xmlns:a16="http://schemas.microsoft.com/office/drawing/2014/main" id="{B0870EB7-F6E6-B1BE-B7A4-F01BAF6DEDD0}"/>
              </a:ext>
            </a:extLst>
          </p:cNvPr>
          <p:cNvSpPr/>
          <p:nvPr/>
        </p:nvSpPr>
        <p:spPr>
          <a:xfrm>
            <a:off x="2442053" y="1315846"/>
            <a:ext cx="22860" cy="984171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821" y="668655"/>
            <a:ext cx="10264378" cy="62150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Détection des tendances et analyse temporelle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62821" y="1763554"/>
            <a:ext cx="3214807" cy="372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Méthodologie appliquée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62821" y="2192417"/>
            <a:ext cx="7797998" cy="6060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Utilisation du </a:t>
            </a:r>
            <a:r>
              <a:rPr lang="en-US" sz="16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CountVectorizer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pour extraire unigrammes et bigrammes, avec regroupement par périodes temporelles pour identifier l'évolution des sujets dominants.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662821" y="3144798"/>
            <a:ext cx="7797998" cy="1965841"/>
          </a:xfrm>
          <a:prstGeom prst="roundRect">
            <a:avLst>
              <a:gd name="adj" fmla="val 1445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874990" y="3356967"/>
            <a:ext cx="2485906" cy="310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Mots-clés dominants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874990" y="3857030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avoir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874990" y="4226243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etre</a:t>
            </a:r>
            <a:endParaRPr lang="fr-FR" alt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874990" y="4595455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pouvoir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608488" y="5407640"/>
            <a:ext cx="7797998" cy="1530429"/>
          </a:xfrm>
          <a:prstGeom prst="roundRect">
            <a:avLst>
              <a:gd name="adj" fmla="val 185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874990" y="5512118"/>
            <a:ext cx="2485906" cy="310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Évolution temporelle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874990" y="6012180"/>
            <a:ext cx="7373660" cy="6060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Suivi hebdomadaire des fréquences révélant les pics d'actualité et les sujets récurrents dans les débats citoyens.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662821" y="7257931"/>
            <a:ext cx="13304758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graphiques linéaires montrent clairement les corrélations entre événements d'actualité et intensité des discussions en ligne.</a:t>
            </a:r>
            <a:endParaRPr lang="en-US" sz="145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rcRect r="40993"/>
          <a:stretch>
            <a:fillRect/>
          </a:stretch>
        </p:blipFill>
        <p:spPr>
          <a:xfrm>
            <a:off x="7833130" y="3052764"/>
            <a:ext cx="6797270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168265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Classification sentimentale et résultats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396835" y="910709"/>
            <a:ext cx="6861691" cy="662107"/>
          </a:xfrm>
          <a:prstGeom prst="roundRect">
            <a:avLst>
              <a:gd name="adj" fmla="val 2569"/>
            </a:avLst>
          </a:prstGeom>
          <a:solidFill>
            <a:srgbClr val="F2EEEE"/>
          </a:solidFill>
        </p:spPr>
        <p:txBody>
          <a:bodyPr/>
          <a:lstStyle/>
          <a:p>
            <a:endParaRPr lang="en-US" sz="3200"/>
          </a:p>
        </p:txBody>
      </p:sp>
      <p:sp>
        <p:nvSpPr>
          <p:cNvPr id="4" name="Text 2"/>
          <p:cNvSpPr/>
          <p:nvPr/>
        </p:nvSpPr>
        <p:spPr>
          <a:xfrm>
            <a:off x="736877" y="1210551"/>
            <a:ext cx="1488519" cy="1859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b="1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Modèle</a:t>
            </a:r>
            <a:r>
              <a:rPr lang="en-US" sz="28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 </a:t>
            </a:r>
            <a:r>
              <a:rPr lang="en-US" sz="2800" b="1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utilisé</a:t>
            </a:r>
            <a:endParaRPr lang="en-US" sz="2800" b="1" dirty="0"/>
          </a:p>
        </p:txBody>
      </p:sp>
      <p:sp>
        <p:nvSpPr>
          <p:cNvPr id="5" name="Text 3"/>
          <p:cNvSpPr/>
          <p:nvPr/>
        </p:nvSpPr>
        <p:spPr>
          <a:xfrm>
            <a:off x="510182" y="1640761"/>
            <a:ext cx="6634996" cy="18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BERT "tblard/tf-allocine" pour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l'auto-labelling, pour </a:t>
            </a:r>
            <a:r>
              <a:rPr lang="en-US" sz="20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analyser</a:t>
            </a: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les sentiments</a:t>
            </a:r>
          </a:p>
        </p:txBody>
      </p:sp>
      <p:sp>
        <p:nvSpPr>
          <p:cNvPr id="6" name="Shape 4"/>
          <p:cNvSpPr/>
          <p:nvPr/>
        </p:nvSpPr>
        <p:spPr>
          <a:xfrm>
            <a:off x="7371874" y="910709"/>
            <a:ext cx="6861691" cy="662107"/>
          </a:xfrm>
          <a:prstGeom prst="roundRect">
            <a:avLst>
              <a:gd name="adj" fmla="val 2569"/>
            </a:avLst>
          </a:prstGeom>
          <a:solidFill>
            <a:srgbClr val="F2EEEE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485221" y="1167331"/>
            <a:ext cx="1488519" cy="1859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b="1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Pipeline complet</a:t>
            </a:r>
            <a:endParaRPr lang="en-US" sz="2800" b="1" dirty="0"/>
          </a:p>
        </p:txBody>
      </p:sp>
      <p:sp>
        <p:nvSpPr>
          <p:cNvPr id="8" name="Text 6"/>
          <p:cNvSpPr/>
          <p:nvPr/>
        </p:nvSpPr>
        <p:spPr>
          <a:xfrm>
            <a:off x="7485221" y="1469933"/>
            <a:ext cx="6634996" cy="18145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Scraping → NLP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→ Visualisation</a:t>
            </a: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entièrement automatisé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pour un monitoring continu des opinions.</a:t>
            </a:r>
            <a:endParaRPr lang="en-US" sz="20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30" y="2759075"/>
            <a:ext cx="4473575" cy="2458720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700690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4D1B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1" name="Text 8"/>
          <p:cNvSpPr/>
          <p:nvPr/>
        </p:nvSpPr>
        <p:spPr>
          <a:xfrm>
            <a:off x="7180897" y="5576173"/>
            <a:ext cx="375920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Négatif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971581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C546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3" name="Text 10"/>
          <p:cNvSpPr/>
          <p:nvPr/>
        </p:nvSpPr>
        <p:spPr>
          <a:xfrm>
            <a:off x="9889807" y="5576173"/>
            <a:ext cx="323850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Positif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237265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FF833F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5" name="Text 12"/>
          <p:cNvSpPr/>
          <p:nvPr/>
        </p:nvSpPr>
        <p:spPr>
          <a:xfrm>
            <a:off x="12546647" y="5576173"/>
            <a:ext cx="356235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Neutre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5437981" y="6013688"/>
            <a:ext cx="1820545" cy="1860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Perspectives d'amélioration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5542946" y="6506937"/>
            <a:ext cx="4225330" cy="563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Construction d'un dataset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annoté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</a:p>
          <a:p>
            <a:pPr algn="l">
              <a:lnSpc>
                <a:spcPts val="1400"/>
              </a:lnSpc>
              <a:buSzPct val="100000"/>
            </a:pP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Manuellement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et faire du fine tuning local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5490487" y="7459447"/>
            <a:ext cx="4442697" cy="563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Tableau de bord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interactif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avec Django</a:t>
            </a: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>
            <a:off x="9933184" y="5817473"/>
            <a:ext cx="128707" cy="2412127"/>
          </a:xfrm>
          <a:prstGeom prst="roundRect">
            <a:avLst>
              <a:gd name="adj" fmla="val 27907"/>
            </a:avLst>
          </a:prstGeom>
          <a:solidFill>
            <a:srgbClr val="E04F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24" name="Text 21"/>
          <p:cNvSpPr/>
          <p:nvPr/>
        </p:nvSpPr>
        <p:spPr>
          <a:xfrm>
            <a:off x="10665778" y="5965023"/>
            <a:ext cx="1488440" cy="1860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Limites identifiées</a:t>
            </a:r>
            <a:endParaRPr lang="en-US" sz="2800" dirty="0"/>
          </a:p>
        </p:txBody>
      </p:sp>
      <p:sp>
        <p:nvSpPr>
          <p:cNvPr id="25" name="Text 22"/>
          <p:cNvSpPr/>
          <p:nvPr/>
        </p:nvSpPr>
        <p:spPr>
          <a:xfrm>
            <a:off x="10195877" y="6337365"/>
            <a:ext cx="4251643" cy="12284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Gestion de l'ironie et du langage informel reste un défi. Les labels automatiques nécessitent une validation humaine pour améliorer la précision.</a:t>
            </a:r>
            <a:endParaRPr lang="en-US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B4DB815-ECC5-79F4-9D6F-D91F48E70887}"/>
              </a:ext>
            </a:extLst>
          </p:cNvPr>
          <p:cNvSpPr/>
          <p:nvPr/>
        </p:nvSpPr>
        <p:spPr>
          <a:xfrm>
            <a:off x="510182" y="2698314"/>
            <a:ext cx="2596753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Méthode d'Analyse</a:t>
            </a:r>
            <a:endParaRPr lang="en-US" sz="200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8E3EF32B-7BB2-187B-28C6-10CCE0E78767}"/>
              </a:ext>
            </a:extLst>
          </p:cNvPr>
          <p:cNvSpPr/>
          <p:nvPr/>
        </p:nvSpPr>
        <p:spPr>
          <a:xfrm>
            <a:off x="510182" y="3184056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Prétraitement : suppression HTML, normalisation, tokenisation</a:t>
            </a:r>
            <a:endParaRPr lang="en-US" sz="160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F7550C40-32D9-3983-0F0E-D14B01985F5D}"/>
              </a:ext>
            </a:extLst>
          </p:cNvPr>
          <p:cNvSpPr/>
          <p:nvPr/>
        </p:nvSpPr>
        <p:spPr>
          <a:xfrm>
            <a:off x="510182" y="3686872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Classification NLP avec transformers BERT</a:t>
            </a:r>
            <a:endParaRPr lang="en-US" sz="16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059446AE-5728-E640-2DAE-D7CE80B7980D}"/>
              </a:ext>
            </a:extLst>
          </p:cNvPr>
          <p:cNvSpPr/>
          <p:nvPr/>
        </p:nvSpPr>
        <p:spPr>
          <a:xfrm>
            <a:off x="510182" y="4190819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Catégories : Positif, Négatif, Neutre</a:t>
            </a:r>
            <a:endParaRPr lang="en-US" sz="160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BB00C2F9-125D-46A8-BEDD-EEA417E5E3E9}"/>
              </a:ext>
            </a:extLst>
          </p:cNvPr>
          <p:cNvSpPr/>
          <p:nvPr/>
        </p:nvSpPr>
        <p:spPr>
          <a:xfrm>
            <a:off x="510182" y="4684068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Validation manuelle d'échantillons pour fiabilité</a:t>
            </a:r>
            <a:endParaRPr lang="en-US" sz="1600" dirty="0"/>
          </a:p>
        </p:txBody>
      </p:sp>
      <p:sp>
        <p:nvSpPr>
          <p:cNvPr id="30" name="Shape 20">
            <a:extLst>
              <a:ext uri="{FF2B5EF4-FFF2-40B4-BE49-F238E27FC236}">
                <a16:creationId xmlns:a16="http://schemas.microsoft.com/office/drawing/2014/main" id="{FCFF4771-3AF4-BEB9-98F7-E457489BE486}"/>
              </a:ext>
            </a:extLst>
          </p:cNvPr>
          <p:cNvSpPr/>
          <p:nvPr/>
        </p:nvSpPr>
        <p:spPr>
          <a:xfrm>
            <a:off x="5207453" y="5817472"/>
            <a:ext cx="128707" cy="2412127"/>
          </a:xfrm>
          <a:prstGeom prst="roundRect">
            <a:avLst>
              <a:gd name="adj" fmla="val 27907"/>
            </a:avLst>
          </a:prstGeom>
          <a:solidFill>
            <a:srgbClr val="E04F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93F93BB9-C54E-BF96-D308-A79F9C65CF06}"/>
              </a:ext>
            </a:extLst>
          </p:cNvPr>
          <p:cNvSpPr/>
          <p:nvPr/>
        </p:nvSpPr>
        <p:spPr>
          <a:xfrm>
            <a:off x="161703" y="5144654"/>
            <a:ext cx="498542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Fonctionnalités clés :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Nuages de mots dynamiques, graphiques temporels d'activité, diagrammes de sentiment, modals d'analyse approfondie avec tooltips interactifs.</a:t>
            </a:r>
            <a:endParaRPr lang="en-US" sz="1750" dirty="0"/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A6696230-5DC1-3814-7F0B-FBA25736E3C0}"/>
              </a:ext>
            </a:extLst>
          </p:cNvPr>
          <p:cNvSpPr/>
          <p:nvPr/>
        </p:nvSpPr>
        <p:spPr>
          <a:xfrm>
            <a:off x="161703" y="6727306"/>
            <a:ext cx="498542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Impact stratégique :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Outil décisionnel complet pour la veille de contenu, détection d'opinions publiques et identification rapide des tendances émergentes sur lefaso.net.</a:t>
            </a:r>
            <a:endParaRPr lang="en-US" sz="17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476</Words>
  <Application>Microsoft Office PowerPoint</Application>
  <PresentationFormat>Custom</PresentationFormat>
  <Paragraphs>89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Arimo</vt:lpstr>
      <vt:lpstr>Calibri</vt:lpstr>
      <vt:lpstr>DM Sans</vt:lpstr>
      <vt:lpstr>Georgia</vt:lpstr>
      <vt:lpstr>Outfit Extra Bold</vt:lpstr>
      <vt:lpstr>Outfit Light</vt:lpstr>
      <vt:lpstr>PT Serif</vt:lpstr>
      <vt:lpstr>PT Serif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Jonathan Delwende COMPAORE</cp:lastModifiedBy>
  <cp:revision>16</cp:revision>
  <dcterms:created xsi:type="dcterms:W3CDTF">2025-09-28T00:40:00Z</dcterms:created>
  <dcterms:modified xsi:type="dcterms:W3CDTF">2025-10-01T21:53:58Z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3D3843EFE9B641BFACBAB21AFFBB958C_12</vt:lpwstr>
  </property>
  <property fmtid="{D5CDD505-2E9C-101B-9397-08002B2CF9AE}" pid="3" name="KSOProductBuildVer">
    <vt:lpwstr>1036-12.2.0.22549</vt:lpwstr>
  </property>
</Properties>
</file>