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Roboto"/>
      <p:regular r:id="rId31"/>
      <p:bold r:id="rId32"/>
      <p:italic r:id="rId33"/>
      <p:boldItalic r:id="rId34"/>
    </p:embeddedFont>
    <p:embeddedFont>
      <p:font typeface="Lato"/>
      <p:regular r:id="rId35"/>
      <p:bold r:id="rId36"/>
      <p:italic r:id="rId37"/>
      <p:boldItalic r:id="rId38"/>
    </p:embeddedFont>
    <p:embeddedFont>
      <p:font typeface="Roboto Mon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81AC939-361A-4C1D-9663-0B43B8FB627F}">
  <a:tblStyle styleId="{681AC939-361A-4C1D-9663-0B43B8FB627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Mono-bold.fntdata"/><Relationship Id="rId20" Type="http://schemas.openxmlformats.org/officeDocument/2006/relationships/slide" Target="slides/slide14.xml"/><Relationship Id="rId42" Type="http://schemas.openxmlformats.org/officeDocument/2006/relationships/font" Target="fonts/RobotoMono-boldItalic.fntdata"/><Relationship Id="rId41" Type="http://schemas.openxmlformats.org/officeDocument/2006/relationships/font" Target="fonts/RobotoMono-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italic.fntdata"/><Relationship Id="rId10" Type="http://schemas.openxmlformats.org/officeDocument/2006/relationships/slide" Target="slides/slide4.xml"/><Relationship Id="rId32" Type="http://schemas.openxmlformats.org/officeDocument/2006/relationships/font" Target="fonts/Roboto-bold.fntdata"/><Relationship Id="rId13" Type="http://schemas.openxmlformats.org/officeDocument/2006/relationships/slide" Target="slides/slide7.xml"/><Relationship Id="rId35" Type="http://schemas.openxmlformats.org/officeDocument/2006/relationships/font" Target="fonts/Lato-regular.fntdata"/><Relationship Id="rId12" Type="http://schemas.openxmlformats.org/officeDocument/2006/relationships/slide" Target="slides/slide6.xml"/><Relationship Id="rId34" Type="http://schemas.openxmlformats.org/officeDocument/2006/relationships/font" Target="fonts/Roboto-boldItalic.fntdata"/><Relationship Id="rId15" Type="http://schemas.openxmlformats.org/officeDocument/2006/relationships/slide" Target="slides/slide9.xml"/><Relationship Id="rId37" Type="http://schemas.openxmlformats.org/officeDocument/2006/relationships/font" Target="fonts/Lato-italic.fntdata"/><Relationship Id="rId14" Type="http://schemas.openxmlformats.org/officeDocument/2006/relationships/slide" Target="slides/slide8.xml"/><Relationship Id="rId36" Type="http://schemas.openxmlformats.org/officeDocument/2006/relationships/font" Target="fonts/Lato-bold.fntdata"/><Relationship Id="rId17" Type="http://schemas.openxmlformats.org/officeDocument/2006/relationships/slide" Target="slides/slide11.xml"/><Relationship Id="rId39" Type="http://schemas.openxmlformats.org/officeDocument/2006/relationships/font" Target="fonts/RobotoMono-regular.fntdata"/><Relationship Id="rId16" Type="http://schemas.openxmlformats.org/officeDocument/2006/relationships/slide" Target="slides/slide10.xml"/><Relationship Id="rId38" Type="http://schemas.openxmlformats.org/officeDocument/2006/relationships/font" Target="fonts/Lato-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12d7147275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12d714727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12d714727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12d714727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12d7147275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12d7147275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12d714727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12d714727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145fbcae6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3145fbcae6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145fbcae6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145fbcae6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145fbcae6e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145fbcae6e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145fbcae6e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145fbcae6e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145fbcae6e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3145fbcae6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314a55dcfc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14a55dcfc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76200" marR="38100" rtl="0" algn="l">
              <a:lnSpc>
                <a:spcPct val="160000"/>
              </a:lnSpc>
              <a:spcBef>
                <a:spcPts val="600"/>
              </a:spcBef>
              <a:spcAft>
                <a:spcPts val="50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30e47ce4e2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0e47ce4e2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145fbcae6e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145fbcae6e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145fbcae6e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145fbcae6e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145fbcae6e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3145fbcae6e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145fbcae6e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3145fbcae6e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3145fbcae6e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3145fbcae6e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0c192c63c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0c192c63c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0c192c63c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0c192c63c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0c192c63c0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0c192c63c0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0c192c63c0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0c192c63c0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0c192c63c0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0c192c63c0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0c192c63c0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0c192c63c0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12d714727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12d714727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3.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86575" y="347775"/>
            <a:ext cx="9339900" cy="1071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n" sz="4180"/>
              <a:t>THE TOXICITY DATASET</a:t>
            </a:r>
            <a:endParaRPr b="1" sz="4180"/>
          </a:p>
        </p:txBody>
      </p:sp>
      <p:sp>
        <p:nvSpPr>
          <p:cNvPr id="55" name="Google Shape;55;p13"/>
          <p:cNvSpPr/>
          <p:nvPr/>
        </p:nvSpPr>
        <p:spPr>
          <a:xfrm>
            <a:off x="533400" y="1943650"/>
            <a:ext cx="4038600" cy="1846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600"/>
              <a:buFont typeface="Arial"/>
              <a:buNone/>
            </a:pPr>
            <a:r>
              <a:rPr b="1" i="0" lang="en" sz="1800" u="none" cap="none" strike="noStrike">
                <a:solidFill>
                  <a:srgbClr val="000000"/>
                </a:solidFill>
                <a:latin typeface="Lato"/>
                <a:ea typeface="Lato"/>
                <a:cs typeface="Lato"/>
                <a:sym typeface="Lato"/>
              </a:rPr>
              <a:t>Authors:</a:t>
            </a:r>
            <a:endParaRPr b="1" i="0" sz="1800" u="none" cap="none" strike="noStrike">
              <a:solidFill>
                <a:srgbClr val="000000"/>
              </a:solidFill>
              <a:latin typeface="Lato"/>
              <a:ea typeface="Lato"/>
              <a:cs typeface="Lato"/>
              <a:sym typeface="Lato"/>
            </a:endParaRPr>
          </a:p>
          <a:p>
            <a:pPr indent="0" lvl="0" marL="457200" marR="0" rtl="0" algn="l">
              <a:lnSpc>
                <a:spcPct val="100000"/>
              </a:lnSpc>
              <a:spcBef>
                <a:spcPts val="0"/>
              </a:spcBef>
              <a:spcAft>
                <a:spcPts val="0"/>
              </a:spcAft>
              <a:buClr>
                <a:srgbClr val="000000"/>
              </a:buClr>
              <a:buSzPts val="2200"/>
              <a:buFont typeface="Arial"/>
              <a:buNone/>
            </a:pPr>
            <a:r>
              <a:rPr b="1" i="0" lang="en" sz="1800" u="none" cap="none" strike="noStrike">
                <a:solidFill>
                  <a:srgbClr val="000000"/>
                </a:solidFill>
                <a:latin typeface="Lato"/>
                <a:ea typeface="Lato"/>
                <a:cs typeface="Lato"/>
                <a:sym typeface="Lato"/>
              </a:rPr>
              <a:t>1. Agaba Lucky</a:t>
            </a:r>
            <a:endParaRPr b="1" i="0" sz="1800" u="none" cap="none" strike="noStrike">
              <a:solidFill>
                <a:srgbClr val="000000"/>
              </a:solidFill>
              <a:latin typeface="Lato"/>
              <a:ea typeface="Lato"/>
              <a:cs typeface="Lato"/>
              <a:sym typeface="Lato"/>
            </a:endParaRPr>
          </a:p>
          <a:p>
            <a:pPr indent="0" lvl="0" marL="457200" marR="0" rtl="0" algn="l">
              <a:lnSpc>
                <a:spcPct val="100000"/>
              </a:lnSpc>
              <a:spcBef>
                <a:spcPts val="0"/>
              </a:spcBef>
              <a:spcAft>
                <a:spcPts val="0"/>
              </a:spcAft>
              <a:buClr>
                <a:srgbClr val="000000"/>
              </a:buClr>
              <a:buSzPts val="2200"/>
              <a:buFont typeface="Arial"/>
              <a:buNone/>
            </a:pPr>
            <a:r>
              <a:t/>
            </a:r>
            <a:endParaRPr b="1" i="0" sz="1800" u="none" cap="none" strike="noStrike">
              <a:solidFill>
                <a:srgbClr val="000000"/>
              </a:solidFill>
              <a:latin typeface="Lato"/>
              <a:ea typeface="Lato"/>
              <a:cs typeface="Lato"/>
              <a:sym typeface="Lato"/>
            </a:endParaRPr>
          </a:p>
          <a:p>
            <a:pPr indent="0" lvl="0" marL="457200" marR="0" rtl="0" algn="l">
              <a:lnSpc>
                <a:spcPct val="100000"/>
              </a:lnSpc>
              <a:spcBef>
                <a:spcPts val="0"/>
              </a:spcBef>
              <a:spcAft>
                <a:spcPts val="0"/>
              </a:spcAft>
              <a:buClr>
                <a:srgbClr val="000000"/>
              </a:buClr>
              <a:buSzPts val="2200"/>
              <a:buFont typeface="Arial"/>
              <a:buNone/>
            </a:pPr>
            <a:r>
              <a:rPr b="1" i="0" lang="en" sz="1800" u="none" cap="none" strike="noStrike">
                <a:solidFill>
                  <a:srgbClr val="000000"/>
                </a:solidFill>
                <a:latin typeface="Lato"/>
                <a:ea typeface="Lato"/>
                <a:cs typeface="Lato"/>
                <a:sym typeface="Lato"/>
              </a:rPr>
              <a:t>2.  Kyagaba Jonah</a:t>
            </a:r>
            <a:endParaRPr b="1" i="0" sz="1800" u="none" cap="none" strike="noStrike">
              <a:solidFill>
                <a:srgbClr val="000000"/>
              </a:solidFill>
              <a:latin typeface="Lato"/>
              <a:ea typeface="Lato"/>
              <a:cs typeface="Lato"/>
              <a:sym typeface="Lato"/>
            </a:endParaRPr>
          </a:p>
          <a:p>
            <a:pPr indent="0" lvl="0" marL="457200" marR="0" rtl="0" algn="l">
              <a:lnSpc>
                <a:spcPct val="100000"/>
              </a:lnSpc>
              <a:spcBef>
                <a:spcPts val="0"/>
              </a:spcBef>
              <a:spcAft>
                <a:spcPts val="0"/>
              </a:spcAft>
              <a:buClr>
                <a:srgbClr val="000000"/>
              </a:buClr>
              <a:buSzPts val="2200"/>
              <a:buFont typeface="Arial"/>
              <a:buNone/>
            </a:pPr>
            <a:r>
              <a:t/>
            </a:r>
            <a:endParaRPr b="1" i="0" sz="1800" u="none" cap="none" strike="noStrike">
              <a:solidFill>
                <a:srgbClr val="000000"/>
              </a:solidFill>
              <a:latin typeface="Lato"/>
              <a:ea typeface="Lato"/>
              <a:cs typeface="Lato"/>
              <a:sym typeface="Lato"/>
            </a:endParaRPr>
          </a:p>
          <a:p>
            <a:pPr indent="0" lvl="0" marL="457200" marR="0" rtl="0" algn="l">
              <a:lnSpc>
                <a:spcPct val="100000"/>
              </a:lnSpc>
              <a:spcBef>
                <a:spcPts val="0"/>
              </a:spcBef>
              <a:spcAft>
                <a:spcPts val="0"/>
              </a:spcAft>
              <a:buClr>
                <a:srgbClr val="000000"/>
              </a:buClr>
              <a:buSzPts val="2200"/>
              <a:buFont typeface="Arial"/>
              <a:buNone/>
            </a:pPr>
            <a:r>
              <a:t/>
            </a:r>
            <a:endParaRPr b="1" i="0" sz="1800" u="none" cap="none" strike="noStrike">
              <a:solidFill>
                <a:srgbClr val="000000"/>
              </a:solidFill>
              <a:latin typeface="Lato"/>
              <a:ea typeface="Lato"/>
              <a:cs typeface="Lato"/>
              <a:sym typeface="Lato"/>
            </a:endParaRPr>
          </a:p>
        </p:txBody>
      </p:sp>
      <p:sp>
        <p:nvSpPr>
          <p:cNvPr id="56" name="Google Shape;56;p13"/>
          <p:cNvSpPr/>
          <p:nvPr/>
        </p:nvSpPr>
        <p:spPr>
          <a:xfrm>
            <a:off x="4667300" y="1808200"/>
            <a:ext cx="4343400" cy="1508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600"/>
              <a:buFont typeface="Arial"/>
              <a:buNone/>
            </a:pPr>
            <a:r>
              <a:rPr b="1" i="0" lang="en" sz="1800" u="none" cap="none" strike="noStrike">
                <a:solidFill>
                  <a:srgbClr val="000000"/>
                </a:solidFill>
                <a:latin typeface="Lato"/>
                <a:ea typeface="Lato"/>
                <a:cs typeface="Lato"/>
                <a:sym typeface="Lato"/>
              </a:rPr>
              <a:t>Presented by -  Agaba &amp; Jonah</a:t>
            </a:r>
            <a:endParaRPr b="1" i="0" sz="18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2200"/>
              <a:buFont typeface="Arial"/>
              <a:buNone/>
            </a:pPr>
            <a:r>
              <a:rPr b="1" i="0" lang="en" sz="1800" u="none" cap="none" strike="noStrike">
                <a:solidFill>
                  <a:srgbClr val="000000"/>
                </a:solidFill>
                <a:latin typeface="Lato"/>
                <a:ea typeface="Lato"/>
                <a:cs typeface="Lato"/>
                <a:sym typeface="Lato"/>
              </a:rPr>
              <a:t>Affiliation: Makerere University</a:t>
            </a:r>
            <a:endParaRPr b="1" i="0" sz="18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2200"/>
              <a:buFont typeface="Arial"/>
              <a:buNone/>
            </a:pPr>
            <a:r>
              <a:rPr b="1" i="0" lang="en" sz="1800" u="none" cap="none" strike="noStrike">
                <a:solidFill>
                  <a:srgbClr val="000000"/>
                </a:solidFill>
                <a:latin typeface="Lato"/>
                <a:ea typeface="Lato"/>
                <a:cs typeface="Lato"/>
                <a:sym typeface="Lato"/>
              </a:rPr>
              <a:t>Uganda</a:t>
            </a:r>
            <a:endParaRPr b="1" i="0" sz="1800" u="none" cap="none" strike="noStrike">
              <a:solidFill>
                <a:srgbClr val="000000"/>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 </a:t>
            </a:r>
            <a:endParaRPr/>
          </a:p>
        </p:txBody>
      </p:sp>
      <p:sp>
        <p:nvSpPr>
          <p:cNvPr id="111" name="Google Shape;111;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b="1" lang="en" sz="1600">
                <a:solidFill>
                  <a:schemeClr val="dk1"/>
                </a:solidFill>
              </a:rPr>
              <a:t>Training and Evaluation</a:t>
            </a:r>
            <a:r>
              <a:rPr lang="en" sz="1600">
                <a:solidFill>
                  <a:schemeClr val="dk1"/>
                </a:solidFill>
              </a:rPr>
              <a:t>: Each model was trained on the scaled, balanced training set and evaluated on the scaled test set. The following metrics are reported for each model:</a:t>
            </a:r>
            <a:endParaRPr sz="1600">
              <a:solidFill>
                <a:schemeClr val="dk1"/>
              </a:solidFill>
            </a:endParaRPr>
          </a:p>
          <a:p>
            <a:pPr indent="-330200" lvl="0" marL="457200" rtl="0" algn="l">
              <a:spcBef>
                <a:spcPts val="1200"/>
              </a:spcBef>
              <a:spcAft>
                <a:spcPts val="0"/>
              </a:spcAft>
              <a:buClr>
                <a:schemeClr val="dk1"/>
              </a:buClr>
              <a:buSzPts val="1600"/>
              <a:buChar char="●"/>
            </a:pPr>
            <a:r>
              <a:rPr b="1" lang="en" sz="1600">
                <a:solidFill>
                  <a:schemeClr val="dk1"/>
                </a:solidFill>
              </a:rPr>
              <a:t>Accuracy</a:t>
            </a:r>
            <a:r>
              <a:rPr lang="en" sz="1600">
                <a:solidFill>
                  <a:schemeClr val="dk1"/>
                </a:solidFill>
              </a:rPr>
              <a:t>: The percentage of correct predictions on the test set.</a:t>
            </a:r>
            <a:endParaRPr sz="1600">
              <a:solidFill>
                <a:schemeClr val="dk1"/>
              </a:solidFill>
            </a:endParaRPr>
          </a:p>
          <a:p>
            <a:pPr indent="-330200" lvl="0" marL="457200" rtl="0" algn="l">
              <a:spcBef>
                <a:spcPts val="0"/>
              </a:spcBef>
              <a:spcAft>
                <a:spcPts val="0"/>
              </a:spcAft>
              <a:buClr>
                <a:schemeClr val="dk1"/>
              </a:buClr>
              <a:buSzPts val="1600"/>
              <a:buChar char="●"/>
            </a:pPr>
            <a:r>
              <a:rPr b="1" lang="en" sz="1600">
                <a:solidFill>
                  <a:schemeClr val="dk1"/>
                </a:solidFill>
              </a:rPr>
              <a:t>Classification Report</a:t>
            </a:r>
            <a:r>
              <a:rPr lang="en" sz="1600">
                <a:solidFill>
                  <a:schemeClr val="dk1"/>
                </a:solidFill>
              </a:rPr>
              <a:t>: Includes precision, recall, and F1-score per class.</a:t>
            </a:r>
            <a:endParaRPr sz="1600">
              <a:solidFill>
                <a:schemeClr val="dk1"/>
              </a:solidFill>
            </a:endParaRPr>
          </a:p>
          <a:p>
            <a:pPr indent="-330200" lvl="0" marL="457200" rtl="0" algn="l">
              <a:spcBef>
                <a:spcPts val="0"/>
              </a:spcBef>
              <a:spcAft>
                <a:spcPts val="0"/>
              </a:spcAft>
              <a:buClr>
                <a:schemeClr val="dk1"/>
              </a:buClr>
              <a:buSzPts val="1600"/>
              <a:buChar char="●"/>
            </a:pPr>
            <a:r>
              <a:rPr b="1" lang="en" sz="1600">
                <a:solidFill>
                  <a:schemeClr val="dk1"/>
                </a:solidFill>
              </a:rPr>
              <a:t>Confusion Matrix</a:t>
            </a:r>
            <a:r>
              <a:rPr lang="en" sz="1600">
                <a:solidFill>
                  <a:schemeClr val="dk1"/>
                </a:solidFill>
              </a:rPr>
              <a:t>: Visualizes the count of true positives, true negatives, false positives, and false negatives, providing insight into the model’s prediction distribution.</a:t>
            </a:r>
            <a:endParaRPr sz="1600">
              <a:solidFill>
                <a:schemeClr val="dk1"/>
              </a:solidFill>
            </a:endParaRPr>
          </a:p>
          <a:p>
            <a:pPr indent="0" lvl="0" marL="457200" rtl="0" algn="l">
              <a:spcBef>
                <a:spcPts val="1200"/>
              </a:spcBef>
              <a:spcAft>
                <a:spcPts val="0"/>
              </a:spcAft>
              <a:buNone/>
            </a:pPr>
            <a:r>
              <a:rPr b="1" lang="en" sz="1600">
                <a:solidFill>
                  <a:schemeClr val="dk1"/>
                </a:solidFill>
              </a:rPr>
              <a:t>Scales; </a:t>
            </a:r>
            <a:endParaRPr b="1" sz="1600">
              <a:solidFill>
                <a:schemeClr val="dk1"/>
              </a:solidFill>
            </a:endParaRPr>
          </a:p>
          <a:p>
            <a:pPr indent="-330200" lvl="0" marL="457200" rtl="0" algn="l">
              <a:spcBef>
                <a:spcPts val="1200"/>
              </a:spcBef>
              <a:spcAft>
                <a:spcPts val="0"/>
              </a:spcAft>
              <a:buClr>
                <a:schemeClr val="dk1"/>
              </a:buClr>
              <a:buSzPts val="1600"/>
              <a:buChar char="●"/>
            </a:pPr>
            <a:r>
              <a:rPr lang="en" sz="1600">
                <a:solidFill>
                  <a:schemeClr val="dk1"/>
                </a:solidFill>
              </a:rPr>
              <a:t>0 - Non Toxic</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1-Toxic</a:t>
            </a:r>
            <a:endParaRPr sz="1600">
              <a:solidFill>
                <a:schemeClr val="dk1"/>
              </a:solidFill>
            </a:endParaRPr>
          </a:p>
          <a:p>
            <a:pPr indent="0" lvl="0" marL="0" rtl="0" algn="l">
              <a:lnSpc>
                <a:spcPct val="95000"/>
              </a:lnSpc>
              <a:spcBef>
                <a:spcPts val="1200"/>
              </a:spcBef>
              <a:spcAft>
                <a:spcPts val="1200"/>
              </a:spcAft>
              <a:buSzPts val="935"/>
              <a:buNone/>
            </a:pPr>
            <a:r>
              <a:t/>
            </a:r>
            <a:endParaRPr b="1" sz="1635">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262150" y="209400"/>
            <a:ext cx="32631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Logistic Regression</a:t>
            </a:r>
            <a:endParaRPr b="1"/>
          </a:p>
          <a:p>
            <a:pPr indent="0" lvl="0" marL="0" rtl="0" algn="l">
              <a:spcBef>
                <a:spcPts val="0"/>
              </a:spcBef>
              <a:spcAft>
                <a:spcPts val="0"/>
              </a:spcAft>
              <a:buNone/>
            </a:pPr>
            <a:r>
              <a:t/>
            </a:r>
            <a:endParaRPr b="1"/>
          </a:p>
        </p:txBody>
      </p:sp>
      <p:graphicFrame>
        <p:nvGraphicFramePr>
          <p:cNvPr id="117" name="Google Shape;117;p23"/>
          <p:cNvGraphicFramePr/>
          <p:nvPr/>
        </p:nvGraphicFramePr>
        <p:xfrm>
          <a:off x="465375" y="3758775"/>
          <a:ext cx="3000000" cy="3000000"/>
        </p:xfrm>
        <a:graphic>
          <a:graphicData uri="http://schemas.openxmlformats.org/drawingml/2006/table">
            <a:tbl>
              <a:tblPr>
                <a:noFill/>
                <a:tableStyleId>{681AC939-361A-4C1D-9663-0B43B8FB627F}</a:tableStyleId>
              </a:tblPr>
              <a:tblGrid>
                <a:gridCol w="1262175"/>
                <a:gridCol w="1461800"/>
              </a:tblGrid>
              <a:tr h="381000">
                <a:tc>
                  <a:txBody>
                    <a:bodyPr/>
                    <a:lstStyle/>
                    <a:p>
                      <a:pPr indent="0" lvl="0" marL="0" rtl="0" algn="l">
                        <a:spcBef>
                          <a:spcPts val="0"/>
                        </a:spcBef>
                        <a:spcAft>
                          <a:spcPts val="0"/>
                        </a:spcAft>
                        <a:buNone/>
                      </a:pPr>
                      <a:r>
                        <a:rPr lang="en"/>
                        <a:t>Precision</a:t>
                      </a:r>
                      <a:endParaRPr/>
                    </a:p>
                  </a:txBody>
                  <a:tcPr marT="91425" marB="91425" marR="91425" marL="91425"/>
                </a:tc>
                <a:tc>
                  <a:txBody>
                    <a:bodyPr/>
                    <a:lstStyle/>
                    <a:p>
                      <a:pPr indent="0" lvl="0" marL="0" rtl="0" algn="l">
                        <a:spcBef>
                          <a:spcPts val="0"/>
                        </a:spcBef>
                        <a:spcAft>
                          <a:spcPts val="0"/>
                        </a:spcAft>
                        <a:buNone/>
                      </a:pPr>
                      <a:r>
                        <a:rPr lang="en"/>
                        <a:t>0.68</a:t>
                      </a:r>
                      <a:endParaRPr/>
                    </a:p>
                  </a:txBody>
                  <a:tcPr marT="91425" marB="91425" marR="91425" marL="91425"/>
                </a:tc>
              </a:tr>
              <a:tr h="381000">
                <a:tc>
                  <a:txBody>
                    <a:bodyPr/>
                    <a:lstStyle/>
                    <a:p>
                      <a:pPr indent="0" lvl="0" marL="0" rtl="0" algn="l">
                        <a:spcBef>
                          <a:spcPts val="0"/>
                        </a:spcBef>
                        <a:spcAft>
                          <a:spcPts val="0"/>
                        </a:spcAft>
                        <a:buNone/>
                      </a:pPr>
                      <a:r>
                        <a:rPr lang="en"/>
                        <a:t>Recall</a:t>
                      </a:r>
                      <a:endParaRPr/>
                    </a:p>
                  </a:txBody>
                  <a:tcPr marT="91425" marB="91425" marR="91425" marL="91425"/>
                </a:tc>
                <a:tc>
                  <a:txBody>
                    <a:bodyPr/>
                    <a:lstStyle/>
                    <a:p>
                      <a:pPr indent="0" lvl="0" marL="0" rtl="0" algn="l">
                        <a:spcBef>
                          <a:spcPts val="0"/>
                        </a:spcBef>
                        <a:spcAft>
                          <a:spcPts val="0"/>
                        </a:spcAft>
                        <a:buNone/>
                      </a:pPr>
                      <a:r>
                        <a:rPr lang="en"/>
                        <a:t>0.71</a:t>
                      </a:r>
                      <a:endParaRPr/>
                    </a:p>
                  </a:txBody>
                  <a:tcPr marT="91425" marB="91425" marR="91425" marL="91425"/>
                </a:tc>
              </a:tr>
              <a:tr h="381000">
                <a:tc>
                  <a:txBody>
                    <a:bodyPr/>
                    <a:lstStyle/>
                    <a:p>
                      <a:pPr indent="0" lvl="0" marL="0" rtl="0" algn="l">
                        <a:spcBef>
                          <a:spcPts val="0"/>
                        </a:spcBef>
                        <a:spcAft>
                          <a:spcPts val="0"/>
                        </a:spcAft>
                        <a:buNone/>
                      </a:pPr>
                      <a:r>
                        <a:rPr lang="en"/>
                        <a:t>F1 Score</a:t>
                      </a:r>
                      <a:endParaRPr/>
                    </a:p>
                  </a:txBody>
                  <a:tcPr marT="91425" marB="91425" marR="91425" marL="91425"/>
                </a:tc>
                <a:tc>
                  <a:txBody>
                    <a:bodyPr/>
                    <a:lstStyle/>
                    <a:p>
                      <a:pPr indent="0" lvl="0" marL="0" rtl="0" algn="l">
                        <a:spcBef>
                          <a:spcPts val="0"/>
                        </a:spcBef>
                        <a:spcAft>
                          <a:spcPts val="0"/>
                        </a:spcAft>
                        <a:buNone/>
                      </a:pPr>
                      <a:r>
                        <a:rPr lang="en"/>
                        <a:t>0.69</a:t>
                      </a:r>
                      <a:endParaRPr/>
                    </a:p>
                  </a:txBody>
                  <a:tcPr marT="91425" marB="91425" marR="91425" marL="91425"/>
                </a:tc>
              </a:tr>
            </a:tbl>
          </a:graphicData>
        </a:graphic>
      </p:graphicFrame>
      <p:pic>
        <p:nvPicPr>
          <p:cNvPr id="118" name="Google Shape;118;p23"/>
          <p:cNvPicPr preferRelativeResize="0"/>
          <p:nvPr/>
        </p:nvPicPr>
        <p:blipFill>
          <a:blip r:embed="rId3">
            <a:alphaModFix/>
          </a:blip>
          <a:stretch>
            <a:fillRect/>
          </a:stretch>
        </p:blipFill>
        <p:spPr>
          <a:xfrm>
            <a:off x="414951" y="1058050"/>
            <a:ext cx="3110350" cy="2658350"/>
          </a:xfrm>
          <a:prstGeom prst="rect">
            <a:avLst/>
          </a:prstGeom>
          <a:noFill/>
          <a:ln>
            <a:noFill/>
          </a:ln>
        </p:spPr>
      </p:pic>
      <p:pic>
        <p:nvPicPr>
          <p:cNvPr id="119" name="Google Shape;119;p23"/>
          <p:cNvPicPr preferRelativeResize="0"/>
          <p:nvPr/>
        </p:nvPicPr>
        <p:blipFill>
          <a:blip r:embed="rId4">
            <a:alphaModFix/>
          </a:blip>
          <a:stretch>
            <a:fillRect/>
          </a:stretch>
        </p:blipFill>
        <p:spPr>
          <a:xfrm>
            <a:off x="4310300" y="991125"/>
            <a:ext cx="3158350" cy="2699400"/>
          </a:xfrm>
          <a:prstGeom prst="rect">
            <a:avLst/>
          </a:prstGeom>
          <a:noFill/>
          <a:ln>
            <a:noFill/>
          </a:ln>
        </p:spPr>
      </p:pic>
      <p:graphicFrame>
        <p:nvGraphicFramePr>
          <p:cNvPr id="120" name="Google Shape;120;p23"/>
          <p:cNvGraphicFramePr/>
          <p:nvPr/>
        </p:nvGraphicFramePr>
        <p:xfrm>
          <a:off x="4732575" y="3758775"/>
          <a:ext cx="3000000" cy="3000000"/>
        </p:xfrm>
        <a:graphic>
          <a:graphicData uri="http://schemas.openxmlformats.org/drawingml/2006/table">
            <a:tbl>
              <a:tblPr>
                <a:noFill/>
                <a:tableStyleId>{681AC939-361A-4C1D-9663-0B43B8FB627F}</a:tableStyleId>
              </a:tblPr>
              <a:tblGrid>
                <a:gridCol w="1097775"/>
                <a:gridCol w="1755375"/>
              </a:tblGrid>
              <a:tr h="381000">
                <a:tc>
                  <a:txBody>
                    <a:bodyPr/>
                    <a:lstStyle/>
                    <a:p>
                      <a:pPr indent="0" lvl="0" marL="0" rtl="0" algn="l">
                        <a:spcBef>
                          <a:spcPts val="0"/>
                        </a:spcBef>
                        <a:spcAft>
                          <a:spcPts val="0"/>
                        </a:spcAft>
                        <a:buNone/>
                      </a:pPr>
                      <a:r>
                        <a:rPr lang="en"/>
                        <a:t>Precision</a:t>
                      </a:r>
                      <a:endParaRPr/>
                    </a:p>
                  </a:txBody>
                  <a:tcPr marT="91425" marB="91425" marR="91425" marL="91425"/>
                </a:tc>
                <a:tc>
                  <a:txBody>
                    <a:bodyPr/>
                    <a:lstStyle/>
                    <a:p>
                      <a:pPr indent="0" lvl="0" marL="0" rtl="0" algn="l">
                        <a:spcBef>
                          <a:spcPts val="0"/>
                        </a:spcBef>
                        <a:spcAft>
                          <a:spcPts val="0"/>
                        </a:spcAft>
                        <a:buNone/>
                      </a:pPr>
                      <a:r>
                        <a:rPr lang="en"/>
                        <a:t>0.66</a:t>
                      </a:r>
                      <a:endParaRPr/>
                    </a:p>
                  </a:txBody>
                  <a:tcPr marT="91425" marB="91425" marR="91425" marL="91425"/>
                </a:tc>
              </a:tr>
              <a:tr h="381000">
                <a:tc>
                  <a:txBody>
                    <a:bodyPr/>
                    <a:lstStyle/>
                    <a:p>
                      <a:pPr indent="0" lvl="0" marL="0" rtl="0" algn="l">
                        <a:spcBef>
                          <a:spcPts val="0"/>
                        </a:spcBef>
                        <a:spcAft>
                          <a:spcPts val="0"/>
                        </a:spcAft>
                        <a:buNone/>
                      </a:pPr>
                      <a:r>
                        <a:rPr lang="en"/>
                        <a:t>Recall</a:t>
                      </a:r>
                      <a:endParaRPr/>
                    </a:p>
                  </a:txBody>
                  <a:tcPr marT="91425" marB="91425" marR="91425" marL="91425"/>
                </a:tc>
                <a:tc>
                  <a:txBody>
                    <a:bodyPr/>
                    <a:lstStyle/>
                    <a:p>
                      <a:pPr indent="0" lvl="0" marL="0" rtl="0" algn="l">
                        <a:spcBef>
                          <a:spcPts val="0"/>
                        </a:spcBef>
                        <a:spcAft>
                          <a:spcPts val="0"/>
                        </a:spcAft>
                        <a:buNone/>
                      </a:pPr>
                      <a:r>
                        <a:rPr lang="en"/>
                        <a:t>0.71</a:t>
                      </a:r>
                      <a:endParaRPr/>
                    </a:p>
                  </a:txBody>
                  <a:tcPr marT="91425" marB="91425" marR="91425" marL="91425"/>
                </a:tc>
              </a:tr>
              <a:tr h="381000">
                <a:tc>
                  <a:txBody>
                    <a:bodyPr/>
                    <a:lstStyle/>
                    <a:p>
                      <a:pPr indent="0" lvl="0" marL="0" rtl="0" algn="l">
                        <a:spcBef>
                          <a:spcPts val="0"/>
                        </a:spcBef>
                        <a:spcAft>
                          <a:spcPts val="0"/>
                        </a:spcAft>
                        <a:buNone/>
                      </a:pPr>
                      <a:r>
                        <a:rPr lang="en"/>
                        <a:t>F1 Score</a:t>
                      </a:r>
                      <a:endParaRPr/>
                    </a:p>
                  </a:txBody>
                  <a:tcPr marT="91425" marB="91425" marR="91425" marL="91425"/>
                </a:tc>
                <a:tc>
                  <a:txBody>
                    <a:bodyPr/>
                    <a:lstStyle/>
                    <a:p>
                      <a:pPr indent="0" lvl="0" marL="0" rtl="0" algn="l">
                        <a:spcBef>
                          <a:spcPts val="0"/>
                        </a:spcBef>
                        <a:spcAft>
                          <a:spcPts val="0"/>
                        </a:spcAft>
                        <a:buNone/>
                      </a:pPr>
                      <a:r>
                        <a:rPr lang="en"/>
                        <a:t>0.79</a:t>
                      </a:r>
                      <a:endParaRPr/>
                    </a:p>
                  </a:txBody>
                  <a:tcPr marT="91425" marB="91425" marR="91425" marL="91425"/>
                </a:tc>
              </a:tr>
            </a:tbl>
          </a:graphicData>
        </a:graphic>
      </p:graphicFrame>
      <p:sp>
        <p:nvSpPr>
          <p:cNvPr id="121" name="Google Shape;121;p23"/>
          <p:cNvSpPr txBox="1"/>
          <p:nvPr>
            <p:ph type="title"/>
          </p:nvPr>
        </p:nvSpPr>
        <p:spPr>
          <a:xfrm>
            <a:off x="4529350" y="209400"/>
            <a:ext cx="2724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Random forest</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262150" y="209400"/>
            <a:ext cx="39561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Support Vector Machine</a:t>
            </a:r>
            <a:endParaRPr b="1"/>
          </a:p>
        </p:txBody>
      </p:sp>
      <p:graphicFrame>
        <p:nvGraphicFramePr>
          <p:cNvPr id="127" name="Google Shape;127;p24"/>
          <p:cNvGraphicFramePr/>
          <p:nvPr/>
        </p:nvGraphicFramePr>
        <p:xfrm>
          <a:off x="465375" y="3758775"/>
          <a:ext cx="3000000" cy="3000000"/>
        </p:xfrm>
        <a:graphic>
          <a:graphicData uri="http://schemas.openxmlformats.org/drawingml/2006/table">
            <a:tbl>
              <a:tblPr>
                <a:noFill/>
                <a:tableStyleId>{681AC939-361A-4C1D-9663-0B43B8FB627F}</a:tableStyleId>
              </a:tblPr>
              <a:tblGrid>
                <a:gridCol w="1262150"/>
                <a:gridCol w="1767150"/>
              </a:tblGrid>
              <a:tr h="381000">
                <a:tc>
                  <a:txBody>
                    <a:bodyPr/>
                    <a:lstStyle/>
                    <a:p>
                      <a:pPr indent="0" lvl="0" marL="0" rtl="0" algn="l">
                        <a:spcBef>
                          <a:spcPts val="0"/>
                        </a:spcBef>
                        <a:spcAft>
                          <a:spcPts val="0"/>
                        </a:spcAft>
                        <a:buNone/>
                      </a:pPr>
                      <a:r>
                        <a:rPr lang="en"/>
                        <a:t>Precision</a:t>
                      </a:r>
                      <a:endParaRPr/>
                    </a:p>
                  </a:txBody>
                  <a:tcPr marT="91425" marB="91425" marR="91425" marL="91425"/>
                </a:tc>
                <a:tc>
                  <a:txBody>
                    <a:bodyPr/>
                    <a:lstStyle/>
                    <a:p>
                      <a:pPr indent="0" lvl="0" marL="0" rtl="0" algn="l">
                        <a:spcBef>
                          <a:spcPts val="0"/>
                        </a:spcBef>
                        <a:spcAft>
                          <a:spcPts val="0"/>
                        </a:spcAft>
                        <a:buNone/>
                      </a:pPr>
                      <a:r>
                        <a:rPr lang="en"/>
                        <a:t>0.74</a:t>
                      </a:r>
                      <a:endParaRPr/>
                    </a:p>
                  </a:txBody>
                  <a:tcPr marT="91425" marB="91425" marR="91425" marL="91425"/>
                </a:tc>
              </a:tr>
              <a:tr h="381000">
                <a:tc>
                  <a:txBody>
                    <a:bodyPr/>
                    <a:lstStyle/>
                    <a:p>
                      <a:pPr indent="0" lvl="0" marL="0" rtl="0" algn="l">
                        <a:spcBef>
                          <a:spcPts val="0"/>
                        </a:spcBef>
                        <a:spcAft>
                          <a:spcPts val="0"/>
                        </a:spcAft>
                        <a:buNone/>
                      </a:pPr>
                      <a:r>
                        <a:rPr lang="en"/>
                        <a:t>Recall</a:t>
                      </a:r>
                      <a:endParaRPr/>
                    </a:p>
                  </a:txBody>
                  <a:tcPr marT="91425" marB="91425" marR="91425" marL="91425"/>
                </a:tc>
                <a:tc>
                  <a:txBody>
                    <a:bodyPr/>
                    <a:lstStyle/>
                    <a:p>
                      <a:pPr indent="0" lvl="0" marL="0" rtl="0" algn="l">
                        <a:spcBef>
                          <a:spcPts val="0"/>
                        </a:spcBef>
                        <a:spcAft>
                          <a:spcPts val="0"/>
                        </a:spcAft>
                        <a:buNone/>
                      </a:pPr>
                      <a:r>
                        <a:rPr lang="en"/>
                        <a:t>0.71</a:t>
                      </a:r>
                      <a:endParaRPr/>
                    </a:p>
                  </a:txBody>
                  <a:tcPr marT="91425" marB="91425" marR="91425" marL="91425"/>
                </a:tc>
              </a:tr>
              <a:tr h="381000">
                <a:tc>
                  <a:txBody>
                    <a:bodyPr/>
                    <a:lstStyle/>
                    <a:p>
                      <a:pPr indent="0" lvl="0" marL="0" rtl="0" algn="l">
                        <a:spcBef>
                          <a:spcPts val="0"/>
                        </a:spcBef>
                        <a:spcAft>
                          <a:spcPts val="0"/>
                        </a:spcAft>
                        <a:buNone/>
                      </a:pPr>
                      <a:r>
                        <a:rPr lang="en"/>
                        <a:t>F1 Score</a:t>
                      </a:r>
                      <a:endParaRPr/>
                    </a:p>
                  </a:txBody>
                  <a:tcPr marT="91425" marB="91425" marR="91425" marL="91425"/>
                </a:tc>
                <a:tc>
                  <a:txBody>
                    <a:bodyPr/>
                    <a:lstStyle/>
                    <a:p>
                      <a:pPr indent="0" lvl="0" marL="0" rtl="0" algn="l">
                        <a:spcBef>
                          <a:spcPts val="0"/>
                        </a:spcBef>
                        <a:spcAft>
                          <a:spcPts val="0"/>
                        </a:spcAft>
                        <a:buNone/>
                      </a:pPr>
                      <a:r>
                        <a:rPr lang="en"/>
                        <a:t>0.72</a:t>
                      </a:r>
                      <a:endParaRPr/>
                    </a:p>
                  </a:txBody>
                  <a:tcPr marT="91425" marB="91425" marR="91425" marL="91425"/>
                </a:tc>
              </a:tr>
            </a:tbl>
          </a:graphicData>
        </a:graphic>
      </p:graphicFrame>
      <p:pic>
        <p:nvPicPr>
          <p:cNvPr id="128" name="Google Shape;128;p24"/>
          <p:cNvPicPr preferRelativeResize="0"/>
          <p:nvPr/>
        </p:nvPicPr>
        <p:blipFill>
          <a:blip r:embed="rId3">
            <a:alphaModFix/>
          </a:blip>
          <a:stretch>
            <a:fillRect/>
          </a:stretch>
        </p:blipFill>
        <p:spPr>
          <a:xfrm>
            <a:off x="465375" y="726500"/>
            <a:ext cx="3547826" cy="3032282"/>
          </a:xfrm>
          <a:prstGeom prst="rect">
            <a:avLst/>
          </a:prstGeom>
          <a:noFill/>
          <a:ln>
            <a:noFill/>
          </a:ln>
        </p:spPr>
      </p:pic>
      <p:pic>
        <p:nvPicPr>
          <p:cNvPr id="129" name="Google Shape;129;p24"/>
          <p:cNvPicPr preferRelativeResize="0"/>
          <p:nvPr/>
        </p:nvPicPr>
        <p:blipFill>
          <a:blip r:embed="rId4">
            <a:alphaModFix/>
          </a:blip>
          <a:stretch>
            <a:fillRect/>
          </a:stretch>
        </p:blipFill>
        <p:spPr>
          <a:xfrm>
            <a:off x="4837375" y="933401"/>
            <a:ext cx="3103350" cy="2652376"/>
          </a:xfrm>
          <a:prstGeom prst="rect">
            <a:avLst/>
          </a:prstGeom>
          <a:noFill/>
          <a:ln>
            <a:noFill/>
          </a:ln>
        </p:spPr>
      </p:pic>
      <p:graphicFrame>
        <p:nvGraphicFramePr>
          <p:cNvPr id="130" name="Google Shape;130;p24"/>
          <p:cNvGraphicFramePr/>
          <p:nvPr/>
        </p:nvGraphicFramePr>
        <p:xfrm>
          <a:off x="5494575" y="3758775"/>
          <a:ext cx="3000000" cy="3000000"/>
        </p:xfrm>
        <a:graphic>
          <a:graphicData uri="http://schemas.openxmlformats.org/drawingml/2006/table">
            <a:tbl>
              <a:tblPr>
                <a:noFill/>
                <a:tableStyleId>{681AC939-361A-4C1D-9663-0B43B8FB627F}</a:tableStyleId>
              </a:tblPr>
              <a:tblGrid>
                <a:gridCol w="1191700"/>
                <a:gridCol w="1027325"/>
              </a:tblGrid>
              <a:tr h="381000">
                <a:tc>
                  <a:txBody>
                    <a:bodyPr/>
                    <a:lstStyle/>
                    <a:p>
                      <a:pPr indent="0" lvl="0" marL="0" rtl="0" algn="l">
                        <a:spcBef>
                          <a:spcPts val="0"/>
                        </a:spcBef>
                        <a:spcAft>
                          <a:spcPts val="0"/>
                        </a:spcAft>
                        <a:buNone/>
                      </a:pPr>
                      <a:r>
                        <a:rPr lang="en"/>
                        <a:t>Precision</a:t>
                      </a:r>
                      <a:endParaRPr/>
                    </a:p>
                  </a:txBody>
                  <a:tcPr marT="91425" marB="91425" marR="91425" marL="91425"/>
                </a:tc>
                <a:tc>
                  <a:txBody>
                    <a:bodyPr/>
                    <a:lstStyle/>
                    <a:p>
                      <a:pPr indent="0" lvl="0" marL="0" rtl="0" algn="l">
                        <a:spcBef>
                          <a:spcPts val="0"/>
                        </a:spcBef>
                        <a:spcAft>
                          <a:spcPts val="0"/>
                        </a:spcAft>
                        <a:buNone/>
                      </a:pPr>
                      <a:r>
                        <a:rPr lang="en"/>
                        <a:t>1.00</a:t>
                      </a:r>
                      <a:endParaRPr/>
                    </a:p>
                  </a:txBody>
                  <a:tcPr marT="91425" marB="91425" marR="91425" marL="91425"/>
                </a:tc>
              </a:tr>
              <a:tr h="381000">
                <a:tc>
                  <a:txBody>
                    <a:bodyPr/>
                    <a:lstStyle/>
                    <a:p>
                      <a:pPr indent="0" lvl="0" marL="0" rtl="0" algn="l">
                        <a:spcBef>
                          <a:spcPts val="0"/>
                        </a:spcBef>
                        <a:spcAft>
                          <a:spcPts val="0"/>
                        </a:spcAft>
                        <a:buNone/>
                      </a:pPr>
                      <a:r>
                        <a:rPr lang="en"/>
                        <a:t>Recall</a:t>
                      </a:r>
                      <a:endParaRPr/>
                    </a:p>
                  </a:txBody>
                  <a:tcPr marT="91425" marB="91425" marR="91425" marL="91425"/>
                </a:tc>
                <a:tc>
                  <a:txBody>
                    <a:bodyPr/>
                    <a:lstStyle/>
                    <a:p>
                      <a:pPr indent="0" lvl="0" marL="0" rtl="0" algn="l">
                        <a:spcBef>
                          <a:spcPts val="0"/>
                        </a:spcBef>
                        <a:spcAft>
                          <a:spcPts val="0"/>
                        </a:spcAft>
                        <a:buNone/>
                      </a:pPr>
                      <a:r>
                        <a:rPr lang="en"/>
                        <a:t>0.38</a:t>
                      </a:r>
                      <a:endParaRPr/>
                    </a:p>
                  </a:txBody>
                  <a:tcPr marT="91425" marB="91425" marR="91425" marL="91425"/>
                </a:tc>
              </a:tr>
              <a:tr h="381000">
                <a:tc>
                  <a:txBody>
                    <a:bodyPr/>
                    <a:lstStyle/>
                    <a:p>
                      <a:pPr indent="0" lvl="0" marL="0" rtl="0" algn="l">
                        <a:spcBef>
                          <a:spcPts val="0"/>
                        </a:spcBef>
                        <a:spcAft>
                          <a:spcPts val="0"/>
                        </a:spcAft>
                        <a:buNone/>
                      </a:pPr>
                      <a:r>
                        <a:rPr lang="en"/>
                        <a:t>F1 Score</a:t>
                      </a:r>
                      <a:endParaRPr/>
                    </a:p>
                  </a:txBody>
                  <a:tcPr marT="91425" marB="91425" marR="91425" marL="91425"/>
                </a:tc>
                <a:tc>
                  <a:txBody>
                    <a:bodyPr/>
                    <a:lstStyle/>
                    <a:p>
                      <a:pPr indent="0" lvl="0" marL="0" rtl="0" algn="l">
                        <a:spcBef>
                          <a:spcPts val="0"/>
                        </a:spcBef>
                        <a:spcAft>
                          <a:spcPts val="0"/>
                        </a:spcAft>
                        <a:buNone/>
                      </a:pPr>
                      <a:r>
                        <a:rPr lang="en"/>
                        <a:t>0.55</a:t>
                      </a:r>
                      <a:endParaRPr/>
                    </a:p>
                  </a:txBody>
                  <a:tcPr marT="91425" marB="91425" marR="91425" marL="91425"/>
                </a:tc>
              </a:tr>
            </a:tbl>
          </a:graphicData>
        </a:graphic>
      </p:graphicFrame>
      <p:sp>
        <p:nvSpPr>
          <p:cNvPr id="131" name="Google Shape;131;p24"/>
          <p:cNvSpPr txBox="1"/>
          <p:nvPr>
            <p:ph type="title"/>
          </p:nvPr>
        </p:nvSpPr>
        <p:spPr>
          <a:xfrm>
            <a:off x="4986550" y="209400"/>
            <a:ext cx="3087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KNN ALGORITHM</a:t>
            </a:r>
            <a:endParaRPr b="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809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SHAP </a:t>
            </a:r>
            <a:r>
              <a:rPr b="1" lang="en"/>
              <a:t>EXPLAINABILITY</a:t>
            </a:r>
            <a:r>
              <a:rPr b="1" lang="en"/>
              <a:t> FOR FEATURE </a:t>
            </a:r>
            <a:r>
              <a:rPr b="1" lang="en"/>
              <a:t>IMPORTANCE SVM</a:t>
            </a:r>
            <a:endParaRPr b="1"/>
          </a:p>
        </p:txBody>
      </p:sp>
      <p:pic>
        <p:nvPicPr>
          <p:cNvPr id="137" name="Google Shape;137;p25"/>
          <p:cNvPicPr preferRelativeResize="0"/>
          <p:nvPr/>
        </p:nvPicPr>
        <p:blipFill>
          <a:blip r:embed="rId3">
            <a:alphaModFix/>
          </a:blip>
          <a:stretch>
            <a:fillRect/>
          </a:stretch>
        </p:blipFill>
        <p:spPr>
          <a:xfrm>
            <a:off x="2290700" y="590975"/>
            <a:ext cx="3700138" cy="45525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0000"/>
          </a:bodyPr>
          <a:lstStyle/>
          <a:p>
            <a:pPr indent="0" lvl="0" marL="0" rtl="0" algn="l">
              <a:spcBef>
                <a:spcPts val="0"/>
              </a:spcBef>
              <a:spcAft>
                <a:spcPts val="0"/>
              </a:spcAft>
              <a:buNone/>
            </a:pPr>
            <a:r>
              <a:rPr lang="en" sz="3659">
                <a:solidFill>
                  <a:schemeClr val="dk1"/>
                </a:solidFill>
              </a:rPr>
              <a:t>In the context of rising energy demands and a global push towards sustainable and decentralized power systems, micro gas turbines (MGTs) have emerged as a viable solution. MGTs are small-scale, high-efficiency power generation units that can operate on various fuels, including natural gas and biogas. They are increasingly deployed in microgrids and hybrid energy systems to provide reliable power, often complementing renewable sources like solar and wind. However, accurately predicting the electrical energy output of MGTs remains a challenge due to the complex interplay of factors affecting their performance, such as environmental conditions, fuel characteristics, and machine parameters. Machine learning (ML) offers powerful tools for modeling and prediction in this domain, enabling real-time adjustments that optimize efficiency, enhance reliability, and support grid stability. This study focuses on applying machine learning to predict MGT electrical energy output, with the goal of improving efficiency, minimizing operational costs, and ensuring consistent power delivery.</a:t>
            </a:r>
            <a:endParaRPr sz="3659">
              <a:solidFill>
                <a:schemeClr val="dk1"/>
              </a:solidFill>
            </a:endParaRPr>
          </a:p>
        </p:txBody>
      </p:sp>
      <p:sp>
        <p:nvSpPr>
          <p:cNvPr id="143" name="Google Shape;143;p26"/>
          <p:cNvSpPr/>
          <p:nvPr/>
        </p:nvSpPr>
        <p:spPr>
          <a:xfrm>
            <a:off x="533400" y="-4200"/>
            <a:ext cx="8229600" cy="913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lang="en" sz="3200"/>
              <a:t>Micro Gas Turbine Electrical Energy Prediction</a:t>
            </a:r>
            <a:endParaRPr b="1" sz="3200"/>
          </a:p>
          <a:p>
            <a:pPr indent="0" lvl="0" marL="0" marR="0" rtl="0" algn="ctr">
              <a:lnSpc>
                <a:spcPct val="100000"/>
              </a:lnSpc>
              <a:spcBef>
                <a:spcPts val="0"/>
              </a:spcBef>
              <a:spcAft>
                <a:spcPts val="0"/>
              </a:spcAft>
              <a:buClr>
                <a:srgbClr val="000000"/>
              </a:buClr>
              <a:buSzPts val="3000"/>
              <a:buFont typeface="Arial"/>
              <a:buNone/>
            </a:pPr>
            <a:r>
              <a:t/>
            </a:r>
            <a:endParaRPr b="0" i="0" sz="2400" u="none" cap="none" strike="noStrike">
              <a:solidFill>
                <a:srgbClr val="000000"/>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3659"/>
              <a:t>Dataset type: Regression</a:t>
            </a:r>
            <a:endParaRPr b="1"/>
          </a:p>
        </p:txBody>
      </p:sp>
      <p:sp>
        <p:nvSpPr>
          <p:cNvPr id="149" name="Google Shape;149;p27"/>
          <p:cNvSpPr txBox="1"/>
          <p:nvPr>
            <p:ph idx="1" type="body"/>
          </p:nvPr>
        </p:nvSpPr>
        <p:spPr>
          <a:xfrm>
            <a:off x="403975" y="737300"/>
            <a:ext cx="8520600" cy="44061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n" sz="1700">
                <a:solidFill>
                  <a:schemeClr val="dk1"/>
                </a:solidFill>
              </a:rPr>
              <a:t>The dataset contains 52,940 entries with three columns: The three columns include;</a:t>
            </a:r>
            <a:endParaRPr sz="1700">
              <a:solidFill>
                <a:schemeClr val="dk1"/>
              </a:solidFill>
            </a:endParaRPr>
          </a:p>
          <a:p>
            <a:pPr indent="-336550" lvl="0" marL="457200" rtl="0" algn="l">
              <a:spcBef>
                <a:spcPts val="1200"/>
              </a:spcBef>
              <a:spcAft>
                <a:spcPts val="0"/>
              </a:spcAft>
              <a:buClr>
                <a:schemeClr val="dk1"/>
              </a:buClr>
              <a:buSzPts val="1700"/>
              <a:buAutoNum type="arabicPeriod"/>
            </a:pPr>
            <a:r>
              <a:rPr b="1" lang="en" sz="1700">
                <a:solidFill>
                  <a:schemeClr val="dk1"/>
                </a:solidFill>
              </a:rPr>
              <a:t>time</a:t>
            </a:r>
            <a:r>
              <a:rPr lang="en" sz="1700">
                <a:solidFill>
                  <a:schemeClr val="dk1"/>
                </a:solidFill>
              </a:rPr>
              <a:t>: A continuous variable representing time in seconds.</a:t>
            </a:r>
            <a:endParaRPr sz="1700">
              <a:solidFill>
                <a:schemeClr val="dk1"/>
              </a:solidFill>
            </a:endParaRPr>
          </a:p>
          <a:p>
            <a:pPr indent="-336550" lvl="0" marL="457200" rtl="0" algn="l">
              <a:spcBef>
                <a:spcPts val="0"/>
              </a:spcBef>
              <a:spcAft>
                <a:spcPts val="0"/>
              </a:spcAft>
              <a:buClr>
                <a:schemeClr val="dk1"/>
              </a:buClr>
              <a:buSzPts val="1700"/>
              <a:buAutoNum type="arabicPeriod"/>
            </a:pPr>
            <a:r>
              <a:rPr b="1" lang="en" sz="1700">
                <a:solidFill>
                  <a:schemeClr val="dk1"/>
                </a:solidFill>
              </a:rPr>
              <a:t>input_voltage</a:t>
            </a:r>
            <a:r>
              <a:rPr lang="en" sz="1700">
                <a:solidFill>
                  <a:schemeClr val="dk1"/>
                </a:solidFill>
              </a:rPr>
              <a:t>: A continuous variable representing the input voltage (float).</a:t>
            </a:r>
            <a:endParaRPr sz="1700">
              <a:solidFill>
                <a:schemeClr val="dk1"/>
              </a:solidFill>
            </a:endParaRPr>
          </a:p>
          <a:p>
            <a:pPr indent="-336550" lvl="0" marL="457200" rtl="0" algn="l">
              <a:spcBef>
                <a:spcPts val="0"/>
              </a:spcBef>
              <a:spcAft>
                <a:spcPts val="0"/>
              </a:spcAft>
              <a:buClr>
                <a:schemeClr val="dk1"/>
              </a:buClr>
              <a:buSzPts val="1700"/>
              <a:buAutoNum type="arabicPeriod"/>
            </a:pPr>
            <a:r>
              <a:rPr b="1" lang="en" sz="1700">
                <a:solidFill>
                  <a:schemeClr val="dk1"/>
                </a:solidFill>
              </a:rPr>
              <a:t>el_power</a:t>
            </a:r>
            <a:r>
              <a:rPr lang="en" sz="1700">
                <a:solidFill>
                  <a:schemeClr val="dk1"/>
                </a:solidFill>
              </a:rPr>
              <a:t>: A continuous variable representing electrical power output.</a:t>
            </a:r>
            <a:endParaRPr b="1" sz="3400">
              <a:solidFill>
                <a:schemeClr val="dk1"/>
              </a:solidFill>
            </a:endParaRPr>
          </a:p>
          <a:p>
            <a:pPr indent="0" lvl="0" marL="0" rtl="0" algn="l">
              <a:lnSpc>
                <a:spcPct val="100000"/>
              </a:lnSpc>
              <a:spcBef>
                <a:spcPts val="1200"/>
              </a:spcBef>
              <a:spcAft>
                <a:spcPts val="0"/>
              </a:spcAft>
              <a:buNone/>
            </a:pPr>
            <a:r>
              <a:rPr b="1" lang="en" sz="2800">
                <a:solidFill>
                  <a:schemeClr val="dk1"/>
                </a:solidFill>
              </a:rPr>
              <a:t>Research  Questions</a:t>
            </a:r>
            <a:endParaRPr sz="1750"/>
          </a:p>
          <a:p>
            <a:pPr indent="-339725" lvl="0" marL="457200" rtl="0" algn="l">
              <a:lnSpc>
                <a:spcPct val="95000"/>
              </a:lnSpc>
              <a:spcBef>
                <a:spcPts val="0"/>
              </a:spcBef>
              <a:spcAft>
                <a:spcPts val="0"/>
              </a:spcAft>
              <a:buClr>
                <a:schemeClr val="dk1"/>
              </a:buClr>
              <a:buSzPts val="1750"/>
              <a:buAutoNum type="arabicPeriod"/>
            </a:pPr>
            <a:r>
              <a:rPr lang="en" sz="1750">
                <a:solidFill>
                  <a:schemeClr val="dk1"/>
                </a:solidFill>
              </a:rPr>
              <a:t>How does input voltage relate to electric power consumption?</a:t>
            </a:r>
            <a:endParaRPr sz="1750">
              <a:solidFill>
                <a:schemeClr val="dk1"/>
              </a:solidFill>
            </a:endParaRPr>
          </a:p>
          <a:p>
            <a:pPr indent="-339725" lvl="0" marL="457200" rtl="0" algn="l">
              <a:lnSpc>
                <a:spcPct val="95000"/>
              </a:lnSpc>
              <a:spcBef>
                <a:spcPts val="0"/>
              </a:spcBef>
              <a:spcAft>
                <a:spcPts val="0"/>
              </a:spcAft>
              <a:buClr>
                <a:schemeClr val="dk1"/>
              </a:buClr>
              <a:buSzPts val="1750"/>
              <a:buAutoNum type="arabicPeriod"/>
            </a:pPr>
            <a:r>
              <a:rPr lang="en" sz="1750">
                <a:solidFill>
                  <a:schemeClr val="dk1"/>
                </a:solidFill>
              </a:rPr>
              <a:t>What are the trends and patterns in electric power usage over time?</a:t>
            </a:r>
            <a:endParaRPr sz="1750">
              <a:solidFill>
                <a:schemeClr val="dk1"/>
              </a:solidFill>
            </a:endParaRPr>
          </a:p>
          <a:p>
            <a:pPr indent="-339725" lvl="0" marL="457200" rtl="0" algn="l">
              <a:lnSpc>
                <a:spcPct val="95000"/>
              </a:lnSpc>
              <a:spcBef>
                <a:spcPts val="0"/>
              </a:spcBef>
              <a:spcAft>
                <a:spcPts val="0"/>
              </a:spcAft>
              <a:buClr>
                <a:schemeClr val="dk1"/>
              </a:buClr>
              <a:buSzPts val="1750"/>
              <a:buAutoNum type="arabicPeriod"/>
            </a:pPr>
            <a:r>
              <a:rPr lang="en" sz="1750">
                <a:solidFill>
                  <a:schemeClr val="dk1"/>
                </a:solidFill>
              </a:rPr>
              <a:t>Is there an optimal input voltage range that minimizes electric power usage?</a:t>
            </a:r>
            <a:endParaRPr sz="1750">
              <a:solidFill>
                <a:schemeClr val="dk1"/>
              </a:solidFill>
            </a:endParaRPr>
          </a:p>
          <a:p>
            <a:pPr indent="-339725" lvl="0" marL="457200" rtl="0" algn="l">
              <a:lnSpc>
                <a:spcPct val="95000"/>
              </a:lnSpc>
              <a:spcBef>
                <a:spcPts val="0"/>
              </a:spcBef>
              <a:spcAft>
                <a:spcPts val="0"/>
              </a:spcAft>
              <a:buClr>
                <a:schemeClr val="dk1"/>
              </a:buClr>
              <a:buSzPts val="1750"/>
              <a:buAutoNum type="arabicPeriod"/>
            </a:pPr>
            <a:r>
              <a:rPr lang="en" sz="1750">
                <a:solidFill>
                  <a:schemeClr val="dk1"/>
                </a:solidFill>
              </a:rPr>
              <a:t>Can we forecast electric power demand based on historical data?</a:t>
            </a:r>
            <a:endParaRPr sz="1750">
              <a:solidFill>
                <a:schemeClr val="dk1"/>
              </a:solidFill>
            </a:endParaRPr>
          </a:p>
          <a:p>
            <a:pPr indent="-339725" lvl="0" marL="457200" rtl="0" algn="l">
              <a:lnSpc>
                <a:spcPct val="95000"/>
              </a:lnSpc>
              <a:spcBef>
                <a:spcPts val="0"/>
              </a:spcBef>
              <a:spcAft>
                <a:spcPts val="0"/>
              </a:spcAft>
              <a:buClr>
                <a:schemeClr val="dk1"/>
              </a:buClr>
              <a:buSzPts val="1750"/>
              <a:buAutoNum type="arabicPeriod"/>
            </a:pPr>
            <a:r>
              <a:rPr lang="en" sz="1750">
                <a:solidFill>
                  <a:schemeClr val="dk1"/>
                </a:solidFill>
              </a:rPr>
              <a:t>Does the variability in input voltage impact electric power stability?</a:t>
            </a:r>
            <a:endParaRPr sz="1750">
              <a:solidFill>
                <a:schemeClr val="dk1"/>
              </a:solidFill>
            </a:endParaRPr>
          </a:p>
          <a:p>
            <a:pPr indent="-339725" lvl="0" marL="457200" rtl="0" algn="l">
              <a:lnSpc>
                <a:spcPct val="95000"/>
              </a:lnSpc>
              <a:spcBef>
                <a:spcPts val="0"/>
              </a:spcBef>
              <a:spcAft>
                <a:spcPts val="0"/>
              </a:spcAft>
              <a:buClr>
                <a:schemeClr val="dk1"/>
              </a:buClr>
              <a:buSzPts val="1750"/>
              <a:buAutoNum type="arabicPeriod"/>
            </a:pPr>
            <a:r>
              <a:rPr lang="en" sz="1750">
                <a:solidFill>
                  <a:schemeClr val="dk1"/>
                </a:solidFill>
              </a:rPr>
              <a:t>Are there specific time intervals associated with higher or lower input voltage?</a:t>
            </a:r>
            <a:endParaRPr sz="1750">
              <a:solidFill>
                <a:schemeClr val="dk1"/>
              </a:solidFill>
            </a:endParaRPr>
          </a:p>
          <a:p>
            <a:pPr indent="0" lvl="0" marL="0" rtl="0" algn="l">
              <a:lnSpc>
                <a:spcPct val="95000"/>
              </a:lnSpc>
              <a:spcBef>
                <a:spcPts val="1200"/>
              </a:spcBef>
              <a:spcAft>
                <a:spcPts val="1200"/>
              </a:spcAft>
              <a:buSzPts val="275"/>
              <a:buNone/>
            </a:pPr>
            <a:r>
              <a:t/>
            </a:r>
            <a:endParaRPr sz="175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8"/>
          <p:cNvSpPr txBox="1"/>
          <p:nvPr>
            <p:ph type="title"/>
          </p:nvPr>
        </p:nvSpPr>
        <p:spPr>
          <a:xfrm>
            <a:off x="311700" y="0"/>
            <a:ext cx="8520600" cy="5727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1200"/>
              </a:spcAft>
              <a:buClr>
                <a:schemeClr val="dk1"/>
              </a:buClr>
              <a:buSzPts val="275"/>
              <a:buFont typeface="Arial"/>
              <a:buNone/>
            </a:pPr>
            <a:r>
              <a:rPr b="1" lang="en" sz="2450">
                <a:solidFill>
                  <a:schemeClr val="dk2"/>
                </a:solidFill>
              </a:rPr>
              <a:t> Data Wrangling Handling Missing Values</a:t>
            </a:r>
            <a:endParaRPr b="1" sz="3500"/>
          </a:p>
        </p:txBody>
      </p:sp>
      <p:sp>
        <p:nvSpPr>
          <p:cNvPr id="155" name="Google Shape;155;p28"/>
          <p:cNvSpPr txBox="1"/>
          <p:nvPr>
            <p:ph idx="1" type="body"/>
          </p:nvPr>
        </p:nvSpPr>
        <p:spPr>
          <a:xfrm>
            <a:off x="169100" y="486175"/>
            <a:ext cx="8520600" cy="4607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n" sz="1700">
                <a:solidFill>
                  <a:schemeClr val="dk1"/>
                </a:solidFill>
              </a:rPr>
              <a:t>The dataset contained no missing values. Each column had complete data for all </a:t>
            </a:r>
            <a:r>
              <a:rPr lang="en" sz="1700">
                <a:solidFill>
                  <a:schemeClr val="dk1"/>
                </a:solidFill>
              </a:rPr>
              <a:t>52,940</a:t>
            </a:r>
            <a:r>
              <a:rPr lang="en" sz="1700">
                <a:solidFill>
                  <a:schemeClr val="dk1"/>
                </a:solidFill>
              </a:rPr>
              <a:t> entries, making it unnecessary to impute or drop data based on missing values. </a:t>
            </a:r>
            <a:endParaRPr sz="1700">
              <a:solidFill>
                <a:schemeClr val="dk1"/>
              </a:solidFill>
            </a:endParaRPr>
          </a:p>
          <a:p>
            <a:pPr indent="0" lvl="0" marL="0" rtl="0" algn="l">
              <a:lnSpc>
                <a:spcPct val="95000"/>
              </a:lnSpc>
              <a:spcBef>
                <a:spcPts val="1200"/>
              </a:spcBef>
              <a:spcAft>
                <a:spcPts val="0"/>
              </a:spcAft>
              <a:buSzPts val="275"/>
              <a:buNone/>
            </a:pPr>
            <a:r>
              <a:rPr b="1" lang="en" sz="1700">
                <a:solidFill>
                  <a:schemeClr val="dk1"/>
                </a:solidFill>
              </a:rPr>
              <a:t>Handling Outliers;</a:t>
            </a:r>
            <a:endParaRPr b="1" sz="1700">
              <a:solidFill>
                <a:schemeClr val="dk1"/>
              </a:solidFill>
            </a:endParaRPr>
          </a:p>
          <a:p>
            <a:pPr indent="0" lvl="0" marL="0" rtl="0" algn="l">
              <a:spcBef>
                <a:spcPts val="1200"/>
              </a:spcBef>
              <a:spcAft>
                <a:spcPts val="0"/>
              </a:spcAft>
              <a:buClr>
                <a:schemeClr val="dk1"/>
              </a:buClr>
              <a:buSzPts val="1100"/>
              <a:buFont typeface="Arial"/>
              <a:buNone/>
            </a:pPr>
            <a:r>
              <a:rPr lang="en" sz="1700">
                <a:solidFill>
                  <a:schemeClr val="dk1"/>
                </a:solidFill>
              </a:rPr>
              <a:t>There were no outliers detected in this dataset for either </a:t>
            </a:r>
            <a:r>
              <a:rPr b="1" lang="en" sz="1700">
                <a:solidFill>
                  <a:schemeClr val="dk1"/>
                </a:solidFill>
                <a:latin typeface="Roboto Mono"/>
                <a:ea typeface="Roboto Mono"/>
                <a:cs typeface="Roboto Mono"/>
                <a:sym typeface="Roboto Mono"/>
              </a:rPr>
              <a:t>input_voltage</a:t>
            </a:r>
            <a:r>
              <a:rPr lang="en" sz="1700">
                <a:solidFill>
                  <a:schemeClr val="dk1"/>
                </a:solidFill>
              </a:rPr>
              <a:t> or </a:t>
            </a:r>
            <a:r>
              <a:rPr b="1" lang="en" sz="1700">
                <a:solidFill>
                  <a:schemeClr val="dk1"/>
                </a:solidFill>
                <a:latin typeface="Roboto Mono"/>
                <a:ea typeface="Roboto Mono"/>
                <a:cs typeface="Roboto Mono"/>
                <a:sym typeface="Roboto Mono"/>
              </a:rPr>
              <a:t>el_power</a:t>
            </a:r>
            <a:r>
              <a:rPr lang="en" sz="1700">
                <a:solidFill>
                  <a:schemeClr val="dk1"/>
                </a:solidFill>
              </a:rPr>
              <a:t> based on the interquartile range (IQR) method. All values fall within the calculated bounds:</a:t>
            </a:r>
            <a:endParaRPr sz="1700">
              <a:solidFill>
                <a:schemeClr val="dk1"/>
              </a:solidFill>
            </a:endParaRPr>
          </a:p>
          <a:p>
            <a:pPr indent="-336550" lvl="0" marL="457200" rtl="0" algn="l">
              <a:spcBef>
                <a:spcPts val="1200"/>
              </a:spcBef>
              <a:spcAft>
                <a:spcPts val="0"/>
              </a:spcAft>
              <a:buClr>
                <a:schemeClr val="dk1"/>
              </a:buClr>
              <a:buSzPts val="1700"/>
              <a:buChar char="●"/>
            </a:pPr>
            <a:r>
              <a:rPr b="1" lang="en" sz="1700">
                <a:solidFill>
                  <a:schemeClr val="dk1"/>
                </a:solidFill>
              </a:rPr>
              <a:t>Input Voltage</a:t>
            </a:r>
            <a:r>
              <a:rPr lang="en" sz="1700">
                <a:solidFill>
                  <a:schemeClr val="dk1"/>
                </a:solidFill>
              </a:rPr>
              <a:t>: No values are outside the range of -3.63 to 14.05.</a:t>
            </a:r>
            <a:endParaRPr sz="1700">
              <a:solidFill>
                <a:schemeClr val="dk1"/>
              </a:solidFill>
            </a:endParaRPr>
          </a:p>
          <a:p>
            <a:pPr indent="-336550" lvl="0" marL="457200" rtl="0" algn="l">
              <a:spcBef>
                <a:spcPts val="0"/>
              </a:spcBef>
              <a:spcAft>
                <a:spcPts val="0"/>
              </a:spcAft>
              <a:buClr>
                <a:schemeClr val="dk1"/>
              </a:buClr>
              <a:buSzPts val="1700"/>
              <a:buChar char="●"/>
            </a:pPr>
            <a:r>
              <a:rPr b="1" lang="en" sz="1700">
                <a:solidFill>
                  <a:schemeClr val="dk1"/>
                </a:solidFill>
              </a:rPr>
              <a:t>Electric Power</a:t>
            </a:r>
            <a:r>
              <a:rPr lang="en" sz="1700">
                <a:solidFill>
                  <a:schemeClr val="dk1"/>
                </a:solidFill>
              </a:rPr>
              <a:t>: No values are outside the range of -584.77 to 4189.93.</a:t>
            </a:r>
            <a:endParaRPr sz="1700">
              <a:solidFill>
                <a:schemeClr val="dk1"/>
              </a:solidFill>
            </a:endParaRPr>
          </a:p>
          <a:p>
            <a:pPr indent="0" lvl="0" marL="0" rtl="0" algn="l">
              <a:spcBef>
                <a:spcPts val="1200"/>
              </a:spcBef>
              <a:spcAft>
                <a:spcPts val="0"/>
              </a:spcAft>
              <a:buClr>
                <a:schemeClr val="dk1"/>
              </a:buClr>
              <a:buSzPts val="1100"/>
              <a:buFont typeface="Arial"/>
              <a:buNone/>
            </a:pPr>
            <a:r>
              <a:rPr lang="en" sz="1700">
                <a:solidFill>
                  <a:schemeClr val="dk1"/>
                </a:solidFill>
              </a:rPr>
              <a:t>The data is well-contained within typical ranges for both variables.</a:t>
            </a:r>
            <a:endParaRPr sz="1700">
              <a:solidFill>
                <a:schemeClr val="dk1"/>
              </a:solidFill>
            </a:endParaRPr>
          </a:p>
          <a:p>
            <a:pPr indent="0" lvl="0" marL="0" rtl="0" algn="l">
              <a:lnSpc>
                <a:spcPct val="95000"/>
              </a:lnSpc>
              <a:spcBef>
                <a:spcPts val="1200"/>
              </a:spcBef>
              <a:spcAft>
                <a:spcPts val="1200"/>
              </a:spcAft>
              <a:buSzPts val="275"/>
              <a:buNone/>
            </a:pPr>
            <a:r>
              <a:t/>
            </a:r>
            <a:endParaRPr sz="165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p29"/>
          <p:cNvPicPr preferRelativeResize="0"/>
          <p:nvPr/>
        </p:nvPicPr>
        <p:blipFill>
          <a:blip r:embed="rId3">
            <a:alphaModFix/>
          </a:blip>
          <a:stretch>
            <a:fillRect/>
          </a:stretch>
        </p:blipFill>
        <p:spPr>
          <a:xfrm>
            <a:off x="152400" y="0"/>
            <a:ext cx="8839199" cy="4009100"/>
          </a:xfrm>
          <a:prstGeom prst="rect">
            <a:avLst/>
          </a:prstGeom>
          <a:noFill/>
          <a:ln>
            <a:noFill/>
          </a:ln>
        </p:spPr>
      </p:pic>
      <p:sp>
        <p:nvSpPr>
          <p:cNvPr id="161" name="Google Shape;161;p29"/>
          <p:cNvSpPr txBox="1"/>
          <p:nvPr/>
        </p:nvSpPr>
        <p:spPr>
          <a:xfrm>
            <a:off x="155000" y="4208750"/>
            <a:ext cx="8988900" cy="93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rPr>
              <a:t>The boxplots for </a:t>
            </a:r>
            <a:r>
              <a:rPr lang="en" sz="1600">
                <a:solidFill>
                  <a:schemeClr val="dk1"/>
                </a:solidFill>
                <a:latin typeface="Roboto Mono"/>
                <a:ea typeface="Roboto Mono"/>
                <a:cs typeface="Roboto Mono"/>
                <a:sym typeface="Roboto Mono"/>
              </a:rPr>
              <a:t>input_voltage</a:t>
            </a:r>
            <a:r>
              <a:rPr lang="en" sz="1600">
                <a:solidFill>
                  <a:schemeClr val="dk1"/>
                </a:solidFill>
              </a:rPr>
              <a:t> and </a:t>
            </a:r>
            <a:r>
              <a:rPr lang="en" sz="1600">
                <a:solidFill>
                  <a:schemeClr val="dk1"/>
                </a:solidFill>
                <a:latin typeface="Roboto Mono"/>
                <a:ea typeface="Roboto Mono"/>
                <a:cs typeface="Roboto Mono"/>
                <a:sym typeface="Roboto Mono"/>
              </a:rPr>
              <a:t>el_power</a:t>
            </a:r>
            <a:r>
              <a:rPr lang="en" sz="1600">
                <a:solidFill>
                  <a:schemeClr val="dk1"/>
                </a:solidFill>
              </a:rPr>
              <a:t> visually confirm that there are no apparent outliers, as all data points fall within the typical range for each feature.</a:t>
            </a:r>
            <a:endParaRPr sz="23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0"/>
          <p:cNvSpPr txBox="1"/>
          <p:nvPr>
            <p:ph type="title"/>
          </p:nvPr>
        </p:nvSpPr>
        <p:spPr>
          <a:xfrm>
            <a:off x="2507675" y="-77500"/>
            <a:ext cx="3284100" cy="45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450">
                <a:solidFill>
                  <a:schemeClr val="dk2"/>
                </a:solidFill>
              </a:rPr>
              <a:t>Distribution Analysis</a:t>
            </a:r>
            <a:endParaRPr b="1" sz="2450">
              <a:solidFill>
                <a:schemeClr val="dk2"/>
              </a:solidFill>
            </a:endParaRPr>
          </a:p>
          <a:p>
            <a:pPr indent="0" lvl="0" marL="0" rtl="0" algn="l">
              <a:spcBef>
                <a:spcPts val="0"/>
              </a:spcBef>
              <a:spcAft>
                <a:spcPts val="0"/>
              </a:spcAft>
              <a:buNone/>
            </a:pPr>
            <a:r>
              <a:t/>
            </a:r>
            <a:endParaRPr b="1" sz="2450">
              <a:solidFill>
                <a:schemeClr val="dk2"/>
              </a:solidFill>
            </a:endParaRPr>
          </a:p>
        </p:txBody>
      </p:sp>
      <p:pic>
        <p:nvPicPr>
          <p:cNvPr id="167" name="Google Shape;167;p30"/>
          <p:cNvPicPr preferRelativeResize="0"/>
          <p:nvPr/>
        </p:nvPicPr>
        <p:blipFill>
          <a:blip r:embed="rId3">
            <a:alphaModFix/>
          </a:blip>
          <a:stretch>
            <a:fillRect/>
          </a:stretch>
        </p:blipFill>
        <p:spPr>
          <a:xfrm>
            <a:off x="152400" y="369250"/>
            <a:ext cx="4605925" cy="3686826"/>
          </a:xfrm>
          <a:prstGeom prst="rect">
            <a:avLst/>
          </a:prstGeom>
          <a:noFill/>
          <a:ln>
            <a:noFill/>
          </a:ln>
        </p:spPr>
      </p:pic>
      <p:pic>
        <p:nvPicPr>
          <p:cNvPr id="168" name="Google Shape;168;p30"/>
          <p:cNvPicPr preferRelativeResize="0"/>
          <p:nvPr/>
        </p:nvPicPr>
        <p:blipFill>
          <a:blip r:embed="rId4">
            <a:alphaModFix/>
          </a:blip>
          <a:stretch>
            <a:fillRect/>
          </a:stretch>
        </p:blipFill>
        <p:spPr>
          <a:xfrm>
            <a:off x="4910725" y="420300"/>
            <a:ext cx="4080876" cy="3635776"/>
          </a:xfrm>
          <a:prstGeom prst="rect">
            <a:avLst/>
          </a:prstGeom>
          <a:noFill/>
          <a:ln>
            <a:noFill/>
          </a:ln>
        </p:spPr>
      </p:pic>
      <p:sp>
        <p:nvSpPr>
          <p:cNvPr id="169" name="Google Shape;169;p30"/>
          <p:cNvSpPr txBox="1"/>
          <p:nvPr/>
        </p:nvSpPr>
        <p:spPr>
          <a:xfrm>
            <a:off x="213725" y="4002075"/>
            <a:ext cx="8930400" cy="114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Clr>
                <a:schemeClr val="dk1"/>
              </a:buClr>
              <a:buSzPts val="1100"/>
              <a:buFont typeface="Arial"/>
              <a:buNone/>
            </a:pPr>
            <a:r>
              <a:rPr b="1" lang="en" sz="1200">
                <a:solidFill>
                  <a:srgbClr val="1F1F1F"/>
                </a:solidFill>
                <a:highlight>
                  <a:srgbClr val="FFFFFF"/>
                </a:highlight>
                <a:latin typeface="Roboto"/>
                <a:ea typeface="Roboto"/>
                <a:cs typeface="Roboto"/>
                <a:sym typeface="Roboto"/>
              </a:rPr>
              <a:t>Distribution of Input Voltage:</a:t>
            </a:r>
            <a:r>
              <a:rPr lang="en" sz="1200">
                <a:solidFill>
                  <a:srgbClr val="1F1F1F"/>
                </a:solidFill>
                <a:highlight>
                  <a:srgbClr val="FFFFFF"/>
                </a:highlight>
                <a:latin typeface="Roboto"/>
                <a:ea typeface="Roboto"/>
                <a:cs typeface="Roboto"/>
                <a:sym typeface="Roboto"/>
              </a:rPr>
              <a:t> The input voltage appears to be roughly bimodal, with peaks around 3 and 10. This suggests that the voltage may alternate between certain levels or there may be specific conditions leading to different operating ranges.</a:t>
            </a:r>
            <a:endParaRPr sz="1200">
              <a:solidFill>
                <a:srgbClr val="1F1F1F"/>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Clr>
                <a:schemeClr val="dk1"/>
              </a:buClr>
              <a:buSzPts val="1100"/>
              <a:buFont typeface="Arial"/>
              <a:buNone/>
            </a:pPr>
            <a:r>
              <a:rPr b="1" lang="en" sz="1200">
                <a:solidFill>
                  <a:srgbClr val="1F1F1F"/>
                </a:solidFill>
                <a:highlight>
                  <a:srgbClr val="FFFFFF"/>
                </a:highlight>
                <a:latin typeface="Roboto"/>
                <a:ea typeface="Roboto"/>
                <a:cs typeface="Roboto"/>
                <a:sym typeface="Roboto"/>
              </a:rPr>
              <a:t>Distribution of Electrical Power:</a:t>
            </a:r>
            <a:r>
              <a:rPr lang="en" sz="1200">
                <a:solidFill>
                  <a:srgbClr val="1F1F1F"/>
                </a:solidFill>
                <a:highlight>
                  <a:srgbClr val="FFFFFF"/>
                </a:highlight>
                <a:latin typeface="Roboto"/>
                <a:ea typeface="Roboto"/>
                <a:cs typeface="Roboto"/>
                <a:sym typeface="Roboto"/>
              </a:rPr>
              <a:t> The electrical power (el_power) has a right-skewed distribution, indicating a concentration of values at the lower end, with fewer instances of high-power readings.</a:t>
            </a:r>
            <a:endParaRPr sz="1200">
              <a:solidFill>
                <a:srgbClr val="1F1F1F"/>
              </a:solidFill>
              <a:highlight>
                <a:srgbClr val="FFFFFF"/>
              </a:highlight>
              <a:latin typeface="Roboto"/>
              <a:ea typeface="Roboto"/>
              <a:cs typeface="Roboto"/>
              <a:sym typeface="Roboto"/>
            </a:endParaRPr>
          </a:p>
          <a:p>
            <a:pPr indent="0" lvl="0" marL="0" rtl="0" algn="l">
              <a:spcBef>
                <a:spcPts val="500"/>
              </a:spcBef>
              <a:spcAft>
                <a:spcPts val="0"/>
              </a:spcAft>
              <a:buNone/>
            </a:pPr>
            <a:r>
              <a:t/>
            </a:r>
            <a:endParaRPr sz="1800">
              <a:solidFill>
                <a:schemeClr val="dk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p31"/>
          <p:cNvPicPr preferRelativeResize="0"/>
          <p:nvPr/>
        </p:nvPicPr>
        <p:blipFill>
          <a:blip r:embed="rId3">
            <a:alphaModFix/>
          </a:blip>
          <a:stretch>
            <a:fillRect/>
          </a:stretch>
        </p:blipFill>
        <p:spPr>
          <a:xfrm>
            <a:off x="2621075" y="0"/>
            <a:ext cx="6522926" cy="5143500"/>
          </a:xfrm>
          <a:prstGeom prst="rect">
            <a:avLst/>
          </a:prstGeom>
          <a:noFill/>
          <a:ln>
            <a:noFill/>
          </a:ln>
        </p:spPr>
      </p:pic>
      <p:sp>
        <p:nvSpPr>
          <p:cNvPr id="175" name="Google Shape;175;p31"/>
          <p:cNvSpPr txBox="1"/>
          <p:nvPr/>
        </p:nvSpPr>
        <p:spPr>
          <a:xfrm>
            <a:off x="84575" y="0"/>
            <a:ext cx="2536500" cy="5143500"/>
          </a:xfrm>
          <a:prstGeom prst="rect">
            <a:avLst/>
          </a:prstGeom>
          <a:noFill/>
          <a:ln>
            <a:noFill/>
          </a:ln>
        </p:spPr>
        <p:txBody>
          <a:bodyPr anchorCtr="0" anchor="t" bIns="91425" lIns="91425" spcFirstLastPara="1" rIns="91425" wrap="square" tIns="91425">
            <a:noAutofit/>
          </a:bodyPr>
          <a:lstStyle/>
          <a:p>
            <a:pPr indent="0" lvl="0" marL="76200" marR="38100" rtl="0" algn="l">
              <a:lnSpc>
                <a:spcPct val="160000"/>
              </a:lnSpc>
              <a:spcBef>
                <a:spcPts val="600"/>
              </a:spcBef>
              <a:spcAft>
                <a:spcPts val="0"/>
              </a:spcAft>
              <a:buClr>
                <a:schemeClr val="dk1"/>
              </a:buClr>
              <a:buSzPts val="1100"/>
              <a:buFont typeface="Arial"/>
              <a:buNone/>
            </a:pPr>
            <a:r>
              <a:rPr b="1" lang="en" sz="1200">
                <a:solidFill>
                  <a:srgbClr val="1F1F1F"/>
                </a:solidFill>
                <a:latin typeface="Roboto"/>
                <a:ea typeface="Roboto"/>
                <a:cs typeface="Roboto"/>
                <a:sym typeface="Roboto"/>
              </a:rPr>
              <a:t>Relationship between Input Voltage and Electrical Power:</a:t>
            </a:r>
            <a:r>
              <a:rPr lang="en" sz="1200">
                <a:solidFill>
                  <a:srgbClr val="1F1F1F"/>
                </a:solidFill>
                <a:latin typeface="Roboto"/>
                <a:ea typeface="Roboto"/>
                <a:cs typeface="Roboto"/>
                <a:sym typeface="Roboto"/>
              </a:rPr>
              <a:t> The scatter plot reveals a strong positive relationship between input_voltage and el_power.</a:t>
            </a:r>
            <a:endParaRPr sz="1200">
              <a:solidFill>
                <a:srgbClr val="1F1F1F"/>
              </a:solidFill>
              <a:latin typeface="Roboto"/>
              <a:ea typeface="Roboto"/>
              <a:cs typeface="Roboto"/>
              <a:sym typeface="Roboto"/>
            </a:endParaRPr>
          </a:p>
          <a:p>
            <a:pPr indent="0" lvl="0" marL="76200" marR="38100" rtl="0" algn="l">
              <a:lnSpc>
                <a:spcPct val="160000"/>
              </a:lnSpc>
              <a:spcBef>
                <a:spcPts val="600"/>
              </a:spcBef>
              <a:spcAft>
                <a:spcPts val="0"/>
              </a:spcAft>
              <a:buClr>
                <a:schemeClr val="dk1"/>
              </a:buClr>
              <a:buSzPts val="1100"/>
              <a:buFont typeface="Arial"/>
              <a:buNone/>
            </a:pPr>
            <a:r>
              <a:rPr b="1" lang="en" sz="1200">
                <a:solidFill>
                  <a:srgbClr val="1F1F1F"/>
                </a:solidFill>
                <a:latin typeface="Roboto"/>
                <a:ea typeface="Roboto"/>
                <a:cs typeface="Roboto"/>
                <a:sym typeface="Roboto"/>
              </a:rPr>
              <a:t>Correlation Coefficient:</a:t>
            </a:r>
            <a:r>
              <a:rPr lang="en" sz="1200">
                <a:solidFill>
                  <a:srgbClr val="1F1F1F"/>
                </a:solidFill>
                <a:latin typeface="Roboto"/>
                <a:ea typeface="Roboto"/>
                <a:cs typeface="Roboto"/>
                <a:sym typeface="Roboto"/>
              </a:rPr>
              <a:t> The correlation coefficient between input_voltage and el_power is approximately 0.88, indicating a strong positive linear relationship.</a:t>
            </a:r>
            <a:endParaRPr sz="1200">
              <a:solidFill>
                <a:srgbClr val="1F1F1F"/>
              </a:solidFill>
              <a:latin typeface="Roboto"/>
              <a:ea typeface="Roboto"/>
              <a:cs typeface="Roboto"/>
              <a:sym typeface="Roboto"/>
            </a:endParaRPr>
          </a:p>
          <a:p>
            <a:pPr indent="0" lvl="0" marL="76200" marR="38100" rtl="0" algn="l">
              <a:lnSpc>
                <a:spcPct val="160000"/>
              </a:lnSpc>
              <a:spcBef>
                <a:spcPts val="600"/>
              </a:spcBef>
              <a:spcAft>
                <a:spcPts val="0"/>
              </a:spcAft>
              <a:buClr>
                <a:schemeClr val="dk1"/>
              </a:buClr>
              <a:buSzPts val="1100"/>
              <a:buFont typeface="Arial"/>
              <a:buNone/>
            </a:pPr>
            <a:r>
              <a:rPr lang="en" sz="1200">
                <a:solidFill>
                  <a:srgbClr val="1F1F1F"/>
                </a:solidFill>
                <a:latin typeface="Roboto"/>
                <a:ea typeface="Roboto"/>
                <a:cs typeface="Roboto"/>
                <a:sym typeface="Roboto"/>
              </a:rPr>
              <a:t>These analyses suggest that as input voltage increases, electrical power also tends to increase.</a:t>
            </a:r>
            <a:endParaRPr sz="1100">
              <a:solidFill>
                <a:schemeClr val="dk1"/>
              </a:solidFill>
            </a:endParaRPr>
          </a:p>
          <a:p>
            <a:pPr indent="0" lvl="0" marL="0" rtl="0" algn="l">
              <a:spcBef>
                <a:spcPts val="500"/>
              </a:spcBef>
              <a:spcAft>
                <a:spcPts val="0"/>
              </a:spcAft>
              <a:buNone/>
            </a:pPr>
            <a:r>
              <a:t/>
            </a:r>
            <a:endParaRPr sz="18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3181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0054"/>
              <a:buFont typeface="Arial"/>
              <a:buNone/>
            </a:pPr>
            <a:r>
              <a:rPr b="1" lang="en" sz="3659"/>
              <a:t>CIRCADIAN RHYTHM</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600">
                <a:solidFill>
                  <a:srgbClr val="303030"/>
                </a:solidFill>
                <a:highlight>
                  <a:srgbClr val="FAFAFA"/>
                </a:highlight>
              </a:rPr>
              <a:t>Circadian rhythm refers to the natural, internal process that regulates the sleep-wake cycle and other physiological processes in living organisms over a roughly 24-hour period. These rhythms are driven by an internal biological clock, primarily located in the suprachiasmatic nucleus (SCN) of the brain, which responds to environmental cues such as light and temperature.</a:t>
            </a:r>
            <a:endParaRPr sz="1600">
              <a:solidFill>
                <a:srgbClr val="303030"/>
              </a:solidFill>
              <a:highlight>
                <a:srgbClr val="FAFAFA"/>
              </a:highlight>
            </a:endParaRPr>
          </a:p>
          <a:p>
            <a:pPr indent="0" lvl="0" marL="0" rtl="0" algn="l">
              <a:lnSpc>
                <a:spcPct val="100000"/>
              </a:lnSpc>
              <a:spcBef>
                <a:spcPts val="1200"/>
              </a:spcBef>
              <a:spcAft>
                <a:spcPts val="0"/>
              </a:spcAft>
              <a:buNone/>
            </a:pPr>
            <a:r>
              <a:rPr b="1" lang="en" sz="3659">
                <a:solidFill>
                  <a:schemeClr val="dk1"/>
                </a:solidFill>
              </a:rPr>
              <a:t>Dataset type Classification</a:t>
            </a:r>
            <a:endParaRPr b="1" sz="3659">
              <a:solidFill>
                <a:schemeClr val="dk1"/>
              </a:solidFill>
            </a:endParaRPr>
          </a:p>
          <a:p>
            <a:pPr indent="0" lvl="0" marL="0" rtl="0" algn="l">
              <a:spcBef>
                <a:spcPts val="0"/>
              </a:spcBef>
              <a:spcAft>
                <a:spcPts val="0"/>
              </a:spcAft>
              <a:buNone/>
            </a:pPr>
            <a:r>
              <a:rPr lang="en" sz="1600">
                <a:solidFill>
                  <a:srgbClr val="303030"/>
                </a:solidFill>
                <a:highlight>
                  <a:srgbClr val="FAFAFA"/>
                </a:highlight>
              </a:rPr>
              <a:t>The dataset includes 171 molecules designed for functional domains of a core clock protein, CRY1, responsible for generating circadian rhythm. 56 of the molecules are toxic and the rest are non-toxic.</a:t>
            </a:r>
            <a:endParaRPr sz="1600">
              <a:solidFill>
                <a:srgbClr val="303030"/>
              </a:solidFill>
              <a:highlight>
                <a:srgbClr val="FAFAFA"/>
              </a:highlight>
            </a:endParaRPr>
          </a:p>
          <a:p>
            <a:pPr indent="0" lvl="0" marL="0" rtl="0" algn="l">
              <a:spcBef>
                <a:spcPts val="0"/>
              </a:spcBef>
              <a:spcAft>
                <a:spcPts val="0"/>
              </a:spcAft>
              <a:buNone/>
            </a:pPr>
            <a:r>
              <a:rPr lang="en" sz="1600">
                <a:solidFill>
                  <a:srgbClr val="303030"/>
                </a:solidFill>
                <a:highlight>
                  <a:srgbClr val="FAFAFA"/>
                </a:highlight>
              </a:rPr>
              <a:t>The data consists a complete set of 1203 molecular descriptors and needs feature selection before classification since some of the features are redundant. </a:t>
            </a:r>
            <a:endParaRPr sz="1600">
              <a:solidFill>
                <a:srgbClr val="303030"/>
              </a:solidFill>
              <a:highlight>
                <a:srgbClr val="FAFAFA"/>
              </a:highlight>
            </a:endParaRPr>
          </a:p>
          <a:p>
            <a:pPr indent="0" lvl="0" marL="0" rtl="0" algn="l">
              <a:spcBef>
                <a:spcPts val="0"/>
              </a:spcBef>
              <a:spcAft>
                <a:spcPts val="0"/>
              </a:spcAft>
              <a:buNone/>
            </a:pPr>
            <a:r>
              <a:rPr lang="en" sz="1600">
                <a:solidFill>
                  <a:srgbClr val="303030"/>
                </a:solidFill>
                <a:highlight>
                  <a:srgbClr val="FAFAFA"/>
                </a:highlight>
              </a:rPr>
              <a:t>We used Recursive Feature Elimination together with Decision Tree Classifier (DTC) to get the best set of molecular descriptors for DTC. </a:t>
            </a:r>
            <a:endParaRPr sz="1600">
              <a:solidFill>
                <a:srgbClr val="303030"/>
              </a:solidFill>
              <a:highlight>
                <a:srgbClr val="FAFAFA"/>
              </a:highlight>
            </a:endParaRPr>
          </a:p>
          <a:p>
            <a:pPr indent="0" lvl="0" marL="0" rtl="0" algn="l">
              <a:spcBef>
                <a:spcPts val="0"/>
              </a:spcBef>
              <a:spcAft>
                <a:spcPts val="0"/>
              </a:spcAft>
              <a:buClr>
                <a:schemeClr val="dk1"/>
              </a:buClr>
              <a:buSzPct val="30054"/>
              <a:buFont typeface="Arial"/>
              <a:buNone/>
            </a:pPr>
            <a:r>
              <a:t/>
            </a:r>
            <a:endParaRPr b="1" sz="3659">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2"/>
          <p:cNvSpPr txBox="1"/>
          <p:nvPr>
            <p:ph type="title"/>
          </p:nvPr>
        </p:nvSpPr>
        <p:spPr>
          <a:xfrm>
            <a:off x="311700" y="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50">
                <a:solidFill>
                  <a:schemeClr val="dk2"/>
                </a:solidFill>
              </a:rPr>
              <a:t>Correlation Analysis</a:t>
            </a:r>
            <a:endParaRPr b="1" sz="2450">
              <a:solidFill>
                <a:schemeClr val="dk2"/>
              </a:solidFill>
            </a:endParaRPr>
          </a:p>
        </p:txBody>
      </p:sp>
      <p:sp>
        <p:nvSpPr>
          <p:cNvPr id="181" name="Google Shape;181;p32"/>
          <p:cNvSpPr txBox="1"/>
          <p:nvPr>
            <p:ph idx="1" type="body"/>
          </p:nvPr>
        </p:nvSpPr>
        <p:spPr>
          <a:xfrm>
            <a:off x="403975" y="462675"/>
            <a:ext cx="3285600" cy="44508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275"/>
              <a:buNone/>
            </a:pPr>
            <a:r>
              <a:rPr lang="en">
                <a:solidFill>
                  <a:schemeClr val="dk1"/>
                </a:solidFill>
              </a:rPr>
              <a:t>The correlation matrix provides the correlation coefficients between variables. </a:t>
            </a:r>
            <a:r>
              <a:rPr lang="en">
                <a:solidFill>
                  <a:schemeClr val="dk1"/>
                </a:solidFill>
                <a:highlight>
                  <a:srgbClr val="FFFFFF"/>
                </a:highlight>
                <a:latin typeface="Roboto"/>
                <a:ea typeface="Roboto"/>
                <a:cs typeface="Roboto"/>
                <a:sym typeface="Roboto"/>
              </a:rPr>
              <a:t>There is a strong positive correlation between input_voltage and el_power. This suggests a close linear relationship between these two variables.</a:t>
            </a:r>
            <a:endParaRPr>
              <a:solidFill>
                <a:schemeClr val="dk1"/>
              </a:solidFill>
            </a:endParaRPr>
          </a:p>
        </p:txBody>
      </p:sp>
      <p:pic>
        <p:nvPicPr>
          <p:cNvPr id="182" name="Google Shape;182;p32"/>
          <p:cNvPicPr preferRelativeResize="0"/>
          <p:nvPr/>
        </p:nvPicPr>
        <p:blipFill>
          <a:blip r:embed="rId3">
            <a:alphaModFix/>
          </a:blip>
          <a:stretch>
            <a:fillRect/>
          </a:stretch>
        </p:blipFill>
        <p:spPr>
          <a:xfrm>
            <a:off x="3459223" y="11732"/>
            <a:ext cx="6706255" cy="514350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3"/>
          <p:cNvSpPr txBox="1"/>
          <p:nvPr>
            <p:ph type="title"/>
          </p:nvPr>
        </p:nvSpPr>
        <p:spPr>
          <a:xfrm>
            <a:off x="311700" y="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50">
                <a:solidFill>
                  <a:schemeClr val="dk2"/>
                </a:solidFill>
              </a:rPr>
              <a:t>CONCLUSION ON EDA</a:t>
            </a:r>
            <a:endParaRPr b="1" sz="2450">
              <a:solidFill>
                <a:schemeClr val="dk2"/>
              </a:solidFill>
            </a:endParaRPr>
          </a:p>
        </p:txBody>
      </p:sp>
      <p:sp>
        <p:nvSpPr>
          <p:cNvPr id="188" name="Google Shape;188;p33"/>
          <p:cNvSpPr txBox="1"/>
          <p:nvPr>
            <p:ph idx="1" type="body"/>
          </p:nvPr>
        </p:nvSpPr>
        <p:spPr>
          <a:xfrm>
            <a:off x="403975" y="737300"/>
            <a:ext cx="8520600" cy="42699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b="1" lang="en">
                <a:solidFill>
                  <a:schemeClr val="dk1"/>
                </a:solidFill>
              </a:rPr>
              <a:t>The EDA process yielded several important findings: </a:t>
            </a:r>
            <a:endParaRPr b="1">
              <a:solidFill>
                <a:schemeClr val="dk1"/>
              </a:solidFill>
            </a:endParaRPr>
          </a:p>
          <a:p>
            <a:pPr indent="-342900" lvl="0" marL="457200" rtl="0" algn="l">
              <a:lnSpc>
                <a:spcPct val="95000"/>
              </a:lnSpc>
              <a:spcBef>
                <a:spcPts val="1200"/>
              </a:spcBef>
              <a:spcAft>
                <a:spcPts val="0"/>
              </a:spcAft>
              <a:buClr>
                <a:schemeClr val="dk1"/>
              </a:buClr>
              <a:buSzPts val="1800"/>
              <a:buFont typeface="Roboto"/>
              <a:buAutoNum type="arabicPeriod"/>
            </a:pPr>
            <a:r>
              <a:rPr lang="en">
                <a:solidFill>
                  <a:schemeClr val="dk1"/>
                </a:solidFill>
                <a:highlight>
                  <a:srgbClr val="FFFFFF"/>
                </a:highlight>
                <a:latin typeface="Roboto"/>
                <a:ea typeface="Roboto"/>
                <a:cs typeface="Roboto"/>
                <a:sym typeface="Roboto"/>
              </a:rPr>
              <a:t>There were no missing values</a:t>
            </a:r>
            <a:endParaRPr>
              <a:solidFill>
                <a:schemeClr val="dk1"/>
              </a:solidFill>
              <a:highlight>
                <a:srgbClr val="FFFFFF"/>
              </a:highlight>
              <a:latin typeface="Roboto"/>
              <a:ea typeface="Roboto"/>
              <a:cs typeface="Roboto"/>
              <a:sym typeface="Roboto"/>
            </a:endParaRPr>
          </a:p>
          <a:p>
            <a:pPr indent="-342900" lvl="0" marL="457200" rtl="0" algn="l">
              <a:lnSpc>
                <a:spcPct val="95000"/>
              </a:lnSpc>
              <a:spcBef>
                <a:spcPts val="0"/>
              </a:spcBef>
              <a:spcAft>
                <a:spcPts val="0"/>
              </a:spcAft>
              <a:buClr>
                <a:schemeClr val="dk1"/>
              </a:buClr>
              <a:buSzPts val="1800"/>
              <a:buFont typeface="Roboto"/>
              <a:buAutoNum type="arabicPeriod"/>
            </a:pPr>
            <a:r>
              <a:rPr lang="en">
                <a:solidFill>
                  <a:schemeClr val="dk1"/>
                </a:solidFill>
                <a:highlight>
                  <a:srgbClr val="FFFFFF"/>
                </a:highlight>
                <a:latin typeface="Roboto"/>
                <a:ea typeface="Roboto"/>
                <a:cs typeface="Roboto"/>
                <a:sym typeface="Roboto"/>
              </a:rPr>
              <a:t>There were no outliers</a:t>
            </a:r>
            <a:endParaRPr>
              <a:solidFill>
                <a:schemeClr val="dk1"/>
              </a:solidFill>
              <a:highlight>
                <a:srgbClr val="FFFFFF"/>
              </a:highlight>
              <a:latin typeface="Roboto"/>
              <a:ea typeface="Roboto"/>
              <a:cs typeface="Roboto"/>
              <a:sym typeface="Roboto"/>
            </a:endParaRPr>
          </a:p>
          <a:p>
            <a:pPr indent="-342900" lvl="0" marL="457200" rtl="0" algn="l">
              <a:lnSpc>
                <a:spcPct val="95000"/>
              </a:lnSpc>
              <a:spcBef>
                <a:spcPts val="0"/>
              </a:spcBef>
              <a:spcAft>
                <a:spcPts val="0"/>
              </a:spcAft>
              <a:buClr>
                <a:schemeClr val="dk1"/>
              </a:buClr>
              <a:buSzPts val="1800"/>
              <a:buFont typeface="Roboto"/>
              <a:buAutoNum type="arabicPeriod"/>
            </a:pPr>
            <a:r>
              <a:rPr lang="en">
                <a:solidFill>
                  <a:schemeClr val="dk1"/>
                </a:solidFill>
                <a:highlight>
                  <a:srgbClr val="FFFFFF"/>
                </a:highlight>
                <a:latin typeface="Roboto"/>
                <a:ea typeface="Roboto"/>
                <a:cs typeface="Roboto"/>
                <a:sym typeface="Roboto"/>
              </a:rPr>
              <a:t>The input voltage appears to be roughly bimodal, with peaks around 3 and 10. This suggests that the voltage may alternate between certain levels or there may be specific conditions leading to different operating ranges.</a:t>
            </a:r>
            <a:endParaRPr>
              <a:solidFill>
                <a:schemeClr val="dk1"/>
              </a:solidFill>
              <a:highlight>
                <a:srgbClr val="FFFFFF"/>
              </a:highlight>
              <a:latin typeface="Roboto"/>
              <a:ea typeface="Roboto"/>
              <a:cs typeface="Roboto"/>
              <a:sym typeface="Roboto"/>
            </a:endParaRPr>
          </a:p>
          <a:p>
            <a:pPr indent="-342900" lvl="0" marL="457200" rtl="0" algn="l">
              <a:lnSpc>
                <a:spcPct val="95000"/>
              </a:lnSpc>
              <a:spcBef>
                <a:spcPts val="0"/>
              </a:spcBef>
              <a:spcAft>
                <a:spcPts val="0"/>
              </a:spcAft>
              <a:buClr>
                <a:schemeClr val="dk1"/>
              </a:buClr>
              <a:buSzPts val="1800"/>
              <a:buFont typeface="Roboto"/>
              <a:buAutoNum type="arabicPeriod"/>
            </a:pPr>
            <a:r>
              <a:rPr lang="en">
                <a:solidFill>
                  <a:schemeClr val="dk1"/>
                </a:solidFill>
                <a:highlight>
                  <a:srgbClr val="FFFFFF"/>
                </a:highlight>
                <a:latin typeface="Roboto"/>
                <a:ea typeface="Roboto"/>
                <a:cs typeface="Roboto"/>
                <a:sym typeface="Roboto"/>
              </a:rPr>
              <a:t>The electrical power (el_power) has a right-skewed distribution, indicating a concentration of values at the lower end, with fewer instances of high-power readings.</a:t>
            </a:r>
            <a:endParaRPr>
              <a:solidFill>
                <a:schemeClr val="dk1"/>
              </a:solidFill>
              <a:highlight>
                <a:srgbClr val="FFFFFF"/>
              </a:highlight>
              <a:latin typeface="Roboto"/>
              <a:ea typeface="Roboto"/>
              <a:cs typeface="Roboto"/>
              <a:sym typeface="Roboto"/>
            </a:endParaRPr>
          </a:p>
          <a:p>
            <a:pPr indent="-342900" lvl="0" marL="457200" rtl="0" algn="l">
              <a:lnSpc>
                <a:spcPct val="95000"/>
              </a:lnSpc>
              <a:spcBef>
                <a:spcPts val="0"/>
              </a:spcBef>
              <a:spcAft>
                <a:spcPts val="0"/>
              </a:spcAft>
              <a:buClr>
                <a:schemeClr val="dk1"/>
              </a:buClr>
              <a:buSzPts val="1800"/>
              <a:buAutoNum type="arabicPeriod"/>
            </a:pPr>
            <a:r>
              <a:rPr lang="en">
                <a:solidFill>
                  <a:schemeClr val="dk1"/>
                </a:solidFill>
              </a:rPr>
              <a:t>The correlation analysis </a:t>
            </a:r>
            <a:r>
              <a:rPr lang="en">
                <a:solidFill>
                  <a:schemeClr val="dk1"/>
                </a:solidFill>
                <a:highlight>
                  <a:srgbClr val="FFFFFF"/>
                </a:highlight>
                <a:latin typeface="Roboto"/>
                <a:ea typeface="Roboto"/>
                <a:cs typeface="Roboto"/>
                <a:sym typeface="Roboto"/>
              </a:rPr>
              <a:t>shows a </a:t>
            </a:r>
            <a:r>
              <a:rPr lang="en">
                <a:solidFill>
                  <a:schemeClr val="dk1"/>
                </a:solidFill>
                <a:highlight>
                  <a:srgbClr val="FFFFFF"/>
                </a:highlight>
                <a:latin typeface="Roboto"/>
                <a:ea typeface="Roboto"/>
                <a:cs typeface="Roboto"/>
                <a:sym typeface="Roboto"/>
              </a:rPr>
              <a:t>strong positive correlation between input_voltage and el_power. </a:t>
            </a:r>
            <a:endParaRPr>
              <a:solidFill>
                <a:schemeClr val="dk1"/>
              </a:solidFill>
            </a:endParaRPr>
          </a:p>
          <a:p>
            <a:pPr indent="0" lvl="0" marL="0" rtl="0" algn="l">
              <a:lnSpc>
                <a:spcPct val="95000"/>
              </a:lnSpc>
              <a:spcBef>
                <a:spcPts val="1200"/>
              </a:spcBef>
              <a:spcAft>
                <a:spcPts val="1200"/>
              </a:spcAft>
              <a:buSzPts val="275"/>
              <a:buNone/>
            </a:pPr>
            <a:r>
              <a:t/>
            </a:r>
            <a:endParaRPr sz="195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4"/>
          <p:cNvSpPr txBox="1"/>
          <p:nvPr>
            <p:ph type="title"/>
          </p:nvPr>
        </p:nvSpPr>
        <p:spPr>
          <a:xfrm>
            <a:off x="3153550" y="0"/>
            <a:ext cx="3460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 </a:t>
            </a:r>
            <a:endParaRPr/>
          </a:p>
        </p:txBody>
      </p:sp>
      <p:sp>
        <p:nvSpPr>
          <p:cNvPr id="194" name="Google Shape;194;p34"/>
          <p:cNvSpPr txBox="1"/>
          <p:nvPr>
            <p:ph idx="1" type="body"/>
          </p:nvPr>
        </p:nvSpPr>
        <p:spPr>
          <a:xfrm>
            <a:off x="311700" y="471350"/>
            <a:ext cx="8520600" cy="3416400"/>
          </a:xfrm>
          <a:prstGeom prst="rect">
            <a:avLst/>
          </a:prstGeom>
        </p:spPr>
        <p:txBody>
          <a:bodyPr anchorCtr="0" anchor="t" bIns="91425" lIns="91425" spcFirstLastPara="1" rIns="91425" wrap="square" tIns="91425">
            <a:noAutofit/>
          </a:bodyPr>
          <a:lstStyle/>
          <a:p>
            <a:pPr indent="-357822" lvl="0" marL="457200" rtl="0" algn="l">
              <a:lnSpc>
                <a:spcPct val="95000"/>
              </a:lnSpc>
              <a:spcBef>
                <a:spcPts val="1200"/>
              </a:spcBef>
              <a:spcAft>
                <a:spcPts val="0"/>
              </a:spcAft>
              <a:buClr>
                <a:schemeClr val="dk1"/>
              </a:buClr>
              <a:buSzPts val="2035"/>
              <a:buChar char="●"/>
            </a:pPr>
            <a:r>
              <a:rPr lang="en" sz="2035">
                <a:solidFill>
                  <a:schemeClr val="dk1"/>
                </a:solidFill>
              </a:rPr>
              <a:t>Before training the models, we had to check for stationarity.</a:t>
            </a:r>
            <a:endParaRPr sz="2035">
              <a:solidFill>
                <a:schemeClr val="dk1"/>
              </a:solidFill>
            </a:endParaRPr>
          </a:p>
          <a:p>
            <a:pPr indent="0" lvl="0" marL="457200" rtl="0" algn="l">
              <a:lnSpc>
                <a:spcPct val="95000"/>
              </a:lnSpc>
              <a:spcBef>
                <a:spcPts val="1200"/>
              </a:spcBef>
              <a:spcAft>
                <a:spcPts val="0"/>
              </a:spcAft>
              <a:buNone/>
            </a:pPr>
            <a:r>
              <a:rPr b="1" lang="en">
                <a:solidFill>
                  <a:schemeClr val="dk1"/>
                </a:solidFill>
              </a:rPr>
              <a:t>Input Voltage</a:t>
            </a:r>
            <a:r>
              <a:rPr lang="en">
                <a:solidFill>
                  <a:schemeClr val="dk1"/>
                </a:solidFill>
              </a:rPr>
              <a:t>: If the p-value is below 0.05 and the test statistic is lower than the critical values, we conclude that </a:t>
            </a:r>
            <a:r>
              <a:rPr lang="en">
                <a:solidFill>
                  <a:schemeClr val="dk1"/>
                </a:solidFill>
                <a:latin typeface="Roboto Mono"/>
                <a:ea typeface="Roboto Mono"/>
                <a:cs typeface="Roboto Mono"/>
                <a:sym typeface="Roboto Mono"/>
              </a:rPr>
              <a:t>input_voltage</a:t>
            </a:r>
            <a:r>
              <a:rPr lang="en">
                <a:solidFill>
                  <a:schemeClr val="dk1"/>
                </a:solidFill>
              </a:rPr>
              <a:t> is </a:t>
            </a:r>
            <a:r>
              <a:rPr b="1" lang="en">
                <a:solidFill>
                  <a:schemeClr val="dk1"/>
                </a:solidFill>
              </a:rPr>
              <a:t>stationary</a:t>
            </a:r>
            <a:r>
              <a:rPr lang="en">
                <a:solidFill>
                  <a:schemeClr val="dk1"/>
                </a:solidFill>
              </a:rPr>
              <a:t>. This means it does not require further transformation for stationarity.</a:t>
            </a:r>
            <a:endParaRPr>
              <a:solidFill>
                <a:schemeClr val="dk1"/>
              </a:solidFill>
            </a:endParaRPr>
          </a:p>
          <a:p>
            <a:pPr indent="0" lvl="0" marL="457200" rtl="0" algn="l">
              <a:lnSpc>
                <a:spcPct val="95000"/>
              </a:lnSpc>
              <a:spcBef>
                <a:spcPts val="1200"/>
              </a:spcBef>
              <a:spcAft>
                <a:spcPts val="0"/>
              </a:spcAft>
              <a:buNone/>
            </a:pPr>
            <a:r>
              <a:rPr b="1" lang="en">
                <a:solidFill>
                  <a:schemeClr val="dk1"/>
                </a:solidFill>
              </a:rPr>
              <a:t>Electric Power (el_power)</a:t>
            </a:r>
            <a:r>
              <a:rPr lang="en">
                <a:solidFill>
                  <a:schemeClr val="dk1"/>
                </a:solidFill>
              </a:rPr>
              <a:t>: If the p-value is above 0.05 and the test statistic does not meet the critical thresholds, we conclude that </a:t>
            </a:r>
            <a:r>
              <a:rPr lang="en">
                <a:solidFill>
                  <a:schemeClr val="dk1"/>
                </a:solidFill>
                <a:latin typeface="Roboto Mono"/>
                <a:ea typeface="Roboto Mono"/>
                <a:cs typeface="Roboto Mono"/>
                <a:sym typeface="Roboto Mono"/>
              </a:rPr>
              <a:t>el_power</a:t>
            </a:r>
            <a:r>
              <a:rPr lang="en">
                <a:solidFill>
                  <a:schemeClr val="dk1"/>
                </a:solidFill>
              </a:rPr>
              <a:t> is </a:t>
            </a:r>
            <a:r>
              <a:rPr b="1" lang="en">
                <a:solidFill>
                  <a:schemeClr val="dk1"/>
                </a:solidFill>
              </a:rPr>
              <a:t>non-stationary</a:t>
            </a:r>
            <a:r>
              <a:rPr lang="en">
                <a:solidFill>
                  <a:schemeClr val="dk1"/>
                </a:solidFill>
              </a:rPr>
              <a:t>. In this case, transformations, such as differencing, may be needed to make the series stationary for time series modeling of which we deed</a:t>
            </a:r>
            <a:endParaRPr>
              <a:solidFill>
                <a:schemeClr val="dk1"/>
              </a:solidFill>
            </a:endParaRPr>
          </a:p>
          <a:p>
            <a:pPr indent="0" lvl="0" marL="457200" rtl="0" algn="l">
              <a:lnSpc>
                <a:spcPct val="95000"/>
              </a:lnSpc>
              <a:spcBef>
                <a:spcPts val="1200"/>
              </a:spcBef>
              <a:spcAft>
                <a:spcPts val="0"/>
              </a:spcAft>
              <a:buNone/>
            </a:pPr>
            <a:r>
              <a:t/>
            </a:r>
            <a:endParaRPr sz="1335">
              <a:solidFill>
                <a:schemeClr val="dk1"/>
              </a:solidFill>
            </a:endParaRPr>
          </a:p>
          <a:p>
            <a:pPr indent="0" lvl="0" marL="0" rtl="0" algn="l">
              <a:lnSpc>
                <a:spcPct val="95000"/>
              </a:lnSpc>
              <a:spcBef>
                <a:spcPts val="1200"/>
              </a:spcBef>
              <a:spcAft>
                <a:spcPts val="0"/>
              </a:spcAft>
              <a:buSzPts val="935"/>
              <a:buNone/>
            </a:pPr>
            <a:r>
              <a:t/>
            </a:r>
            <a:endParaRPr sz="1335">
              <a:solidFill>
                <a:schemeClr val="dk1"/>
              </a:solidFill>
            </a:endParaRPr>
          </a:p>
          <a:p>
            <a:pPr indent="0" lvl="0" marL="0" rtl="0" algn="l">
              <a:lnSpc>
                <a:spcPct val="95000"/>
              </a:lnSpc>
              <a:spcBef>
                <a:spcPts val="1200"/>
              </a:spcBef>
              <a:spcAft>
                <a:spcPts val="0"/>
              </a:spcAft>
              <a:buClr>
                <a:schemeClr val="dk1"/>
              </a:buClr>
              <a:buSzPts val="935"/>
              <a:buFont typeface="Arial"/>
              <a:buNone/>
            </a:pPr>
            <a:r>
              <a:t/>
            </a:r>
            <a:endParaRPr sz="1335">
              <a:solidFill>
                <a:schemeClr val="dk1"/>
              </a:solidFill>
            </a:endParaRPr>
          </a:p>
          <a:p>
            <a:pPr indent="0" lvl="0" marL="0" rtl="0" algn="l">
              <a:lnSpc>
                <a:spcPct val="95000"/>
              </a:lnSpc>
              <a:spcBef>
                <a:spcPts val="1200"/>
              </a:spcBef>
              <a:spcAft>
                <a:spcPts val="0"/>
              </a:spcAft>
              <a:buSzPts val="935"/>
              <a:buNone/>
            </a:pPr>
            <a:r>
              <a:t/>
            </a:r>
            <a:endParaRPr sz="1335">
              <a:solidFill>
                <a:schemeClr val="dk1"/>
              </a:solidFill>
            </a:endParaRPr>
          </a:p>
          <a:p>
            <a:pPr indent="0" lvl="0" marL="0" rtl="0" algn="l">
              <a:lnSpc>
                <a:spcPct val="95000"/>
              </a:lnSpc>
              <a:spcBef>
                <a:spcPts val="1200"/>
              </a:spcBef>
              <a:spcAft>
                <a:spcPts val="1200"/>
              </a:spcAft>
              <a:buSzPts val="935"/>
              <a:buNone/>
            </a:pPr>
            <a:r>
              <a:t/>
            </a:r>
            <a:endParaRPr sz="1335">
              <a:solidFill>
                <a:schemeClr val="dk1"/>
              </a:solidFill>
            </a:endParaRPr>
          </a:p>
        </p:txBody>
      </p:sp>
      <p:pic>
        <p:nvPicPr>
          <p:cNvPr id="195" name="Google Shape;195;p34"/>
          <p:cNvPicPr preferRelativeResize="0"/>
          <p:nvPr/>
        </p:nvPicPr>
        <p:blipFill>
          <a:blip r:embed="rId3">
            <a:alphaModFix/>
          </a:blip>
          <a:stretch>
            <a:fillRect/>
          </a:stretch>
        </p:blipFill>
        <p:spPr>
          <a:xfrm>
            <a:off x="1514100" y="3137175"/>
            <a:ext cx="6258574" cy="19204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 </a:t>
            </a:r>
            <a:endParaRPr/>
          </a:p>
        </p:txBody>
      </p:sp>
      <p:sp>
        <p:nvSpPr>
          <p:cNvPr id="201" name="Google Shape;201;p35"/>
          <p:cNvSpPr txBox="1"/>
          <p:nvPr>
            <p:ph idx="1" type="body"/>
          </p:nvPr>
        </p:nvSpPr>
        <p:spPr>
          <a:xfrm>
            <a:off x="426200" y="863550"/>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rPr lang="en" sz="1600">
                <a:solidFill>
                  <a:schemeClr val="dk1"/>
                </a:solidFill>
              </a:rPr>
              <a:t>Data Preparation</a:t>
            </a:r>
            <a:endParaRPr sz="1600">
              <a:solidFill>
                <a:schemeClr val="dk1"/>
              </a:solidFill>
            </a:endParaRPr>
          </a:p>
          <a:p>
            <a:pPr indent="0" lvl="0" marL="0" rtl="0" algn="l">
              <a:lnSpc>
                <a:spcPct val="95000"/>
              </a:lnSpc>
              <a:spcBef>
                <a:spcPts val="1200"/>
              </a:spcBef>
              <a:spcAft>
                <a:spcPts val="0"/>
              </a:spcAft>
              <a:buSzPts val="935"/>
              <a:buNone/>
            </a:pPr>
            <a:r>
              <a:rPr lang="en" sz="1600">
                <a:solidFill>
                  <a:schemeClr val="dk1"/>
                </a:solidFill>
              </a:rPr>
              <a:t>2.1 Feature Selection</a:t>
            </a:r>
            <a:endParaRPr sz="1600">
              <a:solidFill>
                <a:schemeClr val="dk1"/>
              </a:solidFill>
            </a:endParaRPr>
          </a:p>
          <a:p>
            <a:pPr indent="0" lvl="0" marL="0" rtl="0" algn="l">
              <a:lnSpc>
                <a:spcPct val="95000"/>
              </a:lnSpc>
              <a:spcBef>
                <a:spcPts val="1200"/>
              </a:spcBef>
              <a:spcAft>
                <a:spcPts val="0"/>
              </a:spcAft>
              <a:buSzPts val="935"/>
              <a:buNone/>
            </a:pPr>
            <a:r>
              <a:rPr lang="en" sz="1600">
                <a:solidFill>
                  <a:schemeClr val="dk1"/>
                </a:solidFill>
              </a:rPr>
              <a:t>The dataset, named combined_df, contains three columns: time, input voltage, and electric power (el_power). Time and input voltage are selected as the independent features to predict the target variable, electric power.</a:t>
            </a:r>
            <a:endParaRPr sz="1600">
              <a:solidFill>
                <a:schemeClr val="dk1"/>
              </a:solidFill>
            </a:endParaRPr>
          </a:p>
          <a:p>
            <a:pPr indent="0" lvl="0" marL="0" rtl="0" algn="l">
              <a:lnSpc>
                <a:spcPct val="95000"/>
              </a:lnSpc>
              <a:spcBef>
                <a:spcPts val="1200"/>
              </a:spcBef>
              <a:spcAft>
                <a:spcPts val="0"/>
              </a:spcAft>
              <a:buSzPts val="935"/>
              <a:buNone/>
            </a:pPr>
            <a:r>
              <a:rPr lang="en" sz="1600">
                <a:solidFill>
                  <a:schemeClr val="dk1"/>
                </a:solidFill>
              </a:rPr>
              <a:t>2.2 Scaling : We apply Min-Max scaling to the target variable, electric power, to normalize its values to a range between 0 and 1. This normalization step is performed to maintain consistency in model evaluation.</a:t>
            </a:r>
            <a:endParaRPr sz="1600">
              <a:solidFill>
                <a:schemeClr val="dk1"/>
              </a:solidFill>
            </a:endParaRPr>
          </a:p>
          <a:p>
            <a:pPr indent="0" lvl="0" marL="0" rtl="0" algn="l">
              <a:lnSpc>
                <a:spcPct val="95000"/>
              </a:lnSpc>
              <a:spcBef>
                <a:spcPts val="1200"/>
              </a:spcBef>
              <a:spcAft>
                <a:spcPts val="0"/>
              </a:spcAft>
              <a:buSzPts val="935"/>
              <a:buNone/>
            </a:pPr>
            <a:r>
              <a:rPr lang="en" sz="1600">
                <a:solidFill>
                  <a:schemeClr val="dk1"/>
                </a:solidFill>
              </a:rPr>
              <a:t>2.3 Train-Test Split:</a:t>
            </a:r>
            <a:endParaRPr sz="1600">
              <a:solidFill>
                <a:schemeClr val="dk1"/>
              </a:solidFill>
            </a:endParaRPr>
          </a:p>
          <a:p>
            <a:pPr indent="0" lvl="0" marL="0" rtl="0" algn="l">
              <a:lnSpc>
                <a:spcPct val="95000"/>
              </a:lnSpc>
              <a:spcBef>
                <a:spcPts val="1200"/>
              </a:spcBef>
              <a:spcAft>
                <a:spcPts val="1200"/>
              </a:spcAft>
              <a:buSzPts val="935"/>
              <a:buNone/>
            </a:pPr>
            <a:r>
              <a:rPr lang="en" sz="1600">
                <a:solidFill>
                  <a:schemeClr val="dk1"/>
                </a:solidFill>
              </a:rPr>
              <a:t>To evaluate the model's generalization capabilities, the dataset is split into training and test sets in an 80-20 ratio. The first 80% of the data is used for training, while the remaining 20% is reserved for testing.</a:t>
            </a:r>
            <a:endParaRPr sz="1600">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graphicFrame>
        <p:nvGraphicFramePr>
          <p:cNvPr id="206" name="Google Shape;206;p36"/>
          <p:cNvGraphicFramePr/>
          <p:nvPr/>
        </p:nvGraphicFramePr>
        <p:xfrm>
          <a:off x="48300" y="737450"/>
          <a:ext cx="3000000" cy="3000000"/>
        </p:xfrm>
        <a:graphic>
          <a:graphicData uri="http://schemas.openxmlformats.org/drawingml/2006/table">
            <a:tbl>
              <a:tblPr>
                <a:noFill/>
                <a:tableStyleId>{681AC939-361A-4C1D-9663-0B43B8FB627F}</a:tableStyleId>
              </a:tblPr>
              <a:tblGrid>
                <a:gridCol w="2273925"/>
                <a:gridCol w="2273925"/>
                <a:gridCol w="2273925"/>
                <a:gridCol w="2273925"/>
              </a:tblGrid>
              <a:tr h="595775">
                <a:tc>
                  <a:txBody>
                    <a:bodyPr/>
                    <a:lstStyle/>
                    <a:p>
                      <a:pPr indent="0" lvl="0" marL="0" rtl="0" algn="l">
                        <a:spcBef>
                          <a:spcPts val="0"/>
                        </a:spcBef>
                        <a:spcAft>
                          <a:spcPts val="0"/>
                        </a:spcAft>
                        <a:buNone/>
                      </a:pPr>
                      <a:r>
                        <a:rPr b="1" lang="en" sz="1800"/>
                        <a:t>model</a:t>
                      </a:r>
                      <a:endParaRPr b="1" sz="1800"/>
                    </a:p>
                  </a:txBody>
                  <a:tcPr marT="91425" marB="91425" marR="91425" marL="91425"/>
                </a:tc>
                <a:tc>
                  <a:txBody>
                    <a:bodyPr/>
                    <a:lstStyle/>
                    <a:p>
                      <a:pPr indent="0" lvl="0" marL="0" rtl="0" algn="l">
                        <a:lnSpc>
                          <a:spcPct val="115000"/>
                        </a:lnSpc>
                        <a:spcBef>
                          <a:spcPts val="0"/>
                        </a:spcBef>
                        <a:spcAft>
                          <a:spcPts val="0"/>
                        </a:spcAft>
                        <a:buNone/>
                      </a:pPr>
                      <a:r>
                        <a:rPr b="1" lang="en" sz="1450">
                          <a:solidFill>
                            <a:srgbClr val="1F1F1F"/>
                          </a:solidFill>
                          <a:highlight>
                            <a:srgbClr val="FFFFFF"/>
                          </a:highlight>
                        </a:rPr>
                        <a:t>Mean Squared Error</a:t>
                      </a:r>
                      <a:endParaRPr b="1" sz="1800"/>
                    </a:p>
                  </a:txBody>
                  <a:tcPr marT="91425" marB="91425" marR="91425" marL="91425"/>
                </a:tc>
                <a:tc>
                  <a:txBody>
                    <a:bodyPr/>
                    <a:lstStyle/>
                    <a:p>
                      <a:pPr indent="0" lvl="0" marL="0" rtl="0" algn="l">
                        <a:lnSpc>
                          <a:spcPct val="115000"/>
                        </a:lnSpc>
                        <a:spcBef>
                          <a:spcPts val="0"/>
                        </a:spcBef>
                        <a:spcAft>
                          <a:spcPts val="0"/>
                        </a:spcAft>
                        <a:buNone/>
                      </a:pPr>
                      <a:r>
                        <a:rPr b="1" lang="en" sz="1450">
                          <a:solidFill>
                            <a:srgbClr val="1F1F1F"/>
                          </a:solidFill>
                          <a:highlight>
                            <a:srgbClr val="FFFFFF"/>
                          </a:highlight>
                        </a:rPr>
                        <a:t>Root Mean Squared Error</a:t>
                      </a:r>
                      <a:endParaRPr b="1" sz="1800"/>
                    </a:p>
                  </a:txBody>
                  <a:tcPr marT="91425" marB="91425" marR="91425" marL="91425"/>
                </a:tc>
                <a:tc>
                  <a:txBody>
                    <a:bodyPr/>
                    <a:lstStyle/>
                    <a:p>
                      <a:pPr indent="0" lvl="0" marL="0" rtl="0" algn="l">
                        <a:lnSpc>
                          <a:spcPct val="115000"/>
                        </a:lnSpc>
                        <a:spcBef>
                          <a:spcPts val="0"/>
                        </a:spcBef>
                        <a:spcAft>
                          <a:spcPts val="0"/>
                        </a:spcAft>
                        <a:buNone/>
                      </a:pPr>
                      <a:r>
                        <a:rPr b="1" lang="en" sz="1450">
                          <a:solidFill>
                            <a:srgbClr val="1F1F1F"/>
                          </a:solidFill>
                          <a:highlight>
                            <a:srgbClr val="FFFFFF"/>
                          </a:highlight>
                        </a:rPr>
                        <a:t>R-squared</a:t>
                      </a:r>
                      <a:endParaRPr b="1" sz="1800"/>
                    </a:p>
                  </a:txBody>
                  <a:tcPr marT="91425" marB="91425" marR="91425" marL="91425"/>
                </a:tc>
              </a:tr>
              <a:tr h="511975">
                <a:tc>
                  <a:txBody>
                    <a:bodyPr/>
                    <a:lstStyle/>
                    <a:p>
                      <a:pPr indent="0" lvl="0" marL="0" rtl="0" algn="l">
                        <a:lnSpc>
                          <a:spcPct val="115000"/>
                        </a:lnSpc>
                        <a:spcBef>
                          <a:spcPts val="0"/>
                        </a:spcBef>
                        <a:spcAft>
                          <a:spcPts val="0"/>
                        </a:spcAft>
                        <a:buNone/>
                      </a:pPr>
                      <a:r>
                        <a:rPr b="1" lang="en" sz="1450">
                          <a:solidFill>
                            <a:srgbClr val="1F1F1F"/>
                          </a:solidFill>
                          <a:highlight>
                            <a:srgbClr val="FFFFFF"/>
                          </a:highlight>
                        </a:rPr>
                        <a:t>Linear Regression</a:t>
                      </a:r>
                      <a:endParaRPr b="1" sz="1800"/>
                    </a:p>
                  </a:txBody>
                  <a:tcPr marT="91425" marB="91425" marR="91425" marL="91425"/>
                </a:tc>
                <a:tc>
                  <a:txBody>
                    <a:bodyPr/>
                    <a:lstStyle/>
                    <a:p>
                      <a:pPr indent="0" lvl="0" marL="0" rtl="0" algn="l">
                        <a:lnSpc>
                          <a:spcPct val="115000"/>
                        </a:lnSpc>
                        <a:spcBef>
                          <a:spcPts val="0"/>
                        </a:spcBef>
                        <a:spcAft>
                          <a:spcPts val="0"/>
                        </a:spcAft>
                        <a:buNone/>
                      </a:pPr>
                      <a:r>
                        <a:rPr b="1" lang="en" sz="1450">
                          <a:solidFill>
                            <a:srgbClr val="1F1F1F"/>
                          </a:solidFill>
                          <a:highlight>
                            <a:srgbClr val="FFFFFF"/>
                          </a:highlight>
                        </a:rPr>
                        <a:t>66237.73180877144</a:t>
                      </a:r>
                      <a:endParaRPr b="1" sz="1450">
                        <a:solidFill>
                          <a:srgbClr val="1F1F1F"/>
                        </a:solidFill>
                        <a:highlight>
                          <a:srgbClr val="FFFFFF"/>
                        </a:highlight>
                      </a:endParaRPr>
                    </a:p>
                  </a:txBody>
                  <a:tcPr marT="91425" marB="91425" marR="91425" marL="91425"/>
                </a:tc>
                <a:tc>
                  <a:txBody>
                    <a:bodyPr/>
                    <a:lstStyle/>
                    <a:p>
                      <a:pPr indent="0" lvl="0" marL="0" rtl="0" algn="l">
                        <a:lnSpc>
                          <a:spcPct val="115000"/>
                        </a:lnSpc>
                        <a:spcBef>
                          <a:spcPts val="0"/>
                        </a:spcBef>
                        <a:spcAft>
                          <a:spcPts val="0"/>
                        </a:spcAft>
                        <a:buNone/>
                      </a:pPr>
                      <a:r>
                        <a:rPr b="1" lang="en" sz="1450">
                          <a:solidFill>
                            <a:srgbClr val="1F1F1F"/>
                          </a:solidFill>
                          <a:highlight>
                            <a:srgbClr val="FFFFFF"/>
                          </a:highlight>
                        </a:rPr>
                        <a:t>257.3669205798823</a:t>
                      </a:r>
                      <a:endParaRPr b="1" sz="1450">
                        <a:solidFill>
                          <a:srgbClr val="1F1F1F"/>
                        </a:solidFill>
                        <a:highlight>
                          <a:srgbClr val="FFFFFF"/>
                        </a:highlight>
                      </a:endParaRPr>
                    </a:p>
                  </a:txBody>
                  <a:tcPr marT="91425" marB="91425" marR="91425" marL="91425"/>
                </a:tc>
                <a:tc>
                  <a:txBody>
                    <a:bodyPr/>
                    <a:lstStyle/>
                    <a:p>
                      <a:pPr indent="0" lvl="0" marL="0" rtl="0" algn="l">
                        <a:lnSpc>
                          <a:spcPct val="115000"/>
                        </a:lnSpc>
                        <a:spcBef>
                          <a:spcPts val="0"/>
                        </a:spcBef>
                        <a:spcAft>
                          <a:spcPts val="0"/>
                        </a:spcAft>
                        <a:buNone/>
                      </a:pPr>
                      <a:r>
                        <a:rPr b="1" lang="en" sz="1450">
                          <a:solidFill>
                            <a:srgbClr val="1F1F1F"/>
                          </a:solidFill>
                          <a:highlight>
                            <a:srgbClr val="FFFFFF"/>
                          </a:highlight>
                        </a:rPr>
                        <a:t>0.8664183919819917</a:t>
                      </a:r>
                      <a:endParaRPr b="1" sz="1450">
                        <a:solidFill>
                          <a:srgbClr val="1F1F1F"/>
                        </a:solidFill>
                        <a:highlight>
                          <a:srgbClr val="FFFFFF"/>
                        </a:highlight>
                      </a:endParaRPr>
                    </a:p>
                  </a:txBody>
                  <a:tcPr marT="91425" marB="91425" marR="91425" marL="91425"/>
                </a:tc>
              </a:tr>
              <a:tr h="595775">
                <a:tc>
                  <a:txBody>
                    <a:bodyPr/>
                    <a:lstStyle/>
                    <a:p>
                      <a:pPr indent="0" lvl="0" marL="0" rtl="0" algn="l">
                        <a:lnSpc>
                          <a:spcPct val="115000"/>
                        </a:lnSpc>
                        <a:spcBef>
                          <a:spcPts val="0"/>
                        </a:spcBef>
                        <a:spcAft>
                          <a:spcPts val="0"/>
                        </a:spcAft>
                        <a:buNone/>
                      </a:pPr>
                      <a:r>
                        <a:rPr b="1" lang="en" sz="1450">
                          <a:solidFill>
                            <a:srgbClr val="1F1F1F"/>
                          </a:solidFill>
                          <a:highlight>
                            <a:srgbClr val="FFFFFF"/>
                          </a:highlight>
                        </a:rPr>
                        <a:t>Support Vector Regressor (SVR)</a:t>
                      </a:r>
                      <a:endParaRPr b="1" sz="1450">
                        <a:solidFill>
                          <a:srgbClr val="1F1F1F"/>
                        </a:solidFill>
                        <a:highlight>
                          <a:srgbClr val="FFFFFF"/>
                        </a:highlight>
                      </a:endParaRPr>
                    </a:p>
                  </a:txBody>
                  <a:tcPr marT="91425" marB="91425" marR="91425" marL="91425"/>
                </a:tc>
                <a:tc>
                  <a:txBody>
                    <a:bodyPr/>
                    <a:lstStyle/>
                    <a:p>
                      <a:pPr indent="0" lvl="0" marL="0" rtl="0" algn="l">
                        <a:lnSpc>
                          <a:spcPct val="115000"/>
                        </a:lnSpc>
                        <a:spcBef>
                          <a:spcPts val="0"/>
                        </a:spcBef>
                        <a:spcAft>
                          <a:spcPts val="0"/>
                        </a:spcAft>
                        <a:buNone/>
                      </a:pPr>
                      <a:r>
                        <a:rPr b="1" lang="en" sz="1450">
                          <a:solidFill>
                            <a:srgbClr val="1F1F1F"/>
                          </a:solidFill>
                          <a:highlight>
                            <a:srgbClr val="FFFFFF"/>
                          </a:highlight>
                        </a:rPr>
                        <a:t>487337.53334977466</a:t>
                      </a:r>
                      <a:endParaRPr b="1" sz="1450">
                        <a:solidFill>
                          <a:srgbClr val="1F1F1F"/>
                        </a:solidFill>
                        <a:highlight>
                          <a:srgbClr val="FFFFFF"/>
                        </a:highlight>
                      </a:endParaRPr>
                    </a:p>
                  </a:txBody>
                  <a:tcPr marT="91425" marB="91425" marR="91425" marL="91425"/>
                </a:tc>
                <a:tc>
                  <a:txBody>
                    <a:bodyPr/>
                    <a:lstStyle/>
                    <a:p>
                      <a:pPr indent="0" lvl="0" marL="0" rtl="0" algn="l">
                        <a:lnSpc>
                          <a:spcPct val="115000"/>
                        </a:lnSpc>
                        <a:spcBef>
                          <a:spcPts val="0"/>
                        </a:spcBef>
                        <a:spcAft>
                          <a:spcPts val="0"/>
                        </a:spcAft>
                        <a:buNone/>
                      </a:pPr>
                      <a:r>
                        <a:rPr b="1" lang="en" sz="1450">
                          <a:solidFill>
                            <a:srgbClr val="1F1F1F"/>
                          </a:solidFill>
                          <a:highlight>
                            <a:srgbClr val="FFFFFF"/>
                          </a:highlight>
                        </a:rPr>
                        <a:t>698.0956477086609</a:t>
                      </a:r>
                      <a:endParaRPr b="1" sz="1450">
                        <a:solidFill>
                          <a:srgbClr val="1F1F1F"/>
                        </a:solidFill>
                        <a:highlight>
                          <a:srgbClr val="FFFFFF"/>
                        </a:highlight>
                      </a:endParaRPr>
                    </a:p>
                  </a:txBody>
                  <a:tcPr marT="91425" marB="91425" marR="91425" marL="91425"/>
                </a:tc>
                <a:tc>
                  <a:txBody>
                    <a:bodyPr/>
                    <a:lstStyle/>
                    <a:p>
                      <a:pPr indent="0" lvl="0" marL="0" rtl="0" algn="l">
                        <a:lnSpc>
                          <a:spcPct val="115000"/>
                        </a:lnSpc>
                        <a:spcBef>
                          <a:spcPts val="0"/>
                        </a:spcBef>
                        <a:spcAft>
                          <a:spcPts val="0"/>
                        </a:spcAft>
                        <a:buNone/>
                      </a:pPr>
                      <a:r>
                        <a:rPr b="1" lang="en" sz="1450">
                          <a:solidFill>
                            <a:srgbClr val="1F1F1F"/>
                          </a:solidFill>
                          <a:highlight>
                            <a:srgbClr val="FFFFFF"/>
                          </a:highlight>
                        </a:rPr>
                        <a:t>0.017186585731307047</a:t>
                      </a:r>
                      <a:endParaRPr b="1" sz="1450">
                        <a:solidFill>
                          <a:srgbClr val="1F1F1F"/>
                        </a:solidFill>
                        <a:highlight>
                          <a:srgbClr val="FFFFFF"/>
                        </a:highlight>
                      </a:endParaRPr>
                    </a:p>
                  </a:txBody>
                  <a:tcPr marT="91425" marB="91425" marR="91425" marL="91425"/>
                </a:tc>
              </a:tr>
              <a:tr h="595775">
                <a:tc>
                  <a:txBody>
                    <a:bodyPr/>
                    <a:lstStyle/>
                    <a:p>
                      <a:pPr indent="0" lvl="0" marL="0" rtl="0" algn="l">
                        <a:lnSpc>
                          <a:spcPct val="115000"/>
                        </a:lnSpc>
                        <a:spcBef>
                          <a:spcPts val="0"/>
                        </a:spcBef>
                        <a:spcAft>
                          <a:spcPts val="0"/>
                        </a:spcAft>
                        <a:buNone/>
                      </a:pPr>
                      <a:r>
                        <a:rPr b="1" lang="en" sz="1450">
                          <a:solidFill>
                            <a:srgbClr val="1F1F1F"/>
                          </a:solidFill>
                          <a:highlight>
                            <a:srgbClr val="FFFFFF"/>
                          </a:highlight>
                        </a:rPr>
                        <a:t>Gradient Boosting Regressor</a:t>
                      </a:r>
                      <a:endParaRPr b="1" sz="1450">
                        <a:solidFill>
                          <a:srgbClr val="1F1F1F"/>
                        </a:solidFill>
                        <a:highlight>
                          <a:srgbClr val="FFFFFF"/>
                        </a:highlight>
                      </a:endParaRPr>
                    </a:p>
                  </a:txBody>
                  <a:tcPr marT="91425" marB="91425" marR="91425" marL="91425"/>
                </a:tc>
                <a:tc>
                  <a:txBody>
                    <a:bodyPr/>
                    <a:lstStyle/>
                    <a:p>
                      <a:pPr indent="0" lvl="0" marL="0" rtl="0" algn="l">
                        <a:lnSpc>
                          <a:spcPct val="115000"/>
                        </a:lnSpc>
                        <a:spcBef>
                          <a:spcPts val="0"/>
                        </a:spcBef>
                        <a:spcAft>
                          <a:spcPts val="0"/>
                        </a:spcAft>
                        <a:buNone/>
                      </a:pPr>
                      <a:r>
                        <a:rPr b="1" lang="en" sz="1450">
                          <a:solidFill>
                            <a:srgbClr val="1F1F1F"/>
                          </a:solidFill>
                          <a:highlight>
                            <a:srgbClr val="FFFFFF"/>
                          </a:highlight>
                        </a:rPr>
                        <a:t>93297.36568580059</a:t>
                      </a:r>
                      <a:endParaRPr b="1" sz="1450">
                        <a:solidFill>
                          <a:srgbClr val="1F1F1F"/>
                        </a:solidFill>
                        <a:highlight>
                          <a:srgbClr val="FFFFFF"/>
                        </a:highlight>
                      </a:endParaRPr>
                    </a:p>
                  </a:txBody>
                  <a:tcPr marT="91425" marB="91425" marR="91425" marL="91425"/>
                </a:tc>
                <a:tc>
                  <a:txBody>
                    <a:bodyPr/>
                    <a:lstStyle/>
                    <a:p>
                      <a:pPr indent="0" lvl="0" marL="0" rtl="0" algn="l">
                        <a:lnSpc>
                          <a:spcPct val="115000"/>
                        </a:lnSpc>
                        <a:spcBef>
                          <a:spcPts val="0"/>
                        </a:spcBef>
                        <a:spcAft>
                          <a:spcPts val="0"/>
                        </a:spcAft>
                        <a:buNone/>
                      </a:pPr>
                      <a:r>
                        <a:rPr b="1" lang="en" sz="1450">
                          <a:solidFill>
                            <a:srgbClr val="1F1F1F"/>
                          </a:solidFill>
                          <a:highlight>
                            <a:srgbClr val="FFFFFF"/>
                          </a:highlight>
                        </a:rPr>
                        <a:t>305.4461747768346</a:t>
                      </a:r>
                      <a:endParaRPr b="1" sz="1450">
                        <a:solidFill>
                          <a:srgbClr val="1F1F1F"/>
                        </a:solidFill>
                        <a:highlight>
                          <a:srgbClr val="FFFFFF"/>
                        </a:highlight>
                      </a:endParaRPr>
                    </a:p>
                  </a:txBody>
                  <a:tcPr marT="91425" marB="91425" marR="91425" marL="91425"/>
                </a:tc>
                <a:tc>
                  <a:txBody>
                    <a:bodyPr/>
                    <a:lstStyle/>
                    <a:p>
                      <a:pPr indent="0" lvl="0" marL="0" rtl="0" algn="l">
                        <a:lnSpc>
                          <a:spcPct val="115000"/>
                        </a:lnSpc>
                        <a:spcBef>
                          <a:spcPts val="0"/>
                        </a:spcBef>
                        <a:spcAft>
                          <a:spcPts val="0"/>
                        </a:spcAft>
                        <a:buNone/>
                      </a:pPr>
                      <a:r>
                        <a:rPr b="1" lang="en" sz="1450">
                          <a:solidFill>
                            <a:srgbClr val="1F1F1F"/>
                          </a:solidFill>
                          <a:highlight>
                            <a:srgbClr val="FFFFFF"/>
                          </a:highlight>
                        </a:rPr>
                        <a:t>0.8118472388497001</a:t>
                      </a:r>
                      <a:endParaRPr b="1" sz="1450">
                        <a:solidFill>
                          <a:srgbClr val="1F1F1F"/>
                        </a:solidFill>
                        <a:highlight>
                          <a:srgbClr val="FFFFFF"/>
                        </a:highlight>
                      </a:endParaRPr>
                    </a:p>
                  </a:txBody>
                  <a:tcPr marT="91425" marB="91425" marR="91425" marL="91425"/>
                </a:tc>
              </a:tr>
              <a:tr h="595775">
                <a:tc>
                  <a:txBody>
                    <a:bodyPr/>
                    <a:lstStyle/>
                    <a:p>
                      <a:pPr indent="0" lvl="0" marL="0" rtl="0" algn="l">
                        <a:lnSpc>
                          <a:spcPct val="115000"/>
                        </a:lnSpc>
                        <a:spcBef>
                          <a:spcPts val="0"/>
                        </a:spcBef>
                        <a:spcAft>
                          <a:spcPts val="0"/>
                        </a:spcAft>
                        <a:buNone/>
                      </a:pPr>
                      <a:r>
                        <a:rPr b="1" lang="en" sz="1450">
                          <a:solidFill>
                            <a:srgbClr val="1F1F1F"/>
                          </a:solidFill>
                          <a:highlight>
                            <a:srgbClr val="FFFFFF"/>
                          </a:highlight>
                        </a:rPr>
                        <a:t>Random Forest Regressor</a:t>
                      </a:r>
                      <a:endParaRPr b="1" sz="1450">
                        <a:solidFill>
                          <a:srgbClr val="1F1F1F"/>
                        </a:solidFill>
                        <a:highlight>
                          <a:srgbClr val="FFFFFF"/>
                        </a:highlight>
                      </a:endParaRPr>
                    </a:p>
                  </a:txBody>
                  <a:tcPr marT="91425" marB="91425" marR="91425" marL="91425"/>
                </a:tc>
                <a:tc>
                  <a:txBody>
                    <a:bodyPr/>
                    <a:lstStyle/>
                    <a:p>
                      <a:pPr indent="0" lvl="0" marL="0" rtl="0" algn="l">
                        <a:lnSpc>
                          <a:spcPct val="115000"/>
                        </a:lnSpc>
                        <a:spcBef>
                          <a:spcPts val="0"/>
                        </a:spcBef>
                        <a:spcAft>
                          <a:spcPts val="0"/>
                        </a:spcAft>
                        <a:buNone/>
                      </a:pPr>
                      <a:r>
                        <a:rPr b="1" lang="en" sz="1450">
                          <a:solidFill>
                            <a:srgbClr val="1F1F1F"/>
                          </a:solidFill>
                          <a:highlight>
                            <a:srgbClr val="FFFFFF"/>
                          </a:highlight>
                        </a:rPr>
                        <a:t>119160.98526304537</a:t>
                      </a:r>
                      <a:endParaRPr b="1" sz="1450">
                        <a:solidFill>
                          <a:srgbClr val="1F1F1F"/>
                        </a:solidFill>
                        <a:highlight>
                          <a:srgbClr val="FFFFFF"/>
                        </a:highlight>
                      </a:endParaRPr>
                    </a:p>
                  </a:txBody>
                  <a:tcPr marT="91425" marB="91425" marR="91425" marL="91425"/>
                </a:tc>
                <a:tc>
                  <a:txBody>
                    <a:bodyPr/>
                    <a:lstStyle/>
                    <a:p>
                      <a:pPr indent="0" lvl="0" marL="0" rtl="0" algn="l">
                        <a:lnSpc>
                          <a:spcPct val="115000"/>
                        </a:lnSpc>
                        <a:spcBef>
                          <a:spcPts val="0"/>
                        </a:spcBef>
                        <a:spcAft>
                          <a:spcPts val="0"/>
                        </a:spcAft>
                        <a:buNone/>
                      </a:pPr>
                      <a:r>
                        <a:rPr b="1" lang="en" sz="1450">
                          <a:solidFill>
                            <a:srgbClr val="1F1F1F"/>
                          </a:solidFill>
                          <a:highlight>
                            <a:srgbClr val="FFFFFF"/>
                          </a:highlight>
                        </a:rPr>
                        <a:t>345.1970238328328</a:t>
                      </a:r>
                      <a:endParaRPr b="1" sz="1450">
                        <a:solidFill>
                          <a:srgbClr val="1F1F1F"/>
                        </a:solidFill>
                        <a:highlight>
                          <a:srgbClr val="FFFFFF"/>
                        </a:highlight>
                      </a:endParaRPr>
                    </a:p>
                  </a:txBody>
                  <a:tcPr marT="91425" marB="91425" marR="91425" marL="91425"/>
                </a:tc>
                <a:tc>
                  <a:txBody>
                    <a:bodyPr/>
                    <a:lstStyle/>
                    <a:p>
                      <a:pPr indent="0" lvl="0" marL="0" rtl="0" algn="l">
                        <a:lnSpc>
                          <a:spcPct val="115000"/>
                        </a:lnSpc>
                        <a:spcBef>
                          <a:spcPts val="0"/>
                        </a:spcBef>
                        <a:spcAft>
                          <a:spcPts val="0"/>
                        </a:spcAft>
                        <a:buNone/>
                      </a:pPr>
                      <a:r>
                        <a:rPr b="1" lang="en" sz="1450">
                          <a:solidFill>
                            <a:srgbClr val="1F1F1F"/>
                          </a:solidFill>
                          <a:highlight>
                            <a:srgbClr val="FFFFFF"/>
                          </a:highlight>
                        </a:rPr>
                        <a:t>0.75968808729136</a:t>
                      </a:r>
                      <a:endParaRPr b="1" sz="1450">
                        <a:solidFill>
                          <a:srgbClr val="1F1F1F"/>
                        </a:solidFill>
                        <a:highlight>
                          <a:srgbClr val="FFFFFF"/>
                        </a:highlight>
                      </a:endParaRPr>
                    </a:p>
                  </a:txBody>
                  <a:tcPr marT="91425" marB="91425" marR="91425" marL="91425"/>
                </a:tc>
              </a:tr>
              <a:tr h="379450">
                <a:tc>
                  <a:txBody>
                    <a:bodyPr/>
                    <a:lstStyle/>
                    <a:p>
                      <a:pPr indent="0" lvl="0" marL="0" rtl="0" algn="l">
                        <a:lnSpc>
                          <a:spcPct val="115000"/>
                        </a:lnSpc>
                        <a:spcBef>
                          <a:spcPts val="0"/>
                        </a:spcBef>
                        <a:spcAft>
                          <a:spcPts val="0"/>
                        </a:spcAft>
                        <a:buNone/>
                      </a:pPr>
                      <a:r>
                        <a:rPr b="1" lang="en" sz="1450">
                          <a:solidFill>
                            <a:srgbClr val="1F1F1F"/>
                          </a:solidFill>
                          <a:highlight>
                            <a:srgbClr val="FFFFFF"/>
                          </a:highlight>
                        </a:rPr>
                        <a:t>LSTM</a:t>
                      </a:r>
                      <a:endParaRPr b="1" sz="1450">
                        <a:solidFill>
                          <a:srgbClr val="1F1F1F"/>
                        </a:solidFill>
                        <a:highlight>
                          <a:srgbClr val="FFFFFF"/>
                        </a:highlight>
                      </a:endParaRPr>
                    </a:p>
                  </a:txBody>
                  <a:tcPr marT="91425" marB="91425" marR="91425" marL="91425"/>
                </a:tc>
                <a:tc>
                  <a:txBody>
                    <a:bodyPr/>
                    <a:lstStyle/>
                    <a:p>
                      <a:pPr indent="0" lvl="0" marL="0" rtl="0" algn="l">
                        <a:lnSpc>
                          <a:spcPct val="115000"/>
                        </a:lnSpc>
                        <a:spcBef>
                          <a:spcPts val="0"/>
                        </a:spcBef>
                        <a:spcAft>
                          <a:spcPts val="0"/>
                        </a:spcAft>
                        <a:buNone/>
                      </a:pPr>
                      <a:r>
                        <a:rPr b="1" lang="en" sz="1550">
                          <a:solidFill>
                            <a:srgbClr val="1F1F1F"/>
                          </a:solidFill>
                          <a:highlight>
                            <a:srgbClr val="FFFFFF"/>
                          </a:highlight>
                        </a:rPr>
                        <a:t>120338.74034796444</a:t>
                      </a:r>
                      <a:endParaRPr b="1" sz="1950">
                        <a:solidFill>
                          <a:srgbClr val="1F1F1F"/>
                        </a:solidFill>
                        <a:highlight>
                          <a:srgbClr val="FFFFFF"/>
                        </a:highlight>
                      </a:endParaRPr>
                    </a:p>
                  </a:txBody>
                  <a:tcPr marT="91425" marB="91425" marR="91425" marL="91425"/>
                </a:tc>
                <a:tc>
                  <a:txBody>
                    <a:bodyPr/>
                    <a:lstStyle/>
                    <a:p>
                      <a:pPr indent="0" lvl="0" marL="0" rtl="0" algn="l">
                        <a:lnSpc>
                          <a:spcPct val="115000"/>
                        </a:lnSpc>
                        <a:spcBef>
                          <a:spcPts val="0"/>
                        </a:spcBef>
                        <a:spcAft>
                          <a:spcPts val="0"/>
                        </a:spcAft>
                        <a:buNone/>
                      </a:pPr>
                      <a:r>
                        <a:rPr b="1" lang="en" sz="1550">
                          <a:solidFill>
                            <a:srgbClr val="1F1F1F"/>
                          </a:solidFill>
                          <a:highlight>
                            <a:srgbClr val="FFFFFF"/>
                          </a:highlight>
                        </a:rPr>
                        <a:t>346.89874653559133</a:t>
                      </a:r>
                      <a:endParaRPr b="1" sz="1950">
                        <a:solidFill>
                          <a:srgbClr val="1F1F1F"/>
                        </a:solidFill>
                        <a:highlight>
                          <a:srgbClr val="FFFFFF"/>
                        </a:highlight>
                      </a:endParaRPr>
                    </a:p>
                  </a:txBody>
                  <a:tcPr marT="91425" marB="91425" marR="91425" marL="91425"/>
                </a:tc>
                <a:tc>
                  <a:txBody>
                    <a:bodyPr/>
                    <a:lstStyle/>
                    <a:p>
                      <a:pPr indent="0" lvl="0" marL="0" rtl="0" algn="l">
                        <a:lnSpc>
                          <a:spcPct val="115000"/>
                        </a:lnSpc>
                        <a:spcBef>
                          <a:spcPts val="0"/>
                        </a:spcBef>
                        <a:spcAft>
                          <a:spcPts val="0"/>
                        </a:spcAft>
                        <a:buNone/>
                      </a:pPr>
                      <a:r>
                        <a:rPr b="1" lang="en" sz="1550">
                          <a:solidFill>
                            <a:srgbClr val="1F1F1F"/>
                          </a:solidFill>
                          <a:highlight>
                            <a:srgbClr val="FFFFFF"/>
                          </a:highlight>
                        </a:rPr>
                        <a:t>0.7573368272629472</a:t>
                      </a:r>
                      <a:endParaRPr b="1" sz="1950">
                        <a:solidFill>
                          <a:srgbClr val="1F1F1F"/>
                        </a:solidFill>
                        <a:highlight>
                          <a:srgbClr val="FFFFFF"/>
                        </a:highlight>
                      </a:endParaRPr>
                    </a:p>
                  </a:txBody>
                  <a:tcPr marT="91425" marB="91425" marR="91425" marL="91425"/>
                </a:tc>
              </a:tr>
              <a:tr h="379450">
                <a:tc>
                  <a:txBody>
                    <a:bodyPr/>
                    <a:lstStyle/>
                    <a:p>
                      <a:pPr indent="0" lvl="0" marL="0" rtl="0" algn="l">
                        <a:lnSpc>
                          <a:spcPct val="115000"/>
                        </a:lnSpc>
                        <a:spcBef>
                          <a:spcPts val="0"/>
                        </a:spcBef>
                        <a:spcAft>
                          <a:spcPts val="0"/>
                        </a:spcAft>
                        <a:buNone/>
                      </a:pPr>
                      <a:r>
                        <a:rPr b="1" lang="en" sz="1450">
                          <a:solidFill>
                            <a:srgbClr val="1F1F1F"/>
                          </a:solidFill>
                          <a:highlight>
                            <a:srgbClr val="FFFFFF"/>
                          </a:highlight>
                        </a:rPr>
                        <a:t>ANN</a:t>
                      </a:r>
                      <a:endParaRPr b="1" sz="1450">
                        <a:solidFill>
                          <a:srgbClr val="1F1F1F"/>
                        </a:solidFill>
                        <a:highlight>
                          <a:srgbClr val="FFFFFF"/>
                        </a:highlight>
                      </a:endParaRPr>
                    </a:p>
                  </a:txBody>
                  <a:tcPr marT="91425" marB="91425" marR="91425" marL="91425"/>
                </a:tc>
                <a:tc>
                  <a:txBody>
                    <a:bodyPr/>
                    <a:lstStyle/>
                    <a:p>
                      <a:pPr indent="0" lvl="0" marL="0" rtl="0" algn="l">
                        <a:lnSpc>
                          <a:spcPct val="115000"/>
                        </a:lnSpc>
                        <a:spcBef>
                          <a:spcPts val="0"/>
                        </a:spcBef>
                        <a:spcAft>
                          <a:spcPts val="0"/>
                        </a:spcAft>
                        <a:buNone/>
                      </a:pPr>
                      <a:r>
                        <a:rPr b="1" lang="en" sz="1550">
                          <a:solidFill>
                            <a:srgbClr val="1F1F1F"/>
                          </a:solidFill>
                          <a:highlight>
                            <a:srgbClr val="FFFFFF"/>
                          </a:highlight>
                        </a:rPr>
                        <a:t>181905.6602606381</a:t>
                      </a:r>
                      <a:endParaRPr b="1" sz="1950">
                        <a:solidFill>
                          <a:srgbClr val="1F1F1F"/>
                        </a:solidFill>
                        <a:highlight>
                          <a:srgbClr val="FFFFFF"/>
                        </a:highlight>
                      </a:endParaRPr>
                    </a:p>
                  </a:txBody>
                  <a:tcPr marT="91425" marB="91425" marR="91425" marL="91425"/>
                </a:tc>
                <a:tc>
                  <a:txBody>
                    <a:bodyPr/>
                    <a:lstStyle/>
                    <a:p>
                      <a:pPr indent="0" lvl="0" marL="0" rtl="0" algn="l">
                        <a:lnSpc>
                          <a:spcPct val="115000"/>
                        </a:lnSpc>
                        <a:spcBef>
                          <a:spcPts val="0"/>
                        </a:spcBef>
                        <a:spcAft>
                          <a:spcPts val="0"/>
                        </a:spcAft>
                        <a:buNone/>
                      </a:pPr>
                      <a:r>
                        <a:rPr b="1" lang="en" sz="1550">
                          <a:solidFill>
                            <a:srgbClr val="1F1F1F"/>
                          </a:solidFill>
                          <a:highlight>
                            <a:srgbClr val="FFFFFF"/>
                          </a:highlight>
                        </a:rPr>
                        <a:t>426.5039979421507</a:t>
                      </a:r>
                      <a:endParaRPr b="1" sz="1950">
                        <a:solidFill>
                          <a:srgbClr val="1F1F1F"/>
                        </a:solidFill>
                        <a:highlight>
                          <a:srgbClr val="FFFFFF"/>
                        </a:highlight>
                      </a:endParaRPr>
                    </a:p>
                  </a:txBody>
                  <a:tcPr marT="91425" marB="91425" marR="91425" marL="91425"/>
                </a:tc>
                <a:tc>
                  <a:txBody>
                    <a:bodyPr/>
                    <a:lstStyle/>
                    <a:p>
                      <a:pPr indent="0" lvl="0" marL="0" rtl="0" algn="l">
                        <a:lnSpc>
                          <a:spcPct val="115000"/>
                        </a:lnSpc>
                        <a:spcBef>
                          <a:spcPts val="0"/>
                        </a:spcBef>
                        <a:spcAft>
                          <a:spcPts val="0"/>
                        </a:spcAft>
                        <a:buNone/>
                      </a:pPr>
                      <a:r>
                        <a:rPr b="1" lang="en" sz="1550">
                          <a:solidFill>
                            <a:srgbClr val="1F1F1F"/>
                          </a:solidFill>
                          <a:highlight>
                            <a:srgbClr val="FFFFFF"/>
                          </a:highlight>
                        </a:rPr>
                        <a:t>0.6331509255880685</a:t>
                      </a:r>
                      <a:endParaRPr b="1" sz="1950">
                        <a:solidFill>
                          <a:srgbClr val="1F1F1F"/>
                        </a:solidFill>
                        <a:highlight>
                          <a:srgbClr val="FFFFFF"/>
                        </a:highlight>
                      </a:endParaRPr>
                    </a:p>
                  </a:txBody>
                  <a:tcPr marT="91425" marB="91425" marR="91425" marL="91425"/>
                </a:tc>
              </a:tr>
              <a:tr h="752050">
                <a:tc>
                  <a:txBody>
                    <a:bodyPr/>
                    <a:lstStyle/>
                    <a:p>
                      <a:pPr indent="0" lvl="0" marL="0" rtl="0" algn="l">
                        <a:lnSpc>
                          <a:spcPct val="115000"/>
                        </a:lnSpc>
                        <a:spcBef>
                          <a:spcPts val="0"/>
                        </a:spcBef>
                        <a:spcAft>
                          <a:spcPts val="0"/>
                        </a:spcAft>
                        <a:buNone/>
                      </a:pPr>
                      <a:r>
                        <a:rPr b="1" lang="en" sz="1450">
                          <a:solidFill>
                            <a:srgbClr val="1F1F1F"/>
                          </a:solidFill>
                          <a:highlight>
                            <a:srgbClr val="FFFFFF"/>
                          </a:highlight>
                        </a:rPr>
                        <a:t>MLP</a:t>
                      </a:r>
                      <a:endParaRPr b="1" sz="1450">
                        <a:solidFill>
                          <a:srgbClr val="1F1F1F"/>
                        </a:solidFill>
                        <a:highlight>
                          <a:srgbClr val="FFFFFF"/>
                        </a:highlight>
                      </a:endParaRPr>
                    </a:p>
                  </a:txBody>
                  <a:tcPr marT="91425" marB="91425" marR="91425" marL="91425"/>
                </a:tc>
                <a:tc>
                  <a:txBody>
                    <a:bodyPr/>
                    <a:lstStyle/>
                    <a:p>
                      <a:pPr indent="0" lvl="0" marL="0" rtl="0" algn="l">
                        <a:lnSpc>
                          <a:spcPct val="115000"/>
                        </a:lnSpc>
                        <a:spcBef>
                          <a:spcPts val="0"/>
                        </a:spcBef>
                        <a:spcAft>
                          <a:spcPts val="0"/>
                        </a:spcAft>
                        <a:buNone/>
                      </a:pPr>
                      <a:r>
                        <a:rPr b="1" lang="en" sz="1550">
                          <a:solidFill>
                            <a:srgbClr val="1F1F1F"/>
                          </a:solidFill>
                          <a:highlight>
                            <a:srgbClr val="FFFFFF"/>
                          </a:highlight>
                        </a:rPr>
                        <a:t>151084.731183031</a:t>
                      </a:r>
                      <a:endParaRPr b="1" sz="1950">
                        <a:solidFill>
                          <a:srgbClr val="1F1F1F"/>
                        </a:solidFill>
                        <a:highlight>
                          <a:srgbClr val="FFFFFF"/>
                        </a:highlight>
                      </a:endParaRPr>
                    </a:p>
                  </a:txBody>
                  <a:tcPr marT="91425" marB="91425" marR="91425" marL="91425"/>
                </a:tc>
                <a:tc>
                  <a:txBody>
                    <a:bodyPr/>
                    <a:lstStyle/>
                    <a:p>
                      <a:pPr indent="0" lvl="0" marL="0" rtl="0" algn="l">
                        <a:lnSpc>
                          <a:spcPct val="115000"/>
                        </a:lnSpc>
                        <a:spcBef>
                          <a:spcPts val="0"/>
                        </a:spcBef>
                        <a:spcAft>
                          <a:spcPts val="0"/>
                        </a:spcAft>
                        <a:buNone/>
                      </a:pPr>
                      <a:r>
                        <a:rPr b="1" lang="en" sz="1550">
                          <a:solidFill>
                            <a:srgbClr val="1F1F1F"/>
                          </a:solidFill>
                          <a:highlight>
                            <a:srgbClr val="FFFFFF"/>
                          </a:highlight>
                        </a:rPr>
                        <a:t>388.6961939394712</a:t>
                      </a:r>
                      <a:endParaRPr b="1" sz="1950">
                        <a:solidFill>
                          <a:srgbClr val="1F1F1F"/>
                        </a:solidFill>
                        <a:highlight>
                          <a:srgbClr val="FFFFFF"/>
                        </a:highlight>
                      </a:endParaRPr>
                    </a:p>
                  </a:txBody>
                  <a:tcPr marT="91425" marB="91425" marR="91425" marL="91425"/>
                </a:tc>
                <a:tc>
                  <a:txBody>
                    <a:bodyPr/>
                    <a:lstStyle/>
                    <a:p>
                      <a:pPr indent="0" lvl="0" marL="0" rtl="0" algn="l">
                        <a:lnSpc>
                          <a:spcPct val="115000"/>
                        </a:lnSpc>
                        <a:spcBef>
                          <a:spcPts val="0"/>
                        </a:spcBef>
                        <a:spcAft>
                          <a:spcPts val="0"/>
                        </a:spcAft>
                        <a:buNone/>
                      </a:pPr>
                      <a:r>
                        <a:rPr b="1" lang="en" sz="1550">
                          <a:solidFill>
                            <a:srgbClr val="1F1F1F"/>
                          </a:solidFill>
                          <a:highlight>
                            <a:srgbClr val="FFFFFF"/>
                          </a:highlight>
                        </a:rPr>
                        <a:t>0.695307481290819</a:t>
                      </a:r>
                      <a:endParaRPr b="1" sz="1950">
                        <a:solidFill>
                          <a:srgbClr val="1F1F1F"/>
                        </a:solidFill>
                        <a:highlight>
                          <a:srgbClr val="FFFFFF"/>
                        </a:highlight>
                      </a:endParaRPr>
                    </a:p>
                  </a:txBody>
                  <a:tcPr marT="91425" marB="91425" marR="91425" marL="91425"/>
                </a:tc>
              </a:tr>
            </a:tbl>
          </a:graphicData>
        </a:graphic>
      </p:graphicFrame>
      <p:sp>
        <p:nvSpPr>
          <p:cNvPr id="207" name="Google Shape;207;p36"/>
          <p:cNvSpPr txBox="1"/>
          <p:nvPr/>
        </p:nvSpPr>
        <p:spPr>
          <a:xfrm>
            <a:off x="25825" y="4700"/>
            <a:ext cx="9095700" cy="8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2"/>
                </a:solidFill>
              </a:rPr>
              <a:t>MODEL PERFORMANCE</a:t>
            </a:r>
            <a:endParaRPr b="1" sz="21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Research  Questions</a:t>
            </a:r>
            <a:endParaRPr b="1"/>
          </a:p>
        </p:txBody>
      </p:sp>
      <p:sp>
        <p:nvSpPr>
          <p:cNvPr id="68" name="Google Shape;68;p15"/>
          <p:cNvSpPr txBox="1"/>
          <p:nvPr>
            <p:ph idx="1" type="body"/>
          </p:nvPr>
        </p:nvSpPr>
        <p:spPr>
          <a:xfrm>
            <a:off x="403975" y="737300"/>
            <a:ext cx="8520600" cy="3416400"/>
          </a:xfrm>
          <a:prstGeom prst="rect">
            <a:avLst/>
          </a:prstGeom>
        </p:spPr>
        <p:txBody>
          <a:bodyPr anchorCtr="0" anchor="t" bIns="91425" lIns="91425" spcFirstLastPara="1" rIns="91425" wrap="square" tIns="91425">
            <a:noAutofit/>
          </a:bodyPr>
          <a:lstStyle/>
          <a:p>
            <a:pPr indent="-339725" lvl="0" marL="457200" rtl="0" algn="l">
              <a:lnSpc>
                <a:spcPct val="95000"/>
              </a:lnSpc>
              <a:spcBef>
                <a:spcPts val="0"/>
              </a:spcBef>
              <a:spcAft>
                <a:spcPts val="0"/>
              </a:spcAft>
              <a:buSzPts val="1750"/>
              <a:buAutoNum type="arabicPeriod"/>
            </a:pPr>
            <a:r>
              <a:rPr lang="en" sz="1750"/>
              <a:t>How does the toxicity of small molecules affect their ability to regulate the circadian rhythm? </a:t>
            </a:r>
            <a:endParaRPr sz="1750"/>
          </a:p>
          <a:p>
            <a:pPr indent="-339725" lvl="0" marL="457200" rtl="0" algn="l">
              <a:lnSpc>
                <a:spcPct val="95000"/>
              </a:lnSpc>
              <a:spcBef>
                <a:spcPts val="0"/>
              </a:spcBef>
              <a:spcAft>
                <a:spcPts val="0"/>
              </a:spcAft>
              <a:buSzPts val="1750"/>
              <a:buAutoNum type="arabicPeriod"/>
            </a:pPr>
            <a:r>
              <a:rPr lang="en" sz="1750"/>
              <a:t>What is the class distribution of toxic versus non-toxic molecules?</a:t>
            </a:r>
            <a:endParaRPr sz="1750"/>
          </a:p>
          <a:p>
            <a:pPr indent="-339725" lvl="0" marL="457200" rtl="0" algn="l">
              <a:lnSpc>
                <a:spcPct val="95000"/>
              </a:lnSpc>
              <a:spcBef>
                <a:spcPts val="0"/>
              </a:spcBef>
              <a:spcAft>
                <a:spcPts val="0"/>
              </a:spcAft>
              <a:buSzPts val="1750"/>
              <a:buAutoNum type="arabicPeriod"/>
            </a:pPr>
            <a:r>
              <a:rPr lang="en" sz="1750"/>
              <a:t>Which molecular descriptors are most correlated with the toxicity of the molecules?</a:t>
            </a:r>
            <a:endParaRPr sz="1750"/>
          </a:p>
          <a:p>
            <a:pPr indent="-339725" lvl="0" marL="457200" rtl="0" algn="l">
              <a:lnSpc>
                <a:spcPct val="95000"/>
              </a:lnSpc>
              <a:spcBef>
                <a:spcPts val="0"/>
              </a:spcBef>
              <a:spcAft>
                <a:spcPts val="0"/>
              </a:spcAft>
              <a:buSzPts val="1750"/>
              <a:buAutoNum type="arabicPeriod"/>
            </a:pPr>
            <a:r>
              <a:rPr lang="en" sz="1750"/>
              <a:t> Are there any significant outliers in the molecular descriptor data?</a:t>
            </a:r>
            <a:endParaRPr sz="1750"/>
          </a:p>
          <a:p>
            <a:pPr indent="-339725" lvl="0" marL="457200" rtl="0" algn="l">
              <a:lnSpc>
                <a:spcPct val="95000"/>
              </a:lnSpc>
              <a:spcBef>
                <a:spcPts val="0"/>
              </a:spcBef>
              <a:spcAft>
                <a:spcPts val="0"/>
              </a:spcAft>
              <a:buSzPts val="1750"/>
              <a:buAutoNum type="arabicPeriod"/>
            </a:pPr>
            <a:r>
              <a:rPr lang="en" sz="1750"/>
              <a:t> How can we visualize and understand the distribution of the molecular descriptors? </a:t>
            </a:r>
            <a:endParaRPr sz="1750"/>
          </a:p>
          <a:p>
            <a:pPr indent="0" lvl="0" marL="0" rtl="0" algn="l">
              <a:lnSpc>
                <a:spcPct val="95000"/>
              </a:lnSpc>
              <a:spcBef>
                <a:spcPts val="1200"/>
              </a:spcBef>
              <a:spcAft>
                <a:spcPts val="1200"/>
              </a:spcAft>
              <a:buSzPts val="275"/>
              <a:buNone/>
            </a:pPr>
            <a:r>
              <a:t/>
            </a:r>
            <a:endParaRPr sz="175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0"/>
            <a:ext cx="8520600" cy="5727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1200"/>
              </a:spcAft>
              <a:buClr>
                <a:schemeClr val="dk1"/>
              </a:buClr>
              <a:buSzPts val="275"/>
              <a:buFont typeface="Arial"/>
              <a:buNone/>
            </a:pPr>
            <a:r>
              <a:rPr b="1" lang="en" sz="2450">
                <a:solidFill>
                  <a:schemeClr val="dk2"/>
                </a:solidFill>
              </a:rPr>
              <a:t> Data Wrangling Handling Missing Values</a:t>
            </a:r>
            <a:endParaRPr b="1" sz="3500"/>
          </a:p>
        </p:txBody>
      </p:sp>
      <p:sp>
        <p:nvSpPr>
          <p:cNvPr id="74" name="Google Shape;74;p16"/>
          <p:cNvSpPr txBox="1"/>
          <p:nvPr>
            <p:ph idx="1" type="body"/>
          </p:nvPr>
        </p:nvSpPr>
        <p:spPr>
          <a:xfrm>
            <a:off x="169100" y="486175"/>
            <a:ext cx="8520600" cy="4607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n" sz="1650"/>
              <a:t>The dataset contained no missing values. Each column had complete data for all 171 entries, making it unnecessary to impute or drop data based on missing values. Handling Outliers To identify outliers, the **Interquartile Range (IQR)** method was used.</a:t>
            </a:r>
            <a:endParaRPr sz="1650"/>
          </a:p>
          <a:p>
            <a:pPr indent="0" lvl="0" marL="0" rtl="0" algn="l">
              <a:lnSpc>
                <a:spcPct val="95000"/>
              </a:lnSpc>
              <a:spcBef>
                <a:spcPts val="1200"/>
              </a:spcBef>
              <a:spcAft>
                <a:spcPts val="0"/>
              </a:spcAft>
              <a:buSzPts val="275"/>
              <a:buNone/>
            </a:pPr>
            <a:r>
              <a:rPr lang="en" sz="1650"/>
              <a:t> This method detects data points that are significantly higher or lower than the majority of the data. Several molecular descriptors showed the presence of outliers, and these were explored through box plots. </a:t>
            </a:r>
            <a:endParaRPr sz="1650"/>
          </a:p>
          <a:p>
            <a:pPr indent="0" lvl="0" marL="0" rtl="0" algn="l">
              <a:lnSpc>
                <a:spcPct val="95000"/>
              </a:lnSpc>
              <a:spcBef>
                <a:spcPts val="1200"/>
              </a:spcBef>
              <a:spcAft>
                <a:spcPts val="0"/>
              </a:spcAft>
              <a:buSzPts val="275"/>
              <a:buNone/>
            </a:pPr>
            <a:r>
              <a:rPr lang="en" sz="1650"/>
              <a:t>Outliers were prevalent in descriptors such as `EE_Dt`, `C2SP2`, and `AATSC7p`, among others.</a:t>
            </a:r>
            <a:endParaRPr sz="1650"/>
          </a:p>
          <a:p>
            <a:pPr indent="0" lvl="0" marL="0" rtl="0" algn="l">
              <a:lnSpc>
                <a:spcPct val="95000"/>
              </a:lnSpc>
              <a:spcBef>
                <a:spcPts val="1200"/>
              </a:spcBef>
              <a:spcAft>
                <a:spcPts val="0"/>
              </a:spcAft>
              <a:buClr>
                <a:schemeClr val="dk1"/>
              </a:buClr>
              <a:buSzPts val="275"/>
              <a:buFont typeface="Arial"/>
              <a:buNone/>
            </a:pPr>
            <a:r>
              <a:rPr lang="en" sz="1650"/>
              <a:t>Outliers were detected using the IQR method across the numerical columns. Box plots were generated to visually inspect the distribution of these features and identify outliers. </a:t>
            </a:r>
            <a:endParaRPr sz="1650"/>
          </a:p>
          <a:p>
            <a:pPr indent="0" lvl="0" marL="0" rtl="0" algn="l">
              <a:lnSpc>
                <a:spcPct val="95000"/>
              </a:lnSpc>
              <a:spcBef>
                <a:spcPts val="1200"/>
              </a:spcBef>
              <a:spcAft>
                <a:spcPts val="0"/>
              </a:spcAft>
              <a:buClr>
                <a:schemeClr val="dk1"/>
              </a:buClr>
              <a:buSzPts val="275"/>
              <a:buFont typeface="Arial"/>
              <a:buNone/>
            </a:pPr>
            <a:r>
              <a:rPr lang="en" sz="1650"/>
              <a:t>For example: - The descriptor `EE_Dt` had several high outliers, suggesting that a few molecules deviate significantly in this measurement.</a:t>
            </a:r>
            <a:endParaRPr sz="1650"/>
          </a:p>
          <a:p>
            <a:pPr indent="0" lvl="0" marL="0" rtl="0" algn="l">
              <a:lnSpc>
                <a:spcPct val="95000"/>
              </a:lnSpc>
              <a:spcBef>
                <a:spcPts val="1200"/>
              </a:spcBef>
              <a:spcAft>
                <a:spcPts val="1200"/>
              </a:spcAft>
              <a:buClr>
                <a:schemeClr val="dk1"/>
              </a:buClr>
              <a:buSzPts val="275"/>
              <a:buFont typeface="Arial"/>
              <a:buNone/>
            </a:pPr>
            <a:r>
              <a:rPr lang="en" sz="1650"/>
              <a:t> - Similarly, `C2SP2` and `AATSC7p` displayed outliers that fell outside the typical range, which might influence further analysis.</a:t>
            </a:r>
            <a:endParaRPr sz="165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pic>
        <p:nvPicPr>
          <p:cNvPr id="79" name="Google Shape;79;p17"/>
          <p:cNvPicPr preferRelativeResize="0"/>
          <p:nvPr/>
        </p:nvPicPr>
        <p:blipFill>
          <a:blip r:embed="rId3">
            <a:alphaModFix/>
          </a:blip>
          <a:stretch>
            <a:fillRect/>
          </a:stretch>
        </p:blipFill>
        <p:spPr>
          <a:xfrm>
            <a:off x="754559" y="-19050"/>
            <a:ext cx="7436942" cy="5010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450">
                <a:solidFill>
                  <a:schemeClr val="dk2"/>
                </a:solidFill>
              </a:rPr>
              <a:t>Class Distribution Analysis</a:t>
            </a:r>
            <a:endParaRPr b="1" sz="2450">
              <a:solidFill>
                <a:schemeClr val="dk2"/>
              </a:solidFill>
            </a:endParaRPr>
          </a:p>
          <a:p>
            <a:pPr indent="0" lvl="0" marL="0" rtl="0" algn="l">
              <a:spcBef>
                <a:spcPts val="0"/>
              </a:spcBef>
              <a:spcAft>
                <a:spcPts val="0"/>
              </a:spcAft>
              <a:buNone/>
            </a:pPr>
            <a:r>
              <a:t/>
            </a:r>
            <a:endParaRPr b="1" sz="2450">
              <a:solidFill>
                <a:schemeClr val="dk2"/>
              </a:solidFill>
            </a:endParaRPr>
          </a:p>
        </p:txBody>
      </p:sp>
      <p:sp>
        <p:nvSpPr>
          <p:cNvPr id="85" name="Google Shape;85;p18"/>
          <p:cNvSpPr txBox="1"/>
          <p:nvPr>
            <p:ph idx="1" type="body"/>
          </p:nvPr>
        </p:nvSpPr>
        <p:spPr>
          <a:xfrm>
            <a:off x="403975" y="572700"/>
            <a:ext cx="4577400" cy="42585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n" sz="1750"/>
              <a:t>Class Distribution Analysis One of the first steps in EDA was to examine the class distribution of the "Class" column, which indicates the toxicity of the molecules.</a:t>
            </a:r>
            <a:endParaRPr sz="1750"/>
          </a:p>
          <a:p>
            <a:pPr indent="0" lvl="0" marL="0" rtl="0" algn="l">
              <a:lnSpc>
                <a:spcPct val="95000"/>
              </a:lnSpc>
              <a:spcBef>
                <a:spcPts val="1200"/>
              </a:spcBef>
              <a:spcAft>
                <a:spcPts val="0"/>
              </a:spcAft>
              <a:buSzPts val="275"/>
              <a:buNone/>
            </a:pPr>
            <a:r>
              <a:rPr lang="en" sz="1750"/>
              <a:t> The analysis showed a class imbalance: </a:t>
            </a:r>
            <a:endParaRPr sz="1750"/>
          </a:p>
          <a:p>
            <a:pPr indent="0" lvl="0" marL="0" rtl="0" algn="l">
              <a:lnSpc>
                <a:spcPct val="95000"/>
              </a:lnSpc>
              <a:spcBef>
                <a:spcPts val="1200"/>
              </a:spcBef>
              <a:spcAft>
                <a:spcPts val="0"/>
              </a:spcAft>
              <a:buSzPts val="275"/>
              <a:buNone/>
            </a:pPr>
            <a:r>
              <a:rPr lang="en" sz="1750"/>
              <a:t>- 115 instances of "NonToxic"</a:t>
            </a:r>
            <a:endParaRPr sz="1750"/>
          </a:p>
          <a:p>
            <a:pPr indent="0" lvl="0" marL="0" rtl="0" algn="l">
              <a:lnSpc>
                <a:spcPct val="95000"/>
              </a:lnSpc>
              <a:spcBef>
                <a:spcPts val="1200"/>
              </a:spcBef>
              <a:spcAft>
                <a:spcPts val="0"/>
              </a:spcAft>
              <a:buSzPts val="275"/>
              <a:buNone/>
            </a:pPr>
            <a:r>
              <a:rPr lang="en" sz="1750"/>
              <a:t> - 56 instances of "Toxic"</a:t>
            </a:r>
            <a:endParaRPr sz="1750"/>
          </a:p>
          <a:p>
            <a:pPr indent="0" lvl="0" marL="0" rtl="0" algn="l">
              <a:lnSpc>
                <a:spcPct val="95000"/>
              </a:lnSpc>
              <a:spcBef>
                <a:spcPts val="1200"/>
              </a:spcBef>
              <a:spcAft>
                <a:spcPts val="1200"/>
              </a:spcAft>
              <a:buSzPts val="275"/>
              <a:buNone/>
            </a:pPr>
            <a:r>
              <a:rPr lang="en" sz="1750"/>
              <a:t>This imbalance may influence modeling techniques in the future, as the dataset leans toward non-toxic molecules</a:t>
            </a:r>
            <a:endParaRPr sz="1750"/>
          </a:p>
        </p:txBody>
      </p:sp>
      <p:pic>
        <p:nvPicPr>
          <p:cNvPr id="86" name="Google Shape;86;p18"/>
          <p:cNvPicPr preferRelativeResize="0"/>
          <p:nvPr/>
        </p:nvPicPr>
        <p:blipFill>
          <a:blip r:embed="rId3">
            <a:alphaModFix/>
          </a:blip>
          <a:stretch>
            <a:fillRect/>
          </a:stretch>
        </p:blipFill>
        <p:spPr>
          <a:xfrm>
            <a:off x="5098875" y="415700"/>
            <a:ext cx="4221800" cy="4415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50">
                <a:solidFill>
                  <a:schemeClr val="dk2"/>
                </a:solidFill>
              </a:rPr>
              <a:t>Correlation Analysis</a:t>
            </a:r>
            <a:endParaRPr b="1" sz="2450">
              <a:solidFill>
                <a:schemeClr val="dk2"/>
              </a:solidFill>
            </a:endParaRPr>
          </a:p>
        </p:txBody>
      </p:sp>
      <p:sp>
        <p:nvSpPr>
          <p:cNvPr id="92" name="Google Shape;92;p19"/>
          <p:cNvSpPr txBox="1"/>
          <p:nvPr>
            <p:ph idx="1" type="body"/>
          </p:nvPr>
        </p:nvSpPr>
        <p:spPr>
          <a:xfrm>
            <a:off x="403975" y="462675"/>
            <a:ext cx="8520600" cy="36909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n" sz="1750"/>
              <a:t>A correlation analysis was performed to identify the molecular descriptors that were most closely related to the toxicity (as measured by the "Class" column). The top 10 molecular descriptors most correlated with toxicity are as follows:</a:t>
            </a:r>
            <a:endParaRPr sz="1750"/>
          </a:p>
          <a:p>
            <a:pPr indent="0" lvl="0" marL="0" rtl="0" algn="l">
              <a:lnSpc>
                <a:spcPct val="95000"/>
              </a:lnSpc>
              <a:spcBef>
                <a:spcPts val="1200"/>
              </a:spcBef>
              <a:spcAft>
                <a:spcPts val="0"/>
              </a:spcAft>
              <a:buSzPts val="275"/>
              <a:buNone/>
            </a:pPr>
            <a:r>
              <a:rPr lang="en" sz="1450"/>
              <a:t>1. EE_Dt (0.214)</a:t>
            </a:r>
            <a:endParaRPr sz="1450"/>
          </a:p>
          <a:p>
            <a:pPr indent="0" lvl="0" marL="0" rtl="0" algn="l">
              <a:lnSpc>
                <a:spcPct val="95000"/>
              </a:lnSpc>
              <a:spcBef>
                <a:spcPts val="1200"/>
              </a:spcBef>
              <a:spcAft>
                <a:spcPts val="0"/>
              </a:spcAft>
              <a:buSzPts val="275"/>
              <a:buNone/>
            </a:pPr>
            <a:r>
              <a:rPr lang="en" sz="1450"/>
              <a:t>2. C2SP2 (0.189)</a:t>
            </a:r>
            <a:endParaRPr sz="1450"/>
          </a:p>
          <a:p>
            <a:pPr indent="0" lvl="0" marL="0" rtl="0" algn="l">
              <a:lnSpc>
                <a:spcPct val="95000"/>
              </a:lnSpc>
              <a:spcBef>
                <a:spcPts val="1200"/>
              </a:spcBef>
              <a:spcAft>
                <a:spcPts val="0"/>
              </a:spcAft>
              <a:buSzPts val="275"/>
              <a:buNone/>
            </a:pPr>
            <a:r>
              <a:rPr lang="en" sz="1450"/>
              <a:t>3. AATSC7p (0.165)</a:t>
            </a:r>
            <a:endParaRPr sz="1450"/>
          </a:p>
          <a:p>
            <a:pPr indent="0" lvl="0" marL="0" rtl="0" algn="l">
              <a:lnSpc>
                <a:spcPct val="95000"/>
              </a:lnSpc>
              <a:spcBef>
                <a:spcPts val="1200"/>
              </a:spcBef>
              <a:spcAft>
                <a:spcPts val="0"/>
              </a:spcAft>
              <a:buSzPts val="275"/>
              <a:buNone/>
            </a:pPr>
            <a:r>
              <a:rPr lang="en" sz="1450"/>
              <a:t>4. SpDiam_Dt (0.165)</a:t>
            </a:r>
            <a:endParaRPr sz="1450"/>
          </a:p>
          <a:p>
            <a:pPr indent="0" lvl="0" marL="0" rtl="0" algn="l">
              <a:lnSpc>
                <a:spcPct val="95000"/>
              </a:lnSpc>
              <a:spcBef>
                <a:spcPts val="1200"/>
              </a:spcBef>
              <a:spcAft>
                <a:spcPts val="0"/>
              </a:spcAft>
              <a:buSzPts val="275"/>
              <a:buNone/>
            </a:pPr>
            <a:r>
              <a:rPr lang="en" sz="1450"/>
              <a:t>5. MLogP (0.164)</a:t>
            </a:r>
            <a:endParaRPr sz="1450"/>
          </a:p>
          <a:p>
            <a:pPr indent="0" lvl="0" marL="0" rtl="0" algn="l">
              <a:lnSpc>
                <a:spcPct val="95000"/>
              </a:lnSpc>
              <a:spcBef>
                <a:spcPts val="1200"/>
              </a:spcBef>
              <a:spcAft>
                <a:spcPts val="0"/>
              </a:spcAft>
              <a:buSzPts val="275"/>
              <a:buNone/>
            </a:pPr>
            <a:r>
              <a:rPr lang="en" sz="1450"/>
              <a:t>6. MATS7p (0.164)</a:t>
            </a:r>
            <a:endParaRPr sz="1450"/>
          </a:p>
          <a:p>
            <a:pPr indent="0" lvl="0" marL="0" rtl="0" algn="l">
              <a:lnSpc>
                <a:spcPct val="95000"/>
              </a:lnSpc>
              <a:spcBef>
                <a:spcPts val="1200"/>
              </a:spcBef>
              <a:spcAft>
                <a:spcPts val="0"/>
              </a:spcAft>
              <a:buSzPts val="275"/>
              <a:buNone/>
            </a:pPr>
            <a:r>
              <a:rPr lang="en" sz="1450"/>
              <a:t>7. nAcid (0.160)</a:t>
            </a:r>
            <a:endParaRPr sz="1450"/>
          </a:p>
          <a:p>
            <a:pPr indent="0" lvl="0" marL="0" rtl="0" algn="l">
              <a:lnSpc>
                <a:spcPct val="95000"/>
              </a:lnSpc>
              <a:spcBef>
                <a:spcPts val="1200"/>
              </a:spcBef>
              <a:spcAft>
                <a:spcPts val="0"/>
              </a:spcAft>
              <a:buSzPts val="275"/>
              <a:buNone/>
            </a:pPr>
            <a:r>
              <a:rPr lang="en" sz="1450"/>
              <a:t>8. nwHBa(0.157)</a:t>
            </a:r>
            <a:endParaRPr sz="1450"/>
          </a:p>
          <a:p>
            <a:pPr indent="0" lvl="0" marL="0" rtl="0" algn="l">
              <a:lnSpc>
                <a:spcPct val="95000"/>
              </a:lnSpc>
              <a:spcBef>
                <a:spcPts val="1200"/>
              </a:spcBef>
              <a:spcAft>
                <a:spcPts val="1200"/>
              </a:spcAft>
              <a:buSzPts val="275"/>
              <a:buNone/>
            </a:pPr>
            <a:r>
              <a:rPr lang="en" sz="1450"/>
              <a:t>9. GATS7v (0.156)</a:t>
            </a:r>
            <a:endParaRPr sz="1450"/>
          </a:p>
        </p:txBody>
      </p:sp>
      <p:pic>
        <p:nvPicPr>
          <p:cNvPr id="93" name="Google Shape;93;p19"/>
          <p:cNvPicPr preferRelativeResize="0"/>
          <p:nvPr/>
        </p:nvPicPr>
        <p:blipFill>
          <a:blip r:embed="rId3">
            <a:alphaModFix/>
          </a:blip>
          <a:stretch>
            <a:fillRect/>
          </a:stretch>
        </p:blipFill>
        <p:spPr>
          <a:xfrm>
            <a:off x="2663700" y="1543900"/>
            <a:ext cx="5987725" cy="37418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50">
                <a:solidFill>
                  <a:schemeClr val="dk2"/>
                </a:solidFill>
              </a:rPr>
              <a:t>CONCLUSION ON EDA</a:t>
            </a:r>
            <a:endParaRPr b="1" sz="2450">
              <a:solidFill>
                <a:schemeClr val="dk2"/>
              </a:solidFill>
            </a:endParaRPr>
          </a:p>
        </p:txBody>
      </p:sp>
      <p:sp>
        <p:nvSpPr>
          <p:cNvPr id="99" name="Google Shape;99;p20"/>
          <p:cNvSpPr txBox="1"/>
          <p:nvPr>
            <p:ph idx="1" type="body"/>
          </p:nvPr>
        </p:nvSpPr>
        <p:spPr>
          <a:xfrm>
            <a:off x="403975" y="737300"/>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n" sz="1850"/>
              <a:t>The EDA process yielded several important findings: </a:t>
            </a:r>
            <a:endParaRPr sz="1850"/>
          </a:p>
          <a:p>
            <a:pPr indent="0" lvl="0" marL="0" rtl="0" algn="l">
              <a:lnSpc>
                <a:spcPct val="95000"/>
              </a:lnSpc>
              <a:spcBef>
                <a:spcPts val="1200"/>
              </a:spcBef>
              <a:spcAft>
                <a:spcPts val="0"/>
              </a:spcAft>
              <a:buSzPts val="275"/>
              <a:buNone/>
            </a:pPr>
            <a:r>
              <a:rPr lang="en" sz="1850"/>
              <a:t>- There is a clear class imbalance in the dataset, with far more non-toxic molecules than toxic ones. - Certain molecular descriptors, such as `EE_Dt` and `C2SP2`, are moderately correlated with toxicity, which may guide future modeling efforts. </a:t>
            </a:r>
            <a:endParaRPr sz="1850"/>
          </a:p>
          <a:p>
            <a:pPr indent="0" lvl="0" marL="0" rtl="0" algn="l">
              <a:lnSpc>
                <a:spcPct val="95000"/>
              </a:lnSpc>
              <a:spcBef>
                <a:spcPts val="1200"/>
              </a:spcBef>
              <a:spcAft>
                <a:spcPts val="0"/>
              </a:spcAft>
              <a:buSzPts val="275"/>
              <a:buNone/>
            </a:pPr>
            <a:r>
              <a:rPr lang="en" sz="1850"/>
              <a:t>- Outliers are present in several molecular descriptors, and they may need to be addressed before any modeling process to avoid skewing results.</a:t>
            </a:r>
            <a:endParaRPr sz="1850"/>
          </a:p>
          <a:p>
            <a:pPr indent="0" lvl="0" marL="0" rtl="0" algn="l">
              <a:lnSpc>
                <a:spcPct val="95000"/>
              </a:lnSpc>
              <a:spcBef>
                <a:spcPts val="1200"/>
              </a:spcBef>
              <a:spcAft>
                <a:spcPts val="0"/>
              </a:spcAft>
              <a:buSzPts val="275"/>
              <a:buNone/>
            </a:pPr>
            <a:r>
              <a:rPr lang="en" sz="1850"/>
              <a:t> - The dataset is imbalanced, with more non-toxic molecules, which will</a:t>
            </a:r>
            <a:endParaRPr sz="1850"/>
          </a:p>
          <a:p>
            <a:pPr indent="0" lvl="0" marL="0" rtl="0" algn="l">
              <a:lnSpc>
                <a:spcPct val="95000"/>
              </a:lnSpc>
              <a:spcBef>
                <a:spcPts val="1200"/>
              </a:spcBef>
              <a:spcAft>
                <a:spcPts val="0"/>
              </a:spcAft>
              <a:buSzPts val="275"/>
              <a:buNone/>
            </a:pPr>
            <a:r>
              <a:rPr lang="en" sz="1850"/>
              <a:t>need to be accounted for in any predictive modeling.</a:t>
            </a:r>
            <a:endParaRPr sz="1850"/>
          </a:p>
          <a:p>
            <a:pPr indent="0" lvl="0" marL="0" rtl="0" algn="l">
              <a:lnSpc>
                <a:spcPct val="95000"/>
              </a:lnSpc>
              <a:spcBef>
                <a:spcPts val="1200"/>
              </a:spcBef>
              <a:spcAft>
                <a:spcPts val="0"/>
              </a:spcAft>
              <a:buSzPts val="275"/>
              <a:buNone/>
            </a:pPr>
            <a:r>
              <a:rPr lang="en" sz="1850"/>
              <a:t>- The correlation analysis identified features that are potentially important</a:t>
            </a:r>
            <a:endParaRPr sz="1850"/>
          </a:p>
          <a:p>
            <a:pPr indent="0" lvl="0" marL="0" rtl="0" algn="l">
              <a:lnSpc>
                <a:spcPct val="95000"/>
              </a:lnSpc>
              <a:spcBef>
                <a:spcPts val="1200"/>
              </a:spcBef>
              <a:spcAft>
                <a:spcPts val="0"/>
              </a:spcAft>
              <a:buSzPts val="275"/>
              <a:buNone/>
            </a:pPr>
            <a:r>
              <a:rPr lang="en" sz="1850"/>
              <a:t>for predicting toxicity, and these should be further investigated.</a:t>
            </a:r>
            <a:endParaRPr sz="1850"/>
          </a:p>
          <a:p>
            <a:pPr indent="0" lvl="0" marL="0" rtl="0" algn="l">
              <a:lnSpc>
                <a:spcPct val="95000"/>
              </a:lnSpc>
              <a:spcBef>
                <a:spcPts val="1200"/>
              </a:spcBef>
              <a:spcAft>
                <a:spcPts val="1200"/>
              </a:spcAft>
              <a:buSzPts val="275"/>
              <a:buNone/>
            </a:pPr>
            <a:r>
              <a:t/>
            </a:r>
            <a:endParaRPr sz="185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 </a:t>
            </a:r>
            <a:endParaRPr/>
          </a:p>
        </p:txBody>
      </p:sp>
      <p:sp>
        <p:nvSpPr>
          <p:cNvPr id="105" name="Google Shape;105;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rPr b="1" lang="en" sz="1335">
                <a:solidFill>
                  <a:schemeClr val="dk1"/>
                </a:solidFill>
              </a:rPr>
              <a:t>Data Splitting</a:t>
            </a:r>
            <a:r>
              <a:rPr lang="en" sz="1335">
                <a:solidFill>
                  <a:schemeClr val="dk1"/>
                </a:solidFill>
              </a:rPr>
              <a:t>: The data was split into training (80%) and test (20%) sets</a:t>
            </a:r>
            <a:endParaRPr sz="1335">
              <a:solidFill>
                <a:schemeClr val="dk1"/>
              </a:solidFill>
            </a:endParaRPr>
          </a:p>
          <a:p>
            <a:pPr indent="0" lvl="0" marL="0" rtl="0" algn="l">
              <a:lnSpc>
                <a:spcPct val="95000"/>
              </a:lnSpc>
              <a:spcBef>
                <a:spcPts val="1200"/>
              </a:spcBef>
              <a:spcAft>
                <a:spcPts val="0"/>
              </a:spcAft>
              <a:buSzPts val="935"/>
              <a:buNone/>
            </a:pPr>
            <a:r>
              <a:rPr b="1" lang="en" sz="1335">
                <a:solidFill>
                  <a:schemeClr val="dk1"/>
                </a:solidFill>
              </a:rPr>
              <a:t>Class Balancing (SMOTE)</a:t>
            </a:r>
            <a:r>
              <a:rPr lang="en" sz="1335">
                <a:solidFill>
                  <a:schemeClr val="dk1"/>
                </a:solidFill>
              </a:rPr>
              <a:t>: Synthetic Minority Over-sampling Technique (SMOTE) is applied to balance classes in the training set, addressing potential issues with class imbalance, which can affect model performance.</a:t>
            </a:r>
            <a:endParaRPr sz="1335">
              <a:solidFill>
                <a:schemeClr val="dk1"/>
              </a:solidFill>
            </a:endParaRPr>
          </a:p>
          <a:p>
            <a:pPr indent="0" lvl="0" marL="0" rtl="0" algn="l">
              <a:lnSpc>
                <a:spcPct val="95000"/>
              </a:lnSpc>
              <a:spcBef>
                <a:spcPts val="1200"/>
              </a:spcBef>
              <a:spcAft>
                <a:spcPts val="0"/>
              </a:spcAft>
              <a:buSzPts val="935"/>
              <a:buNone/>
            </a:pPr>
            <a:r>
              <a:rPr b="1" lang="en" sz="1335">
                <a:solidFill>
                  <a:schemeClr val="dk1"/>
                </a:solidFill>
              </a:rPr>
              <a:t>Feature Scaling</a:t>
            </a:r>
            <a:r>
              <a:rPr lang="en" sz="1335">
                <a:solidFill>
                  <a:schemeClr val="dk1"/>
                </a:solidFill>
              </a:rPr>
              <a:t>: Feature scaling was performed using </a:t>
            </a:r>
            <a:r>
              <a:rPr lang="en" sz="1335">
                <a:solidFill>
                  <a:schemeClr val="dk1"/>
                </a:solidFill>
                <a:latin typeface="Roboto Mono"/>
                <a:ea typeface="Roboto Mono"/>
                <a:cs typeface="Roboto Mono"/>
                <a:sym typeface="Roboto Mono"/>
              </a:rPr>
              <a:t>StandardScaler</a:t>
            </a:r>
            <a:r>
              <a:rPr lang="en" sz="1335">
                <a:solidFill>
                  <a:schemeClr val="dk1"/>
                </a:solidFill>
              </a:rPr>
              <a:t>, which is particularly useful for distance-based models like SVM and K-Nearest Neighbors (KNN) and models sensitive to feature magnitudes.</a:t>
            </a:r>
            <a:endParaRPr sz="1335">
              <a:solidFill>
                <a:schemeClr val="dk1"/>
              </a:solidFill>
            </a:endParaRPr>
          </a:p>
          <a:p>
            <a:pPr indent="0" lvl="0" marL="0" rtl="0" algn="l">
              <a:lnSpc>
                <a:spcPct val="95000"/>
              </a:lnSpc>
              <a:spcBef>
                <a:spcPts val="1200"/>
              </a:spcBef>
              <a:spcAft>
                <a:spcPts val="0"/>
              </a:spcAft>
              <a:buSzPts val="935"/>
              <a:buNone/>
            </a:pPr>
            <a:r>
              <a:rPr lang="en" sz="1335">
                <a:solidFill>
                  <a:schemeClr val="dk1"/>
                </a:solidFill>
              </a:rPr>
              <a:t>Four models are defined for testing:</a:t>
            </a:r>
            <a:endParaRPr sz="1335">
              <a:solidFill>
                <a:schemeClr val="dk1"/>
              </a:solidFill>
            </a:endParaRPr>
          </a:p>
          <a:p>
            <a:pPr indent="-313372" lvl="0" marL="457200" rtl="0" algn="l">
              <a:lnSpc>
                <a:spcPct val="95000"/>
              </a:lnSpc>
              <a:spcBef>
                <a:spcPts val="1200"/>
              </a:spcBef>
              <a:spcAft>
                <a:spcPts val="0"/>
              </a:spcAft>
              <a:buClr>
                <a:schemeClr val="dk1"/>
              </a:buClr>
              <a:buSzPts val="1335"/>
              <a:buChar char="●"/>
            </a:pPr>
            <a:r>
              <a:rPr lang="en" sz="1335">
                <a:solidFill>
                  <a:schemeClr val="dk1"/>
                </a:solidFill>
              </a:rPr>
              <a:t>Logistic Regression</a:t>
            </a:r>
            <a:endParaRPr sz="1335">
              <a:solidFill>
                <a:schemeClr val="dk1"/>
              </a:solidFill>
            </a:endParaRPr>
          </a:p>
          <a:p>
            <a:pPr indent="-313372" lvl="0" marL="457200" rtl="0" algn="l">
              <a:lnSpc>
                <a:spcPct val="95000"/>
              </a:lnSpc>
              <a:spcBef>
                <a:spcPts val="0"/>
              </a:spcBef>
              <a:spcAft>
                <a:spcPts val="0"/>
              </a:spcAft>
              <a:buClr>
                <a:schemeClr val="dk1"/>
              </a:buClr>
              <a:buSzPts val="1335"/>
              <a:buChar char="●"/>
            </a:pPr>
            <a:r>
              <a:rPr lang="en" sz="1335">
                <a:solidFill>
                  <a:schemeClr val="dk1"/>
                </a:solidFill>
              </a:rPr>
              <a:t>Random Forest</a:t>
            </a:r>
            <a:endParaRPr sz="1335">
              <a:solidFill>
                <a:schemeClr val="dk1"/>
              </a:solidFill>
            </a:endParaRPr>
          </a:p>
          <a:p>
            <a:pPr indent="-313372" lvl="0" marL="457200" rtl="0" algn="l">
              <a:lnSpc>
                <a:spcPct val="95000"/>
              </a:lnSpc>
              <a:spcBef>
                <a:spcPts val="0"/>
              </a:spcBef>
              <a:spcAft>
                <a:spcPts val="0"/>
              </a:spcAft>
              <a:buClr>
                <a:schemeClr val="dk1"/>
              </a:buClr>
              <a:buSzPts val="1335"/>
              <a:buChar char="●"/>
            </a:pPr>
            <a:r>
              <a:rPr lang="en" sz="1335">
                <a:solidFill>
                  <a:schemeClr val="dk1"/>
                </a:solidFill>
              </a:rPr>
              <a:t>Support Vector Classifier (SVC)</a:t>
            </a:r>
            <a:endParaRPr sz="1335">
              <a:solidFill>
                <a:schemeClr val="dk1"/>
              </a:solidFill>
            </a:endParaRPr>
          </a:p>
          <a:p>
            <a:pPr indent="-313372" lvl="0" marL="457200" rtl="0" algn="l">
              <a:lnSpc>
                <a:spcPct val="95000"/>
              </a:lnSpc>
              <a:spcBef>
                <a:spcPts val="0"/>
              </a:spcBef>
              <a:spcAft>
                <a:spcPts val="0"/>
              </a:spcAft>
              <a:buClr>
                <a:schemeClr val="dk1"/>
              </a:buClr>
              <a:buSzPts val="1335"/>
              <a:buChar char="●"/>
            </a:pPr>
            <a:r>
              <a:rPr lang="en" sz="1335">
                <a:solidFill>
                  <a:schemeClr val="dk1"/>
                </a:solidFill>
              </a:rPr>
              <a:t>K-Nearest Neighbors (KNN)</a:t>
            </a:r>
            <a:endParaRPr sz="1335">
              <a:solidFill>
                <a:schemeClr val="dk1"/>
              </a:solidFill>
            </a:endParaRPr>
          </a:p>
          <a:p>
            <a:pPr indent="0" lvl="0" marL="0" rtl="0" algn="l">
              <a:lnSpc>
                <a:spcPct val="95000"/>
              </a:lnSpc>
              <a:spcBef>
                <a:spcPts val="1200"/>
              </a:spcBef>
              <a:spcAft>
                <a:spcPts val="0"/>
              </a:spcAft>
              <a:buSzPts val="935"/>
              <a:buNone/>
            </a:pPr>
            <a:r>
              <a:t/>
            </a:r>
            <a:endParaRPr sz="1335">
              <a:solidFill>
                <a:schemeClr val="dk1"/>
              </a:solidFill>
            </a:endParaRPr>
          </a:p>
          <a:p>
            <a:pPr indent="0" lvl="0" marL="0" rtl="0" algn="l">
              <a:lnSpc>
                <a:spcPct val="95000"/>
              </a:lnSpc>
              <a:spcBef>
                <a:spcPts val="1200"/>
              </a:spcBef>
              <a:spcAft>
                <a:spcPts val="0"/>
              </a:spcAft>
              <a:buClr>
                <a:schemeClr val="dk1"/>
              </a:buClr>
              <a:buSzPts val="935"/>
              <a:buFont typeface="Arial"/>
              <a:buNone/>
            </a:pPr>
            <a:r>
              <a:t/>
            </a:r>
            <a:endParaRPr sz="1335">
              <a:solidFill>
                <a:schemeClr val="dk1"/>
              </a:solidFill>
            </a:endParaRPr>
          </a:p>
          <a:p>
            <a:pPr indent="0" lvl="0" marL="0" rtl="0" algn="l">
              <a:lnSpc>
                <a:spcPct val="95000"/>
              </a:lnSpc>
              <a:spcBef>
                <a:spcPts val="1200"/>
              </a:spcBef>
              <a:spcAft>
                <a:spcPts val="0"/>
              </a:spcAft>
              <a:buSzPts val="935"/>
              <a:buNone/>
            </a:pPr>
            <a:r>
              <a:t/>
            </a:r>
            <a:endParaRPr sz="1335">
              <a:solidFill>
                <a:schemeClr val="dk1"/>
              </a:solidFill>
            </a:endParaRPr>
          </a:p>
          <a:p>
            <a:pPr indent="0" lvl="0" marL="0" rtl="0" algn="l">
              <a:lnSpc>
                <a:spcPct val="95000"/>
              </a:lnSpc>
              <a:spcBef>
                <a:spcPts val="1200"/>
              </a:spcBef>
              <a:spcAft>
                <a:spcPts val="1200"/>
              </a:spcAft>
              <a:buSzPts val="935"/>
              <a:buNone/>
            </a:pPr>
            <a:r>
              <a:t/>
            </a:r>
            <a:endParaRPr sz="1335">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