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558" r:id="rId3"/>
    <p:sldId id="754" r:id="rId4"/>
    <p:sldId id="765" r:id="rId5"/>
    <p:sldId id="766" r:id="rId6"/>
    <p:sldId id="767" r:id="rId7"/>
    <p:sldId id="768" r:id="rId8"/>
    <p:sldId id="769" r:id="rId9"/>
    <p:sldId id="770" r:id="rId10"/>
    <p:sldId id="771" r:id="rId11"/>
    <p:sldId id="778" r:id="rId12"/>
    <p:sldId id="779" r:id="rId13"/>
    <p:sldId id="780" r:id="rId14"/>
    <p:sldId id="781" r:id="rId15"/>
    <p:sldId id="782" r:id="rId16"/>
    <p:sldId id="783" r:id="rId17"/>
    <p:sldId id="772" r:id="rId18"/>
    <p:sldId id="784" r:id="rId19"/>
    <p:sldId id="785" r:id="rId20"/>
    <p:sldId id="786" r:id="rId21"/>
    <p:sldId id="787" r:id="rId22"/>
    <p:sldId id="788" r:id="rId23"/>
    <p:sldId id="773" r:id="rId24"/>
    <p:sldId id="774" r:id="rId25"/>
    <p:sldId id="775" r:id="rId26"/>
    <p:sldId id="776" r:id="rId27"/>
    <p:sldId id="7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58C50B69-D8C6-4A6D-A6F2-C49F4985BDE1}" name="기본 구역">
          <p14:sldIdLst>
            <p14:sldId id="558"/>
            <p14:sldId id="754"/>
          </p14:sldIdLst>
        </p14:section>
        <p14:section id="{DE2919DC-716C-4E18-A06F-EE90CE4FFBE9}" name="제목 없는 구역">
          <p14:sldIdLst>
            <p14:sldId id="765"/>
            <p14:sldId id="766"/>
            <p14:sldId id="767"/>
            <p14:sldId id="768"/>
            <p14:sldId id="769"/>
            <p14:sldId id="770"/>
            <p14:sldId id="771"/>
            <p14:sldId id="778"/>
            <p14:sldId id="779"/>
            <p14:sldId id="780"/>
            <p14:sldId id="781"/>
            <p14:sldId id="782"/>
            <p14:sldId id="783"/>
            <p14:sldId id="772"/>
            <p14:sldId id="784"/>
            <p14:sldId id="785"/>
            <p14:sldId id="786"/>
            <p14:sldId id="787"/>
            <p14:sldId id="788"/>
            <p14:sldId id="773"/>
          </p14:sldIdLst>
        </p14:section>
        <p14:section id="{3CBAA481-1DD1-4368-86DD-082154FCDBF6}" name="제목 없는 구역">
          <p14:sldIdLst>
            <p14:sldId id="774"/>
            <p14:sldId id="775"/>
            <p14:sldId id="776"/>
            <p14:sldId id="777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44" autoAdjust="0"/>
    <p:restoredTop sz="94660"/>
  </p:normalViewPr>
  <p:slideViewPr>
    <p:cSldViewPr snapToGrid="0">
      <p:cViewPr>
        <p:scale>
          <a:sx n="90" d="100"/>
          <a:sy n="90" d="100"/>
        </p:scale>
        <p:origin x="114" y="780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88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1EF72C3-B427-4F12-BD08-8FAD5838B74F}" type="datetime1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3377C50-2E35-4AFE-B108-11B7DD6A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4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FF067-7904-4609-AD3C-99EEB09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3557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CE4189-83BC-4600-9500-0506AFA144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36913"/>
            <a:ext cx="9144000" cy="604202"/>
          </a:xfrm>
        </p:spPr>
        <p:txBody>
          <a:bodyPr anchor="ctr"/>
          <a:lstStyle>
            <a:lvl1pPr marL="0" indent="0" algn="ctr">
              <a:buNone/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9606-C9E3-4654-B19D-4E9633D1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9A557-CE90-4C79-9611-6CEB806B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07A9D92-077A-4DB7-BCE1-5A618CCC654A}"/>
              </a:ext>
            </a:extLst>
          </p:cNvPr>
          <p:cNvSpPr txBox="1">
            <a:spLocks/>
          </p:cNvSpPr>
          <p:nvPr userDrawn="1"/>
        </p:nvSpPr>
        <p:spPr>
          <a:xfrm>
            <a:off x="1524000" y="4035040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27E68-F6A2-4698-9EF6-C59847AE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37873-AE28-4775-B0FE-BEF6AEC8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5917C-D378-4CB4-BDA7-2B640F740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C2F8D-EE9E-4D1F-8C25-8E6784D5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52C04-4D2B-4B3F-ACB5-F475EF5A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17A49-DB8E-4794-936E-A96D134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7BCF2-4E7B-4831-AE16-457E8042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EDB5-B86A-4F82-95CC-97A6BB83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2D247-F8B7-4B41-8F6E-C99E6A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33081-733A-4881-9559-6AF03CA6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43AFE-0FE3-465F-9FEF-DC93F343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CFB7E-4C7B-41A9-9918-E99595AB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37490-B4D8-481E-AF79-BA33D4CB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2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B58-A8FD-4D78-A0E6-2440102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82B36C-0669-4341-B03E-8E917332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A710A"/>
              </a:buClr>
              <a:defRPr/>
            </a:lvl1pPr>
            <a:lvl2pPr>
              <a:buClr>
                <a:srgbClr val="FA710A"/>
              </a:buClr>
              <a:defRPr/>
            </a:lvl2pPr>
            <a:lvl3pPr>
              <a:buClr>
                <a:srgbClr val="FA710A"/>
              </a:buClr>
              <a:defRPr/>
            </a:lvl3pPr>
            <a:lvl4pPr>
              <a:buClr>
                <a:srgbClr val="FA710A"/>
              </a:buClr>
              <a:defRPr/>
            </a:lvl4pPr>
            <a:lvl5pPr>
              <a:buClr>
                <a:srgbClr val="FA710A"/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38B7-EFD2-42B7-B944-F97E523A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924F5-7880-4313-82D9-8337DB7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4263A-F07D-4F54-AB9B-84348A5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9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영상_전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09204-3B35-4E3E-A321-490E07D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BD519-1304-45BD-9580-8925C55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6C96A58-1EA1-4D55-933E-1C16E75F00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06687"/>
            <a:ext cx="9144000" cy="856660"/>
          </a:xfrm>
        </p:spPr>
        <p:txBody>
          <a:bodyPr anchor="b"/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실습 영상 제목 작성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02EBE-6D7E-435A-B41F-EB01A0BE1DD9}"/>
              </a:ext>
            </a:extLst>
          </p:cNvPr>
          <p:cNvSpPr txBox="1"/>
          <p:nvPr userDrawn="1"/>
        </p:nvSpPr>
        <p:spPr>
          <a:xfrm>
            <a:off x="4329330" y="2291024"/>
            <a:ext cx="3533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 영상</a:t>
            </a:r>
          </a:p>
        </p:txBody>
      </p:sp>
    </p:spTree>
    <p:extLst>
      <p:ext uri="{BB962C8B-B14F-4D97-AF65-F5344CB8AC3E}">
        <p14:creationId xmlns:p14="http://schemas.microsoft.com/office/powerpoint/2010/main" val="1004380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영상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2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실습_화면삽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A4D1CE-9C59-4FED-A947-986A10217E7D}"/>
              </a:ext>
            </a:extLst>
          </p:cNvPr>
          <p:cNvSpPr/>
          <p:nvPr userDrawn="1"/>
        </p:nvSpPr>
        <p:spPr>
          <a:xfrm>
            <a:off x="142240" y="136525"/>
            <a:ext cx="11907520" cy="658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20" y="136525"/>
            <a:ext cx="9606280" cy="335929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D3B12-91F1-417B-B677-039C0B06E0D9}"/>
              </a:ext>
            </a:extLst>
          </p:cNvPr>
          <p:cNvSpPr txBox="1"/>
          <p:nvPr userDrawn="1"/>
        </p:nvSpPr>
        <p:spPr>
          <a:xfrm>
            <a:off x="990600" y="103122"/>
            <a:ext cx="7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r>
              <a:rPr lang="en-US" altLang="ko-KR" b="1" u="none" dirty="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b="1" u="none" dirty="0">
              <a:solidFill>
                <a:srgbClr val="FA710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AD05-24D0-4D90-8BED-25B87C70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430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18D60-1C86-4B6D-B4D5-79610E0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54E85-E7E7-4DD2-A5D5-A4A3FEC6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72850D8-7FDA-44BC-8B38-DD74AF5640A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350662" y="3048641"/>
            <a:ext cx="9144000" cy="604202"/>
          </a:xfrm>
        </p:spPr>
        <p:txBody>
          <a:bodyPr anchor="ctr">
            <a:normAutofit/>
          </a:bodyPr>
          <a:lstStyle>
            <a:lvl1pPr marL="0" indent="0" algn="l">
              <a:buNone/>
              <a:defRPr sz="3200">
                <a:solidFill>
                  <a:srgbClr val="FA71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주차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BD51E1C6-33AE-419E-A0A0-D3BF121AEC97}"/>
              </a:ext>
            </a:extLst>
          </p:cNvPr>
          <p:cNvSpPr txBox="1">
            <a:spLocks/>
          </p:cNvSpPr>
          <p:nvPr userDrawn="1"/>
        </p:nvSpPr>
        <p:spPr>
          <a:xfrm>
            <a:off x="1517650" y="4456183"/>
            <a:ext cx="9144000" cy="120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담당교수</a:t>
            </a:r>
            <a:r>
              <a:rPr lang="en-US" altLang="ko-KR" dirty="0"/>
              <a:t>: </a:t>
            </a:r>
            <a:r>
              <a:rPr lang="ko-KR" altLang="en-US" dirty="0"/>
              <a:t>김희숙</a:t>
            </a:r>
            <a:endParaRPr lang="en-US" altLang="ko-KR" dirty="0"/>
          </a:p>
          <a:p>
            <a:r>
              <a:rPr lang="en-US" altLang="ko-KR" dirty="0"/>
              <a:t>(jasmin11@hanmail.net)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55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FF734-FC8A-4496-81E1-21AE4B8A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C3498-A8CB-4DC1-A379-8EC6D61CB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599E6-6D16-40CD-BE5E-27CC83139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A72351-2F2B-4152-8628-0874C121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1461A-4C7C-435A-8DC6-870988F1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EA39C-8C1C-4D25-9D8E-E0D5584E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0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A577E-38E2-4515-854B-2B269A84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4C02A-C55E-4056-A493-7498B03E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C3637C-8A3D-48C1-A122-66D0B58C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8FAF9-68BF-468B-A4A6-A4E1609F3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8F9DB-27F0-4676-AA6F-A607FA4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F2BB96-8E7F-47BD-B14E-50238FF3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045EB2-A9FE-489B-ABEA-DF8E22D7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7B33BD-7E46-4330-847F-C451D90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068B-C3F8-4A4B-93EC-73FCD8E2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BB8DBA-D0D7-4586-9397-F48E32B2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3D0DD7-30BB-4CDA-B368-B2C372A3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김희숙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6A4BB-A5D1-4130-BF7F-67A2C34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655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33117E-451E-43B6-9AFB-921C9B86EF41}"/>
              </a:ext>
            </a:extLst>
          </p:cNvPr>
          <p:cNvSpPr/>
          <p:nvPr userDrawn="1"/>
        </p:nvSpPr>
        <p:spPr>
          <a:xfrm>
            <a:off x="162560" y="136525"/>
            <a:ext cx="11877040" cy="658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0AE721-8F68-4A18-BD7A-429311E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ADCD-F674-4083-83CA-3576B9EE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7640"/>
            <a:ext cx="10515600" cy="4739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5545F-B1D5-4AA0-B6F4-35788465D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김희숙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9ED7A-ED97-48F2-BD50-FF8FB52DF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20A6-8403-4935-B2B5-B75277C90B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A710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FA710A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FA710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jpe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4.jpeg"  /><Relationship Id="rId3" Type="http://schemas.openxmlformats.org/officeDocument/2006/relationships/image" Target="../media/image35.png"  /><Relationship Id="rId4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Relationship Id="rId5" Type="http://schemas.openxmlformats.org/officeDocument/2006/relationships/image" Target="../media/image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6.jpe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Relationship Id="rId5" Type="http://schemas.openxmlformats.org/officeDocument/2006/relationships/image" Target="../media/image5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5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jpe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인공지능소프트웨어학과</a:t>
            </a:r>
          </a:p>
        </p:txBody>
      </p:sp>
    </p:spTree>
    <p:extLst>
      <p:ext uri="{BB962C8B-B14F-4D97-AF65-F5344CB8AC3E}">
        <p14:creationId xmlns:p14="http://schemas.microsoft.com/office/powerpoint/2010/main" val="285372057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037" y="3448886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br>
              <a:rPr lang="en-US" altLang="ko-KR" sz="1600" b="1"/>
            </a:br>
            <a:r>
              <a:rPr lang="en-US" altLang="ko-KR" sz="1600" b="1"/>
              <a:t>-- 1. </a:t>
            </a:r>
            <a:r>
              <a:rPr lang="ko-KR" altLang="en-US" sz="1600" b="1"/>
              <a:t>카티션 프로덕트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416" y="4143489"/>
            <a:ext cx="5804478" cy="569481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br>
              <a:rPr lang="en-US" altLang="ko-KR" sz="1600" b="1"/>
            </a:br>
            <a:r>
              <a:rPr lang="en-US" altLang="ko-KR" sz="1600" b="1"/>
              <a:t>-- 1. </a:t>
            </a:r>
            <a:r>
              <a:rPr lang="ko-KR" altLang="en-US" sz="1600" b="1"/>
              <a:t>카티션 프로덕트</a:t>
            </a:r>
            <a:endParaRPr lang="en-US" altLang="ko-KR" sz="16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01898" y="781109"/>
            <a:ext cx="2666617" cy="5295781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6889155" y="3884083"/>
            <a:ext cx="998482" cy="105760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5768" y="4831235"/>
            <a:ext cx="372479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1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-- 2. </a:t>
            </a:r>
            <a:r>
              <a:rPr lang="ko-KR" altLang="en-US" sz="1600" b="1"/>
              <a:t>동등조인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166" y="3555607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br>
              <a:rPr lang="en-US" altLang="ko-KR" sz="1600" b="1"/>
            </a:br>
            <a:r>
              <a:rPr lang="en-US" altLang="ko-KR" sz="1600" b="1"/>
              <a:t>-- 2. </a:t>
            </a:r>
            <a:r>
              <a:rPr lang="ko-KR" altLang="en-US" sz="1600" b="1"/>
              <a:t>동등조인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372" y="4250210"/>
            <a:ext cx="3191587" cy="10618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0127" y="4241206"/>
            <a:ext cx="3794210" cy="10342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25578" y="4181797"/>
            <a:ext cx="4191969" cy="24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8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-- 3. </a:t>
            </a:r>
            <a:r>
              <a:rPr lang="ko-KR" altLang="en-US" sz="1600" b="1"/>
              <a:t>자연조인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166" y="3555607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endParaRPr lang="ko-KR" altLang="en-US" sz="1600" b="1"/>
          </a:p>
          <a:p>
            <a:pPr lvl="0">
              <a:defRPr/>
            </a:pPr>
            <a:r>
              <a:rPr lang="en-US" altLang="ko-KR" sz="1600" b="1"/>
              <a:t>-- 3. </a:t>
            </a:r>
            <a:r>
              <a:rPr lang="ko-KR" altLang="en-US" sz="1600" b="1"/>
              <a:t>자연조인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250" y="4241206"/>
            <a:ext cx="3996000" cy="11148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54247" y="4241206"/>
            <a:ext cx="2906776" cy="123847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95290" y="4250210"/>
            <a:ext cx="4101652" cy="23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br>
              <a:rPr lang="en-US" altLang="ko-KR" sz="1600" b="1"/>
            </a:br>
            <a:r>
              <a:rPr lang="en-US" altLang="ko-KR" sz="1600" b="1"/>
              <a:t>-- 4. </a:t>
            </a:r>
            <a:r>
              <a:rPr lang="ko-KR" altLang="en-US" sz="1600" b="1"/>
              <a:t>왼쪽외부조인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166" y="3555607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br>
              <a:rPr lang="en-US" altLang="ko-KR" sz="1600" b="1"/>
            </a:br>
            <a:r>
              <a:rPr lang="en-US" altLang="ko-KR" sz="1600" b="1"/>
              <a:t>-- 4. </a:t>
            </a:r>
            <a:r>
              <a:rPr lang="ko-KR" altLang="en-US" sz="1600" b="1"/>
              <a:t>왼쪽외부조인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987" y="4364134"/>
            <a:ext cx="3880962" cy="10744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02505" y="4154758"/>
            <a:ext cx="3586990" cy="144702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45638" y="4200381"/>
            <a:ext cx="3509060" cy="22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5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4828619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-- 5. </a:t>
            </a:r>
            <a:r>
              <a:rPr lang="ko-KR" altLang="en-US" sz="1600" b="1"/>
              <a:t>오른쪽외부조인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09166" y="3555607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br>
              <a:rPr lang="en-US" altLang="ko-KR" sz="1600" b="1"/>
            </a:br>
            <a:r>
              <a:rPr lang="en-US" altLang="ko-KR" sz="1600" b="1"/>
              <a:t>-- 5. </a:t>
            </a:r>
            <a:r>
              <a:rPr lang="ko-KR" altLang="en-US" sz="1600" b="1"/>
              <a:t>오른쪽외부조인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162" y="4241206"/>
            <a:ext cx="4349084" cy="11802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74852" y="4241206"/>
            <a:ext cx="3442833" cy="19053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05951" y="4245777"/>
            <a:ext cx="3448058" cy="233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>
                <a:solidFill>
                  <a:srgbClr val="00b050"/>
                </a:solidFill>
              </a:rPr>
              <a:t>답안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5870123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1-2]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9287" y="671661"/>
            <a:ext cx="5622370" cy="574209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en-US" altLang="ko-KR" sz="1600" b="1">
                <a:solidFill>
                  <a:srgbClr val="00b0f0"/>
                </a:solidFill>
              </a:rPr>
              <a:t>SQL </a:t>
            </a:r>
            <a:r>
              <a:rPr lang="ko-KR" altLang="en-US" sz="1600" b="1">
                <a:solidFill>
                  <a:srgbClr val="00b0f0"/>
                </a:solidFill>
              </a:rPr>
              <a:t>문법 실습하여</a:t>
            </a:r>
            <a:r>
              <a:rPr lang="en-US" altLang="ko-KR" sz="1600" b="1">
                <a:solidFill>
                  <a:srgbClr val="00b0f0"/>
                </a:solidFill>
              </a:rPr>
              <a:t>(MySQL)</a:t>
            </a:r>
            <a:r>
              <a:rPr lang="ko-KR" altLang="en-US" sz="1600" b="1"/>
              <a:t>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-- 6. </a:t>
            </a:r>
            <a:r>
              <a:rPr lang="ko-KR" altLang="en-US" sz="1600" b="1"/>
              <a:t>완전외부조인</a:t>
            </a:r>
            <a:endParaRPr lang="en-US" altLang="ko-KR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454" y="1227021"/>
            <a:ext cx="5724546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5165" y="3448886"/>
            <a:ext cx="6153728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br>
              <a:rPr lang="en-US" altLang="ko-KR" sz="1600" b="1"/>
            </a:br>
            <a:r>
              <a:rPr lang="en-US" altLang="ko-KR" sz="1600" b="1"/>
              <a:t>-- 6. </a:t>
            </a:r>
            <a:r>
              <a:rPr lang="ko-KR" altLang="en-US" sz="1600" b="1"/>
              <a:t>완전외부조인</a:t>
            </a:r>
            <a:endParaRPr lang="en-US" altLang="ko-KR" sz="16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6359" y="4200913"/>
            <a:ext cx="3828132" cy="20641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54498" y="4193572"/>
            <a:ext cx="3359738" cy="21192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59351" y="2499955"/>
            <a:ext cx="3775120" cy="35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1-3]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5413872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39480" y="453561"/>
            <a:ext cx="2783469" cy="6109628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 rot="5400000">
            <a:off x="6663162" y="4196132"/>
            <a:ext cx="998482" cy="1057603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897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5413872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ko-KR" altLang="en-US" sz="1600" b="1"/>
          </a:p>
          <a:p>
            <a:pPr lvl="0">
              <a:defRPr/>
            </a:pPr>
            <a:r>
              <a:rPr lang="en-US" altLang="ko-KR" sz="1600" b="1"/>
              <a:t>-- 2. </a:t>
            </a:r>
            <a:r>
              <a:rPr lang="ko-KR" altLang="en-US" sz="1600" b="1"/>
              <a:t>동등조인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009" y="4250210"/>
            <a:ext cx="3867529" cy="14025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0895" y="4408959"/>
            <a:ext cx="3516722" cy="13880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22806" y="2748270"/>
            <a:ext cx="3616043" cy="30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5413872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ko-KR" altLang="en-US" sz="1600" b="1"/>
          </a:p>
          <a:p>
            <a:pPr lvl="0">
              <a:defRPr/>
            </a:pPr>
            <a:r>
              <a:rPr lang="en-US" altLang="ko-KR" sz="1600" b="1"/>
              <a:t>-- 3. </a:t>
            </a:r>
            <a:r>
              <a:rPr lang="ko-KR" altLang="en-US" sz="1600" b="1"/>
              <a:t>자연조인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5554" y="4503194"/>
            <a:ext cx="3927050" cy="14819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69032" y="4354994"/>
            <a:ext cx="3309196" cy="17783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05471" y="2957287"/>
            <a:ext cx="3657313" cy="309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870" y="3580386"/>
            <a:ext cx="5413872" cy="570609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ko-KR" altLang="en-US" sz="1600" b="1"/>
          </a:p>
          <a:p>
            <a:pPr lvl="0">
              <a:defRPr/>
            </a:pPr>
            <a:r>
              <a:rPr lang="en-US" altLang="ko-KR" sz="1600" b="1"/>
              <a:t>-- 4. </a:t>
            </a:r>
            <a:r>
              <a:rPr lang="ko-KR" altLang="en-US" sz="1600" b="1"/>
              <a:t>왼쪽외부조인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7944" y="4221202"/>
            <a:ext cx="3547352" cy="11568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0992" y="4221202"/>
            <a:ext cx="2998813" cy="1403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86363" y="3299775"/>
            <a:ext cx="3694577" cy="27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3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45AC0-07E3-4FF4-9E0A-2878A28E7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8D76-8D2F-489B-963E-6B99C9E9A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주차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수업중제출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095836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5413872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br>
              <a:rPr lang="en-US" altLang="ko-KR" sz="1600" b="1"/>
            </a:br>
            <a:r>
              <a:rPr lang="en-US" altLang="ko-KR" sz="1600" b="1"/>
              <a:t>-- 5. </a:t>
            </a:r>
            <a:r>
              <a:rPr lang="ko-KR" altLang="en-US" sz="1600" b="1"/>
              <a:t>오른쪽외부조인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3056" y="4315230"/>
            <a:ext cx="3243041" cy="10379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64697" y="4250210"/>
            <a:ext cx="2915395" cy="13719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32914" y="3179525"/>
            <a:ext cx="3544795" cy="26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sym typeface="Wingdings"/>
              </a:rPr>
              <a:t>(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)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 다음을 관계대수로 나타내고 </a:t>
            </a:r>
            <a:r>
              <a:rPr lang="en-US" altLang="ko-KR">
                <a:solidFill>
                  <a:prstClr val="black"/>
                </a:solidFill>
                <a:sym typeface="Wingdings"/>
              </a:rPr>
              <a:t>SQL </a:t>
            </a:r>
            <a:r>
              <a:rPr lang="ko-KR" altLang="en-US">
                <a:solidFill>
                  <a:prstClr val="black"/>
                </a:solidFill>
                <a:sym typeface="Wingdings"/>
              </a:rPr>
              <a:t>문법과 실행결과를 작성하라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00b050"/>
                </a:solidFill>
              </a:rPr>
              <a:t>stu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김희숙</a:t>
            </a:r>
            <a:endParaRPr lang="ko-KR" altLang="en-US"/>
          </a:p>
        </p:txBody>
      </p:sp>
      <p:sp>
        <p:nvSpPr>
          <p:cNvPr id="6" name="Rectangle 51"/>
          <p:cNvSpPr>
            <a:spLocks noChangeArrowheads="1"/>
          </p:cNvSpPr>
          <p:nvPr/>
        </p:nvSpPr>
        <p:spPr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anchor="t" anchorCtr="0"/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[Quiz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1-3] (</a:t>
            </a:r>
            <a:r>
              <a:rPr lang="ko-KR" altLang="en-US" sz="1600" b="1">
                <a:solidFill>
                  <a:prstClr val="black"/>
                </a:solidFill>
                <a:sym typeface="Wingdings"/>
              </a:rPr>
              <a:t>관계대수</a:t>
            </a:r>
            <a:r>
              <a:rPr lang="en-US" altLang="ko-KR" sz="1600" b="1">
                <a:solidFill>
                  <a:prstClr val="black"/>
                </a:solidFill>
                <a:sym typeface="Wingdings"/>
              </a:rPr>
              <a:t>)</a:t>
            </a:r>
            <a:endParaRPr lang="en-US" altLang="ko-KR" sz="1600" b="1">
              <a:solidFill>
                <a:prstClr val="black"/>
              </a:solidFill>
              <a:sym typeface="Wingding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54" y="3555607"/>
            <a:ext cx="5413872" cy="576338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/>
              <a:t>-- </a:t>
            </a:r>
            <a:r>
              <a:rPr lang="ko-KR" altLang="en-US" sz="1600" b="1">
                <a:solidFill>
                  <a:srgbClr val="00b0f0"/>
                </a:solidFill>
              </a:rPr>
              <a:t>노트</a:t>
            </a:r>
            <a:r>
              <a:rPr lang="en-US" altLang="ko-KR" sz="1600" b="1">
                <a:solidFill>
                  <a:srgbClr val="00b0f0"/>
                </a:solidFill>
              </a:rPr>
              <a:t>(</a:t>
            </a:r>
            <a:r>
              <a:rPr lang="ko-KR" altLang="en-US" sz="1600" b="1">
                <a:solidFill>
                  <a:srgbClr val="00b0f0"/>
                </a:solidFill>
              </a:rPr>
              <a:t>엑셀</a:t>
            </a:r>
            <a:r>
              <a:rPr lang="en-US" altLang="ko-KR" sz="1600" b="1">
                <a:solidFill>
                  <a:srgbClr val="00b0f0"/>
                </a:solidFill>
              </a:rPr>
              <a:t>)</a:t>
            </a:r>
            <a:r>
              <a:rPr lang="ko-KR" altLang="en-US" sz="1600" b="1"/>
              <a:t>에 각 실행결과를 작성하시오</a:t>
            </a:r>
            <a:endParaRPr lang="en-US" altLang="ko-KR" sz="1600" b="1"/>
          </a:p>
          <a:p>
            <a:pPr lvl="0">
              <a:defRPr/>
            </a:pPr>
            <a:r>
              <a:rPr lang="en-US" altLang="ko-KR" sz="1600" b="1"/>
              <a:t>-- 6. </a:t>
            </a:r>
            <a:r>
              <a:rPr lang="ko-KR" altLang="en-US" sz="1600" b="1"/>
              <a:t>완전외부조인</a:t>
            </a:r>
            <a:endParaRPr lang="en-US" altLang="ko-KR" sz="16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542" y="1187967"/>
            <a:ext cx="7256912" cy="232221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438" y="4177373"/>
            <a:ext cx="3528204" cy="21517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08061" y="4480839"/>
            <a:ext cx="3202722" cy="175724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15466" y="1690800"/>
            <a:ext cx="4069889" cy="4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1-4]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Picture 3" descr="quiz-algebra-02-개념콕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0" y="1172250"/>
            <a:ext cx="6960615" cy="130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25877" y="2826613"/>
            <a:ext cx="7431153" cy="400110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1" dirty="0"/>
              <a:t>-- 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(</a:t>
            </a:r>
            <a:r>
              <a:rPr lang="ko-KR" altLang="en-US" sz="2000" b="1" i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2000" b="1" i="1" dirty="0" smtClean="0">
                <a:solidFill>
                  <a:srgbClr val="00B0F0"/>
                </a:solidFill>
              </a:rPr>
              <a:t>)</a:t>
            </a:r>
            <a:r>
              <a:rPr lang="ko-KR" altLang="en-US" sz="2000" b="1" i="1" dirty="0" smtClean="0"/>
              <a:t>에 </a:t>
            </a:r>
            <a:r>
              <a:rPr lang="ko-KR" altLang="en-US" sz="2000" b="1" i="1" dirty="0" err="1" smtClean="0"/>
              <a:t>실행결과를</a:t>
            </a:r>
            <a:r>
              <a:rPr lang="ko-KR" altLang="en-US" sz="2000" b="1" i="1" dirty="0" smtClean="0"/>
              <a:t> </a:t>
            </a:r>
            <a:r>
              <a:rPr lang="ko-KR" altLang="en-US" sz="2000" b="1" i="1" dirty="0"/>
              <a:t>작성하시오</a:t>
            </a:r>
            <a:endParaRPr lang="en-US" altLang="ko-KR" sz="2000" b="1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5" y="3432310"/>
            <a:ext cx="3115110" cy="2210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656" y="3432310"/>
            <a:ext cx="3077004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[Quiz]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선택사항</a:t>
            </a:r>
            <a:r>
              <a:rPr lang="en-US" altLang="ko-KR" dirty="0" smtClean="0"/>
              <a:t>): </a:t>
            </a:r>
            <a:r>
              <a:rPr lang="ko-KR" altLang="en-US" sz="2800" dirty="0" smtClean="0"/>
              <a:t>제출해도 되고 안해도 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12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모든 필드를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부서의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deptno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는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deptname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으로 검색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직급을 한번씩만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중복제거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 (DISTINCT)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-- 5)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사원들에 관한 모든 정보를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-- 6)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이씨 성을 가진 사원들의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부서에서 근무하는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과장이면서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속하지 않은 사원들의 이름과 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3000000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이상이고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4500000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이하인 사원의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-- 9-1) BEWTEEN … AND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-- 9-2)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부등호 사용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3743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1"/>
            <a:ext cx="9735310" cy="366403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-- 10) 1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부서나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소속된 사원들에 관한 모든 정보를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(IN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-- 11)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직급이 과장인 사원들에 대하여 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현재급여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10%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인상됐을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때의 값을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-- 12) 2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번 부서에 근무하는 사원들의 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이름을 검색하여 급여의 오름차순으로 정렬하라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ko-KR" altLang="en-US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-- 13)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사원들의 평균 급여와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-- 14)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-- 15)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사원들이 속한 부서번호별로 그룹화하고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평균급여가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2500000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 이상인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부서에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평균급여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최대급여를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9961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7B07979-1F82-4A0C-B34F-1C8EB6F4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27" y="179368"/>
            <a:ext cx="6345483" cy="244138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6D7881-6781-479D-AF7C-E961FFF8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[Quiz 2] (MySQL)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68822-F1BD-47FD-AE21-0CDDDB7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6246F-66FD-4022-B92A-B9100AD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04A78-9900-473B-85B6-7BC035570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51">
            <a:extLst>
              <a:ext uri="{FF2B5EF4-FFF2-40B4-BE49-F238E27FC236}">
                <a16:creationId xmlns:a16="http://schemas.microsoft.com/office/drawing/2014/main" id="{9A44ED21-7217-4893-8FC8-EE34011D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0" y="2656532"/>
            <a:ext cx="9735310" cy="317821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108000" tIns="108000" rIns="108000" bIns="108000" rtlCol="0" anchor="t" anchorCtr="0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-- 16-1)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-- 16-2)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김창섭이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부서번호와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부서의 모든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부서번호를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합집합으로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(UNION ALL)</a:t>
            </a:r>
          </a:p>
          <a:p>
            <a:pPr>
              <a:lnSpc>
                <a:spcPct val="130000"/>
              </a:lnSpc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-- 17)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사원의 이름과 이 사원이 속한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부서이름을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검색하라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조인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-- 18)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사원이름과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직속상사의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이름을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(Self-Join)  : 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해당 문제는 제외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1600" b="1" dirty="0">
                <a:solidFill>
                  <a:schemeClr val="tx1"/>
                </a:solidFill>
                <a:latin typeface="+mn-ea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-- 19)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사원에 대해서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사원이름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직급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급여를 검색하라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--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부서이름에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대해서 오름차순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부서이름이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같을 경우에는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salary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에 대해서 내림차순으로 정렬하라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1A7E2AAD-24A8-46B3-A68B-CFADC73B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90" y="531174"/>
            <a:ext cx="5200337" cy="116381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[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실습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]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department(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deptname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floor)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-- employee(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empname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title, manager, salary,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dno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7075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E6261-EA57-428B-9D96-7AAA14E0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수업중제출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CAA40D-03C8-4FF5-91B2-38F567E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DB</a:t>
            </a:r>
            <a:r>
              <a:rPr lang="ko-KR" altLang="en-US"/>
              <a:t>프로그래밍</a:t>
            </a:r>
            <a:r>
              <a:rPr lang="en-US" altLang="ko-KR"/>
              <a:t>(</a:t>
            </a:r>
            <a:r>
              <a:rPr lang="ko-KR" altLang="en-US"/>
              <a:t>담당교수</a:t>
            </a:r>
            <a:r>
              <a:rPr lang="en-US" altLang="ko-KR"/>
              <a:t>: </a:t>
            </a:r>
            <a:r>
              <a:rPr lang="ko-KR" altLang="en-US"/>
              <a:t>김희숙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5AD7E9-FFCF-4311-A13D-0D246892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20A6-8403-4935-B2B5-B75277C90BB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C53EA1C-C368-431C-832D-0737293EB5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en-US" altLang="ko-KR" dirty="0" smtClean="0"/>
              <a:t>w12)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271542" y="3264089"/>
            <a:ext cx="4642203" cy="203132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-- </a:t>
            </a:r>
            <a:r>
              <a:rPr lang="ko-KR" altLang="en-US" b="1" dirty="0" smtClean="0">
                <a:solidFill>
                  <a:srgbClr val="00B0F0"/>
                </a:solidFill>
              </a:rPr>
              <a:t>노트</a:t>
            </a:r>
            <a:r>
              <a:rPr lang="en-US" altLang="ko-KR" b="1" dirty="0" smtClean="0">
                <a:solidFill>
                  <a:srgbClr val="00B0F0"/>
                </a:solidFill>
              </a:rPr>
              <a:t>(</a:t>
            </a:r>
            <a:r>
              <a:rPr lang="ko-KR" altLang="en-US" b="1" dirty="0" smtClean="0">
                <a:solidFill>
                  <a:srgbClr val="00B0F0"/>
                </a:solidFill>
              </a:rPr>
              <a:t>엑셀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r>
              <a:rPr lang="ko-KR" altLang="en-US" b="1" dirty="0" smtClean="0"/>
              <a:t>에 </a:t>
            </a:r>
            <a:r>
              <a:rPr lang="ko-KR" altLang="en-US" b="1" dirty="0"/>
              <a:t>각 </a:t>
            </a:r>
            <a:r>
              <a:rPr lang="ko-KR" altLang="en-US" b="1" dirty="0" err="1"/>
              <a:t>실행결과를</a:t>
            </a:r>
            <a:r>
              <a:rPr lang="ko-KR" altLang="en-US" b="1" dirty="0"/>
              <a:t> 작성하시오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-- 1. </a:t>
            </a:r>
            <a:r>
              <a:rPr lang="ko-KR" altLang="en-US" b="1" dirty="0" err="1"/>
              <a:t>카티션</a:t>
            </a:r>
            <a:r>
              <a:rPr lang="ko-KR" altLang="en-US" b="1" dirty="0"/>
              <a:t> </a:t>
            </a:r>
            <a:r>
              <a:rPr lang="ko-KR" altLang="en-US" b="1" dirty="0" err="1"/>
              <a:t>프로덕트</a:t>
            </a:r>
            <a:endParaRPr lang="ko-KR" altLang="en-US" b="1" dirty="0"/>
          </a:p>
          <a:p>
            <a:r>
              <a:rPr lang="en-US" altLang="ko-KR" b="1" dirty="0"/>
              <a:t>-- 2. </a:t>
            </a:r>
            <a:r>
              <a:rPr lang="ko-KR" altLang="en-US" b="1" dirty="0" err="1"/>
              <a:t>동등조인</a:t>
            </a:r>
            <a:endParaRPr lang="ko-KR" altLang="en-US" b="1" dirty="0"/>
          </a:p>
          <a:p>
            <a:r>
              <a:rPr lang="en-US" altLang="ko-KR" b="1" dirty="0"/>
              <a:t>-- 3. </a:t>
            </a:r>
            <a:r>
              <a:rPr lang="ko-KR" altLang="en-US" b="1" dirty="0" err="1"/>
              <a:t>자연조인</a:t>
            </a:r>
            <a:endParaRPr lang="ko-KR" altLang="en-US" b="1" dirty="0"/>
          </a:p>
          <a:p>
            <a:r>
              <a:rPr lang="en-US" altLang="ko-KR" b="1" dirty="0"/>
              <a:t>-- 4. </a:t>
            </a:r>
            <a:r>
              <a:rPr lang="ko-KR" altLang="en-US" b="1" dirty="0" err="1"/>
              <a:t>세타조인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2230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46" y="3264089"/>
            <a:ext cx="1838582" cy="981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81" y="3209211"/>
            <a:ext cx="3734321" cy="25340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9399" y="2312304"/>
            <a:ext cx="254353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2" y="3264089"/>
            <a:ext cx="2181529" cy="1257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021" y="3216515"/>
            <a:ext cx="3743847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697" y="3264089"/>
            <a:ext cx="231489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5541" y="3348755"/>
            <a:ext cx="2210108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24245" y="3264089"/>
            <a:ext cx="3000794" cy="13146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08332" y="3429000"/>
            <a:ext cx="2257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답안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1-1]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40D5C-56D9-4DB9-8E04-0CD824FF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2" y="1214902"/>
            <a:ext cx="10369120" cy="19520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6541" y="3264089"/>
            <a:ext cx="2286319" cy="1333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79581" y="3264089"/>
            <a:ext cx="3258004" cy="26768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56776" y="3264089"/>
            <a:ext cx="383911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7EFE8-2405-431D-B262-7A2E7A5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다음을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관계대수로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나타내고 </a:t>
            </a:r>
            <a:r>
              <a:rPr lang="en-US" altLang="ko-KR" dirty="0">
                <a:solidFill>
                  <a:prstClr val="black"/>
                </a:solidFill>
                <a:sym typeface="Wingdings" panose="05000000000000000000" pitchFamily="2" charset="2"/>
              </a:rPr>
              <a:t>SQL 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문법과 </a:t>
            </a:r>
            <a:r>
              <a:rPr lang="ko-KR" altLang="en-US" dirty="0" err="1">
                <a:solidFill>
                  <a:prstClr val="black"/>
                </a:solidFill>
                <a:sym typeface="Wingdings" panose="05000000000000000000" pitchFamily="2" charset="2"/>
              </a:rPr>
              <a:t>실행결과를</a:t>
            </a:r>
            <a:r>
              <a:rPr lang="ko-KR" altLang="en-US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sym typeface="Wingdings" panose="05000000000000000000" pitchFamily="2" charset="2"/>
              </a:rPr>
              <a:t>작성하라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rgbClr val="00B050"/>
                </a:solidFill>
              </a:rPr>
              <a:t>stu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김희숙</a:t>
            </a:r>
            <a:endParaRPr lang="ko-KR" altLang="en-US"/>
          </a:p>
        </p:txBody>
      </p:sp>
      <p:sp>
        <p:nvSpPr>
          <p:cNvPr id="6" name="Rectangle 51">
            <a:extLst>
              <a:ext uri="{FF2B5EF4-FFF2-40B4-BE49-F238E27FC236}">
                <a16:creationId xmlns:a16="http://schemas.microsoft.com/office/drawing/2014/main" id="{E46CEC2F-6D7D-4B9C-9C8B-72C6831C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77" y="590719"/>
            <a:ext cx="7680449" cy="527041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lvl="0"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[Quiz</a:t>
            </a:r>
            <a:r>
              <a:rPr lang="ko-KR" altLang="en-US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1-2] (</a:t>
            </a:r>
            <a:r>
              <a:rPr lang="ko-KR" altLang="en-US" sz="16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관계대수</a:t>
            </a:r>
            <a:r>
              <a:rPr lang="en-US" altLang="ko-KR" sz="16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sz="16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371454" y="3555607"/>
            <a:ext cx="4828619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노트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엑셀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)</a:t>
            </a:r>
            <a:r>
              <a:rPr lang="ko-KR" altLang="en-US" sz="1600" b="1" dirty="0" smtClean="0"/>
              <a:t>에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54" y="1227021"/>
            <a:ext cx="7029450" cy="2219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4E4573-E71F-4FB5-8E24-9A72AE9437DA}"/>
              </a:ext>
            </a:extLst>
          </p:cNvPr>
          <p:cNvSpPr txBox="1"/>
          <p:nvPr/>
        </p:nvSpPr>
        <p:spPr>
          <a:xfrm>
            <a:off x="5394037" y="3564450"/>
            <a:ext cx="6153727" cy="2554545"/>
          </a:xfrm>
          <a:prstGeom prst="rect">
            <a:avLst/>
          </a:prstGeom>
          <a:ln w="25400" cmpd="sng">
            <a:solidFill>
              <a:srgbClr val="FA7B07"/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/>
              <a:t>-- 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SQL </a:t>
            </a:r>
            <a:r>
              <a:rPr lang="ko-KR" altLang="en-US" sz="1600" b="1" dirty="0" smtClean="0">
                <a:solidFill>
                  <a:srgbClr val="00B0F0"/>
                </a:solidFill>
              </a:rPr>
              <a:t>문법 실습하여</a:t>
            </a:r>
            <a:r>
              <a:rPr lang="en-US" altLang="ko-KR" sz="1600" b="1" dirty="0" smtClean="0">
                <a:solidFill>
                  <a:srgbClr val="00B0F0"/>
                </a:solidFill>
              </a:rPr>
              <a:t>(MySQL)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각 </a:t>
            </a:r>
            <a:r>
              <a:rPr lang="ko-KR" altLang="en-US" sz="1600" b="1" dirty="0" err="1"/>
              <a:t>실행결과를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-- 1. </a:t>
            </a:r>
            <a:r>
              <a:rPr lang="ko-KR" altLang="en-US" sz="1600" b="1" dirty="0" err="1"/>
              <a:t>카티션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프로덕트</a:t>
            </a:r>
            <a:endParaRPr lang="ko-KR" altLang="en-US" sz="1600" b="1" dirty="0"/>
          </a:p>
          <a:p>
            <a:r>
              <a:rPr lang="en-US" altLang="ko-KR" sz="1600" b="1" dirty="0"/>
              <a:t>-- 2. </a:t>
            </a:r>
            <a:r>
              <a:rPr lang="ko-KR" altLang="en-US" sz="1600" b="1" dirty="0" err="1"/>
              <a:t>동등조인</a:t>
            </a:r>
            <a:endParaRPr lang="ko-KR" altLang="en-US" sz="1600" b="1" dirty="0"/>
          </a:p>
          <a:p>
            <a:r>
              <a:rPr lang="en-US" altLang="ko-KR" sz="1600" b="1" dirty="0"/>
              <a:t>-- 3. </a:t>
            </a:r>
            <a:r>
              <a:rPr lang="ko-KR" altLang="en-US" sz="1600" b="1" dirty="0" err="1"/>
              <a:t>자연조인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-- 4. </a:t>
            </a:r>
            <a:r>
              <a:rPr lang="ko-KR" altLang="en-US" sz="1600" b="1" dirty="0"/>
              <a:t>왼쪽외부조인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-- 5. </a:t>
            </a:r>
            <a:r>
              <a:rPr lang="ko-KR" altLang="en-US" sz="1600" b="1" dirty="0"/>
              <a:t>오른쪽외부조인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-- 6. </a:t>
            </a:r>
            <a:r>
              <a:rPr lang="ko-KR" altLang="en-US" sz="1600" b="1" dirty="0"/>
              <a:t>완전외부조인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2079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735</ep:Words>
  <ep:PresentationFormat>와이드스크린</ep:PresentationFormat>
  <ep:Paragraphs>156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데이터베이스</vt:lpstr>
      <vt:lpstr>데이터베이스</vt:lpstr>
      <vt:lpstr>[수업중제출]</vt:lpstr>
      <vt:lpstr>(관계대수) 다음을 관계대수로 나타내고 SQL 문법과 실행결과를 작성하라 (stu)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(stu)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(답안)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(관계대수) 다음을 관계대수로 나타내고 SQL 문법과 실행결과를 작성하라 (stu)</vt:lpstr>
      <vt:lpstr>[Quiz]</vt:lpstr>
      <vt:lpstr>[Quiz 2] (MySQL)</vt:lpstr>
      <vt:lpstr>[Quiz 2] (MySQL)</vt:lpstr>
      <vt:lpstr>[Quiz 2] (MySQL)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2020-03-10T19:43:11.000</dcterms:created>
  <dc:creator>hskim</dc:creator>
  <cp:lastModifiedBy>myoungjin</cp:lastModifiedBy>
  <dcterms:modified xsi:type="dcterms:W3CDTF">2024-11-28T07:40:44.878</dcterms:modified>
  <cp:revision>568</cp:revision>
  <dc:title>데이터베이스관리_김희숙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