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0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9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3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8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6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6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4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6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3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7F21-2BD4-4E1C-B4D5-9F4F9B75274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D8EC-5AF1-4598-B40B-A8C0A48F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9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ee/1.4/docs/api/javax/servlet/jsp/JspWrit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ee/1.4/docs/api/javax/servlet/ServletContex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0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089" y="-5598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내장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1574132" y="1030205"/>
            <a:ext cx="8023225" cy="3000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600" dirty="0"/>
              <a:t>인터페이스 </a:t>
            </a:r>
            <a:r>
              <a:rPr lang="en-US" altLang="ko-KR" sz="2600" dirty="0" err="1"/>
              <a:t>HttpServletResponse</a:t>
            </a:r>
            <a:endParaRPr lang="ko-KR" altLang="en-US" sz="2600" dirty="0"/>
          </a:p>
          <a:p>
            <a:pPr lvl="1">
              <a:lnSpc>
                <a:spcPct val="80000"/>
              </a:lnSpc>
            </a:pPr>
            <a:r>
              <a:rPr lang="ko-KR" altLang="en-US" sz="1900" dirty="0">
                <a:latin typeface="Arial" panose="020B0604020202020204" pitchFamily="34" charset="0"/>
                <a:ea typeface="굴림" panose="020B0600000101010101" pitchFamily="50" charset="-127"/>
              </a:rPr>
              <a:t>서버가 클라이언트에게 요청에 대한 응답을 보내기 위한 객체</a:t>
            </a:r>
            <a:endParaRPr lang="en-US" altLang="ko-KR" sz="19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1900" dirty="0">
                <a:latin typeface="Arial" panose="020B0604020202020204" pitchFamily="34" charset="0"/>
                <a:ea typeface="굴림" panose="020B0600000101010101" pitchFamily="50" charset="-127"/>
              </a:rPr>
              <a:t>인터페이스 </a:t>
            </a:r>
            <a:r>
              <a:rPr lang="en-US" altLang="ko-KR" sz="1900" dirty="0" err="1">
                <a:latin typeface="Arial" panose="020B0604020202020204" pitchFamily="34" charset="0"/>
                <a:ea typeface="굴림" panose="020B0600000101010101" pitchFamily="50" charset="-127"/>
              </a:rPr>
              <a:t>HttpServletResponse</a:t>
            </a:r>
            <a:endParaRPr lang="en-US" altLang="ko-KR" sz="19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>
              <a:lnSpc>
                <a:spcPct val="80000"/>
              </a:lnSpc>
            </a:pPr>
            <a:r>
              <a:rPr lang="ko-KR" altLang="en-US" sz="1700" dirty="0">
                <a:solidFill>
                  <a:srgbClr val="73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상위 인터페이스가</a:t>
            </a:r>
            <a:r>
              <a:rPr lang="en-US" altLang="ko-KR" sz="1700" dirty="0">
                <a:solidFill>
                  <a:srgbClr val="73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700" dirty="0" err="1">
                <a:solidFill>
                  <a:srgbClr val="73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ServletResponse</a:t>
            </a:r>
            <a:endParaRPr lang="en-US" altLang="ko-KR" sz="1700" dirty="0">
              <a:solidFill>
                <a:srgbClr val="7399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 latinLnBrk="0">
              <a:lnSpc>
                <a:spcPct val="80000"/>
              </a:lnSpc>
            </a:pPr>
            <a:r>
              <a:rPr lang="ko-KR" altLang="en-US" sz="1900" dirty="0" err="1">
                <a:latin typeface="Arial" panose="020B0604020202020204" pitchFamily="34" charset="0"/>
                <a:ea typeface="굴림" panose="020B0600000101010101" pitchFamily="50" charset="-127"/>
              </a:rPr>
              <a:t>메소드</a:t>
            </a:r>
            <a:r>
              <a:rPr lang="ko-KR" altLang="en-US" sz="19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900" dirty="0" err="1">
                <a:latin typeface="Arial" panose="020B0604020202020204" pitchFamily="34" charset="0"/>
                <a:ea typeface="굴림" panose="020B0600000101010101" pitchFamily="50" charset="-127"/>
              </a:rPr>
              <a:t>sendRedirect</a:t>
            </a:r>
            <a:r>
              <a:rPr lang="en-US" altLang="ko-KR" sz="1900" dirty="0">
                <a:latin typeface="Arial" panose="020B0604020202020204" pitchFamily="34" charset="0"/>
                <a:ea typeface="굴림" panose="020B0600000101010101" pitchFamily="50" charset="-127"/>
              </a:rPr>
              <a:t>()</a:t>
            </a:r>
          </a:p>
          <a:p>
            <a:pPr lvl="2" latinLnBrk="0">
              <a:lnSpc>
                <a:spcPct val="80000"/>
              </a:lnSpc>
            </a:pPr>
            <a:r>
              <a:rPr lang="ko-KR" altLang="en-US" sz="1700" dirty="0">
                <a:solidFill>
                  <a:srgbClr val="73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원하는 페이지로 이동</a:t>
            </a:r>
            <a:endParaRPr lang="ko-KR" altLang="en-US" sz="700" dirty="0">
              <a:solidFill>
                <a:srgbClr val="7399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 latinLnBrk="0">
              <a:lnSpc>
                <a:spcPct val="80000"/>
              </a:lnSpc>
            </a:pPr>
            <a:r>
              <a:rPr lang="en-US" altLang="ko-KR" sz="1700" dirty="0">
                <a:solidFill>
                  <a:srgbClr val="73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&lt;% </a:t>
            </a:r>
          </a:p>
          <a:p>
            <a:pPr lvl="2" latinLnBrk="0">
              <a:lnSpc>
                <a:spcPct val="80000"/>
              </a:lnSpc>
            </a:pPr>
            <a:r>
              <a:rPr lang="en-US" altLang="ko-KR" sz="1700" dirty="0">
                <a:solidFill>
                  <a:srgbClr val="73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   String URL = "http://www.naver.com ";</a:t>
            </a:r>
          </a:p>
          <a:p>
            <a:pPr lvl="2" latinLnBrk="0">
              <a:lnSpc>
                <a:spcPct val="80000"/>
              </a:lnSpc>
            </a:pPr>
            <a:r>
              <a:rPr lang="en-US" altLang="ko-KR" sz="1700" dirty="0">
                <a:solidFill>
                  <a:srgbClr val="73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700" dirty="0" err="1">
                <a:solidFill>
                  <a:srgbClr val="73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response.sendRedirect</a:t>
            </a:r>
            <a:r>
              <a:rPr lang="en-US" altLang="ko-KR" sz="1700" dirty="0">
                <a:solidFill>
                  <a:srgbClr val="73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(URL);</a:t>
            </a:r>
            <a:endParaRPr lang="ko-KR" altLang="en-US" sz="1700" dirty="0">
              <a:solidFill>
                <a:srgbClr val="7399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1700" dirty="0">
                <a:solidFill>
                  <a:srgbClr val="7399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%&gt;</a:t>
            </a:r>
            <a:endParaRPr lang="ko-KR" altLang="en-US" sz="1700" dirty="0">
              <a:solidFill>
                <a:srgbClr val="7399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latinLnBrk="1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latinLnBrk="1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latinLnBrk="1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latinLnBrk="1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latinLnBrk="1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fld id="{634698C2-82EE-40EF-A295-884E22CCEEF9}" type="slidenum">
              <a:rPr lang="ko-KR" altLang="en-US" sz="1400">
                <a:latin typeface="Arial" panose="020B0604020202020204" pitchFamily="34" charset="0"/>
              </a:rPr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86200"/>
              </p:ext>
            </p:extLst>
          </p:nvPr>
        </p:nvGraphicFramePr>
        <p:xfrm>
          <a:off x="2643187" y="4160002"/>
          <a:ext cx="6905625" cy="2066925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반환값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메소드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사용</a:t>
                      </a: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용도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addCookie(Cookie cookie)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쿠키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데이터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기록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addHeader(String name, String value)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response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헤더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내용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기록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sendRedirect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(String location)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지정된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location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페이지로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이동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setBufferSize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 size)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버퍼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크기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지정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setContentType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(String type)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Content Type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지정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getBufferSize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 size)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버퍼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크기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2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latinLnBrk="1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latinLnBrk="1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latinLnBrk="1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latinLnBrk="1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latinLnBrk="1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ko-KR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5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내장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>
          <a:xfrm>
            <a:off x="2133601" y="1000125"/>
            <a:ext cx="8023225" cy="5149850"/>
          </a:xfrm>
        </p:spPr>
        <p:txBody>
          <a:bodyPr/>
          <a:lstStyle/>
          <a:p>
            <a:r>
              <a:rPr lang="ko-KR" altLang="en-US" smtClean="0"/>
              <a:t>클래스 </a:t>
            </a:r>
            <a:r>
              <a:rPr lang="en-US" altLang="ko-KR" smtClean="0"/>
              <a:t>JspWriter</a:t>
            </a:r>
            <a:endParaRPr lang="ko-KR" altLang="en-US" smtClean="0"/>
          </a:p>
          <a:p>
            <a:pPr lvl="1"/>
            <a:r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t>클래스 </a:t>
            </a:r>
            <a:r>
              <a:rPr lang="en-US" altLang="ko-KR" smtClean="0">
                <a:latin typeface="Arial" panose="020B0604020202020204" pitchFamily="34" charset="0"/>
                <a:ea typeface="굴림" panose="020B0600000101010101" pitchFamily="50" charset="-127"/>
              </a:rPr>
              <a:t>javax.servlet.jsp.JspWriter </a:t>
            </a:r>
            <a:r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t>자료유형</a:t>
            </a:r>
            <a:endParaRPr lang="en-US" altLang="ko-KR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latin typeface="Arial" panose="020B0604020202020204" pitchFamily="34" charset="0"/>
                <a:ea typeface="굴림" panose="020B0600000101010101" pitchFamily="50" charset="-127"/>
              </a:rPr>
              <a:t>JSP </a:t>
            </a:r>
            <a:r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t>페이지의 출력을 위한 객체</a:t>
            </a:r>
            <a:endParaRPr lang="en-US" altLang="ko-KR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t>출력과 버퍼링에 관련된 주요 메소드를 제공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latinLnBrk="1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latinLnBrk="1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latinLnBrk="1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latinLnBrk="1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latinLnBrk="1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fld id="{70EBADEB-61C8-4D5D-981C-AFAA6FBAB2D9}" type="slidenum">
              <a:rPr lang="ko-KR" altLang="en-US" sz="1400">
                <a:latin typeface="Arial" panose="020B0604020202020204" pitchFamily="34" charset="0"/>
              </a:rPr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09876" y="2857500"/>
          <a:ext cx="7000875" cy="2936880"/>
        </p:xfrm>
        <a:graphic>
          <a:graphicData uri="http://schemas.openxmlformats.org/drawingml/2006/table">
            <a:tbl>
              <a:tblPr/>
              <a:tblGrid>
                <a:gridCol w="9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반환값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메소드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사용</a:t>
                      </a: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용도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print(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여러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자료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값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여러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자료유형을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출력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println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여러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자료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값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)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여러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자료유형을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출력하고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현재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줄을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종료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clearBuffer()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버퍼의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현재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내용물을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제거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flush()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버퍼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크기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지정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  <a:hlinkClick r:id="rId2"/>
                        </a:rPr>
                        <a:t>clear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()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버퍼의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내용물을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제거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  <a:hlinkClick r:id="rId2"/>
                        </a:rPr>
                        <a:t>close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()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스트림을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닫음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  <a:hlinkClick r:id="rId2"/>
                        </a:rPr>
                        <a:t>getBufferSize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()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버퍼의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전체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크기를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  <a:hlinkClick r:id="rId2"/>
                        </a:rPr>
                        <a:t>getRemaining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()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버퍼의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남아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있는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크기를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boolean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  <a:hlinkClick r:id="rId2"/>
                        </a:rPr>
                        <a:t>isAutoFlush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()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현재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autoFlush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상태를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089" marR="6208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98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latinLnBrk="1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latinLnBrk="1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latinLnBrk="1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latinLnBrk="1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latinLnBrk="1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ko-KR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1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268" y="13096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내장 객체 </a:t>
            </a:r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43011" name="내용 개체 틀 2"/>
          <p:cNvSpPr>
            <a:spLocks noGrp="1"/>
          </p:cNvSpPr>
          <p:nvPr>
            <p:ph idx="1"/>
          </p:nvPr>
        </p:nvSpPr>
        <p:spPr>
          <a:xfrm>
            <a:off x="1140996" y="1122083"/>
            <a:ext cx="8023225" cy="5149850"/>
          </a:xfrm>
        </p:spPr>
        <p:txBody>
          <a:bodyPr/>
          <a:lstStyle/>
          <a:p>
            <a:pPr latinLnBrk="0"/>
            <a:r>
              <a:rPr lang="ko-KR" altLang="en-US" dirty="0" smtClean="0"/>
              <a:t>인터페이스 </a:t>
            </a:r>
            <a:r>
              <a:rPr lang="en-US" altLang="ko-KR" dirty="0" err="1" smtClean="0"/>
              <a:t>ServletContext</a:t>
            </a:r>
            <a:endParaRPr lang="ko-KR" altLang="en-US" dirty="0" smtClean="0"/>
          </a:p>
          <a:p>
            <a:pPr lvl="1"/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javax.servlet.ServletContext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인터페이스</a:t>
            </a:r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/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웹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애플리케이션에서 유지 관리되는 여러 환경 정보를 관리</a:t>
            </a:r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r>
              <a:rPr lang="ko-KR" altLang="en-US" dirty="0" smtClean="0"/>
              <a:t>웹 애플리케이션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여러 개의 </a:t>
            </a:r>
            <a:r>
              <a:rPr lang="ko-KR" altLang="en-US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서블릿과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JSP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로 구성되는 웹 서비스 응용 프로그램 단위</a:t>
            </a:r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/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내장 객체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application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은 </a:t>
            </a:r>
            <a:r>
              <a:rPr lang="ko-KR" altLang="en-US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서블릿과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 서버 간의 자료를 교환하는 여러 </a:t>
            </a:r>
            <a:r>
              <a:rPr lang="ko-KR" altLang="en-US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메소드를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 제공</a:t>
            </a: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latinLnBrk="1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latinLnBrk="1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latinLnBrk="1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latinLnBrk="1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latinLnBrk="1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fld id="{AAC0DD76-9184-4E14-9F13-A5CA393A31CC}" type="slidenum">
              <a:rPr lang="ko-KR" altLang="en-US" sz="1400">
                <a:latin typeface="Arial" panose="020B0604020202020204" pitchFamily="34" charset="0"/>
              </a:rPr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6566"/>
              </p:ext>
            </p:extLst>
          </p:nvPr>
        </p:nvGraphicFramePr>
        <p:xfrm>
          <a:off x="1803735" y="4740273"/>
          <a:ext cx="6786563" cy="1798639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반환값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메소드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사용</a:t>
                      </a:r>
                      <a:r>
                        <a:rPr kumimoji="0" 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용도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getServerInfo()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컨테이너의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이름과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버전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Object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  <a:hlinkClick r:id="rId2"/>
                        </a:rPr>
                        <a:t>getAttribute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(String name)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웹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응용에서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지정된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이름의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속성을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  <a:hlinkClick r:id="rId2"/>
                        </a:rPr>
                        <a:t>log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(String msg)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지정된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msg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의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로그를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저장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  <a:hlinkClick r:id="rId2"/>
                        </a:rPr>
                        <a:t>setAttribute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(String name, Object object)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웹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응용에서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지정된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이름으로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object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를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저장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  <a:hlinkClick r:id="rId2"/>
                        </a:rPr>
                        <a:t>removeAttribute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(String name)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웹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응용에서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지정된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이름의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속성을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삭제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59871" marR="5987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4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latinLnBrk="1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latinLnBrk="1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latinLnBrk="1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latinLnBrk="1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latinLnBrk="1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ko-KR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3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0842" y="73027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내장 객체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45059" name="내용 개체 틀 2"/>
          <p:cNvSpPr>
            <a:spLocks noGrp="1"/>
          </p:cNvSpPr>
          <p:nvPr>
            <p:ph idx="1"/>
          </p:nvPr>
        </p:nvSpPr>
        <p:spPr>
          <a:xfrm>
            <a:off x="906380" y="1398590"/>
            <a:ext cx="8023225" cy="5149850"/>
          </a:xfrm>
        </p:spPr>
        <p:txBody>
          <a:bodyPr/>
          <a:lstStyle/>
          <a:p>
            <a:pPr latinLnBrk="0"/>
            <a:r>
              <a:rPr lang="ko-KR" altLang="en-US" dirty="0" smtClean="0"/>
              <a:t>페이지 </a:t>
            </a:r>
            <a:r>
              <a:rPr lang="ko-KR" altLang="en-US" dirty="0" err="1" smtClean="0"/>
              <a:t>지시자에서</a:t>
            </a:r>
            <a:r>
              <a:rPr lang="ko-KR" altLang="en-US" dirty="0" smtClean="0"/>
              <a:t> </a:t>
            </a:r>
          </a:p>
          <a:p>
            <a:pPr lvl="1" latinLnBrk="0"/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isErrorPage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=”true”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로 지정한 경우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이용할 수 있는 내부 객체</a:t>
            </a:r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 latinLnBrk="0"/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지정한 예외 처리 페이지에서 적절한 예외 처리를 구현  </a:t>
            </a:r>
          </a:p>
          <a:p>
            <a:endParaRPr lang="ko-KR" altLang="en-US" dirty="0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latinLnBrk="1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latinLnBrk="1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latinLnBrk="1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latinLnBrk="1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latinLnBrk="1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fld id="{EDE84694-83E5-4B6B-8C37-074047A7F10F}" type="slidenum">
              <a:rPr lang="ko-KR" altLang="en-US" sz="1400">
                <a:latin typeface="Arial" panose="020B0604020202020204" pitchFamily="34" charset="0"/>
              </a:rPr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6678"/>
              </p:ext>
            </p:extLst>
          </p:nvPr>
        </p:nvGraphicFramePr>
        <p:xfrm>
          <a:off x="2778293" y="3668127"/>
          <a:ext cx="6272213" cy="1365252"/>
        </p:xfrm>
        <a:graphic>
          <a:graphicData uri="http://schemas.openxmlformats.org/drawingml/2006/table">
            <a:tbl>
              <a:tblPr/>
              <a:tblGrid>
                <a:gridCol w="86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반환값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메소드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사용</a:t>
                      </a: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용도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getMessage()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예외를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표시하는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문자열을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toString()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예외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자체를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문자열을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반환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void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printStackTrace()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표준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출력으로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스택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추적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정보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출력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313</Words>
  <Application>Microsoft Office PowerPoint</Application>
  <PresentationFormat>와이드스크린</PresentationFormat>
  <Paragraphs>112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굴림체</vt:lpstr>
      <vt:lpstr>맑은 고딕</vt:lpstr>
      <vt:lpstr>바탕</vt:lpstr>
      <vt:lpstr>Arial</vt:lpstr>
      <vt:lpstr>Times New Roman</vt:lpstr>
      <vt:lpstr>Verdana</vt:lpstr>
      <vt:lpstr>Office 테마</vt:lpstr>
      <vt:lpstr>PowerPoint 프레젠테이션</vt:lpstr>
      <vt:lpstr>내장 객체 response</vt:lpstr>
      <vt:lpstr>내장 객체 out</vt:lpstr>
      <vt:lpstr>내장 객체 application</vt:lpstr>
      <vt:lpstr>내장 객체 exception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3</cp:revision>
  <dcterms:created xsi:type="dcterms:W3CDTF">2024-05-03T04:59:10Z</dcterms:created>
  <dcterms:modified xsi:type="dcterms:W3CDTF">2024-05-03T05:01:55Z</dcterms:modified>
</cp:coreProperties>
</file>