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71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8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045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25B-2E63-4C22-8658-E02F749FD7F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98CF-05F2-4EA8-BF63-C428B0961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  <a:latin typeface="Arial"/>
              </a:rPr>
              <a:t> </a:t>
            </a:r>
            <a:r>
              <a:rPr lang="ko-KR" altLang="en-US">
                <a:solidFill>
                  <a:schemeClr val="bg1"/>
                </a:solidFill>
              </a:rPr>
              <a:t>사용자 정의 메소드를 만드는 형식</a:t>
            </a:r>
            <a:r>
              <a:rPr lang="ko-KR" altLang="en-US"/>
              <a:t> 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64235" name="Group 11"/>
          <p:cNvGraphicFramePr>
            <a:graphicFrameLocks noGrp="1"/>
          </p:cNvGraphicFramePr>
          <p:nvPr/>
        </p:nvGraphicFramePr>
        <p:xfrm>
          <a:off x="431800" y="1989138"/>
          <a:ext cx="8101013" cy="1979613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96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메소드이름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전달인자리스트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머릿부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{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시작을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변수 선언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문장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결과 값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);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}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                        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//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메소드의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몸체 끝을 알리는 중괄호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7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클래스 선언과 속성 선언 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en-US" altLang="ko-KR"/>
              <a:t>Animal </a:t>
            </a:r>
            <a:r>
              <a:rPr lang="ko-KR" altLang="en-US"/>
              <a:t>클래스 선언 </a:t>
            </a:r>
          </a:p>
        </p:txBody>
      </p:sp>
      <p:sp>
        <p:nvSpPr>
          <p:cNvPr id="573449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3457" name="Group 17"/>
          <p:cNvGraphicFramePr>
            <a:graphicFrameLocks noGrp="1"/>
          </p:cNvGraphicFramePr>
          <p:nvPr/>
        </p:nvGraphicFramePr>
        <p:xfrm>
          <a:off x="431800" y="1989138"/>
          <a:ext cx="3779838" cy="2519363"/>
        </p:xfrm>
        <a:graphic>
          <a:graphicData uri="http://schemas.openxmlformats.org/drawingml/2006/table">
            <a:tbl>
              <a:tblPr/>
              <a:tblGrid>
                <a:gridCol w="377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Animal{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String name;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</a:t>
                      </a:r>
                      <a:r>
                        <a:rPr kumimoji="1" lang="en-US" altLang="ko-KR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int</a:t>
                      </a: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age;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3458" name="Picture 18" descr="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2613" y="1989138"/>
            <a:ext cx="4751387" cy="2459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53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sz="2800"/>
              <a:t>기본 자료형 </a:t>
            </a:r>
            <a:r>
              <a:rPr lang="en-US" altLang="ko-KR" sz="2800"/>
              <a:t>(Primitive Type)</a:t>
            </a:r>
            <a:r>
              <a:rPr lang="en-US" altLang="ko-KR"/>
              <a:t> 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-36512" y="47667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431800" y="1573084"/>
            <a:ext cx="8281988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 a;    //</a:t>
            </a:r>
            <a:r>
              <a:rPr lang="ko-KR" altLang="en-US" sz="2000" b="1" dirty="0"/>
              <a:t>변수 선언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a = 5;     // </a:t>
            </a:r>
            <a:r>
              <a:rPr lang="ko-KR" altLang="en-US" sz="2000" b="1" dirty="0"/>
              <a:t>선언된 변수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저장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메모리 할당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431800" y="3968750"/>
            <a:ext cx="8712200" cy="20005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b="1" dirty="0"/>
              <a:t>Animal  a;    </a:t>
            </a:r>
            <a:r>
              <a:rPr lang="en-US" altLang="ko-KR" sz="1800" b="1" dirty="0"/>
              <a:t>//</a:t>
            </a:r>
            <a:r>
              <a:rPr lang="ko-KR" altLang="en-US" sz="1800" b="1" dirty="0" err="1"/>
              <a:t>레퍼런스</a:t>
            </a:r>
            <a:r>
              <a:rPr lang="ko-KR" altLang="en-US" sz="1800" b="1" dirty="0"/>
              <a:t> 변수 선언</a:t>
            </a:r>
            <a:r>
              <a:rPr lang="en-US" altLang="ko-KR" sz="1800" b="1" dirty="0"/>
              <a:t>,</a:t>
            </a:r>
          </a:p>
          <a:p>
            <a:r>
              <a:rPr lang="en-US" altLang="ko-KR" sz="1800" b="1" dirty="0"/>
              <a:t>		// </a:t>
            </a:r>
            <a:r>
              <a:rPr lang="ko-KR" altLang="en-US" sz="1800" b="1" dirty="0"/>
              <a:t>값을 저장할 수 있는 실질적인 공간이 생성되지 않음</a:t>
            </a:r>
          </a:p>
          <a:p>
            <a:endParaRPr lang="ko-KR" altLang="en-US" sz="1600" b="1" dirty="0"/>
          </a:p>
          <a:p>
            <a:r>
              <a:rPr lang="en-US" altLang="ko-KR" b="1" dirty="0"/>
              <a:t>a = new Animal;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생성</a:t>
            </a:r>
            <a:r>
              <a:rPr lang="en-US" altLang="ko-KR" sz="1800" b="1" dirty="0"/>
              <a:t>, </a:t>
            </a:r>
          </a:p>
          <a:p>
            <a:r>
              <a:rPr lang="en-US" altLang="ko-KR" sz="1800" b="1" dirty="0"/>
              <a:t>			new</a:t>
            </a:r>
            <a:r>
              <a:rPr lang="ko-KR" altLang="en-US" sz="1800" b="1" dirty="0"/>
              <a:t>를 사용해 객체를 선언함으로써 실질적인 값을 </a:t>
            </a:r>
          </a:p>
          <a:p>
            <a:r>
              <a:rPr lang="ko-KR" altLang="en-US" sz="1800" b="1" dirty="0"/>
              <a:t>			저장하기 위한 메모리 할당됨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a.name=</a:t>
            </a:r>
            <a:r>
              <a:rPr lang="en-US" altLang="ko-KR" sz="1800" b="1" dirty="0">
                <a:latin typeface="Arial"/>
              </a:rPr>
              <a:t>“</a:t>
            </a:r>
            <a:r>
              <a:rPr lang="ko-KR" altLang="en-US" sz="1800" b="1" dirty="0"/>
              <a:t>원숭이</a:t>
            </a:r>
            <a:r>
              <a:rPr lang="ko-KR" altLang="en-US" sz="1800" b="1" dirty="0">
                <a:latin typeface="Arial"/>
              </a:rPr>
              <a:t>”</a:t>
            </a:r>
            <a:r>
              <a:rPr lang="ko-KR" altLang="en-US" sz="1800" b="1" dirty="0"/>
              <a:t>         </a:t>
            </a:r>
            <a:r>
              <a:rPr lang="en-US" altLang="ko-KR" sz="1800" b="1" dirty="0"/>
              <a:t>// </a:t>
            </a:r>
            <a:r>
              <a:rPr lang="ko-KR" altLang="en-US" sz="1800" b="1" dirty="0" err="1"/>
              <a:t>인스턴스</a:t>
            </a:r>
            <a:r>
              <a:rPr lang="ko-KR" altLang="en-US" sz="1800" b="1" dirty="0"/>
              <a:t> 접근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250825" y="3068638"/>
            <a:ext cx="846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09600" indent="-609600"/>
            <a:r>
              <a:rPr lang="ko-KR" altLang="en-US" sz="2800" b="1" dirty="0" err="1">
                <a:latin typeface="돋움체" pitchFamily="49" charset="-127"/>
                <a:ea typeface="돋움체" pitchFamily="49" charset="-127"/>
              </a:rPr>
              <a:t>레퍼런스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 형</a:t>
            </a:r>
            <a:r>
              <a:rPr lang="en-US" altLang="ko-KR" sz="2800" b="1" dirty="0">
                <a:latin typeface="돋움체" pitchFamily="49" charset="-127"/>
                <a:ea typeface="돋움체" pitchFamily="49" charset="-127"/>
              </a:rPr>
              <a:t>(reference Type)   //</a:t>
            </a:r>
            <a:r>
              <a:rPr lang="ko-KR" altLang="en-US" sz="2800" b="1" dirty="0">
                <a:latin typeface="돋움체" pitchFamily="49" charset="-127"/>
                <a:ea typeface="돋움체" pitchFamily="49" charset="-127"/>
              </a:rPr>
              <a:t>클래스</a:t>
            </a:r>
            <a:r>
              <a:rPr lang="ko-KR" altLang="en-US" sz="3600" b="1" dirty="0">
                <a:latin typeface="돋움체" pitchFamily="49" charset="-127"/>
                <a:ea typeface="돋움체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06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4700"/>
          </a:xfrm>
        </p:spPr>
        <p:txBody>
          <a:bodyPr/>
          <a:lstStyle/>
          <a:p>
            <a:pPr marL="609600" indent="-609600"/>
            <a:r>
              <a:rPr lang="ko-KR" altLang="en-US" dirty="0" err="1"/>
              <a:t>레퍼런스</a:t>
            </a:r>
            <a:r>
              <a:rPr lang="ko-KR" altLang="en-US" dirty="0"/>
              <a:t> 변수와 객체 생성 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19" name="Rectangle 7"/>
          <p:cNvSpPr>
            <a:spLocks noChangeArrowheads="1"/>
          </p:cNvSpPr>
          <p:nvPr/>
        </p:nvSpPr>
        <p:spPr bwMode="auto">
          <a:xfrm>
            <a:off x="0" y="3606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6531" name="Rectangle 19"/>
          <p:cNvSpPr>
            <a:spLocks noChangeArrowheads="1"/>
          </p:cNvSpPr>
          <p:nvPr/>
        </p:nvSpPr>
        <p:spPr bwMode="auto">
          <a:xfrm>
            <a:off x="431800" y="1225550"/>
            <a:ext cx="8351838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2000" b="1" dirty="0"/>
              <a:t>001:class AnimalTest01{ </a:t>
            </a:r>
          </a:p>
          <a:p>
            <a:r>
              <a:rPr lang="en-US" altLang="ko-KR" sz="2000" b="1" dirty="0"/>
              <a:t>002: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 </a:t>
            </a:r>
          </a:p>
          <a:p>
            <a:r>
              <a:rPr lang="en-US" altLang="ko-KR" sz="2000" b="1" dirty="0"/>
              <a:t>003: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Animal a;</a:t>
            </a:r>
            <a:r>
              <a:rPr lang="en-US" altLang="ko-KR" sz="2000" b="1" dirty="0">
                <a:latin typeface="Arial"/>
              </a:rPr>
              <a:t>      </a:t>
            </a:r>
            <a:r>
              <a:rPr lang="en-US" altLang="ko-KR" sz="2000" b="1" dirty="0"/>
              <a:t>        // </a:t>
            </a:r>
            <a:r>
              <a:rPr lang="ko-KR" altLang="en-US" sz="2000" b="1" dirty="0" err="1"/>
              <a:t>레퍼런스</a:t>
            </a:r>
            <a:r>
              <a:rPr lang="ko-KR" altLang="en-US" sz="2000" b="1" dirty="0"/>
              <a:t> 변수 생성</a:t>
            </a:r>
            <a:r>
              <a:rPr lang="ko-KR" altLang="en-US" sz="2000" b="1" dirty="0">
                <a:latin typeface="Arial"/>
              </a:rPr>
              <a:t>    </a:t>
            </a:r>
            <a:endParaRPr lang="ko-KR" altLang="en-US" sz="2000" b="1" dirty="0"/>
          </a:p>
          <a:p>
            <a:r>
              <a:rPr lang="en-US" altLang="ko-KR" sz="2000" b="1" dirty="0"/>
              <a:t>004: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a=new Animal();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생성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메모리할당</a:t>
            </a:r>
          </a:p>
          <a:p>
            <a:r>
              <a:rPr lang="en-US" altLang="ko-KR" sz="2000" b="1" dirty="0"/>
              <a:t>005: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a.name="</a:t>
            </a:r>
            <a:r>
              <a:rPr lang="ko-KR" altLang="en-US" sz="2000" b="1" dirty="0"/>
              <a:t>원숭이</a:t>
            </a:r>
            <a:r>
              <a:rPr lang="en-US" altLang="ko-KR" sz="2000" b="1" dirty="0"/>
              <a:t>";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// </a:t>
            </a:r>
            <a:r>
              <a:rPr lang="ko-KR" altLang="en-US" sz="2000" b="1" dirty="0" err="1"/>
              <a:t>인스턴스</a:t>
            </a:r>
            <a:r>
              <a:rPr lang="ko-KR" altLang="en-US" sz="2000" b="1" dirty="0"/>
              <a:t> 접근</a:t>
            </a:r>
          </a:p>
          <a:p>
            <a:r>
              <a:rPr lang="en-US" altLang="ko-KR" sz="2000" b="1" dirty="0"/>
              <a:t>006: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=26;</a:t>
            </a:r>
            <a:r>
              <a:rPr lang="en-US" altLang="ko-KR" sz="2000" b="1" dirty="0">
                <a:latin typeface="Arial"/>
              </a:rPr>
              <a:t>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007: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(a.name);</a:t>
            </a:r>
            <a:r>
              <a:rPr lang="en-US" altLang="ko-KR" sz="2000" b="1" dirty="0">
                <a:latin typeface="Arial"/>
              </a:rPr>
              <a:t> </a:t>
            </a:r>
            <a:endParaRPr lang="en-US" altLang="ko-KR" sz="2000" b="1" dirty="0"/>
          </a:p>
          <a:p>
            <a:r>
              <a:rPr lang="en-US" altLang="ko-KR" sz="2000" b="1" dirty="0"/>
              <a:t>008:</a:t>
            </a:r>
            <a:r>
              <a:rPr lang="en-US" altLang="ko-KR" sz="2000" b="1" dirty="0">
                <a:latin typeface="Arial"/>
              </a:rPr>
              <a:t>  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System.out.print</a:t>
            </a:r>
            <a:r>
              <a:rPr lang="en-US" altLang="ko-KR" sz="2000" b="1" dirty="0"/>
              <a:t>(","+</a:t>
            </a:r>
            <a:r>
              <a:rPr lang="en-US" altLang="ko-KR" sz="2000" b="1" dirty="0" err="1"/>
              <a:t>a.age</a:t>
            </a:r>
            <a:r>
              <a:rPr lang="en-US" altLang="ko-KR" sz="2000" b="1" dirty="0"/>
              <a:t>);</a:t>
            </a:r>
            <a:r>
              <a:rPr lang="en-US" altLang="ko-KR" sz="2000" b="1" dirty="0">
                <a:latin typeface="Arial"/>
              </a:rPr>
              <a:t>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009: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}</a:t>
            </a:r>
            <a:r>
              <a:rPr lang="en-US" altLang="ko-KR" sz="2000" b="1" dirty="0">
                <a:latin typeface="Arial"/>
              </a:rPr>
              <a:t>                                                   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010:}</a:t>
            </a:r>
            <a:r>
              <a:rPr lang="en-US" altLang="ko-KR" sz="2000" b="1" dirty="0">
                <a:latin typeface="Arial"/>
              </a:rPr>
              <a:t>                  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011:</a:t>
            </a:r>
          </a:p>
          <a:p>
            <a:r>
              <a:rPr lang="en-US" altLang="ko-KR" sz="2000" b="1" dirty="0"/>
              <a:t>012:class Animal{</a:t>
            </a:r>
            <a:r>
              <a:rPr lang="en-US" altLang="ko-KR" sz="2000" b="1" dirty="0">
                <a:latin typeface="Arial"/>
              </a:rPr>
              <a:t>  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013: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String name; </a:t>
            </a:r>
          </a:p>
          <a:p>
            <a:r>
              <a:rPr lang="en-US" altLang="ko-KR" sz="2000" b="1" dirty="0"/>
              <a:t>014: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age; </a:t>
            </a:r>
          </a:p>
          <a:p>
            <a:r>
              <a:rPr lang="en-US" altLang="ko-KR" sz="2000" b="1" dirty="0"/>
              <a:t>015:}</a:t>
            </a:r>
            <a:r>
              <a:rPr lang="en-US" altLang="ko-KR" sz="2000" b="1" dirty="0">
                <a:latin typeface="Arial"/>
              </a:rPr>
              <a:t>         </a:t>
            </a:r>
            <a:r>
              <a:rPr lang="en-US" altLang="ko-KR" sz="2000" b="1" dirty="0"/>
              <a:t> </a:t>
            </a:r>
          </a:p>
        </p:txBody>
      </p:sp>
      <p:pic>
        <p:nvPicPr>
          <p:cNvPr id="576532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5229225"/>
            <a:ext cx="40100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169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지정자의 차이점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7C460-690B-4D52-8B60-F361780DBE08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pic>
        <p:nvPicPr>
          <p:cNvPr id="12293" name="Picture 6" descr="D:\중앙일보아이티\수업교안\kamejava_ppt\k-05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279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5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사용자 정의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만들기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67544" y="1412776"/>
            <a:ext cx="82819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&gt; Hello World </a:t>
            </a:r>
            <a:r>
              <a:rPr lang="ko-KR" altLang="en-US" sz="2400" b="1" dirty="0"/>
              <a:t>출력하는 </a:t>
            </a:r>
            <a:r>
              <a:rPr lang="ko-KR" altLang="en-US" sz="2400" b="1" dirty="0" err="1"/>
              <a:t>메소드</a:t>
            </a:r>
            <a:r>
              <a:rPr lang="ko-KR" altLang="en-US" sz="2400" b="1" dirty="0"/>
              <a:t> 정의하기 </a:t>
            </a:r>
          </a:p>
          <a:p>
            <a:endParaRPr lang="ko-KR" altLang="en-US" sz="2400" b="1" dirty="0"/>
          </a:p>
          <a:p>
            <a:r>
              <a:rPr lang="en-US" altLang="ko-KR" sz="2400" b="1" dirty="0"/>
              <a:t>01:public class MethodEx01 { </a:t>
            </a:r>
          </a:p>
          <a:p>
            <a:r>
              <a:rPr lang="en-US" altLang="ko-KR" sz="2400" b="1" dirty="0"/>
              <a:t>02: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static void 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(){ </a:t>
            </a:r>
          </a:p>
          <a:p>
            <a:r>
              <a:rPr lang="en-US" altLang="ko-KR" sz="2400" b="1" dirty="0"/>
              <a:t>03: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System.out.println</a:t>
            </a:r>
            <a:r>
              <a:rPr lang="en-US" altLang="ko-KR" sz="2400" b="1" dirty="0"/>
              <a:t>("Hello World!"); </a:t>
            </a:r>
          </a:p>
          <a:p>
            <a:r>
              <a:rPr lang="en-US" altLang="ko-KR" sz="2400" b="1" dirty="0"/>
              <a:t>04: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 } </a:t>
            </a:r>
          </a:p>
          <a:p>
            <a:r>
              <a:rPr lang="en-US" altLang="ko-KR" sz="2400" b="1" dirty="0"/>
              <a:t>05: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public static void main(String[] </a:t>
            </a:r>
            <a:r>
              <a:rPr lang="en-US" altLang="ko-KR" sz="2400" b="1" dirty="0" err="1"/>
              <a:t>args</a:t>
            </a:r>
            <a:r>
              <a:rPr lang="en-US" altLang="ko-KR" sz="2400" b="1" dirty="0"/>
              <a:t>) { </a:t>
            </a:r>
          </a:p>
          <a:p>
            <a:r>
              <a:rPr lang="en-US" altLang="ko-KR" sz="2400" b="1" dirty="0"/>
              <a:t>06:</a:t>
            </a:r>
            <a:r>
              <a:rPr lang="en-US" altLang="ko-KR" sz="2400" b="1" dirty="0">
                <a:latin typeface="Arial"/>
              </a:rPr>
              <a:t>           </a:t>
            </a:r>
            <a:r>
              <a:rPr lang="en-US" altLang="ko-KR" sz="2400" b="1" dirty="0"/>
              <a:t> //</a:t>
            </a:r>
            <a:r>
              <a:rPr lang="ko-KR" altLang="en-US" sz="2400" b="1" dirty="0"/>
              <a:t>사용자 정의 함수 호출 </a:t>
            </a:r>
          </a:p>
          <a:p>
            <a:r>
              <a:rPr lang="en-US" altLang="ko-KR" sz="2400" b="1" dirty="0"/>
              <a:t>07:</a:t>
            </a:r>
            <a:r>
              <a:rPr lang="en-US" altLang="ko-KR" sz="2400" b="1" dirty="0">
                <a:latin typeface="Arial"/>
              </a:rPr>
              <a:t>            </a:t>
            </a:r>
            <a:r>
              <a:rPr lang="en-US" altLang="ko-KR" sz="2400" b="1" dirty="0" err="1"/>
              <a:t>hello_func</a:t>
            </a:r>
            <a:r>
              <a:rPr lang="en-US" altLang="ko-KR" sz="2400" b="1" dirty="0"/>
              <a:t>(); </a:t>
            </a:r>
          </a:p>
          <a:p>
            <a:r>
              <a:rPr lang="en-US" altLang="ko-KR" sz="2400" b="1" dirty="0"/>
              <a:t>08:</a:t>
            </a:r>
            <a:r>
              <a:rPr lang="en-US" altLang="ko-KR" sz="2400" b="1" dirty="0">
                <a:latin typeface="Arial"/>
              </a:rPr>
              <a:t>    </a:t>
            </a:r>
            <a:r>
              <a:rPr lang="en-US" altLang="ko-KR" sz="2400" b="1" dirty="0"/>
              <a:t>} </a:t>
            </a:r>
          </a:p>
          <a:p>
            <a:r>
              <a:rPr lang="en-US" altLang="ko-KR" sz="2400" b="1" dirty="0"/>
              <a:t>09:} </a:t>
            </a:r>
          </a:p>
        </p:txBody>
      </p:sp>
    </p:spTree>
    <p:extLst>
      <p:ext uri="{BB962C8B-B14F-4D97-AF65-F5344CB8AC3E}">
        <p14:creationId xmlns:p14="http://schemas.microsoft.com/office/powerpoint/2010/main" val="183573884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주어진 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>
          <a:xfrm>
            <a:off x="107504" y="944880"/>
            <a:ext cx="8964612" cy="49682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>
            <a:spAutoFit/>
          </a:bodyPr>
          <a:lstStyle/>
          <a:p>
            <a:pPr lvl="0">
              <a:defRPr/>
            </a:pPr>
            <a:r>
              <a:rPr lang="en-US" altLang="ko-KR" sz="2000" b="1"/>
              <a:t>public class MethodEx02 { 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static void sum(int n){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int i;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int tot=0;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for(i=1;i&lt;=n;i++)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	tot=tot+i;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System.out.println("1</a:t>
            </a:r>
            <a:r>
              <a:rPr lang="ko-KR" altLang="en-US" sz="2000" b="1"/>
              <a:t>부터</a:t>
            </a:r>
            <a:r>
              <a:rPr lang="en-US" altLang="ko-KR" sz="2000" b="1"/>
              <a:t>"+ n +"</a:t>
            </a:r>
            <a:r>
              <a:rPr lang="ko-KR" altLang="en-US" sz="2000" b="1"/>
              <a:t>까지의 합</a:t>
            </a:r>
            <a:r>
              <a:rPr lang="en-US" altLang="ko-KR" sz="2000" b="1"/>
              <a:t>" +tot);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}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public static void main(String[] args) {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sum(5);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sum(10);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}	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} </a:t>
            </a:r>
            <a:endParaRPr lang="en-US" altLang="ko-KR" sz="2000" b="1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865688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86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461375" cy="774700"/>
          </a:xfrm>
        </p:spPr>
        <p:txBody>
          <a:bodyPr/>
          <a:lstStyle/>
          <a:p>
            <a:pPr marL="609600" indent="-609600"/>
            <a:r>
              <a:rPr lang="ko-KR" altLang="en-US" b="0" dirty="0"/>
              <a:t>결과 값을 되돌리는 방법</a:t>
            </a:r>
            <a:r>
              <a:rPr lang="ko-KR" altLang="en-US" dirty="0"/>
              <a:t> 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0388" name="Group 20"/>
          <p:cNvGraphicFramePr>
            <a:graphicFrameLocks noGrp="1"/>
          </p:cNvGraphicFramePr>
          <p:nvPr/>
        </p:nvGraphicFramePr>
        <p:xfrm>
          <a:off x="611188" y="1808163"/>
          <a:ext cx="7381875" cy="518160"/>
        </p:xfrm>
        <a:graphic>
          <a:graphicData uri="http://schemas.openxmlformats.org/drawingml/2006/table">
            <a:tbl>
              <a:tblPr/>
              <a:tblGrid>
                <a:gridCol w="7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바탕체" pitchFamily="17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return (</a:t>
                      </a: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값</a:t>
                      </a:r>
                      <a:r>
                        <a:rPr kumimoji="1" lang="en-US" altLang="ko-K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  <a:cs typeface="한컴바탕" pitchFamily="18" charset="2"/>
                        </a:rPr>
                        <a:t>);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431800" y="3062198"/>
            <a:ext cx="7993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ko-KR" altLang="en-US" b="1" dirty="0" err="1"/>
              <a:t>메소드가</a:t>
            </a:r>
            <a:r>
              <a:rPr lang="ko-KR" altLang="en-US" b="1" dirty="0"/>
              <a:t> 호출되면 </a:t>
            </a:r>
            <a:r>
              <a:rPr lang="ko-KR" altLang="en-US" b="1" dirty="0" err="1"/>
              <a:t>메소드</a:t>
            </a:r>
            <a:r>
              <a:rPr lang="ko-KR" altLang="en-US" b="1" dirty="0"/>
              <a:t> 몸체 부분의 내용이 수행된 후에 결과값을 가지고 되돌아 가게 할 경우가 있습니다</a:t>
            </a:r>
            <a:r>
              <a:rPr lang="en-US" altLang="ko-KR" b="1" dirty="0"/>
              <a:t>. </a:t>
            </a:r>
          </a:p>
          <a:p>
            <a:pPr algn="just"/>
            <a:endParaRPr lang="en-US" altLang="ko-KR" b="1" dirty="0"/>
          </a:p>
          <a:p>
            <a:pPr algn="just"/>
            <a:r>
              <a:rPr lang="ko-KR" altLang="en-US" b="1" dirty="0"/>
              <a:t>이 때 사용하는 것이 </a:t>
            </a:r>
            <a:r>
              <a:rPr lang="en-US" altLang="ko-KR" b="1" dirty="0"/>
              <a:t>return </a:t>
            </a:r>
            <a:r>
              <a:rPr lang="ko-KR" altLang="en-US" b="1" dirty="0"/>
              <a:t>문입니다 </a:t>
            </a:r>
          </a:p>
        </p:txBody>
      </p:sp>
    </p:spTree>
    <p:extLst>
      <p:ext uri="{BB962C8B-B14F-4D97-AF65-F5344CB8AC3E}">
        <p14:creationId xmlns:p14="http://schemas.microsoft.com/office/powerpoint/2010/main" val="233654459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774700"/>
          </a:xfrm>
        </p:spPr>
        <p:txBody>
          <a:bodyPr>
            <a:normAutofit/>
          </a:bodyPr>
          <a:lstStyle/>
          <a:p>
            <a:pPr marL="609600" indent="-609600"/>
            <a:r>
              <a:rPr lang="ko-KR" altLang="en-US" b="0" dirty="0"/>
              <a:t>주어진 값까지의 합을 구하기</a:t>
            </a:r>
            <a:r>
              <a:rPr lang="ko-KR" altLang="en-US" dirty="0"/>
              <a:t> 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>
          <a:xfrm>
            <a:off x="107504" y="944880"/>
            <a:ext cx="8964612" cy="49682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>
            <a:spAutoFit/>
          </a:bodyPr>
          <a:lstStyle/>
          <a:p>
            <a:pPr lvl="0">
              <a:defRPr/>
            </a:pPr>
            <a:r>
              <a:rPr lang="en-US" altLang="ko-KR" sz="2000" b="1"/>
              <a:t>public class MethodEx02 { 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static int sum(int n){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int i;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int tot=0;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for(i=1;i&lt;=n;i++)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	tot=tot+i;</a:t>
            </a:r>
            <a:endParaRPr lang="en-US" altLang="ko-KR" sz="2000" b="1"/>
          </a:p>
          <a:p>
            <a:pPr lvl="0">
              <a:defRPr/>
            </a:pP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	return tot;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}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public static void main(String[] args) { 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   System.out.println("1</a:t>
            </a:r>
            <a:r>
              <a:rPr lang="ko-KR" altLang="en-US" sz="2000" b="1"/>
              <a:t>부터 </a:t>
            </a:r>
            <a:r>
              <a:rPr lang="en-US" altLang="ko-KR" sz="2000" b="1"/>
              <a:t>5 </a:t>
            </a:r>
            <a:r>
              <a:rPr lang="ko-KR" altLang="en-US" sz="2000" b="1"/>
              <a:t>까지의 합</a:t>
            </a:r>
            <a:r>
              <a:rPr lang="en-US" altLang="ko-KR" sz="2000" b="1"/>
              <a:t>" + sum(5));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   System.out.println("1</a:t>
            </a:r>
            <a:r>
              <a:rPr lang="ko-KR" altLang="en-US" sz="2000" b="1"/>
              <a:t>부터</a:t>
            </a:r>
            <a:r>
              <a:rPr lang="en-US" altLang="ko-KR" sz="2000" b="1"/>
              <a:t> 10</a:t>
            </a:r>
            <a:r>
              <a:rPr lang="ko-KR" altLang="en-US" sz="2000" b="1"/>
              <a:t>까지의 합</a:t>
            </a:r>
            <a:r>
              <a:rPr lang="en-US" altLang="ko-KR" sz="2000" b="1"/>
              <a:t>" + sum(10));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	}	</a:t>
            </a:r>
            <a:endParaRPr lang="en-US" altLang="ko-KR" sz="2000" b="1"/>
          </a:p>
          <a:p>
            <a:pPr lvl="0">
              <a:defRPr/>
            </a:pPr>
            <a:r>
              <a:rPr lang="en-US" altLang="ko-KR" sz="2000" b="1"/>
              <a:t>} </a:t>
            </a:r>
            <a:endParaRPr lang="en-US" altLang="ko-KR" sz="2000" b="1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195" y="5546762"/>
            <a:ext cx="3781425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1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250825" y="735214"/>
            <a:ext cx="853281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000" b="1" dirty="0"/>
              <a:t> </a:t>
            </a:r>
            <a:r>
              <a:rPr lang="en-US" altLang="ko-KR" sz="2000" b="1" dirty="0">
                <a:latin typeface="Arial"/>
              </a:rPr>
              <a:t> </a:t>
            </a:r>
            <a:r>
              <a:rPr lang="en-US" altLang="ko-KR" sz="2000" b="1" dirty="0"/>
              <a:t>class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사물의 특성을 소프트웨어적으로 모델링 </a:t>
            </a:r>
            <a:r>
              <a:rPr lang="ko-KR" altLang="en-US" sz="2000" b="1" dirty="0" err="1"/>
              <a:t>한것</a:t>
            </a:r>
            <a:endParaRPr lang="ko-KR" altLang="en-US" sz="2000" b="1" dirty="0"/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사물을 소프트웨어적으로 추상화시켜 놓은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 객체를 만들 수 있는 틀</a:t>
            </a:r>
            <a:r>
              <a:rPr lang="en-US" altLang="ko-KR" sz="2000" b="1" dirty="0"/>
              <a:t>(template)</a:t>
            </a:r>
            <a:r>
              <a:rPr lang="ko-KR" altLang="en-US" sz="2000" b="1" dirty="0"/>
              <a:t>을 클래스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사물의 특성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변수</a:t>
            </a:r>
            <a:r>
              <a:rPr lang="en-US" altLang="ko-KR" sz="2000" b="1" dirty="0"/>
              <a:t>) :  </a:t>
            </a:r>
            <a:r>
              <a:rPr lang="ko-KR" altLang="en-US" sz="2000" b="1" dirty="0"/>
              <a:t>사물의 속성이나 상태정보 표현</a:t>
            </a:r>
          </a:p>
          <a:p>
            <a:pPr lvl="2" algn="just">
              <a:lnSpc>
                <a:spcPct val="200000"/>
              </a:lnSpc>
              <a:buFontTx/>
              <a:buChar char="-"/>
            </a:pPr>
            <a:r>
              <a:rPr lang="ko-KR" altLang="en-US" sz="2000" b="1" dirty="0" err="1"/>
              <a:t>메소드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사물의 행위를 표현</a:t>
            </a:r>
          </a:p>
          <a:p>
            <a:pPr lvl="1" algn="just">
              <a:lnSpc>
                <a:spcPct val="140000"/>
              </a:lnSpc>
              <a:buFontTx/>
              <a:buChar char="-"/>
            </a:pPr>
            <a:endParaRPr lang="ko-KR" altLang="en-US" sz="2000" b="1" dirty="0"/>
          </a:p>
          <a:p>
            <a:pPr lvl="2" algn="just">
              <a:lnSpc>
                <a:spcPct val="140000"/>
              </a:lnSpc>
            </a:pPr>
            <a:endParaRPr lang="ko-KR" altLang="en-US" sz="2000" b="1" dirty="0"/>
          </a:p>
          <a:p>
            <a:pPr lvl="1" algn="just">
              <a:buFontTx/>
              <a:buChar char="-"/>
            </a:pPr>
            <a:endParaRPr lang="en-US" altLang="ko-KR" sz="2000" b="1" dirty="0"/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en-US" altLang="ko-KR" b="0">
                <a:latin typeface="Times New Roman" pitchFamily="18" charset="0"/>
              </a:rPr>
              <a:t>OOP(Object Orient Programming)</a:t>
            </a:r>
            <a:r>
              <a:rPr lang="en-US" altLang="ko-KR"/>
              <a:t> 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285720" y="1071546"/>
            <a:ext cx="8532813" cy="38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b="1" dirty="0"/>
              <a:t> </a:t>
            </a:r>
            <a:r>
              <a:rPr lang="en-US" altLang="ko-KR" b="1" dirty="0">
                <a:latin typeface="Arial"/>
              </a:rPr>
              <a:t> </a:t>
            </a:r>
            <a:r>
              <a:rPr lang="en-US" altLang="ko-KR" b="1" dirty="0"/>
              <a:t>object( or instance)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ko-KR" altLang="en-US" b="1" dirty="0"/>
              <a:t>객체는 실 세계에 존재하는 사물</a:t>
            </a:r>
            <a:r>
              <a:rPr lang="en-US" altLang="ko-KR" b="1" dirty="0"/>
              <a:t>, </a:t>
            </a:r>
            <a:r>
              <a:rPr lang="ko-KR" altLang="en-US" b="1" dirty="0"/>
              <a:t>그 자체를 의미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틀</a:t>
            </a:r>
            <a:r>
              <a:rPr lang="en-US" altLang="ko-KR" b="1" dirty="0"/>
              <a:t>(template)</a:t>
            </a:r>
            <a:r>
              <a:rPr lang="ko-KR" altLang="en-US" b="1" dirty="0"/>
              <a:t>을 사용해 실제로 메모리에 구현한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객체를 사용하기 위해 </a:t>
            </a:r>
            <a:r>
              <a:rPr lang="en-US" altLang="ko-KR" b="1" dirty="0"/>
              <a:t>new</a:t>
            </a:r>
            <a:r>
              <a:rPr lang="ko-KR" altLang="en-US" b="1" dirty="0"/>
              <a:t>명령어 이용 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클래스를 실제 사용할 수 있도록 만든 것</a:t>
            </a:r>
          </a:p>
          <a:p>
            <a:pPr lvl="1" algn="just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 클래스가 실제 값을 가질 수 있도록 메모리 공간에 할당해 놓은 것</a:t>
            </a:r>
          </a:p>
          <a:p>
            <a:pPr lvl="1" algn="just"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6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461375" cy="1143000"/>
          </a:xfrm>
        </p:spPr>
        <p:txBody>
          <a:bodyPr/>
          <a:lstStyle/>
          <a:p>
            <a:pPr marL="838200" indent="-838200"/>
            <a:r>
              <a:rPr lang="ko-KR" altLang="en-US" dirty="0"/>
              <a:t>자바 클래스 선언하기 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0" y="397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0" y="408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431800" y="1328738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/>
              <a:t> </a:t>
            </a:r>
            <a:r>
              <a:rPr lang="en-US" altLang="ko-KR">
                <a:latin typeface="Arial"/>
              </a:rPr>
              <a:t> </a:t>
            </a:r>
            <a:r>
              <a:rPr lang="ko-KR" altLang="en-US"/>
              <a:t>클래스 선언 형식 </a:t>
            </a:r>
          </a:p>
        </p:txBody>
      </p:sp>
      <p:sp>
        <p:nvSpPr>
          <p:cNvPr id="580617" name="Rectangle 9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80618" name="Group 10"/>
          <p:cNvGraphicFramePr>
            <a:graphicFrameLocks noGrp="1"/>
          </p:cNvGraphicFramePr>
          <p:nvPr/>
        </p:nvGraphicFramePr>
        <p:xfrm>
          <a:off x="431800" y="1989138"/>
          <a:ext cx="8101013" cy="3322320"/>
        </p:xfrm>
        <a:graphic>
          <a:graphicData uri="http://schemas.openxmlformats.org/drawingml/2006/table">
            <a:tbl>
              <a:tblPr/>
              <a:tblGrid>
                <a:gridCol w="810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class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{                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클래스 헤드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선언부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변수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;     // 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속성 선언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             //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생성자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접근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지정자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자료형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 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_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이름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( ){ //</a:t>
                      </a:r>
                      <a:r>
                        <a:rPr kumimoji="1" lang="ko-K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메소드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 정의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       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.....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2D6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itchFamily="49" charset="-127"/>
                          <a:ea typeface="바탕" pitchFamily="18" charset="-127"/>
                          <a:cs typeface="한컴바탕" pitchFamily="18" charset="2"/>
                        </a:rPr>
                        <a:t>} 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4074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807</ep:Words>
  <ep:PresentationFormat>화면 슬라이드 쇼(4:3)</ep:PresentationFormat>
  <ep:Paragraphs>123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 xml:space="preserve">결과 값을 되돌리는 방법 </vt:lpstr>
      <vt:lpstr xml:space="preserve">주어진 값까지의 합을 구하기 </vt:lpstr>
      <vt:lpstr>주어진 값까지의 합을 구하기</vt:lpstr>
      <vt:lpstr xml:space="preserve">OOP(Object Orient Programming) </vt:lpstr>
      <vt:lpstr>주어진 값까지의 합을 구하기</vt:lpstr>
      <vt:lpstr xml:space="preserve">자바 클래스 선언하기 </vt:lpstr>
      <vt:lpstr xml:space="preserve">클래스 선언과 속성 선언 </vt:lpstr>
      <vt:lpstr xml:space="preserve">기본 자료형 (Primitive Type) </vt:lpstr>
      <vt:lpstr xml:space="preserve">레퍼런스 변수와 객체 생성 </vt:lpstr>
      <vt:lpstr>접근 지정자의 차이점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2018-05-08T05:04:02.000</dcterms:created>
  <dc:creator>admin</dc:creator>
  <cp:lastModifiedBy>myoungjin</cp:lastModifiedBy>
  <dcterms:modified xsi:type="dcterms:W3CDTF">2024-11-20T05:29:55.813</dcterms:modified>
  <cp:revision>9</cp:revision>
  <dc:title>OOP(Object Orient Programming) 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