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7" r:id="rId14"/>
    <p:sldId id="298" r:id="rId15"/>
    <p:sldId id="301" r:id="rId16"/>
    <p:sldId id="296" r:id="rId17"/>
    <p:sldId id="302" r:id="rId18"/>
    <p:sldId id="26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B25"/>
    <a:srgbClr val="B0AC00"/>
    <a:srgbClr val="74ABB5"/>
    <a:srgbClr val="74CEE2"/>
    <a:srgbClr val="366B77"/>
    <a:srgbClr val="F5F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4" autoAdjust="0"/>
    <p:restoredTop sz="94386" autoAdjust="0"/>
  </p:normalViewPr>
  <p:slideViewPr>
    <p:cSldViewPr>
      <p:cViewPr varScale="1">
        <p:scale>
          <a:sx n="114" d="100"/>
          <a:sy n="114" d="100"/>
        </p:scale>
        <p:origin x="-9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A53A8-F02B-4C52-8A70-28EDCC38E5C4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0E469-F40C-4EC1-A17E-B13B4B27A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8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E469-F40C-4EC1-A17E-B13B4B27A3E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8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93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1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36"/>
            <a:ext cx="9144000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093296"/>
            <a:ext cx="1152146" cy="5059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11460" y="5056080"/>
            <a:ext cx="3747080" cy="893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4400" b="1" dirty="0">
                <a:solidFill>
                  <a:srgbClr val="FF0000"/>
                </a:solidFill>
              </a:rPr>
              <a:t>progress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32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1909" y="1142162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3073" name="Picture 1" descr="C:\Users\jonggon\Desktop\12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47639"/>
            <a:ext cx="4496692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3742" y="4139788"/>
            <a:ext cx="44802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사람처럼 쉬운 행동부터 배워야 하는가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  <p:pic>
        <p:nvPicPr>
          <p:cNvPr id="1026" name="Picture 2" descr="C:\Users\jonggon\Desktop\1212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04586"/>
            <a:ext cx="4476768" cy="146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jonggon\Desktop\12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658" y="1171575"/>
            <a:ext cx="4067806" cy="276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nggon\Desktop\131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05064"/>
            <a:ext cx="4032448" cy="259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60935" y="117294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시행착오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41288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1909" y="1142162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1026" name="Picture 2" descr="C:\Users\jonggo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2" y="1695856"/>
            <a:ext cx="428625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85641" y="1700808"/>
            <a:ext cx="3906839" cy="8617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</a:rPr>
              <a:t>Sequential Learning 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(</a:t>
            </a:r>
            <a:r>
              <a:rPr lang="ko-KR" altLang="en-US" sz="1600" b="1" dirty="0" smtClean="0"/>
              <a:t>순차적인 학습</a:t>
            </a:r>
            <a:r>
              <a:rPr lang="en-US" altLang="ko-KR" sz="1600" b="1" dirty="0" smtClean="0"/>
              <a:t>)</a:t>
            </a:r>
          </a:p>
          <a:p>
            <a:r>
              <a:rPr lang="ko-KR" altLang="en-US" sz="1600" dirty="0" smtClean="0"/>
              <a:t>도 데이터가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일정 수</a:t>
            </a:r>
            <a:r>
              <a:rPr lang="en-US" altLang="ko-KR" sz="1600" dirty="0" smtClean="0"/>
              <a:t>(5</a:t>
            </a:r>
            <a:r>
              <a:rPr lang="ko-KR" altLang="en-US" sz="1600" dirty="0" smtClean="0"/>
              <a:t>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이상 많아지면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학습이 되지 않는 현상 발생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6333004" y="2708920"/>
            <a:ext cx="720080" cy="1512168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85071" y="4355812"/>
            <a:ext cx="288732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데이터를 다시 처리해보자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0935" y="117294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시행착오</a:t>
            </a:r>
            <a:endParaRPr lang="en-US" altLang="ko-KR" sz="1600" b="1" dirty="0"/>
          </a:p>
        </p:txBody>
      </p:sp>
      <p:pic>
        <p:nvPicPr>
          <p:cNvPr id="5" name="Picture 2" descr="C:\Users\jonggon\Desktop\1212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191" y="5229200"/>
            <a:ext cx="4390073" cy="127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3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1909" y="1142162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5" name="Picture 2" descr="C:\Users\jonggon\Desktop\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05" y="1659950"/>
            <a:ext cx="5646518" cy="479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90347" y="1672932"/>
            <a:ext cx="3118253" cy="1277273"/>
          </a:xfrm>
          <a:prstGeom prst="rect">
            <a:avLst/>
          </a:prstGeom>
          <a:solidFill>
            <a:schemeClr val="accent6">
              <a:lumMod val="20000"/>
              <a:lumOff val="80000"/>
              <a:alpha val="41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/>
              <a:t>1 . Actor</a:t>
            </a:r>
            <a:r>
              <a:rPr lang="ko-KR" altLang="en-US" sz="1100" dirty="0" smtClean="0"/>
              <a:t>의 형태를 수정하고 </a:t>
            </a:r>
            <a:endParaRPr lang="en-US" altLang="ko-KR" sz="1100" dirty="0" smtClean="0"/>
          </a:p>
          <a:p>
            <a:pPr algn="just"/>
            <a:r>
              <a:rPr lang="en-US" altLang="ko-KR" sz="1100" dirty="0"/>
              <a:t> </a:t>
            </a:r>
            <a:r>
              <a:rPr lang="en-US" altLang="ko-KR" sz="1100" dirty="0" smtClean="0"/>
              <a:t>   C3D(Marker) </a:t>
            </a:r>
            <a:r>
              <a:rPr lang="ko-KR" altLang="en-US" sz="1100" dirty="0" smtClean="0"/>
              <a:t>데이터가 정확히 부착되도록</a:t>
            </a:r>
            <a:endParaRPr lang="en-US" altLang="ko-KR" sz="1100" dirty="0" smtClean="0"/>
          </a:p>
          <a:p>
            <a:pPr algn="just"/>
            <a:r>
              <a:rPr lang="en-US" altLang="ko-KR" sz="1100" dirty="0" smtClean="0"/>
              <a:t>    Actor</a:t>
            </a:r>
            <a:r>
              <a:rPr lang="ko-KR" altLang="en-US" sz="1100" dirty="0" smtClean="0"/>
              <a:t>의 모양을 다듬기</a:t>
            </a:r>
            <a:endParaRPr lang="en-US" altLang="ko-KR" sz="1100" dirty="0" smtClean="0"/>
          </a:p>
          <a:p>
            <a:pPr algn="just"/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pPr algn="just"/>
            <a:r>
              <a:rPr lang="en-US" altLang="ko-KR" sz="1100" dirty="0" smtClean="0"/>
              <a:t>2. </a:t>
            </a:r>
            <a:r>
              <a:rPr lang="ko-KR" altLang="en-US" sz="1100" dirty="0" err="1" smtClean="0"/>
              <a:t>스켈레톤</a:t>
            </a:r>
            <a:r>
              <a:rPr lang="ko-KR" altLang="en-US" sz="1100" dirty="0" smtClean="0"/>
              <a:t> 정보 수정하기</a:t>
            </a:r>
            <a:endParaRPr lang="en-US" altLang="ko-KR" sz="1100" dirty="0" smtClean="0"/>
          </a:p>
          <a:p>
            <a:pPr algn="just"/>
            <a:endParaRPr lang="en-US" altLang="ko-KR" sz="1100" dirty="0"/>
          </a:p>
          <a:p>
            <a:pPr algn="just"/>
            <a:r>
              <a:rPr lang="en-US" altLang="ko-KR" sz="1100" dirty="0" smtClean="0"/>
              <a:t>3.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수정된 데이터를 바탕으로 </a:t>
            </a:r>
            <a:r>
              <a:rPr lang="en-US" altLang="ko-KR" sz="1100" dirty="0" smtClean="0"/>
              <a:t>BVH</a:t>
            </a:r>
            <a:r>
              <a:rPr lang="ko-KR" altLang="en-US" sz="1100" dirty="0" smtClean="0"/>
              <a:t>파일 추출하기</a:t>
            </a:r>
            <a:endParaRPr lang="ko-KR" altLang="en-US" sz="1100" dirty="0"/>
          </a:p>
        </p:txBody>
      </p:sp>
      <p:pic>
        <p:nvPicPr>
          <p:cNvPr id="14" name="Picture 3" descr="C:\Users\jonggon\Desktop\1212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238" y="4465387"/>
            <a:ext cx="2762250" cy="162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아래쪽 화살표 14"/>
          <p:cNvSpPr/>
          <p:nvPr/>
        </p:nvSpPr>
        <p:spPr>
          <a:xfrm>
            <a:off x="7316693" y="3017885"/>
            <a:ext cx="432048" cy="13472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0935" y="117294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시행착오</a:t>
            </a:r>
            <a:endParaRPr lang="en-US" altLang="ko-KR" sz="1600" b="1" dirty="0"/>
          </a:p>
        </p:txBody>
      </p:sp>
      <p:sp>
        <p:nvSpPr>
          <p:cNvPr id="2" name="직사각형 1"/>
          <p:cNvSpPr/>
          <p:nvPr/>
        </p:nvSpPr>
        <p:spPr>
          <a:xfrm>
            <a:off x="6660232" y="6156012"/>
            <a:ext cx="186781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just"/>
            <a:r>
              <a:rPr lang="ko-KR" altLang="en-US" dirty="0" smtClean="0"/>
              <a:t>수정된 </a:t>
            </a:r>
            <a:r>
              <a:rPr lang="en-US" altLang="ko-KR" dirty="0" smtClean="0"/>
              <a:t>BVH</a:t>
            </a:r>
            <a:r>
              <a:rPr lang="ko-KR" altLang="en-US" dirty="0" smtClean="0"/>
              <a:t>파일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008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20345" y="4437112"/>
            <a:ext cx="6824304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1.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데이터를 하나씩 학습 시킴 </a:t>
            </a:r>
            <a:r>
              <a:rPr lang="en-US" altLang="ko-KR" sz="16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altLang="ko-KR" sz="1600" b="1" dirty="0">
                <a:solidFill>
                  <a:schemeClr val="tx2"/>
                </a:solidFill>
              </a:rPr>
              <a:t> Sequential Learning 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데이터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shuffle </a:t>
            </a:r>
            <a:r>
              <a:rPr lang="en-US" altLang="ko-KR" sz="1600" b="1" dirty="0" smtClean="0">
                <a:solidFill>
                  <a:srgbClr val="FF0000"/>
                </a:solidFill>
                <a:sym typeface="Wingdings" pitchFamily="2" charset="2"/>
              </a:rPr>
              <a:t> X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endParaRPr lang="en-US" altLang="ko-KR" sz="1600" b="1" dirty="0" smtClean="0"/>
          </a:p>
          <a:p>
            <a:r>
              <a:rPr lang="en-US" altLang="ko-KR" sz="1600" dirty="0"/>
              <a:t>3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학습 진행 중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데이터가 하나씩 추가 될 때 마다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Batch</a:t>
            </a:r>
            <a:r>
              <a:rPr lang="ko-KR" altLang="en-US" sz="1600" dirty="0" smtClean="0"/>
              <a:t>의 수도 하나 씩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증가 시키기</a:t>
            </a:r>
            <a:r>
              <a:rPr lang="en-US" altLang="ko-KR" sz="1600" dirty="0" smtClean="0"/>
              <a:t>. </a:t>
            </a:r>
            <a:r>
              <a:rPr lang="en-US" altLang="ko-KR" sz="1600" dirty="0" smtClean="0">
                <a:sym typeface="Wingdings" pitchFamily="2" charset="2"/>
              </a:rPr>
              <a:t>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학습속도 증가</a:t>
            </a:r>
            <a:endParaRPr lang="en-US" altLang="ko-KR" sz="1600" dirty="0" smtClean="0"/>
          </a:p>
          <a:p>
            <a:endParaRPr lang="en-US" altLang="ko-KR" sz="12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데이터가 하나씩 늘어날 때마다 학습 횟수</a:t>
            </a:r>
            <a:r>
              <a:rPr lang="en-US" altLang="ko-KR" sz="1600" dirty="0" smtClean="0"/>
              <a:t>(epoch)</a:t>
            </a:r>
            <a:r>
              <a:rPr lang="ko-KR" altLang="en-US" sz="1600" dirty="0" smtClean="0"/>
              <a:t>를 늘려감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등비수열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600" dirty="0"/>
              <a:t> </a:t>
            </a:r>
            <a:r>
              <a:rPr lang="ko-KR" altLang="en-US" sz="1600" dirty="0" smtClean="0"/>
              <a:t>  지정한 </a:t>
            </a:r>
            <a:r>
              <a:rPr lang="en-US" altLang="ko-KR" sz="1600" b="1" dirty="0" smtClean="0">
                <a:solidFill>
                  <a:schemeClr val="accent6"/>
                </a:solidFill>
              </a:rPr>
              <a:t>COST(0.01)</a:t>
            </a:r>
            <a:r>
              <a:rPr lang="ko-KR" altLang="en-US" sz="1600" dirty="0" smtClean="0"/>
              <a:t>보다 작아지면 </a:t>
            </a:r>
            <a:r>
              <a:rPr lang="ko-KR" altLang="en-US" sz="1600" b="1" dirty="0" smtClean="0"/>
              <a:t>기존데이터</a:t>
            </a:r>
            <a:r>
              <a:rPr lang="en-US" altLang="ko-KR" sz="1600" b="1" dirty="0" smtClean="0"/>
              <a:t>+</a:t>
            </a:r>
            <a:r>
              <a:rPr lang="ko-KR" altLang="en-US" sz="1600" b="1" dirty="0" smtClean="0"/>
              <a:t>다음 데이터</a:t>
            </a:r>
            <a:r>
              <a:rPr lang="ko-KR" altLang="en-US" sz="1600" dirty="0" smtClean="0"/>
              <a:t>를 학습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19489" y="4083168"/>
            <a:ext cx="4002121" cy="307777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학습 측면 </a:t>
            </a:r>
            <a:r>
              <a:rPr lang="en-US" altLang="ko-KR" sz="1400" b="1" dirty="0" smtClean="0"/>
              <a:t>with Adam-0.001 , RMSProp-0.001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99373" y="2166021"/>
            <a:ext cx="4057521" cy="917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accent6"/>
                </a:solidFill>
              </a:rPr>
              <a:t>데이터의 전처리</a:t>
            </a:r>
            <a:r>
              <a:rPr lang="en-US" altLang="ko-KR" b="1" dirty="0" smtClean="0">
                <a:solidFill>
                  <a:schemeClr val="accent6"/>
                </a:solidFill>
              </a:rPr>
              <a:t>(Motion Builder)</a:t>
            </a:r>
          </a:p>
          <a:p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데이터의 복잡도를 감소시킴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 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9338" y="1628800"/>
            <a:ext cx="1144865" cy="307777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데이터 측면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456631" y="260648"/>
            <a:ext cx="529183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여러 동작을 하나의 네트워크에 학습 시키기 위한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최적화 방법 </a:t>
            </a:r>
            <a:endParaRPr lang="en-US" altLang="ko-KR" b="1" dirty="0" smtClean="0"/>
          </a:p>
        </p:txBody>
      </p:sp>
      <p:pic>
        <p:nvPicPr>
          <p:cNvPr id="22" name="Picture 2" descr="C:\Users\jonggon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230" y="3315044"/>
            <a:ext cx="2826728" cy="63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jonggon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45" y="3170845"/>
            <a:ext cx="1638254" cy="80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오른쪽 화살표 23"/>
          <p:cNvSpPr/>
          <p:nvPr/>
        </p:nvSpPr>
        <p:spPr>
          <a:xfrm>
            <a:off x="2197910" y="3437314"/>
            <a:ext cx="589156" cy="27050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4" descr="C:\Users\jonggon\Desktop\1212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952" y="1628800"/>
            <a:ext cx="1555456" cy="277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오른쪽 화살표 25"/>
          <p:cNvSpPr/>
          <p:nvPr/>
        </p:nvSpPr>
        <p:spPr>
          <a:xfrm>
            <a:off x="4355976" y="2609354"/>
            <a:ext cx="2174831" cy="20323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01909" y="1142162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0935" y="1172940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최적화 방법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20873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456631" y="260648"/>
            <a:ext cx="529183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여러 동작을 하나의 네트워크에 학습 시키기 위한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최적화 방법 </a:t>
            </a:r>
            <a:endParaRPr lang="en-US" altLang="ko-KR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01909" y="1142162"/>
            <a:ext cx="5325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9-1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45405" y="1172940"/>
            <a:ext cx="2940228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네트워크 구조 제안 </a:t>
            </a:r>
            <a:r>
              <a:rPr lang="en-US" altLang="ko-KR" sz="1600" b="1" dirty="0" smtClean="0"/>
              <a:t>-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Success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9626" y="2567083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85125" y="2567083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667778" y="2567083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353277" y="2567083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77034" y="2082772"/>
            <a:ext cx="216403" cy="14877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context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929341" y="26390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99327" y="1844824"/>
            <a:ext cx="288862" cy="307777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33" y="3014818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T=1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77818" y="3016275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T=2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657581" y="3016275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T=3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333778" y="3016275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T=4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929341" y="3023515"/>
            <a:ext cx="54373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T=N</a:t>
            </a:r>
            <a:endParaRPr lang="ko-KR" altLang="en-US" sz="1400" dirty="0"/>
          </a:p>
        </p:txBody>
      </p:sp>
      <p:cxnSp>
        <p:nvCxnSpPr>
          <p:cNvPr id="8" name="꺾인 연결선 7"/>
          <p:cNvCxnSpPr/>
          <p:nvPr/>
        </p:nvCxnSpPr>
        <p:spPr>
          <a:xfrm rot="16200000" flipH="1">
            <a:off x="2976351" y="2178748"/>
            <a:ext cx="879511" cy="1656183"/>
          </a:xfrm>
          <a:prstGeom prst="bentConnector4">
            <a:avLst>
              <a:gd name="adj1" fmla="val -23629"/>
              <a:gd name="adj2" fmla="val 46413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822752" y="2639091"/>
            <a:ext cx="754282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822752" y="2927123"/>
            <a:ext cx="754282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769101" y="2639091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769101" y="2927123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462333" y="2639091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468429" y="2927123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137253" y="2927123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137253" y="2639091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009461" y="2566714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793437" y="2639091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790973" y="2927123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56831" y="1894046"/>
            <a:ext cx="159691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Encoder</a:t>
            </a:r>
            <a:r>
              <a:rPr lang="en-US" altLang="ko-KR" sz="900" dirty="0" smtClean="0"/>
              <a:t>(seed </a:t>
            </a:r>
            <a:r>
              <a:rPr lang="en-US" altLang="ko-KR" sz="900" dirty="0"/>
              <a:t>time </a:t>
            </a:r>
            <a:r>
              <a:rPr lang="en-US" altLang="ko-KR" sz="900" dirty="0" smtClean="0"/>
              <a:t>step)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5135204" y="1894046"/>
            <a:ext cx="1904689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Decoder</a:t>
            </a:r>
            <a:r>
              <a:rPr lang="en-US" altLang="ko-KR" sz="900" dirty="0" smtClean="0"/>
              <a:t>(prediction time step)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4729541" y="2567083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461813" y="2567083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169701" y="2567083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919968" y="2560987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681869" y="2557437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/>
          <p:nvPr/>
        </p:nvCxnSpPr>
        <p:spPr>
          <a:xfrm rot="21480000" flipV="1">
            <a:off x="4254340" y="2997151"/>
            <a:ext cx="15465" cy="445896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920309" y="3044251"/>
            <a:ext cx="617710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28233" y="3044251"/>
            <a:ext cx="642791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72368" y="3044251"/>
            <a:ext cx="642791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103789" y="3044251"/>
            <a:ext cx="642791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58193" y="3050347"/>
            <a:ext cx="642791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591573" y="3045179"/>
            <a:ext cx="642791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316605" y="25919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8316605" y="2937670"/>
            <a:ext cx="415498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4441509" y="3372820"/>
            <a:ext cx="4265911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FF0000"/>
                </a:solidFill>
              </a:rPr>
              <a:t>Concatenate</a:t>
            </a:r>
            <a:r>
              <a:rPr lang="en-US" altLang="ko-KR" sz="1050" dirty="0" smtClean="0"/>
              <a:t> (                * Prediction time step) =  Decoder </a:t>
            </a:r>
            <a:r>
              <a:rPr lang="ko-KR" altLang="en-US" sz="1050" dirty="0" smtClean="0"/>
              <a:t>입력</a:t>
            </a:r>
            <a:endParaRPr lang="ko-KR" altLang="en-US" sz="1050" dirty="0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4441509" y="3317956"/>
            <a:ext cx="4320480" cy="7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443525" y="3417940"/>
            <a:ext cx="642791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980125" y="2231427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T=1</a:t>
            </a:r>
            <a:endParaRPr lang="ko-KR" alt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706574" y="2226788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T=2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437429" y="2232884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T=3</a:t>
            </a:r>
            <a:endParaRPr lang="ko-KR" alt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55154" y="2226788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T=4</a:t>
            </a:r>
            <a:endParaRPr lang="ko-KR" alt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919117" y="2226788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T=5</a:t>
            </a:r>
            <a:endParaRPr lang="ko-KR" alt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656274" y="2220692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T=6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249482" y="2226788"/>
            <a:ext cx="57099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T=M</a:t>
            </a:r>
            <a:endParaRPr lang="ko-KR" altLang="en-US" sz="1400" dirty="0"/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4511053" y="2658836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5231133" y="2658836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5953677" y="2658836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6673757" y="2658836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7441461" y="2658836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4511053" y="2934676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5231133" y="2940772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5951213" y="2946868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6673757" y="2946868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7435365" y="2946868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03912" y="3960346"/>
            <a:ext cx="8578823" cy="24929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 ‘Encoder input’ , ‘Decoder Label’ </a:t>
            </a:r>
            <a:r>
              <a:rPr lang="ko-KR" altLang="en-US" dirty="0" smtClean="0"/>
              <a:t>만으로 학습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(2) ‘Encoder’</a:t>
            </a:r>
            <a:r>
              <a:rPr lang="ko-KR" altLang="en-US" dirty="0" smtClean="0"/>
              <a:t>의 마지막 </a:t>
            </a:r>
            <a:r>
              <a:rPr lang="en-US" altLang="ko-KR" dirty="0" smtClean="0"/>
              <a:t>‘state’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chemeClr val="accent4"/>
                </a:solidFill>
              </a:rPr>
              <a:t>Context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</a:t>
            </a:r>
            <a:r>
              <a:rPr lang="ko-KR" altLang="en-US" dirty="0"/>
              <a:t>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‘Decoder’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‘state’ </a:t>
            </a:r>
            <a:r>
              <a:rPr lang="ko-KR" altLang="en-US" dirty="0" smtClean="0"/>
              <a:t>값을 초기화 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/>
              <a:t>3) Training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= Test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200" dirty="0" smtClean="0">
                <a:sym typeface="Wingdings" pitchFamily="2" charset="2"/>
              </a:rPr>
              <a:t></a:t>
            </a:r>
            <a:r>
              <a:rPr lang="en-US" altLang="ko-KR" sz="1200" dirty="0" smtClean="0"/>
              <a:t> Training=Test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>
                <a:solidFill>
                  <a:schemeClr val="accent4"/>
                </a:solidFill>
              </a:rPr>
              <a:t>전 프레임의 정보</a:t>
            </a:r>
            <a:r>
              <a:rPr lang="ko-KR" altLang="en-US" sz="1200" dirty="0"/>
              <a:t>를</a:t>
            </a:r>
            <a:r>
              <a:rPr lang="ko-KR" altLang="en-US" sz="1200" dirty="0">
                <a:solidFill>
                  <a:schemeClr val="accent4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‘Decoder’</a:t>
            </a:r>
            <a:r>
              <a:rPr lang="ko-KR" altLang="en-US" sz="1200" dirty="0">
                <a:solidFill>
                  <a:srgbClr val="FF0000"/>
                </a:solidFill>
              </a:rPr>
              <a:t>의 입력</a:t>
            </a:r>
            <a:r>
              <a:rPr lang="ko-KR" altLang="en-US" sz="1200" dirty="0"/>
              <a:t>으로 </a:t>
            </a:r>
            <a:r>
              <a:rPr lang="ko-KR" altLang="en-US" sz="1200" dirty="0" smtClean="0"/>
              <a:t>넣어줌</a:t>
            </a:r>
            <a:endParaRPr lang="en-US" altLang="ko-KR" sz="1200" dirty="0"/>
          </a:p>
        </p:txBody>
      </p:sp>
      <p:sp>
        <p:nvSpPr>
          <p:cNvPr id="75" name="타원 74"/>
          <p:cNvSpPr/>
          <p:nvPr/>
        </p:nvSpPr>
        <p:spPr>
          <a:xfrm>
            <a:off x="7975038" y="1291603"/>
            <a:ext cx="1085309" cy="52786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186391" y="13677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FNN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244585" y="1132983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cxnSp>
        <p:nvCxnSpPr>
          <p:cNvPr id="78" name="직선 화살표 연결선 77"/>
          <p:cNvCxnSpPr/>
          <p:nvPr/>
        </p:nvCxnSpPr>
        <p:spPr>
          <a:xfrm rot="10920000">
            <a:off x="8502447" y="1875333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91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456631" y="260648"/>
            <a:ext cx="529183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여러 동작을 하나의 네트워크에 학습 시키기 위한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최적화 방법 </a:t>
            </a:r>
            <a:endParaRPr lang="en-US" altLang="ko-KR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01909" y="1142162"/>
            <a:ext cx="5325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9-2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45405" y="1172940"/>
            <a:ext cx="252466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네트워크 구조 제안 </a:t>
            </a:r>
            <a:r>
              <a:rPr lang="en-US" altLang="ko-KR" sz="1600" b="1" dirty="0" smtClean="0"/>
              <a:t>-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Fail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9626" y="2517637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85125" y="2517637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667778" y="2517637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353277" y="2517637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77034" y="2033326"/>
            <a:ext cx="216403" cy="14877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context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929341" y="25896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99327" y="1772816"/>
            <a:ext cx="288862" cy="307777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33" y="2965372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T=1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77818" y="2966829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T=2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657581" y="2966829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T=3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333778" y="2966829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T=4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929341" y="2974069"/>
            <a:ext cx="54373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T=N</a:t>
            </a:r>
            <a:endParaRPr lang="ko-KR" altLang="en-US" sz="1400" dirty="0"/>
          </a:p>
        </p:txBody>
      </p:sp>
      <p:cxnSp>
        <p:nvCxnSpPr>
          <p:cNvPr id="8" name="꺾인 연결선 7"/>
          <p:cNvCxnSpPr/>
          <p:nvPr/>
        </p:nvCxnSpPr>
        <p:spPr>
          <a:xfrm rot="16200000" flipH="1">
            <a:off x="2976351" y="2129302"/>
            <a:ext cx="879511" cy="1656183"/>
          </a:xfrm>
          <a:prstGeom prst="bentConnector4">
            <a:avLst>
              <a:gd name="adj1" fmla="val -23629"/>
              <a:gd name="adj2" fmla="val 46413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822752" y="2589645"/>
            <a:ext cx="754282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822752" y="2877677"/>
            <a:ext cx="754282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769101" y="2589645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769101" y="2877677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462333" y="2589645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468429" y="2877677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137253" y="2877677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137253" y="2589645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009461" y="2517268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793437" y="2589645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790973" y="2877677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56831" y="1844600"/>
            <a:ext cx="159691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Encoder</a:t>
            </a:r>
            <a:r>
              <a:rPr lang="en-US" altLang="ko-KR" sz="900" dirty="0" smtClean="0"/>
              <a:t>(seed </a:t>
            </a:r>
            <a:r>
              <a:rPr lang="en-US" altLang="ko-KR" sz="900" dirty="0"/>
              <a:t>time </a:t>
            </a:r>
            <a:r>
              <a:rPr lang="en-US" altLang="ko-KR" sz="900" dirty="0" smtClean="0"/>
              <a:t>step)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5135204" y="1844600"/>
            <a:ext cx="1904689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Decoder</a:t>
            </a:r>
            <a:r>
              <a:rPr lang="en-US" altLang="ko-KR" sz="900" dirty="0" smtClean="0"/>
              <a:t>(prediction time step)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4729541" y="2517637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461813" y="2517637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169701" y="2517637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889781" y="2511541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609861" y="2514087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/>
          <p:nvPr/>
        </p:nvCxnSpPr>
        <p:spPr>
          <a:xfrm rot="21480000" flipV="1">
            <a:off x="4254340" y="2947705"/>
            <a:ext cx="15465" cy="445896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920309" y="2994805"/>
            <a:ext cx="617710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316605" y="25425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8316605" y="2888224"/>
            <a:ext cx="415498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4620297" y="3268510"/>
            <a:ext cx="4141692" cy="7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980125" y="2181981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T=1</a:t>
            </a:r>
            <a:endParaRPr lang="ko-KR" alt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706574" y="2177342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T=2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437429" y="2183438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T=3</a:t>
            </a:r>
            <a:endParaRPr lang="ko-KR" alt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55154" y="2177342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T=4</a:t>
            </a:r>
            <a:endParaRPr lang="ko-KR" alt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76445" y="2177342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T=5</a:t>
            </a:r>
            <a:endParaRPr lang="ko-KR" alt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585477" y="2171246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T=6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249482" y="2177342"/>
            <a:ext cx="57099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T=M</a:t>
            </a:r>
            <a:endParaRPr lang="ko-KR" altLang="en-US" sz="1400" dirty="0"/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4511053" y="2609390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5231133" y="2609390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5953677" y="2609390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6673757" y="2609390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7393837" y="2609390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4511053" y="2885230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5231133" y="2891326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5951213" y="2897422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6673757" y="2897422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7393837" y="2897422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57616" y="3819520"/>
            <a:ext cx="8578823" cy="286232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 ‘Encoder input’ , Decoder input , ‘Decoder Label’ </a:t>
            </a:r>
            <a:r>
              <a:rPr lang="ko-KR" altLang="en-US" dirty="0" smtClean="0"/>
              <a:t>으로 학습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(2) ‘Encoder’</a:t>
            </a:r>
            <a:r>
              <a:rPr lang="ko-KR" altLang="en-US" dirty="0" smtClean="0"/>
              <a:t>의 마지막 </a:t>
            </a:r>
            <a:r>
              <a:rPr lang="en-US" altLang="ko-KR" dirty="0" smtClean="0"/>
              <a:t>‘state’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chemeClr val="accent4"/>
                </a:solidFill>
              </a:rPr>
              <a:t>Context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</a:t>
            </a:r>
            <a:r>
              <a:rPr lang="ko-KR" altLang="en-US" dirty="0"/>
              <a:t>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‘Decoder’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‘state’ </a:t>
            </a:r>
            <a:r>
              <a:rPr lang="ko-KR" altLang="en-US" dirty="0" smtClean="0"/>
              <a:t>값을 초기화 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(3) Training </a:t>
            </a:r>
            <a:r>
              <a:rPr lang="ko-KR" altLang="en-US" dirty="0" smtClean="0"/>
              <a:t>방법과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방법을 다르게 함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>
                <a:sym typeface="Wingdings" pitchFamily="2" charset="2"/>
              </a:rPr>
              <a:t></a:t>
            </a:r>
            <a:r>
              <a:rPr lang="en-US" altLang="ko-KR" sz="1200" dirty="0" smtClean="0"/>
              <a:t>Training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Decoder input</a:t>
            </a:r>
            <a:r>
              <a:rPr lang="ko-KR" altLang="en-US" sz="1200" dirty="0" smtClean="0"/>
              <a:t>을 원본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Motion Dataset</a:t>
            </a:r>
            <a:r>
              <a:rPr lang="ko-KR" altLang="en-US" sz="1200" dirty="0" smtClean="0"/>
              <a:t>에서 추출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>
                <a:sym typeface="Wingdings" pitchFamily="2" charset="2"/>
              </a:rPr>
              <a:t></a:t>
            </a:r>
            <a:r>
              <a:rPr lang="en-US" altLang="ko-KR" sz="1200" dirty="0" smtClean="0"/>
              <a:t>Test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>
                <a:solidFill>
                  <a:schemeClr val="accent4"/>
                </a:solidFill>
              </a:rPr>
              <a:t>전 프레임의 정보</a:t>
            </a:r>
            <a:r>
              <a:rPr lang="ko-KR" altLang="en-US" sz="1200" dirty="0"/>
              <a:t>에서 나온 </a:t>
            </a:r>
            <a:r>
              <a:rPr lang="ko-KR" altLang="en-US" sz="1200" b="1" dirty="0">
                <a:solidFill>
                  <a:srgbClr val="00B050"/>
                </a:solidFill>
              </a:rPr>
              <a:t>출력</a:t>
            </a:r>
            <a:r>
              <a:rPr lang="ko-KR" altLang="en-US" sz="1200" dirty="0"/>
              <a:t>을</a:t>
            </a:r>
            <a:r>
              <a:rPr lang="ko-KR" altLang="en-US" sz="1200" dirty="0">
                <a:solidFill>
                  <a:schemeClr val="accent4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‘Decoder’</a:t>
            </a:r>
            <a:r>
              <a:rPr lang="ko-KR" altLang="en-US" sz="1200" dirty="0">
                <a:solidFill>
                  <a:srgbClr val="FF0000"/>
                </a:solidFill>
              </a:rPr>
              <a:t>의 입력</a:t>
            </a:r>
            <a:r>
              <a:rPr lang="ko-KR" altLang="en-US" sz="1200" dirty="0"/>
              <a:t>으로 </a:t>
            </a:r>
            <a:r>
              <a:rPr lang="ko-KR" altLang="en-US" sz="1200" dirty="0" smtClean="0"/>
              <a:t>넣어줌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7" name="꺾인 연결선 6"/>
          <p:cNvCxnSpPr>
            <a:stCxn id="52" idx="0"/>
          </p:cNvCxnSpPr>
          <p:nvPr/>
        </p:nvCxnSpPr>
        <p:spPr>
          <a:xfrm rot="16200000" flipH="1">
            <a:off x="4303242" y="2458225"/>
            <a:ext cx="601992" cy="720079"/>
          </a:xfrm>
          <a:prstGeom prst="bentConnector4">
            <a:avLst>
              <a:gd name="adj1" fmla="val -37974"/>
              <a:gd name="adj2" fmla="val 51907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58" idx="2"/>
          </p:cNvCxnSpPr>
          <p:nvPr/>
        </p:nvCxnSpPr>
        <p:spPr>
          <a:xfrm flipV="1">
            <a:off x="4959208" y="2949685"/>
            <a:ext cx="5071" cy="1782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/>
          <p:nvPr/>
        </p:nvCxnSpPr>
        <p:spPr>
          <a:xfrm rot="16200000" flipH="1">
            <a:off x="5004609" y="2466147"/>
            <a:ext cx="601992" cy="720079"/>
          </a:xfrm>
          <a:prstGeom prst="bentConnector4">
            <a:avLst>
              <a:gd name="adj1" fmla="val -37974"/>
              <a:gd name="adj2" fmla="val 51907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5660575" y="2957607"/>
            <a:ext cx="5071" cy="1782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rot="16200000" flipH="1">
            <a:off x="5742977" y="2462002"/>
            <a:ext cx="601992" cy="720079"/>
          </a:xfrm>
          <a:prstGeom prst="bentConnector4">
            <a:avLst>
              <a:gd name="adj1" fmla="val -37974"/>
              <a:gd name="adj2" fmla="val 51907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6398943" y="2953462"/>
            <a:ext cx="5071" cy="1782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/>
          <p:nvPr/>
        </p:nvCxnSpPr>
        <p:spPr>
          <a:xfrm rot="16200000" flipH="1">
            <a:off x="6456960" y="2460051"/>
            <a:ext cx="601992" cy="720079"/>
          </a:xfrm>
          <a:prstGeom prst="bentConnector4">
            <a:avLst>
              <a:gd name="adj1" fmla="val -37974"/>
              <a:gd name="adj2" fmla="val 51907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7112926" y="2951511"/>
            <a:ext cx="5071" cy="1782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 rot="16200000" flipH="1">
            <a:off x="7170945" y="2460051"/>
            <a:ext cx="601992" cy="720079"/>
          </a:xfrm>
          <a:prstGeom prst="bentConnector4">
            <a:avLst>
              <a:gd name="adj1" fmla="val -37974"/>
              <a:gd name="adj2" fmla="val 51907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7826911" y="2951511"/>
            <a:ext cx="5071" cy="1782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16200000" flipH="1">
            <a:off x="7884928" y="2425426"/>
            <a:ext cx="601992" cy="720079"/>
          </a:xfrm>
          <a:prstGeom prst="bentConnector4">
            <a:avLst>
              <a:gd name="adj1" fmla="val -37974"/>
              <a:gd name="adj2" fmla="val 51907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flipV="1">
            <a:off x="8540894" y="2916886"/>
            <a:ext cx="5071" cy="1782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729541" y="3311182"/>
            <a:ext cx="469475" cy="123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484202" y="3312965"/>
            <a:ext cx="469475" cy="123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6216474" y="3312965"/>
            <a:ext cx="469475" cy="123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6978082" y="3315400"/>
            <a:ext cx="469475" cy="127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7716450" y="3319061"/>
            <a:ext cx="469475" cy="123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stCxn id="16" idx="3"/>
            <a:endCxn id="95" idx="1"/>
          </p:cNvCxnSpPr>
          <p:nvPr/>
        </p:nvCxnSpPr>
        <p:spPr>
          <a:xfrm>
            <a:off x="5199016" y="3373155"/>
            <a:ext cx="285186" cy="178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95" idx="3"/>
            <a:endCxn id="96" idx="1"/>
          </p:cNvCxnSpPr>
          <p:nvPr/>
        </p:nvCxnSpPr>
        <p:spPr>
          <a:xfrm>
            <a:off x="5953677" y="3374938"/>
            <a:ext cx="2627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6" idx="3"/>
            <a:endCxn id="97" idx="1"/>
          </p:cNvCxnSpPr>
          <p:nvPr/>
        </p:nvCxnSpPr>
        <p:spPr>
          <a:xfrm>
            <a:off x="6685949" y="3374938"/>
            <a:ext cx="292133" cy="43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97" idx="3"/>
            <a:endCxn id="98" idx="1"/>
          </p:cNvCxnSpPr>
          <p:nvPr/>
        </p:nvCxnSpPr>
        <p:spPr>
          <a:xfrm>
            <a:off x="7447557" y="3379250"/>
            <a:ext cx="268893" cy="17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0816" y="3496891"/>
            <a:ext cx="1104790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Decoder input</a:t>
            </a:r>
            <a:endParaRPr lang="ko-KR" altLang="en-US" sz="1100" dirty="0"/>
          </a:p>
        </p:txBody>
      </p:sp>
      <p:sp>
        <p:nvSpPr>
          <p:cNvPr id="39" name="덧셈 기호 38"/>
          <p:cNvSpPr/>
          <p:nvPr/>
        </p:nvSpPr>
        <p:spPr>
          <a:xfrm>
            <a:off x="4211960" y="3448428"/>
            <a:ext cx="443603" cy="340612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stCxn id="83" idx="2"/>
            <a:endCxn id="39" idx="3"/>
          </p:cNvCxnSpPr>
          <p:nvPr/>
        </p:nvCxnSpPr>
        <p:spPr>
          <a:xfrm>
            <a:off x="4229164" y="3147421"/>
            <a:ext cx="204598" cy="3461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6" idx="1"/>
            <a:endCxn id="39" idx="0"/>
          </p:cNvCxnSpPr>
          <p:nvPr/>
        </p:nvCxnSpPr>
        <p:spPr>
          <a:xfrm flipH="1">
            <a:off x="4596763" y="3373155"/>
            <a:ext cx="132778" cy="2455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등호 55"/>
          <p:cNvSpPr/>
          <p:nvPr/>
        </p:nvSpPr>
        <p:spPr>
          <a:xfrm>
            <a:off x="4716016" y="3429000"/>
            <a:ext cx="1173255" cy="400843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rot="10920000">
            <a:off x="8502447" y="1838009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7975038" y="1291603"/>
            <a:ext cx="1085309" cy="52786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186391" y="13677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FNN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451211" y="90697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244585" y="1141692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97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2872" y="1142162"/>
            <a:ext cx="43794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4152" y="1172940"/>
            <a:ext cx="2860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실험 </a:t>
            </a:r>
            <a:r>
              <a:rPr lang="en-US" altLang="ko-KR" sz="1600" b="1" dirty="0" smtClean="0"/>
              <a:t>with </a:t>
            </a:r>
            <a:r>
              <a:rPr lang="ko-KR" altLang="en-US" sz="1600" b="1" dirty="0" smtClean="0"/>
              <a:t>네트워크 구조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9-1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7320" y="1674967"/>
            <a:ext cx="822988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Seed_timstep</a:t>
            </a:r>
            <a:r>
              <a:rPr lang="en-US" altLang="ko-KR" sz="1400" b="1" dirty="0" smtClean="0"/>
              <a:t> = 20 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</a:rPr>
              <a:t>/ </a:t>
            </a:r>
            <a:r>
              <a:rPr lang="en-US" altLang="ko-KR" sz="1400" b="1" dirty="0" err="1" smtClean="0">
                <a:solidFill>
                  <a:schemeClr val="accent3">
                    <a:lumMod val="50000"/>
                  </a:schemeClr>
                </a:solidFill>
              </a:rPr>
              <a:t>batch_Frame</a:t>
            </a:r>
            <a:r>
              <a:rPr lang="en-US" altLang="ko-KR" sz="1400" b="1" dirty="0" smtClean="0"/>
              <a:t> , </a:t>
            </a:r>
            <a:r>
              <a:rPr lang="en-US" altLang="ko-KR" sz="1400" b="1" dirty="0" err="1" smtClean="0"/>
              <a:t>Prediction_timestep</a:t>
            </a:r>
            <a:r>
              <a:rPr lang="en-US" altLang="ko-KR" sz="1400" b="1" dirty="0" smtClean="0"/>
              <a:t> 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</a:rPr>
              <a:t>/ </a:t>
            </a:r>
            <a:r>
              <a:rPr lang="en-US" altLang="ko-KR" sz="1400" b="1" dirty="0" err="1" smtClean="0">
                <a:solidFill>
                  <a:schemeClr val="accent3">
                    <a:lumMod val="50000"/>
                  </a:schemeClr>
                </a:solidFill>
              </a:rPr>
              <a:t>batch_Frame</a:t>
            </a:r>
            <a:r>
              <a:rPr lang="en-US" altLang="ko-KR" sz="1400" b="1" dirty="0" smtClean="0"/>
              <a:t> = 120 , </a:t>
            </a:r>
            <a:r>
              <a:rPr lang="en-US" altLang="ko-KR" sz="1400" b="1" dirty="0" err="1" smtClean="0"/>
              <a:t>batch_Frame</a:t>
            </a:r>
            <a:r>
              <a:rPr lang="en-US" altLang="ko-KR" sz="1400" b="1" dirty="0" smtClean="0"/>
              <a:t>=5</a:t>
            </a:r>
            <a:endParaRPr lang="ko-KR" altLang="en-US" sz="1400" b="1" dirty="0"/>
          </a:p>
        </p:txBody>
      </p:sp>
      <p:pic>
        <p:nvPicPr>
          <p:cNvPr id="1027" name="Picture 3" descr="C:\Users\jonggon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00" y="2564904"/>
            <a:ext cx="2776634" cy="320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onggon\Desktop\2132131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372" y="2529123"/>
            <a:ext cx="2733696" cy="324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3851920" y="3861048"/>
            <a:ext cx="1584176" cy="57606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5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9626" y="3422940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85125" y="3422940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667778" y="3422940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353277" y="3422940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77034" y="2938629"/>
            <a:ext cx="216403" cy="14877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context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929341" y="34949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3333" y="3870675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T=1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77818" y="3872132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T=2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657581" y="3872132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T=3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333778" y="3872132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T=4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929341" y="3879372"/>
            <a:ext cx="54373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T=N</a:t>
            </a:r>
            <a:endParaRPr lang="ko-KR" altLang="en-US" sz="1400" dirty="0"/>
          </a:p>
        </p:txBody>
      </p:sp>
      <p:cxnSp>
        <p:nvCxnSpPr>
          <p:cNvPr id="8" name="꺾인 연결선 7"/>
          <p:cNvCxnSpPr/>
          <p:nvPr/>
        </p:nvCxnSpPr>
        <p:spPr>
          <a:xfrm rot="16200000" flipH="1">
            <a:off x="2976351" y="3034605"/>
            <a:ext cx="879511" cy="1656183"/>
          </a:xfrm>
          <a:prstGeom prst="bentConnector4">
            <a:avLst>
              <a:gd name="adj1" fmla="val -23629"/>
              <a:gd name="adj2" fmla="val 46413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822752" y="3494948"/>
            <a:ext cx="754282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822752" y="3782980"/>
            <a:ext cx="754282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769101" y="3494948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769101" y="3782980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462333" y="3494948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468429" y="3782980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137253" y="3782980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137253" y="3494948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009461" y="3422571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793437" y="3494948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790973" y="3782980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56831" y="2749903"/>
            <a:ext cx="159691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Encoder</a:t>
            </a:r>
            <a:r>
              <a:rPr lang="en-US" altLang="ko-KR" sz="900" dirty="0" smtClean="0"/>
              <a:t>(seed </a:t>
            </a:r>
            <a:r>
              <a:rPr lang="en-US" altLang="ko-KR" sz="900" dirty="0"/>
              <a:t>time </a:t>
            </a:r>
            <a:r>
              <a:rPr lang="en-US" altLang="ko-KR" sz="900" dirty="0" smtClean="0"/>
              <a:t>step)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5135204" y="2749903"/>
            <a:ext cx="1904689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Decoder</a:t>
            </a:r>
            <a:r>
              <a:rPr lang="en-US" altLang="ko-KR" sz="900" dirty="0" smtClean="0"/>
              <a:t>(prediction time step)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4729541" y="3422940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461813" y="3422940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169701" y="3422940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919968" y="3416844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681869" y="3413294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/>
          <p:nvPr/>
        </p:nvCxnSpPr>
        <p:spPr>
          <a:xfrm rot="21480000" flipV="1">
            <a:off x="4254340" y="3853008"/>
            <a:ext cx="15465" cy="445896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920309" y="3900108"/>
            <a:ext cx="617710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28233" y="3900108"/>
            <a:ext cx="642791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72368" y="3900108"/>
            <a:ext cx="642791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103789" y="3900108"/>
            <a:ext cx="642791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58193" y="3906204"/>
            <a:ext cx="642791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591573" y="3901036"/>
            <a:ext cx="642791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316605" y="34478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8316605" y="3793527"/>
            <a:ext cx="415498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4441509" y="4228677"/>
            <a:ext cx="4265911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FF0000"/>
                </a:solidFill>
              </a:rPr>
              <a:t>Concatenate</a:t>
            </a:r>
            <a:r>
              <a:rPr lang="en-US" altLang="ko-KR" sz="1050" dirty="0" smtClean="0"/>
              <a:t> (                * Prediction time step) =  Decoder </a:t>
            </a:r>
            <a:r>
              <a:rPr lang="ko-KR" altLang="en-US" sz="1050" dirty="0" smtClean="0"/>
              <a:t>입력</a:t>
            </a:r>
            <a:endParaRPr lang="ko-KR" altLang="en-US" sz="1050" dirty="0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4441509" y="4173813"/>
            <a:ext cx="4320480" cy="7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443525" y="4273797"/>
            <a:ext cx="642791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980125" y="3087284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T=1</a:t>
            </a:r>
            <a:endParaRPr lang="ko-KR" alt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706574" y="3082645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T=2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437429" y="3088741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T=3</a:t>
            </a:r>
            <a:endParaRPr lang="ko-KR" alt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55154" y="3082645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T=4</a:t>
            </a:r>
            <a:endParaRPr lang="ko-KR" alt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919117" y="3082645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T=5</a:t>
            </a:r>
            <a:endParaRPr lang="ko-KR" alt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656274" y="3076549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T=6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249482" y="3082645"/>
            <a:ext cx="57099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T=M</a:t>
            </a:r>
            <a:endParaRPr lang="ko-KR" altLang="en-US" sz="1400" dirty="0"/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4511053" y="3514693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5231133" y="3514693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5953677" y="3514693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6673757" y="3514693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7441461" y="3514693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4511053" y="3790533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5231133" y="3796629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5951213" y="3802725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6673757" y="3802725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7435365" y="3802725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7975038" y="2147460"/>
            <a:ext cx="1085309" cy="52786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186391" y="222364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FNN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244585" y="1988840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cxnSp>
        <p:nvCxnSpPr>
          <p:cNvPr id="78" name="직선 화살표 연결선 77"/>
          <p:cNvCxnSpPr/>
          <p:nvPr/>
        </p:nvCxnSpPr>
        <p:spPr>
          <a:xfrm rot="10920000">
            <a:off x="8502447" y="2731190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87624" y="4293096"/>
            <a:ext cx="12875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SENTENCE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9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95536" y="1052736"/>
            <a:ext cx="187220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47601" y="821903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74CEE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2400" dirty="0" smtClean="0">
                <a:solidFill>
                  <a:srgbClr val="74CEE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400" dirty="0">
              <a:solidFill>
                <a:srgbClr val="74CEE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093296"/>
            <a:ext cx="1152146" cy="50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C:\Users\medic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241" y="1139862"/>
            <a:ext cx="5189492" cy="251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medic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9" y="4199468"/>
            <a:ext cx="8850357" cy="256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medic\Desktop\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70" y="1214239"/>
            <a:ext cx="3221163" cy="230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아래쪽 화살표 14"/>
          <p:cNvSpPr/>
          <p:nvPr/>
        </p:nvSpPr>
        <p:spPr>
          <a:xfrm flipH="1">
            <a:off x="4337709" y="3670377"/>
            <a:ext cx="450315" cy="52909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39988" y="1412776"/>
            <a:ext cx="8824500" cy="2525951"/>
            <a:chOff x="395536" y="1196752"/>
            <a:chExt cx="7292975" cy="2087563"/>
          </a:xfrm>
        </p:grpSpPr>
        <p:pic>
          <p:nvPicPr>
            <p:cNvPr id="2050" name="Picture 2" descr="C:\Users\medic\Desktop\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196752"/>
              <a:ext cx="7292975" cy="2087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6209522" y="1206083"/>
              <a:ext cx="1460327" cy="209670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02227" y="1412776"/>
              <a:ext cx="1335234" cy="216024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730473" y="1412776"/>
              <a:ext cx="4824454" cy="216024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022710" y="1782147"/>
              <a:ext cx="2643187" cy="261389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14198" y="1979509"/>
              <a:ext cx="3198257" cy="261389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462522" y="2026435"/>
              <a:ext cx="1208769" cy="192516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23702" y="2229992"/>
              <a:ext cx="5499273" cy="192516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242579" y="4206567"/>
            <a:ext cx="6728445" cy="224676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/>
              <a:t>Language and Motion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b="1" dirty="0" smtClean="0">
                <a:solidFill>
                  <a:schemeClr val="tx2"/>
                </a:solidFill>
              </a:rPr>
              <a:t>Sequence data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b="1" dirty="0" smtClean="0">
                <a:solidFill>
                  <a:srgbClr val="FF0000"/>
                </a:solidFill>
              </a:rPr>
              <a:t>Motion data </a:t>
            </a:r>
            <a:r>
              <a:rPr lang="en-US" altLang="ko-KR" sz="28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altLang="ko-KR" sz="2800" b="1" dirty="0">
                <a:solidFill>
                  <a:srgbClr val="FF0000"/>
                </a:solidFill>
              </a:rPr>
              <a:t> It's more complicated.</a:t>
            </a:r>
            <a:endParaRPr lang="en-US" altLang="ko-KR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07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5536" y="1115452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5037" y="1115452"/>
            <a:ext cx="795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Sequence2Sequence </a:t>
            </a:r>
            <a:r>
              <a:rPr lang="ko-KR" altLang="en-US" sz="1600" b="1" dirty="0" smtClean="0"/>
              <a:t>기반 네트워크 설계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(Classification and </a:t>
            </a:r>
            <a:r>
              <a:rPr lang="en-US" altLang="ko-KR" sz="1600" b="1" dirty="0">
                <a:solidFill>
                  <a:srgbClr val="FF0000"/>
                </a:solidFill>
              </a:rPr>
              <a:t>M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otion Generation) 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jonggon\Desktop\12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52246"/>
            <a:ext cx="4124294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88557" y="579597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ym typeface="Wingdings" pitchFamily="2" charset="2"/>
              </a:rPr>
              <a:t>앞 단의 모션정보를 압축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59979" y="1866890"/>
            <a:ext cx="10278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Encoder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6214" y="1866890"/>
            <a:ext cx="10390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decoder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60032" y="2452246"/>
            <a:ext cx="402443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Training </a:t>
            </a:r>
            <a:r>
              <a:rPr lang="en-US" altLang="ko-KR" sz="1600" b="1" dirty="0" smtClean="0">
                <a:sym typeface="Wingdings" pitchFamily="2" charset="2"/>
              </a:rPr>
              <a:t>: Encoder</a:t>
            </a:r>
            <a:r>
              <a:rPr lang="ko-KR" altLang="en-US" sz="1600" b="1" dirty="0" smtClean="0">
                <a:sym typeface="Wingdings" pitchFamily="2" charset="2"/>
              </a:rPr>
              <a:t>에서 </a:t>
            </a:r>
            <a:r>
              <a:rPr lang="ko-KR" altLang="en-US" sz="1600" b="1" dirty="0" smtClean="0">
                <a:solidFill>
                  <a:srgbClr val="FF0000"/>
                </a:solidFill>
                <a:sym typeface="Wingdings" pitchFamily="2" charset="2"/>
              </a:rPr>
              <a:t>압축 되어온</a:t>
            </a:r>
            <a:endParaRPr lang="en-US" altLang="ko-KR" sz="16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ko-KR" altLang="en-US" sz="1600" b="1" dirty="0" smtClean="0">
                <a:sym typeface="Wingdings" pitchFamily="2" charset="2"/>
              </a:rPr>
              <a:t>정보</a:t>
            </a:r>
            <a:r>
              <a:rPr lang="en-US" altLang="ko-KR" sz="1600" b="1" dirty="0" smtClean="0">
                <a:sym typeface="Wingdings" pitchFamily="2" charset="2"/>
              </a:rPr>
              <a:t>(</a:t>
            </a:r>
            <a:r>
              <a:rPr lang="en-US" altLang="ko-KR" sz="1600" b="1" dirty="0" smtClean="0">
                <a:solidFill>
                  <a:srgbClr val="FF0000"/>
                </a:solidFill>
                <a:sym typeface="Wingdings" pitchFamily="2" charset="2"/>
              </a:rPr>
              <a:t>hidden state, cell state</a:t>
            </a:r>
            <a:r>
              <a:rPr lang="en-US" altLang="ko-KR" sz="1600" b="1" dirty="0" smtClean="0">
                <a:sym typeface="Wingdings" pitchFamily="2" charset="2"/>
              </a:rPr>
              <a:t>)</a:t>
            </a:r>
            <a:r>
              <a:rPr lang="ko-KR" altLang="en-US" sz="1600" b="1" dirty="0" smtClean="0">
                <a:sym typeface="Wingdings" pitchFamily="2" charset="2"/>
              </a:rPr>
              <a:t>와 </a:t>
            </a:r>
            <a:endParaRPr lang="en-US" altLang="ko-KR" sz="1600" b="1" dirty="0" smtClean="0">
              <a:sym typeface="Wingdings" pitchFamily="2" charset="2"/>
            </a:endParaRPr>
          </a:p>
          <a:p>
            <a:r>
              <a:rPr lang="en-US" altLang="ko-KR" sz="1600" b="1" dirty="0" smtClean="0">
                <a:sym typeface="Wingdings" pitchFamily="2" charset="2"/>
              </a:rPr>
              <a:t>Decoder</a:t>
            </a:r>
            <a:r>
              <a:rPr lang="ko-KR" altLang="en-US" sz="1600" b="1" dirty="0" smtClean="0">
                <a:sym typeface="Wingdings" pitchFamily="2" charset="2"/>
              </a:rPr>
              <a:t>의 입력 </a:t>
            </a:r>
            <a:r>
              <a:rPr lang="en-US" altLang="ko-KR" sz="1600" b="1" dirty="0" smtClean="0">
                <a:sym typeface="Wingdings" pitchFamily="2" charset="2"/>
              </a:rPr>
              <a:t>– </a:t>
            </a:r>
            <a:r>
              <a:rPr lang="ko-KR" altLang="en-US" sz="1600" b="1" dirty="0" smtClean="0">
                <a:sym typeface="Wingdings" pitchFamily="2" charset="2"/>
              </a:rPr>
              <a:t>출력 </a:t>
            </a:r>
            <a:r>
              <a:rPr lang="en-US" altLang="ko-KR" sz="1600" b="1" dirty="0" smtClean="0">
                <a:sym typeface="Wingdings" pitchFamily="2" charset="2"/>
              </a:rPr>
              <a:t>(Regression)</a:t>
            </a:r>
          </a:p>
          <a:p>
            <a:endParaRPr lang="en-US" altLang="ko-KR" sz="1600" b="1" dirty="0">
              <a:sym typeface="Wingdings" pitchFamily="2" charset="2"/>
            </a:endParaRPr>
          </a:p>
          <a:p>
            <a:endParaRPr lang="en-US" altLang="ko-KR" sz="1600" b="1" dirty="0" smtClean="0">
              <a:solidFill>
                <a:schemeClr val="accent6"/>
              </a:solidFill>
              <a:sym typeface="Wingdings" pitchFamily="2" charset="2"/>
            </a:endParaRPr>
          </a:p>
          <a:p>
            <a:r>
              <a:rPr lang="en-US" altLang="ko-KR" sz="1600" b="1" dirty="0" smtClean="0">
                <a:solidFill>
                  <a:schemeClr val="accent6"/>
                </a:solidFill>
                <a:sym typeface="Wingdings" pitchFamily="2" charset="2"/>
              </a:rPr>
              <a:t>Test :</a:t>
            </a:r>
            <a:r>
              <a:rPr lang="en-US" altLang="ko-KR" sz="1600" b="1" dirty="0" smtClean="0">
                <a:sym typeface="Wingdings" pitchFamily="2" charset="2"/>
              </a:rPr>
              <a:t> Encoder</a:t>
            </a:r>
            <a:r>
              <a:rPr lang="ko-KR" altLang="en-US" sz="1600" b="1" dirty="0" smtClean="0">
                <a:sym typeface="Wingdings" pitchFamily="2" charset="2"/>
              </a:rPr>
              <a:t>에서 보낸 정보를 기반으로</a:t>
            </a:r>
            <a:endParaRPr lang="en-US" altLang="ko-KR" sz="1600" b="1" dirty="0" smtClean="0">
              <a:sym typeface="Wingdings" pitchFamily="2" charset="2"/>
            </a:endParaRPr>
          </a:p>
          <a:p>
            <a:r>
              <a:rPr lang="ko-KR" altLang="en-US" sz="1600" b="1" dirty="0" smtClean="0">
                <a:sym typeface="Wingdings" pitchFamily="2" charset="2"/>
              </a:rPr>
              <a:t>결과 출력</a:t>
            </a:r>
            <a:endParaRPr lang="en-US" altLang="ko-KR" sz="1600" b="1" dirty="0" smtClean="0">
              <a:sym typeface="Wingdings" pitchFamily="2" charset="2"/>
            </a:endParaRPr>
          </a:p>
          <a:p>
            <a:endParaRPr lang="en-US" altLang="ko-KR" sz="1600" b="1" dirty="0" smtClean="0">
              <a:sym typeface="Wingdings" pitchFamily="2" charset="2"/>
            </a:endParaRPr>
          </a:p>
          <a:p>
            <a:endParaRPr lang="en-US" altLang="ko-KR" sz="1600" b="1" dirty="0" smtClean="0">
              <a:sym typeface="Wingdings" pitchFamily="2" charset="2"/>
            </a:endParaRPr>
          </a:p>
          <a:p>
            <a:r>
              <a:rPr lang="en-US" altLang="ko-KR" sz="1600" b="1" dirty="0" smtClean="0">
                <a:sym typeface="Wingdings" pitchFamily="2" charset="2"/>
              </a:rPr>
              <a:t>ex)</a:t>
            </a:r>
            <a:endParaRPr lang="en-US" altLang="ko-KR" sz="1600" b="1" dirty="0">
              <a:sym typeface="Wingdings" pitchFamily="2" charset="2"/>
            </a:endParaRPr>
          </a:p>
          <a:p>
            <a:r>
              <a:rPr lang="en-US" altLang="ko-KR" sz="1600" b="1" dirty="0" smtClean="0"/>
              <a:t>Frame1 -&gt; Frame2</a:t>
            </a:r>
          </a:p>
          <a:p>
            <a:r>
              <a:rPr lang="en-US" altLang="ko-KR" sz="1600" b="1" dirty="0" smtClean="0"/>
              <a:t>Frame2 -&gt; Frame3</a:t>
            </a:r>
          </a:p>
        </p:txBody>
      </p:sp>
    </p:spTree>
    <p:extLst>
      <p:ext uri="{BB962C8B-B14F-4D97-AF65-F5344CB8AC3E}">
        <p14:creationId xmlns:p14="http://schemas.microsoft.com/office/powerpoint/2010/main" val="226089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133453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562" y="1164231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데이터처리 및 구조 </a:t>
            </a:r>
            <a:endParaRPr lang="en-US" altLang="ko-KR" sz="1600" b="1" dirty="0"/>
          </a:p>
        </p:txBody>
      </p:sp>
      <p:sp>
        <p:nvSpPr>
          <p:cNvPr id="3" name="직사각형 2"/>
          <p:cNvSpPr/>
          <p:nvPr/>
        </p:nvSpPr>
        <p:spPr>
          <a:xfrm>
            <a:off x="3131840" y="2022323"/>
            <a:ext cx="432048" cy="14812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압축된 정보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286271" y="2582905"/>
            <a:ext cx="2707464" cy="3600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2942945"/>
            <a:ext cx="17175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From Encoder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36367" y="251960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441910" y="251960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263171" y="251960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99397" y="251960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28863" y="251960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857485" y="251960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918100" y="251960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384676" y="251960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4388383" y="2222865"/>
            <a:ext cx="2847913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466731" y="1778669"/>
            <a:ext cx="6912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09314" y="2182215"/>
            <a:ext cx="6912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7446231" y="1790817"/>
            <a:ext cx="414062" cy="282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 rot="16200000">
            <a:off x="7522195" y="2235407"/>
            <a:ext cx="277623" cy="129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57770" y="2214153"/>
            <a:ext cx="12378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err="1" smtClean="0">
                <a:solidFill>
                  <a:schemeClr val="accent1"/>
                </a:solidFill>
              </a:rPr>
              <a:t>FeedForwardNetwork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 rot="16200000">
            <a:off x="3767633" y="3052599"/>
            <a:ext cx="369515" cy="156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714496" y="3452191"/>
            <a:ext cx="445335" cy="354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428623" y="1107326"/>
            <a:ext cx="445335" cy="354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rot="16200000">
            <a:off x="7512478" y="1553640"/>
            <a:ext cx="277623" cy="129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4886" y="3933056"/>
            <a:ext cx="3249592" cy="18774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고려해야 하는 점 </a:t>
            </a:r>
            <a:endParaRPr lang="en-US" altLang="ko-KR" sz="1200" b="1" dirty="0"/>
          </a:p>
          <a:p>
            <a:pPr marL="228600" indent="-228600">
              <a:buAutoNum type="arabicPeriod"/>
            </a:pPr>
            <a:r>
              <a:rPr lang="en-US" altLang="ko-KR" sz="1200" b="1" dirty="0" smtClean="0"/>
              <a:t>‘</a:t>
            </a:r>
            <a:r>
              <a:rPr lang="en-US" altLang="ko-KR" sz="1200" b="1" dirty="0" err="1" smtClean="0"/>
              <a:t>Motion_data</a:t>
            </a:r>
            <a:r>
              <a:rPr lang="en-US" altLang="ko-KR" sz="1200" b="1" dirty="0" smtClean="0"/>
              <a:t>(.</a:t>
            </a:r>
            <a:r>
              <a:rPr lang="en-US" altLang="ko-KR" sz="1200" b="1" dirty="0" err="1" smtClean="0"/>
              <a:t>bvh</a:t>
            </a:r>
            <a:r>
              <a:rPr lang="en-US" altLang="ko-KR" sz="1200" b="1" dirty="0" smtClean="0"/>
              <a:t>)’</a:t>
            </a:r>
            <a:r>
              <a:rPr lang="ko-KR" altLang="en-US" sz="1200" b="1" dirty="0" smtClean="0"/>
              <a:t>는 실제 시간에 따른 데이터임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2. </a:t>
            </a:r>
            <a:r>
              <a:rPr lang="ko-KR" altLang="en-US" sz="1200" b="1" dirty="0" smtClean="0"/>
              <a:t>모션데이터는 하나의 파일이 여러 프레임으로 이루어져있음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반면 자연어는 하나의 프레임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데이터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이</a:t>
            </a:r>
            <a:r>
              <a:rPr lang="en-US" altLang="ko-KR" sz="1200" b="1" dirty="0"/>
              <a:t> </a:t>
            </a:r>
            <a:r>
              <a:rPr lang="ko-KR" altLang="en-US" sz="1200" b="1" dirty="0" smtClean="0"/>
              <a:t>하나의 데이터임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(‘</a:t>
            </a:r>
            <a:r>
              <a:rPr lang="ko-KR" altLang="en-US" sz="1200" b="1" dirty="0">
                <a:solidFill>
                  <a:srgbClr val="FF0000"/>
                </a:solidFill>
              </a:rPr>
              <a:t>몇 프레임을 입력으로 넣을지</a:t>
            </a:r>
            <a:r>
              <a:rPr lang="en-US" altLang="ko-KR" sz="1200" b="1" dirty="0">
                <a:solidFill>
                  <a:srgbClr val="FF0000"/>
                </a:solidFill>
              </a:rPr>
              <a:t>?)</a:t>
            </a:r>
            <a:endParaRPr lang="ko-KR" altLang="en-US" sz="1200" b="1" dirty="0"/>
          </a:p>
        </p:txBody>
      </p:sp>
      <p:pic>
        <p:nvPicPr>
          <p:cNvPr id="42" name="Picture 2" descr="C:\Users\jonggon\Desktop\1212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236" y="3933056"/>
            <a:ext cx="5340259" cy="267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80871" y="5899919"/>
            <a:ext cx="3244799" cy="769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Encoder : </a:t>
            </a:r>
            <a:r>
              <a:rPr lang="en-US" altLang="ko-KR" sz="1100" b="1" dirty="0" smtClean="0">
                <a:solidFill>
                  <a:schemeClr val="accent6"/>
                </a:solidFill>
              </a:rPr>
              <a:t>5Frame</a:t>
            </a:r>
            <a:r>
              <a:rPr lang="en-US" altLang="ko-KR" sz="1100" dirty="0" smtClean="0"/>
              <a:t> </a:t>
            </a:r>
            <a:r>
              <a:rPr lang="en-US" altLang="ko-KR" sz="1100" dirty="0" smtClean="0">
                <a:sym typeface="Wingdings" pitchFamily="2" charset="2"/>
              </a:rPr>
              <a:t> 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itchFamily="2" charset="2"/>
              </a:rPr>
              <a:t>6 sequence(Time-step)  </a:t>
            </a:r>
          </a:p>
          <a:p>
            <a:r>
              <a:rPr lang="en-US" altLang="ko-KR" sz="1100" b="1" dirty="0" smtClean="0">
                <a:solidFill>
                  <a:schemeClr val="accent4"/>
                </a:solidFill>
                <a:sym typeface="Wingdings" pitchFamily="2" charset="2"/>
              </a:rPr>
              <a:t> </a:t>
            </a:r>
            <a:r>
              <a:rPr lang="ko-KR" altLang="en-US" sz="1100" b="1" dirty="0" smtClean="0">
                <a:solidFill>
                  <a:schemeClr val="accent4"/>
                </a:solidFill>
                <a:sym typeface="Wingdings" pitchFamily="2" charset="2"/>
              </a:rPr>
              <a:t>총 </a:t>
            </a:r>
            <a:r>
              <a:rPr lang="en-US" altLang="ko-KR" sz="1100" b="1" dirty="0" smtClean="0">
                <a:solidFill>
                  <a:schemeClr val="accent4"/>
                </a:solidFill>
                <a:sym typeface="Wingdings" pitchFamily="2" charset="2"/>
              </a:rPr>
              <a:t>30Frame</a:t>
            </a:r>
          </a:p>
          <a:p>
            <a:r>
              <a:rPr lang="en-US" altLang="ko-KR" sz="1100" dirty="0" smtClean="0"/>
              <a:t>Decoder : </a:t>
            </a:r>
            <a:r>
              <a:rPr lang="en-US" altLang="ko-KR" sz="1100" b="1" dirty="0" smtClean="0">
                <a:solidFill>
                  <a:schemeClr val="accent6"/>
                </a:solidFill>
              </a:rPr>
              <a:t>5Frame</a:t>
            </a:r>
            <a:r>
              <a:rPr lang="en-US" altLang="ko-KR" sz="1100" dirty="0" smtClean="0"/>
              <a:t> </a:t>
            </a:r>
            <a:r>
              <a:rPr lang="en-US" altLang="ko-KR" sz="1100" dirty="0" smtClean="0">
                <a:sym typeface="Wingdings" pitchFamily="2" charset="2"/>
              </a:rPr>
              <a:t> 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itchFamily="2" charset="2"/>
              </a:rPr>
              <a:t>24 sequence(Time-step) </a:t>
            </a:r>
          </a:p>
          <a:p>
            <a:r>
              <a:rPr lang="en-US" altLang="ko-KR" sz="1100" b="1" dirty="0" smtClean="0">
                <a:solidFill>
                  <a:schemeClr val="accent4"/>
                </a:solidFill>
                <a:sym typeface="Wingdings" pitchFamily="2" charset="2"/>
              </a:rPr>
              <a:t> </a:t>
            </a:r>
            <a:r>
              <a:rPr lang="ko-KR" altLang="en-US" sz="1100" b="1" dirty="0" smtClean="0">
                <a:solidFill>
                  <a:schemeClr val="accent4"/>
                </a:solidFill>
                <a:sym typeface="Wingdings" pitchFamily="2" charset="2"/>
              </a:rPr>
              <a:t>총 </a:t>
            </a:r>
            <a:r>
              <a:rPr lang="en-US" altLang="ko-KR" sz="1100" b="1" dirty="0" smtClean="0">
                <a:solidFill>
                  <a:schemeClr val="accent4"/>
                </a:solidFill>
                <a:sym typeface="Wingdings" pitchFamily="2" charset="2"/>
              </a:rPr>
              <a:t>120Frame</a:t>
            </a:r>
            <a:endParaRPr lang="ko-KR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48064" y="332656"/>
            <a:ext cx="36649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ACCAD </a:t>
            </a:r>
            <a:r>
              <a:rPr lang="ko-KR" altLang="en-US" b="1" dirty="0" smtClean="0"/>
              <a:t>데이터 기준 </a:t>
            </a:r>
            <a:r>
              <a:rPr lang="en-US" altLang="ko-KR" b="1" dirty="0" smtClean="0"/>
              <a:t>: 150Frame 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3157538"/>
            <a:ext cx="4000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84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1909" y="1142162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0935" y="1172940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최종 구조</a:t>
            </a:r>
            <a:endParaRPr lang="en-US" altLang="ko-KR" sz="1600" b="1" dirty="0"/>
          </a:p>
        </p:txBody>
      </p:sp>
      <p:pic>
        <p:nvPicPr>
          <p:cNvPr id="1026" name="Picture 2" descr="C:\Users\jonggon\Desktop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04" y="1890244"/>
            <a:ext cx="3207550" cy="46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nggon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153" y="2031214"/>
            <a:ext cx="3734303" cy="431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꺾인 연결선 2"/>
          <p:cNvCxnSpPr/>
          <p:nvPr/>
        </p:nvCxnSpPr>
        <p:spPr>
          <a:xfrm>
            <a:off x="1638742" y="1890244"/>
            <a:ext cx="4589442" cy="4456926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41568" y="6574039"/>
            <a:ext cx="795411" cy="2616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SEQ2SEQ</a:t>
            </a:r>
            <a:endParaRPr lang="ko-KR" alt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20072" y="6479758"/>
            <a:ext cx="2177199" cy="2616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err="1" smtClean="0"/>
              <a:t>FeedForward</a:t>
            </a:r>
            <a:r>
              <a:rPr lang="en-US" altLang="ko-KR" sz="1100" b="1" dirty="0" smtClean="0"/>
              <a:t> Neural Network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9037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1909" y="1142162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0935" y="117294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결과</a:t>
            </a:r>
            <a:endParaRPr lang="en-US" altLang="ko-KR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1619508"/>
            <a:ext cx="17860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학습횟수 </a:t>
            </a:r>
            <a:r>
              <a:rPr lang="en-US" altLang="ko-KR" dirty="0" smtClean="0"/>
              <a:t>, Cost</a:t>
            </a:r>
            <a:endParaRPr lang="ko-KR" altLang="en-US" dirty="0"/>
          </a:p>
        </p:txBody>
      </p:sp>
      <p:pic>
        <p:nvPicPr>
          <p:cNvPr id="1026" name="Picture 2" descr="C:\Users\jonggon\Desktop\123123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09" y="2100064"/>
            <a:ext cx="3714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4208872" y="2924944"/>
            <a:ext cx="416433" cy="203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20072" y="1628800"/>
            <a:ext cx="2789546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전혀 학습이 되지 않는다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dirty="0" smtClean="0"/>
              <a:t>그 이유는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pic>
        <p:nvPicPr>
          <p:cNvPr id="1028" name="Picture 4" descr="C:\Users\jonggon\Desktop\2131232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36912"/>
            <a:ext cx="4224101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아래쪽 화살표 4"/>
          <p:cNvSpPr/>
          <p:nvPr/>
        </p:nvSpPr>
        <p:spPr>
          <a:xfrm>
            <a:off x="4615410" y="3204404"/>
            <a:ext cx="192682" cy="64807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19404" y="3429000"/>
            <a:ext cx="43794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900" dirty="0" smtClean="0"/>
              <a:t>Time</a:t>
            </a:r>
            <a:endParaRPr lang="ko-KR" altLang="en-US" sz="900" dirty="0"/>
          </a:p>
        </p:txBody>
      </p:sp>
      <p:sp>
        <p:nvSpPr>
          <p:cNvPr id="15" name="아래쪽 화살표 14"/>
          <p:cNvSpPr/>
          <p:nvPr/>
        </p:nvSpPr>
        <p:spPr>
          <a:xfrm rot="4020000">
            <a:off x="3983214" y="3721561"/>
            <a:ext cx="255396" cy="1080120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3285" y="4293096"/>
            <a:ext cx="3460603" cy="341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Joint angle </a:t>
            </a:r>
            <a:r>
              <a:rPr lang="en-US" altLang="ko-KR" sz="1600" dirty="0">
                <a:solidFill>
                  <a:srgbClr val="FF0000"/>
                </a:solidFill>
                <a:sym typeface="Wingdings" pitchFamily="2" charset="2"/>
              </a:rPr>
              <a:t> Cartesian coordinates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1029" name="Picture 5" descr="C:\Users\jonggon\Desktop\213212132112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3" y="4943333"/>
            <a:ext cx="4681815" cy="100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onggon\Desktop\1231232132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582" y="4293096"/>
            <a:ext cx="2577220" cy="245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아래쪽 화살표 23"/>
          <p:cNvSpPr/>
          <p:nvPr/>
        </p:nvSpPr>
        <p:spPr>
          <a:xfrm rot="16140000">
            <a:off x="5055527" y="5299692"/>
            <a:ext cx="309188" cy="554272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548582" y="5813653"/>
            <a:ext cx="25772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9"/>
          <p:cNvSpPr txBox="1"/>
          <p:nvPr/>
        </p:nvSpPr>
        <p:spPr>
          <a:xfrm>
            <a:off x="5317737" y="3890369"/>
            <a:ext cx="3038909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smtClean="0">
                <a:solidFill>
                  <a:schemeClr val="bg1"/>
                </a:solidFill>
              </a:rPr>
              <a:t>‘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하나의 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좌표계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(system)’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설정해야한다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11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1909" y="1142162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0935" y="1172940"/>
            <a:ext cx="1920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Again</a:t>
            </a:r>
            <a:r>
              <a:rPr lang="ko-KR" altLang="en-US" sz="1600" b="1" dirty="0" smtClean="0"/>
              <a:t> 데이터 처리</a:t>
            </a:r>
            <a:endParaRPr lang="en-US" altLang="ko-KR" sz="1600" b="1" dirty="0"/>
          </a:p>
        </p:txBody>
      </p:sp>
      <p:sp>
        <p:nvSpPr>
          <p:cNvPr id="2" name="직사각형 1"/>
          <p:cNvSpPr/>
          <p:nvPr/>
        </p:nvSpPr>
        <p:spPr>
          <a:xfrm>
            <a:off x="179512" y="1772816"/>
            <a:ext cx="4174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https://github.com/Seanny123/py_bvh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90105" y="1804847"/>
            <a:ext cx="459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에서 </a:t>
            </a:r>
            <a:r>
              <a:rPr lang="en-US" altLang="ko-KR" b="1" dirty="0" smtClean="0"/>
              <a:t>joint angle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b="1" dirty="0" smtClean="0">
                <a:sym typeface="Wingdings" pitchFamily="2" charset="2"/>
              </a:rPr>
              <a:t>Cartesian coordinates</a:t>
            </a:r>
            <a:endParaRPr lang="ko-KR" altLang="en-US" b="1" dirty="0"/>
          </a:p>
        </p:txBody>
      </p:sp>
      <p:pic>
        <p:nvPicPr>
          <p:cNvPr id="1026" name="Picture 2" descr="C:\Users\jonggon\Desktop\123321123231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144" y="4365104"/>
            <a:ext cx="4857751" cy="237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nggon\Desktop\2131232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16" y="2210960"/>
            <a:ext cx="5398121" cy="191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7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1909" y="1142162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1619508"/>
            <a:ext cx="17860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학습횟수 </a:t>
            </a:r>
            <a:r>
              <a:rPr lang="en-US" altLang="ko-KR" dirty="0" smtClean="0"/>
              <a:t>, Cost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05956" y="2051556"/>
            <a:ext cx="33329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역시 전혀 학습이 되지 않는다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 descr="C:\Users\jonggon\Desktop\1232312133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9" y="2019739"/>
            <a:ext cx="3653285" cy="205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오른쪽 화살표 22"/>
          <p:cNvSpPr/>
          <p:nvPr/>
        </p:nvSpPr>
        <p:spPr>
          <a:xfrm>
            <a:off x="4213409" y="2132856"/>
            <a:ext cx="1078671" cy="2032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4612760" y="2417097"/>
            <a:ext cx="192682" cy="165693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5536" y="4149080"/>
            <a:ext cx="847700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데이터의 특성을 고려하여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모션데이터를 하나</a:t>
            </a:r>
            <a:r>
              <a:rPr lang="ko-KR" altLang="en-US" dirty="0"/>
              <a:t>씩</a:t>
            </a:r>
            <a:r>
              <a:rPr lang="ko-KR" altLang="en-US" dirty="0" smtClean="0"/>
              <a:t> 늘려가면서 학습을 진행해보자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71824" y="4659232"/>
            <a:ext cx="6487673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하나의 데이터로만 학습한 결과 </a:t>
            </a:r>
            <a:r>
              <a:rPr lang="en-US" altLang="ko-KR" sz="1600" b="1" dirty="0" smtClean="0">
                <a:sym typeface="Wingdings" pitchFamily="2" charset="2"/>
              </a:rPr>
              <a:t> </a:t>
            </a:r>
            <a:r>
              <a:rPr lang="ko-KR" altLang="en-US" sz="1600" b="1" dirty="0" smtClean="0">
                <a:sym typeface="Wingdings" pitchFamily="2" charset="2"/>
              </a:rPr>
              <a:t>매우 잘된다</a:t>
            </a:r>
            <a:r>
              <a:rPr lang="en-US" altLang="ko-KR" sz="1600" b="1" dirty="0" smtClean="0">
                <a:sym typeface="Wingdings" pitchFamily="2" charset="2"/>
              </a:rPr>
              <a:t>.</a:t>
            </a:r>
          </a:p>
          <a:p>
            <a:pPr algn="ctr"/>
            <a:endParaRPr lang="en-US" altLang="ko-KR" sz="1600" b="1" dirty="0" smtClean="0">
              <a:sym typeface="Wingdings" pitchFamily="2" charset="2"/>
            </a:endParaRPr>
          </a:p>
          <a:p>
            <a:pPr algn="ctr"/>
            <a:r>
              <a:rPr lang="ko-KR" altLang="en-US" sz="1600" b="1" dirty="0" smtClean="0">
                <a:sym typeface="Wingdings" pitchFamily="2" charset="2"/>
              </a:rPr>
              <a:t>여러 데이터로 학습하면 안 되는 것인가</a:t>
            </a:r>
            <a:r>
              <a:rPr lang="en-US" altLang="ko-KR" sz="1600" b="1" dirty="0" smtClean="0">
                <a:sym typeface="Wingdings" pitchFamily="2" charset="2"/>
              </a:rPr>
              <a:t>? </a:t>
            </a:r>
            <a:r>
              <a:rPr lang="ko-KR" altLang="en-US" sz="1600" b="1" dirty="0" smtClean="0">
                <a:solidFill>
                  <a:srgbClr val="FF0000"/>
                </a:solidFill>
                <a:sym typeface="Wingdings" pitchFamily="2" charset="2"/>
              </a:rPr>
              <a:t>데이터간의 연관성</a:t>
            </a:r>
            <a:r>
              <a:rPr lang="ko-KR" altLang="en-US" sz="1600" b="1" dirty="0" smtClean="0">
                <a:sym typeface="Wingdings" pitchFamily="2" charset="2"/>
              </a:rPr>
              <a:t>이 없나</a:t>
            </a:r>
            <a:r>
              <a:rPr lang="en-US" altLang="ko-KR" sz="1600" b="1" dirty="0" smtClean="0">
                <a:sym typeface="Wingdings" pitchFamily="2" charset="2"/>
              </a:rPr>
              <a:t>?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07704" y="6269250"/>
            <a:ext cx="540628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Sequential Learning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순차적인 데이터 학습</a:t>
            </a:r>
            <a:endParaRPr lang="ko-KR" altLang="en-US" sz="2000" b="1" dirty="0"/>
          </a:p>
        </p:txBody>
      </p:sp>
      <p:sp>
        <p:nvSpPr>
          <p:cNvPr id="21" name="아래쪽 화살표 20"/>
          <p:cNvSpPr/>
          <p:nvPr/>
        </p:nvSpPr>
        <p:spPr>
          <a:xfrm>
            <a:off x="4422220" y="5536625"/>
            <a:ext cx="283590" cy="71287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0935" y="117294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시행착오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27155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6188</TotalTime>
  <Words>843</Words>
  <Application>Microsoft Office PowerPoint</Application>
  <PresentationFormat>화면 슬라이드 쇼(4:3)</PresentationFormat>
  <Paragraphs>252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Robotmedia9</dc:creator>
  <cp:lastModifiedBy>jonggon kim</cp:lastModifiedBy>
  <cp:revision>1009</cp:revision>
  <dcterms:created xsi:type="dcterms:W3CDTF">2015-09-01T01:49:01Z</dcterms:created>
  <dcterms:modified xsi:type="dcterms:W3CDTF">2017-08-03T01:14:13Z</dcterms:modified>
</cp:coreProperties>
</file>