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7" r:id="rId14"/>
    <p:sldId id="298" r:id="rId15"/>
    <p:sldId id="301" r:id="rId16"/>
    <p:sldId id="296" r:id="rId17"/>
    <p:sldId id="26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4386" autoAdjust="0"/>
  </p:normalViewPr>
  <p:slideViewPr>
    <p:cSldViewPr>
      <p:cViewPr varScale="1">
        <p:scale>
          <a:sx n="156" d="100"/>
          <a:sy n="156" d="100"/>
        </p:scale>
        <p:origin x="-24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E469-F40C-4EC1-A17E-B13B4B27A3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460" y="5056080"/>
            <a:ext cx="3747080" cy="89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progress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073" name="Picture 1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47639"/>
            <a:ext cx="4496692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742" y="4139788"/>
            <a:ext cx="44802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사람처럼 쉬운 행동부터 배워야 하는가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1026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04586"/>
            <a:ext cx="4476768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jonggon\Desktop\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8" y="1171575"/>
            <a:ext cx="4067806" cy="27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13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4032448" cy="25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288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2" y="1695856"/>
            <a:ext cx="42862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5641" y="1700808"/>
            <a:ext cx="3906839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</a:rPr>
              <a:t>Sequential Learning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600" b="1" dirty="0" smtClean="0"/>
              <a:t>순차적인 학습</a:t>
            </a:r>
            <a:r>
              <a:rPr lang="en-US" altLang="ko-KR" sz="1600" b="1" dirty="0" smtClean="0"/>
              <a:t>)</a:t>
            </a:r>
          </a:p>
          <a:p>
            <a:r>
              <a:rPr lang="ko-KR" altLang="en-US" sz="1600" dirty="0" smtClean="0"/>
              <a:t>도 데이터가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일정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(5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이상 많아지면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학습이 되지 않는 현상 발생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333004" y="2708920"/>
            <a:ext cx="720080" cy="151216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85071" y="4355812"/>
            <a:ext cx="28873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데이터를 다시 처리해보자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  <p:pic>
        <p:nvPicPr>
          <p:cNvPr id="5" name="Picture 2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91" y="5229200"/>
            <a:ext cx="4390073" cy="127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5" name="Picture 2" descr="C:\Users\jonggo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659950"/>
            <a:ext cx="5646518" cy="479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90347" y="1672932"/>
            <a:ext cx="3118253" cy="1277273"/>
          </a:xfrm>
          <a:prstGeom prst="rect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100" dirty="0" smtClean="0"/>
              <a:t>1 . Actor</a:t>
            </a:r>
            <a:r>
              <a:rPr lang="ko-KR" altLang="en-US" sz="1100" dirty="0" smtClean="0"/>
              <a:t>의 </a:t>
            </a:r>
            <a:r>
              <a:rPr lang="ko-KR" altLang="en-US" sz="1100" dirty="0" smtClean="0"/>
              <a:t>형태를 수정하고 </a:t>
            </a:r>
            <a:endParaRPr lang="en-US" altLang="ko-KR" sz="1100" dirty="0" smtClean="0"/>
          </a:p>
          <a:p>
            <a:pPr algn="just"/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smtClean="0"/>
              <a:t>C3D(Marker) </a:t>
            </a:r>
            <a:r>
              <a:rPr lang="ko-KR" altLang="en-US" sz="1100" dirty="0" smtClean="0"/>
              <a:t>데이터가 정확히 부착되도록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    Actor</a:t>
            </a:r>
            <a:r>
              <a:rPr lang="ko-KR" altLang="en-US" sz="1100" dirty="0" smtClean="0"/>
              <a:t>의 모양을 다듬기</a:t>
            </a:r>
            <a:endParaRPr lang="en-US" altLang="ko-KR" sz="1100" dirty="0" smtClean="0"/>
          </a:p>
          <a:p>
            <a:pPr algn="just"/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2. </a:t>
            </a:r>
            <a:r>
              <a:rPr lang="ko-KR" altLang="en-US" sz="1100" dirty="0" err="1" smtClean="0"/>
              <a:t>스켈레톤</a:t>
            </a:r>
            <a:r>
              <a:rPr lang="ko-KR" altLang="en-US" sz="1100" dirty="0" smtClean="0"/>
              <a:t> 정보 수정하기</a:t>
            </a:r>
            <a:endParaRPr lang="en-US" altLang="ko-KR" sz="1100" dirty="0" smtClean="0"/>
          </a:p>
          <a:p>
            <a:pPr algn="just"/>
            <a:endParaRPr lang="en-US" altLang="ko-KR" sz="1100" dirty="0"/>
          </a:p>
          <a:p>
            <a:pPr algn="just"/>
            <a:r>
              <a:rPr lang="en-US" altLang="ko-KR" sz="1100" dirty="0" smtClean="0"/>
              <a:t>3.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수정된 데이터를 바탕으로 </a:t>
            </a:r>
            <a:r>
              <a:rPr lang="en-US" altLang="ko-KR" sz="1100" dirty="0" smtClean="0"/>
              <a:t>BVH</a:t>
            </a:r>
            <a:r>
              <a:rPr lang="ko-KR" altLang="en-US" sz="1100" dirty="0" smtClean="0"/>
              <a:t>파일 추출하기</a:t>
            </a:r>
            <a:endParaRPr lang="ko-KR" altLang="en-US" sz="1100" dirty="0"/>
          </a:p>
        </p:txBody>
      </p:sp>
      <p:pic>
        <p:nvPicPr>
          <p:cNvPr id="14" name="Picture 3" descr="C:\Users\jonggon\Desktop\1212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4465387"/>
            <a:ext cx="2762250" cy="16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>
            <a:off x="7316693" y="3017885"/>
            <a:ext cx="432048" cy="13472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시행착오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6660232" y="6156012"/>
            <a:ext cx="18678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/>
            <a:r>
              <a:rPr lang="ko-KR" altLang="en-US" dirty="0" smtClean="0"/>
              <a:t>수정된 </a:t>
            </a:r>
            <a:r>
              <a:rPr lang="en-US" altLang="ko-KR" dirty="0" smtClean="0"/>
              <a:t>BVH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00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0345" y="4437112"/>
            <a:ext cx="682430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데이터를 하나씩 학습 시킴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1600" b="1" dirty="0">
                <a:solidFill>
                  <a:schemeClr val="tx2"/>
                </a:solidFill>
              </a:rPr>
              <a:t> Sequential Learning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shuffle 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 X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endParaRPr lang="en-US" altLang="ko-KR" sz="1600" b="1" dirty="0" smtClean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학습 진행 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데이터가 하나씩 추가 될 때 마다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Batch</a:t>
            </a:r>
            <a:r>
              <a:rPr lang="ko-KR" altLang="en-US" sz="1600" dirty="0" smtClean="0"/>
              <a:t>의 수도 하나 씩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증가 시키기</a:t>
            </a:r>
            <a:r>
              <a:rPr lang="en-US" altLang="ko-KR" sz="1600" dirty="0" smtClean="0"/>
              <a:t>. </a:t>
            </a:r>
            <a:r>
              <a:rPr lang="en-US" altLang="ko-KR" sz="1600" dirty="0" smtClean="0">
                <a:sym typeface="Wingdings" pitchFamily="2" charset="2"/>
              </a:rPr>
              <a:t>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학습속도 증가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데이터가 하나씩 늘어날 때마다 학습 횟수</a:t>
            </a:r>
            <a:r>
              <a:rPr lang="en-US" altLang="ko-KR" sz="1600" dirty="0" smtClean="0"/>
              <a:t>(epoch)</a:t>
            </a:r>
            <a:r>
              <a:rPr lang="ko-KR" altLang="en-US" sz="1600" dirty="0" smtClean="0"/>
              <a:t>를 늘려감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등비수열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지정한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COST(0.01)</a:t>
            </a:r>
            <a:r>
              <a:rPr lang="ko-KR" altLang="en-US" sz="1600" dirty="0" smtClean="0"/>
              <a:t>보다 작아지면 </a:t>
            </a:r>
            <a:r>
              <a:rPr lang="ko-KR" altLang="en-US" sz="1600" b="1" dirty="0" smtClean="0"/>
              <a:t>기존데이터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다음 데이터</a:t>
            </a:r>
            <a:r>
              <a:rPr lang="ko-KR" altLang="en-US" sz="1600" dirty="0" smtClean="0"/>
              <a:t>를 학습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489" y="4083168"/>
            <a:ext cx="2928109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학습 측면 </a:t>
            </a:r>
            <a:r>
              <a:rPr lang="en-US" altLang="ko-KR" sz="1400" b="1" dirty="0" smtClean="0"/>
              <a:t>with </a:t>
            </a:r>
            <a:r>
              <a:rPr lang="en-US" altLang="ko-KR" sz="1400" b="1" dirty="0"/>
              <a:t>A</a:t>
            </a:r>
            <a:r>
              <a:rPr lang="en-US" altLang="ko-KR" sz="1400" b="1" dirty="0" smtClean="0"/>
              <a:t>dam , </a:t>
            </a:r>
            <a:r>
              <a:rPr lang="en-US" altLang="ko-KR" sz="1400" b="1" dirty="0" err="1" smtClean="0"/>
              <a:t>RMSProp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373" y="2166021"/>
            <a:ext cx="4057521" cy="917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accent6"/>
                </a:solidFill>
              </a:rPr>
              <a:t>데이터의 전처리</a:t>
            </a:r>
            <a:r>
              <a:rPr lang="en-US" altLang="ko-KR" b="1" dirty="0" smtClean="0">
                <a:solidFill>
                  <a:schemeClr val="accent6"/>
                </a:solidFill>
              </a:rPr>
              <a:t>(Motion Builder)</a:t>
            </a:r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데이터의 복잡도를 감소시킴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338" y="1628800"/>
            <a:ext cx="1144865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데이터 측면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pic>
        <p:nvPicPr>
          <p:cNvPr id="22" name="Picture 2" descr="C:\Users\jonggon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30" y="3315044"/>
            <a:ext cx="2826728" cy="63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jonggon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5" y="3170845"/>
            <a:ext cx="1638254" cy="80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>
            <a:off x="2197910" y="3437314"/>
            <a:ext cx="589156" cy="270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 descr="C:\Users\jonggon\Desktop\121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52" y="1628800"/>
            <a:ext cx="1555456" cy="27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 화살표 25"/>
          <p:cNvSpPr/>
          <p:nvPr/>
        </p:nvSpPr>
        <p:spPr>
          <a:xfrm>
            <a:off x="4355976" y="2609354"/>
            <a:ext cx="2174831" cy="2032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935" y="117294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최적화 방법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87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940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</a:t>
            </a:r>
            <a:r>
              <a:rPr lang="ko-KR" altLang="en-US" sz="1600" b="1" dirty="0" smtClean="0"/>
              <a:t>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Success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67083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82772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639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844824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3014818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3016275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3023515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78748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639091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927123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66714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639091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927123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94046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94046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67083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19968" y="25609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81869" y="25574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97151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3044251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8233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72368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03789" y="3044251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8193" y="3050347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91573" y="3045179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91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937670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1509" y="3372820"/>
            <a:ext cx="426591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Concatenate</a:t>
            </a:r>
            <a:r>
              <a:rPr lang="en-US" altLang="ko-KR" sz="1050" dirty="0" smtClean="0"/>
              <a:t> (                * Prediction time step) =  Decoder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441509" y="3317956"/>
            <a:ext cx="4320480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43525" y="3417940"/>
            <a:ext cx="642791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80125" y="2231427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232884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226788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919117" y="222678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56274" y="222069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226788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441461" y="2658836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93467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94077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435365" y="2946868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03912" y="3960346"/>
            <a:ext cx="8578823" cy="24929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‘Decoder Label’ </a:t>
            </a:r>
            <a:r>
              <a:rPr lang="ko-KR" altLang="en-US" dirty="0" smtClean="0"/>
              <a:t>만으로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</a:t>
            </a:r>
            <a:r>
              <a:rPr lang="en-US" altLang="ko-KR" b="1" dirty="0" smtClean="0">
                <a:solidFill>
                  <a:schemeClr val="accent4"/>
                </a:solidFill>
              </a:rPr>
              <a:t>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3) Training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= Test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 Training=Test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를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869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56631" y="260648"/>
            <a:ext cx="52918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여러 동작을 하나의 네트워크에 학습 시키기 위한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최적화 방법 </a:t>
            </a:r>
            <a:endParaRPr lang="en-US" altLang="ko-KR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1909" y="1142162"/>
            <a:ext cx="532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9-2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5405" y="1172940"/>
            <a:ext cx="252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네트워크 구조 </a:t>
            </a:r>
            <a:r>
              <a:rPr lang="ko-KR" altLang="en-US" sz="1600" b="1" dirty="0" smtClean="0"/>
              <a:t>제안 </a:t>
            </a:r>
            <a:r>
              <a:rPr lang="en-US" altLang="ko-KR" sz="1600" b="1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Fail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626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5125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67778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3277" y="2517637"/>
            <a:ext cx="469475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77034" y="2033326"/>
            <a:ext cx="216403" cy="14877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context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929341" y="2589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9327" y="1772816"/>
            <a:ext cx="288862" cy="307777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33" y="2965372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781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657581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33778" y="2966829"/>
            <a:ext cx="50526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29341" y="2974069"/>
            <a:ext cx="54373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T=N</a:t>
            </a:r>
            <a:endParaRPr lang="ko-KR" altLang="en-US" sz="1400" dirty="0"/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2976351" y="2129302"/>
            <a:ext cx="879511" cy="1656183"/>
          </a:xfrm>
          <a:prstGeom prst="bentConnector4">
            <a:avLst>
              <a:gd name="adj1" fmla="val -23629"/>
              <a:gd name="adj2" fmla="val 46413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22752" y="2589645"/>
            <a:ext cx="754282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22752" y="2877677"/>
            <a:ext cx="754282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69101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69101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46233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468429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3725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37253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009461" y="2517268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793437" y="2589645"/>
            <a:ext cx="21848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790973" y="2877677"/>
            <a:ext cx="21848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6831" y="1844600"/>
            <a:ext cx="159691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Encoder</a:t>
            </a:r>
            <a:r>
              <a:rPr lang="en-US" altLang="ko-KR" sz="900" dirty="0" smtClean="0"/>
              <a:t>(seed </a:t>
            </a:r>
            <a:r>
              <a:rPr lang="en-US" altLang="ko-KR" sz="900" dirty="0"/>
              <a:t>time </a:t>
            </a:r>
            <a:r>
              <a:rPr lang="en-US" altLang="ko-KR" sz="900" dirty="0" smtClean="0"/>
              <a:t>step)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135204" y="1844600"/>
            <a:ext cx="190468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Decoder</a:t>
            </a:r>
            <a:r>
              <a:rPr lang="en-US" altLang="ko-KR" sz="900" dirty="0" smtClean="0"/>
              <a:t>(prediction time step)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72954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61813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69701" y="251763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889781" y="2511541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609861" y="2514087"/>
            <a:ext cx="469475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rot="21480000" flipV="1">
            <a:off x="4254340" y="2947705"/>
            <a:ext cx="15465" cy="44589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0309" y="2994805"/>
            <a:ext cx="617710" cy="1526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</a:rPr>
              <a:t>전 프레임의 정보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16605" y="2542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16605" y="2888224"/>
            <a:ext cx="415498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〮〮〮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4620297" y="3268510"/>
            <a:ext cx="4141692" cy="7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80125" y="2181981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T=1</a:t>
            </a:r>
            <a:endParaRPr lang="ko-KR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06574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T=2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7429" y="2183438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T=3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5154" y="2177342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T=4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76445" y="2177342"/>
            <a:ext cx="505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T=5</a:t>
            </a:r>
            <a:endParaRPr lang="ko-KR" alt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85477" y="2171246"/>
            <a:ext cx="50526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T=6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249482" y="2177342"/>
            <a:ext cx="5709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T=M</a:t>
            </a:r>
            <a:endParaRPr lang="ko-KR" altLang="en-US" sz="14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451105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231133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95367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67375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93837" y="2609390"/>
            <a:ext cx="21848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4511053" y="2885230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5231133" y="2891326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5951213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667375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7393837" y="2897422"/>
            <a:ext cx="21848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7616" y="3819520"/>
            <a:ext cx="8578823" cy="28623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‘Encoder input’ </a:t>
            </a:r>
            <a:r>
              <a:rPr lang="en-US" altLang="ko-KR" dirty="0" smtClean="0"/>
              <a:t>, </a:t>
            </a:r>
            <a:r>
              <a:rPr lang="en-US" altLang="ko-KR" dirty="0" smtClean="0"/>
              <a:t>Decoder input , ‘Decoder Label’ 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‘Encoder’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chemeClr val="accent4"/>
                </a:solidFill>
              </a:rPr>
              <a:t>C</a:t>
            </a:r>
            <a:r>
              <a:rPr lang="en-US" altLang="ko-KR" b="1" dirty="0" smtClean="0">
                <a:solidFill>
                  <a:schemeClr val="accent4"/>
                </a:solidFill>
              </a:rPr>
              <a:t>ontext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‘Decoder’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‘state’ </a:t>
            </a:r>
            <a:r>
              <a:rPr lang="ko-KR" altLang="en-US" dirty="0" smtClean="0"/>
              <a:t>값을 초기화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Training </a:t>
            </a:r>
            <a:r>
              <a:rPr lang="ko-KR" altLang="en-US" dirty="0" smtClean="0"/>
              <a:t>방법과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방법을 다르게 함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Training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Decoder input</a:t>
            </a:r>
            <a:r>
              <a:rPr lang="ko-KR" altLang="en-US" sz="1200" dirty="0" smtClean="0"/>
              <a:t>을 원본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Motion Dataset</a:t>
            </a:r>
            <a:r>
              <a:rPr lang="ko-KR" altLang="en-US" sz="1200" dirty="0" smtClean="0"/>
              <a:t>에서 추출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Test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>
                <a:solidFill>
                  <a:schemeClr val="accent4"/>
                </a:solidFill>
              </a:rPr>
              <a:t>전 프레임의 정보</a:t>
            </a:r>
            <a:r>
              <a:rPr lang="ko-KR" altLang="en-US" sz="1200" dirty="0"/>
              <a:t>에서 나온 </a:t>
            </a:r>
            <a:r>
              <a:rPr lang="ko-KR" altLang="en-US" sz="1200" b="1" dirty="0">
                <a:solidFill>
                  <a:srgbClr val="00B050"/>
                </a:solidFill>
              </a:rPr>
              <a:t>출력</a:t>
            </a:r>
            <a:r>
              <a:rPr lang="ko-KR" altLang="en-US" sz="1200" dirty="0"/>
              <a:t>을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‘Decoder’</a:t>
            </a:r>
            <a:r>
              <a:rPr lang="ko-KR" altLang="en-US" sz="1200" dirty="0">
                <a:solidFill>
                  <a:srgbClr val="FF0000"/>
                </a:solidFill>
              </a:rPr>
              <a:t>의 입력</a:t>
            </a:r>
            <a:r>
              <a:rPr lang="ko-KR" altLang="en-US" sz="1200" dirty="0"/>
              <a:t>으로 </a:t>
            </a:r>
            <a:r>
              <a:rPr lang="ko-KR" altLang="en-US" sz="1200" dirty="0" smtClean="0"/>
              <a:t>넣어줌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cxnSp>
        <p:nvCxnSpPr>
          <p:cNvPr id="7" name="꺾인 연결선 6"/>
          <p:cNvCxnSpPr>
            <a:stCxn id="52" idx="0"/>
          </p:cNvCxnSpPr>
          <p:nvPr/>
        </p:nvCxnSpPr>
        <p:spPr>
          <a:xfrm rot="16200000" flipH="1">
            <a:off x="4303242" y="2458225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58" idx="2"/>
          </p:cNvCxnSpPr>
          <p:nvPr/>
        </p:nvCxnSpPr>
        <p:spPr>
          <a:xfrm flipV="1">
            <a:off x="4959208" y="2949685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5004609" y="2466147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5660575" y="2957607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>
            <a:off x="5742977" y="2462002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6398943" y="2953462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16200000" flipH="1">
            <a:off x="6456960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112926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rot="16200000" flipH="1">
            <a:off x="7170945" y="2460051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7826911" y="2951511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7884928" y="2425426"/>
            <a:ext cx="601992" cy="720079"/>
          </a:xfrm>
          <a:prstGeom prst="bentConnector4">
            <a:avLst>
              <a:gd name="adj1" fmla="val -37974"/>
              <a:gd name="adj2" fmla="val 5190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8540894" y="2916886"/>
            <a:ext cx="5071" cy="17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29541" y="3311182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484202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216474" y="3312965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978082" y="3315400"/>
            <a:ext cx="469475" cy="12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716450" y="3319061"/>
            <a:ext cx="469475" cy="123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6" idx="3"/>
            <a:endCxn id="95" idx="1"/>
          </p:cNvCxnSpPr>
          <p:nvPr/>
        </p:nvCxnSpPr>
        <p:spPr>
          <a:xfrm>
            <a:off x="5199016" y="3373155"/>
            <a:ext cx="285186" cy="17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5" idx="3"/>
            <a:endCxn id="96" idx="1"/>
          </p:cNvCxnSpPr>
          <p:nvPr/>
        </p:nvCxnSpPr>
        <p:spPr>
          <a:xfrm>
            <a:off x="5953677" y="3374938"/>
            <a:ext cx="2627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6" idx="3"/>
            <a:endCxn id="97" idx="1"/>
          </p:cNvCxnSpPr>
          <p:nvPr/>
        </p:nvCxnSpPr>
        <p:spPr>
          <a:xfrm>
            <a:off x="6685949" y="3374938"/>
            <a:ext cx="292133" cy="43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7" idx="3"/>
            <a:endCxn id="98" idx="1"/>
          </p:cNvCxnSpPr>
          <p:nvPr/>
        </p:nvCxnSpPr>
        <p:spPr>
          <a:xfrm>
            <a:off x="7447557" y="3379250"/>
            <a:ext cx="268893" cy="17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0816" y="3496891"/>
            <a:ext cx="110479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Decoder input</a:t>
            </a:r>
            <a:endParaRPr lang="ko-KR" altLang="en-US" sz="1100" dirty="0"/>
          </a:p>
        </p:txBody>
      </p:sp>
      <p:sp>
        <p:nvSpPr>
          <p:cNvPr id="39" name="덧셈 기호 38"/>
          <p:cNvSpPr/>
          <p:nvPr/>
        </p:nvSpPr>
        <p:spPr>
          <a:xfrm>
            <a:off x="4211960" y="3448428"/>
            <a:ext cx="443603" cy="340612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83" idx="2"/>
            <a:endCxn id="39" idx="3"/>
          </p:cNvCxnSpPr>
          <p:nvPr/>
        </p:nvCxnSpPr>
        <p:spPr>
          <a:xfrm>
            <a:off x="4229164" y="3147421"/>
            <a:ext cx="204598" cy="346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1"/>
            <a:endCxn id="39" idx="0"/>
          </p:cNvCxnSpPr>
          <p:nvPr/>
        </p:nvCxnSpPr>
        <p:spPr>
          <a:xfrm flipH="1">
            <a:off x="4596763" y="3373155"/>
            <a:ext cx="132778" cy="2455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등호 55"/>
          <p:cNvSpPr/>
          <p:nvPr/>
        </p:nvSpPr>
        <p:spPr>
          <a:xfrm>
            <a:off x="4716016" y="3429000"/>
            <a:ext cx="1173255" cy="400843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935" y="1172940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실험 </a:t>
            </a:r>
            <a:r>
              <a:rPr lang="en-US" altLang="ko-KR" sz="1600" b="1" dirty="0" smtClean="0"/>
              <a:t>with </a:t>
            </a:r>
            <a:r>
              <a:rPr lang="ko-KR" altLang="en-US" sz="1600" b="1" dirty="0" smtClean="0"/>
              <a:t>네트워크 구조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9-1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1556792"/>
            <a:ext cx="68689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Seed </a:t>
            </a:r>
            <a:r>
              <a:rPr lang="en-US" altLang="ko-KR" sz="1200" b="1" dirty="0" err="1" smtClean="0"/>
              <a:t>timstep</a:t>
            </a:r>
            <a:r>
              <a:rPr lang="en-US" altLang="ko-KR" sz="1200" b="1" dirty="0" smtClean="0"/>
              <a:t> = 20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200" b="1" dirty="0" smtClean="0"/>
              <a:t> , Prediction </a:t>
            </a:r>
            <a:r>
              <a:rPr lang="en-US" altLang="ko-KR" sz="1200" b="1" dirty="0" err="1" smtClean="0"/>
              <a:t>timestep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altLang="ko-KR" sz="1200" b="1" dirty="0" err="1">
                <a:solidFill>
                  <a:schemeClr val="accent3">
                    <a:lumMod val="50000"/>
                  </a:schemeClr>
                </a:solidFill>
              </a:rPr>
              <a:t>batch_Frame</a:t>
            </a:r>
            <a:r>
              <a:rPr lang="en-US" altLang="ko-KR" sz="1200" b="1" dirty="0" smtClean="0"/>
              <a:t> = 120 , </a:t>
            </a:r>
            <a:r>
              <a:rPr lang="en-US" altLang="ko-KR" sz="1200" b="1" dirty="0" err="1" smtClean="0"/>
              <a:t>batch_Frame</a:t>
            </a:r>
            <a:r>
              <a:rPr lang="en-US" altLang="ko-KR" sz="1200" b="1" dirty="0" smtClean="0"/>
              <a:t>=5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3407035" y="44531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네트워크 </a:t>
            </a:r>
            <a:r>
              <a:rPr lang="ko-KR" altLang="en-US" b="1" dirty="0"/>
              <a:t>구조 제안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5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41" y="1139862"/>
            <a:ext cx="5189492" cy="25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edi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9" y="4199468"/>
            <a:ext cx="8850357" cy="25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edic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0" y="1214239"/>
            <a:ext cx="3221163" cy="23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쪽 화살표 14"/>
          <p:cNvSpPr/>
          <p:nvPr/>
        </p:nvSpPr>
        <p:spPr>
          <a:xfrm flipH="1">
            <a:off x="4337709" y="3670377"/>
            <a:ext cx="450315" cy="5290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9988" y="1412776"/>
            <a:ext cx="8824500" cy="2525951"/>
            <a:chOff x="395536" y="1196752"/>
            <a:chExt cx="7292975" cy="2087563"/>
          </a:xfrm>
        </p:grpSpPr>
        <p:pic>
          <p:nvPicPr>
            <p:cNvPr id="2050" name="Picture 2" descr="C:\Users\medic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96752"/>
              <a:ext cx="7292975" cy="2087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6209522" y="1206083"/>
              <a:ext cx="1460327" cy="209670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2227" y="1412776"/>
              <a:ext cx="133523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30473" y="1412776"/>
              <a:ext cx="4824454" cy="216024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22710" y="1782147"/>
              <a:ext cx="264318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4198" y="1979509"/>
              <a:ext cx="3198257" cy="26138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62522" y="2026435"/>
              <a:ext cx="1208769" cy="1925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3702" y="2229992"/>
              <a:ext cx="5499273" cy="19251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2579" y="4206567"/>
            <a:ext cx="6728445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Language and Motion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chemeClr val="tx2"/>
                </a:solidFill>
              </a:rPr>
              <a:t>Sequence data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Motion data </a:t>
            </a:r>
            <a:r>
              <a:rPr lang="en-US" altLang="ko-KR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ko-KR" sz="2800" b="1" dirty="0">
                <a:solidFill>
                  <a:srgbClr val="FF0000"/>
                </a:solidFill>
              </a:rPr>
              <a:t> It's more complicated.</a:t>
            </a:r>
            <a:endParaRPr lang="en-US" altLang="ko-K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11545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37" y="1115452"/>
            <a:ext cx="795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Sequence2Sequence </a:t>
            </a:r>
            <a:r>
              <a:rPr lang="ko-KR" altLang="en-US" sz="1600" b="1" dirty="0" smtClean="0"/>
              <a:t>기반 네트워크 설계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(Classification and </a:t>
            </a:r>
            <a:r>
              <a:rPr lang="en-US" altLang="ko-KR" sz="1600" b="1" dirty="0">
                <a:solidFill>
                  <a:srgbClr val="FF0000"/>
                </a:solidFill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otion Generation)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jonggon\Desktop\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52246"/>
            <a:ext cx="412429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8557" y="579597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ym typeface="Wingdings" pitchFamily="2" charset="2"/>
              </a:rPr>
              <a:t>앞 단의 모션정보를 압축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59979" y="1866890"/>
            <a:ext cx="10278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4" y="1866890"/>
            <a:ext cx="10390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decoder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452246"/>
            <a:ext cx="402443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Training </a:t>
            </a:r>
            <a:r>
              <a:rPr lang="en-US" altLang="ko-KR" sz="1600" b="1" dirty="0" smtClean="0">
                <a:sym typeface="Wingdings" pitchFamily="2" charset="2"/>
              </a:rPr>
              <a:t>: Encoder</a:t>
            </a:r>
            <a:r>
              <a:rPr lang="ko-KR" altLang="en-US" sz="1600" b="1" dirty="0" smtClean="0">
                <a:sym typeface="Wingdings" pitchFamily="2" charset="2"/>
              </a:rPr>
              <a:t>에서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압축 되어온</a:t>
            </a:r>
            <a:endParaRPr lang="en-US" altLang="ko-KR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정보</a:t>
            </a:r>
            <a:r>
              <a:rPr lang="en-US" altLang="ko-KR" sz="1600" b="1" dirty="0" smtClean="0">
                <a:sym typeface="Wingdings" pitchFamily="2" charset="2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sym typeface="Wingdings" pitchFamily="2" charset="2"/>
              </a:rPr>
              <a:t>hidden state, cell state</a:t>
            </a:r>
            <a:r>
              <a:rPr lang="en-US" altLang="ko-KR" sz="1600" b="1" dirty="0" smtClean="0">
                <a:sym typeface="Wingdings" pitchFamily="2" charset="2"/>
              </a:rPr>
              <a:t>)</a:t>
            </a:r>
            <a:r>
              <a:rPr lang="ko-KR" altLang="en-US" sz="1600" b="1" dirty="0" smtClean="0">
                <a:sym typeface="Wingdings" pitchFamily="2" charset="2"/>
              </a:rPr>
              <a:t>와 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Decoder</a:t>
            </a:r>
            <a:r>
              <a:rPr lang="ko-KR" altLang="en-US" sz="1600" b="1" dirty="0" smtClean="0">
                <a:sym typeface="Wingdings" pitchFamily="2" charset="2"/>
              </a:rPr>
              <a:t>의 입력 </a:t>
            </a:r>
            <a:r>
              <a:rPr lang="en-US" altLang="ko-KR" sz="1600" b="1" dirty="0" smtClean="0">
                <a:sym typeface="Wingdings" pitchFamily="2" charset="2"/>
              </a:rPr>
              <a:t>– </a:t>
            </a:r>
            <a:r>
              <a:rPr lang="ko-KR" altLang="en-US" sz="1600" b="1" dirty="0" smtClean="0">
                <a:sym typeface="Wingdings" pitchFamily="2" charset="2"/>
              </a:rPr>
              <a:t>출력 </a:t>
            </a:r>
            <a:r>
              <a:rPr lang="en-US" altLang="ko-KR" sz="1600" b="1" dirty="0" smtClean="0">
                <a:sym typeface="Wingdings" pitchFamily="2" charset="2"/>
              </a:rPr>
              <a:t>(Regression)</a:t>
            </a:r>
          </a:p>
          <a:p>
            <a:endParaRPr lang="en-US" altLang="ko-KR" sz="1600" b="1" dirty="0">
              <a:sym typeface="Wingdings" pitchFamily="2" charset="2"/>
            </a:endParaRPr>
          </a:p>
          <a:p>
            <a:endParaRPr lang="en-US" altLang="ko-KR" sz="1600" b="1" dirty="0" smtClean="0">
              <a:solidFill>
                <a:schemeClr val="accent6"/>
              </a:solidFill>
              <a:sym typeface="Wingdings" pitchFamily="2" charset="2"/>
            </a:endParaRPr>
          </a:p>
          <a:p>
            <a:r>
              <a:rPr lang="en-US" altLang="ko-KR" sz="1600" b="1" dirty="0" smtClean="0">
                <a:solidFill>
                  <a:schemeClr val="accent6"/>
                </a:solidFill>
                <a:sym typeface="Wingdings" pitchFamily="2" charset="2"/>
              </a:rPr>
              <a:t>Test :</a:t>
            </a:r>
            <a:r>
              <a:rPr lang="en-US" altLang="ko-KR" sz="1600" b="1" dirty="0" smtClean="0">
                <a:sym typeface="Wingdings" pitchFamily="2" charset="2"/>
              </a:rPr>
              <a:t> Encoder</a:t>
            </a:r>
            <a:r>
              <a:rPr lang="ko-KR" altLang="en-US" sz="1600" b="1" dirty="0" smtClean="0">
                <a:sym typeface="Wingdings" pitchFamily="2" charset="2"/>
              </a:rPr>
              <a:t>에서 보낸 정보를 기반으로</a:t>
            </a:r>
            <a:endParaRPr lang="en-US" altLang="ko-KR" sz="1600" b="1" dirty="0" smtClean="0">
              <a:sym typeface="Wingdings" pitchFamily="2" charset="2"/>
            </a:endParaRPr>
          </a:p>
          <a:p>
            <a:r>
              <a:rPr lang="ko-KR" altLang="en-US" sz="1600" b="1" dirty="0" smtClean="0">
                <a:sym typeface="Wingdings" pitchFamily="2" charset="2"/>
              </a:rPr>
              <a:t>결과 출력</a:t>
            </a:r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endParaRPr lang="en-US" altLang="ko-KR" sz="1600" b="1" dirty="0" smtClean="0">
              <a:sym typeface="Wingdings" pitchFamily="2" charset="2"/>
            </a:endParaRPr>
          </a:p>
          <a:p>
            <a:r>
              <a:rPr lang="en-US" altLang="ko-KR" sz="1600" b="1" dirty="0" smtClean="0">
                <a:sym typeface="Wingdings" pitchFamily="2" charset="2"/>
              </a:rPr>
              <a:t>ex)</a:t>
            </a:r>
            <a:endParaRPr lang="en-US" altLang="ko-KR" sz="1600" b="1" dirty="0">
              <a:sym typeface="Wingdings" pitchFamily="2" charset="2"/>
            </a:endParaRPr>
          </a:p>
          <a:p>
            <a:r>
              <a:rPr lang="en-US" altLang="ko-KR" sz="1600" b="1" dirty="0" smtClean="0"/>
              <a:t>Frame1 -&gt; Frame2</a:t>
            </a:r>
          </a:p>
          <a:p>
            <a:r>
              <a:rPr lang="en-US" altLang="ko-KR" sz="1600" b="1" dirty="0" smtClean="0"/>
              <a:t>Frame2 -&gt; Frame3</a:t>
            </a:r>
          </a:p>
        </p:txBody>
      </p:sp>
    </p:spTree>
    <p:extLst>
      <p:ext uri="{BB962C8B-B14F-4D97-AF65-F5344CB8AC3E}">
        <p14:creationId xmlns:p14="http://schemas.microsoft.com/office/powerpoint/2010/main" val="22608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133453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562" y="116423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데이터처리 및 구조 </a:t>
            </a:r>
            <a:endParaRPr lang="en-US" altLang="ko-KR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2022323"/>
            <a:ext cx="432048" cy="1481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압축된 정보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86271" y="2582905"/>
            <a:ext cx="2707464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2942945"/>
            <a:ext cx="17175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From Encoder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636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191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63171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9397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28863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57485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18100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84676" y="251960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388383" y="2222865"/>
            <a:ext cx="284791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66731" y="1778669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09314" y="2182215"/>
            <a:ext cx="691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446231" y="1790817"/>
            <a:ext cx="414062" cy="282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7522195" y="2235407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57770" y="2214153"/>
            <a:ext cx="1237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err="1" smtClean="0">
                <a:solidFill>
                  <a:schemeClr val="accent1"/>
                </a:solidFill>
              </a:rPr>
              <a:t>FeedForwardNetwork</a:t>
            </a:r>
            <a:endParaRPr lang="ko-KR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16200000">
            <a:off x="3767633" y="3052599"/>
            <a:ext cx="369515" cy="15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14496" y="3452191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28623" y="1107326"/>
            <a:ext cx="445335" cy="3548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7512478" y="1553640"/>
            <a:ext cx="277623" cy="12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886" y="3933056"/>
            <a:ext cx="3249592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고려해야 하는 점 </a:t>
            </a: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en-US" altLang="ko-KR" sz="1200" b="1" dirty="0" smtClean="0"/>
              <a:t>‘</a:t>
            </a:r>
            <a:r>
              <a:rPr lang="en-US" altLang="ko-KR" sz="1200" b="1" dirty="0" err="1" smtClean="0"/>
              <a:t>Motion_data</a:t>
            </a:r>
            <a:r>
              <a:rPr lang="en-US" altLang="ko-KR" sz="1200" b="1" dirty="0" smtClean="0"/>
              <a:t>(.</a:t>
            </a:r>
            <a:r>
              <a:rPr lang="en-US" altLang="ko-KR" sz="1200" b="1" dirty="0" err="1" smtClean="0"/>
              <a:t>bvh</a:t>
            </a:r>
            <a:r>
              <a:rPr lang="en-US" altLang="ko-KR" sz="1200" b="1" dirty="0" smtClean="0"/>
              <a:t>)’</a:t>
            </a:r>
            <a:r>
              <a:rPr lang="ko-KR" altLang="en-US" sz="1200" b="1" dirty="0" smtClean="0"/>
              <a:t>는 실제 시간에 따른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모션데이터는 하나의 파일이 여러 프레임으로 이루어져있음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반면 자연어는 하나의 프레임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데이터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이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하나의 데이터임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(‘</a:t>
            </a:r>
            <a:r>
              <a:rPr lang="ko-KR" altLang="en-US" sz="1200" b="1" dirty="0">
                <a:solidFill>
                  <a:srgbClr val="FF0000"/>
                </a:solidFill>
              </a:rPr>
              <a:t>몇 프레임을 입력으로 넣을지</a:t>
            </a:r>
            <a:r>
              <a:rPr lang="en-US" altLang="ko-KR" sz="1200" b="1" dirty="0">
                <a:solidFill>
                  <a:srgbClr val="FF0000"/>
                </a:solidFill>
              </a:rPr>
              <a:t>?)</a:t>
            </a:r>
            <a:endParaRPr lang="ko-KR" altLang="en-US" sz="1200" b="1" dirty="0"/>
          </a:p>
        </p:txBody>
      </p:sp>
      <p:pic>
        <p:nvPicPr>
          <p:cNvPr id="42" name="Picture 2" descr="C:\Users\jonggon\Desktop\1212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6" y="3933056"/>
            <a:ext cx="5340259" cy="26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80871" y="5899919"/>
            <a:ext cx="3244799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Encoder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6 sequence(Time-step) 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30Frame</a:t>
            </a:r>
          </a:p>
          <a:p>
            <a:r>
              <a:rPr lang="en-US" altLang="ko-KR" sz="1100" dirty="0" smtClean="0"/>
              <a:t>Decoder : 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5Frame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itchFamily="2" charset="2"/>
              </a:rPr>
              <a:t>24 sequence(Time-step) </a:t>
            </a:r>
          </a:p>
          <a:p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 </a:t>
            </a:r>
            <a:r>
              <a:rPr lang="ko-KR" altLang="en-US" sz="1100" b="1" dirty="0" smtClean="0">
                <a:solidFill>
                  <a:schemeClr val="accent4"/>
                </a:solidFill>
                <a:sym typeface="Wingdings" pitchFamily="2" charset="2"/>
              </a:rPr>
              <a:t>총 </a:t>
            </a:r>
            <a:r>
              <a:rPr lang="en-US" altLang="ko-KR" sz="1100" b="1" dirty="0" smtClean="0">
                <a:solidFill>
                  <a:schemeClr val="accent4"/>
                </a:solidFill>
                <a:sym typeface="Wingdings" pitchFamily="2" charset="2"/>
              </a:rPr>
              <a:t>120Frame</a:t>
            </a:r>
            <a:endParaRPr lang="ko-KR" altLang="en-US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8064" y="332656"/>
            <a:ext cx="36649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ACCAD </a:t>
            </a:r>
            <a:r>
              <a:rPr lang="ko-KR" altLang="en-US" b="1" dirty="0" smtClean="0"/>
              <a:t>데이터 기준 </a:t>
            </a:r>
            <a:r>
              <a:rPr lang="en-US" altLang="ko-KR" b="1" dirty="0" smtClean="0"/>
              <a:t>: 150Frame 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157538"/>
            <a:ext cx="4000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최종 구조</a:t>
            </a:r>
            <a:endParaRPr lang="en-US" altLang="ko-KR" sz="1600" b="1" dirty="0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4" y="1890244"/>
            <a:ext cx="3207550" cy="46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53" y="2031214"/>
            <a:ext cx="3734303" cy="4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>
            <a:off x="1638742" y="1890244"/>
            <a:ext cx="4589442" cy="445692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1568" y="6574039"/>
            <a:ext cx="795411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SEQ2SEQ</a:t>
            </a:r>
            <a:endParaRPr lang="ko-KR" alt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6479758"/>
            <a:ext cx="2177199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FeedForward</a:t>
            </a:r>
            <a:r>
              <a:rPr lang="en-US" altLang="ko-KR" sz="1100" b="1" dirty="0" smtClean="0"/>
              <a:t> Neural Network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037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결과</a:t>
            </a:r>
            <a:endParaRPr lang="en-US" altLang="ko-KR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pic>
        <p:nvPicPr>
          <p:cNvPr id="1026" name="Picture 2" descr="C:\Users\jonggon\Desktop\123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9" y="2100064"/>
            <a:ext cx="3714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208872" y="2924944"/>
            <a:ext cx="416433" cy="203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1628800"/>
            <a:ext cx="278954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전혀 학습이 되지 않는다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 smtClean="0"/>
              <a:t>그 이유는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028" name="Picture 4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42241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615410" y="3204404"/>
            <a:ext cx="192682" cy="6480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9404" y="3429000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900" dirty="0" smtClean="0"/>
              <a:t>Time</a:t>
            </a:r>
            <a:endParaRPr lang="ko-KR" altLang="en-US" sz="900" dirty="0"/>
          </a:p>
        </p:txBody>
      </p:sp>
      <p:sp>
        <p:nvSpPr>
          <p:cNvPr id="15" name="아래쪽 화살표 14"/>
          <p:cNvSpPr/>
          <p:nvPr/>
        </p:nvSpPr>
        <p:spPr>
          <a:xfrm rot="4020000">
            <a:off x="3983214" y="3721561"/>
            <a:ext cx="255396" cy="108012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3285" y="4293096"/>
            <a:ext cx="3460603" cy="341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Joint angle </a:t>
            </a:r>
            <a:r>
              <a:rPr lang="en-US" altLang="ko-KR" sz="1600" dirty="0">
                <a:solidFill>
                  <a:srgbClr val="FF0000"/>
                </a:solidFill>
                <a:sym typeface="Wingdings" pitchFamily="2" charset="2"/>
              </a:rPr>
              <a:t> Cartesian coordinates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jonggon\Desktop\213212132112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" y="4943333"/>
            <a:ext cx="4681815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nggon\Desktop\123123213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82" y="4293096"/>
            <a:ext cx="2577220" cy="24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아래쪽 화살표 23"/>
          <p:cNvSpPr/>
          <p:nvPr/>
        </p:nvSpPr>
        <p:spPr>
          <a:xfrm rot="16140000">
            <a:off x="5055527" y="5299692"/>
            <a:ext cx="309188" cy="5542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48582" y="5813653"/>
            <a:ext cx="25772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9"/>
          <p:cNvSpPr txBox="1"/>
          <p:nvPr/>
        </p:nvSpPr>
        <p:spPr>
          <a:xfrm>
            <a:off x="5317737" y="3890369"/>
            <a:ext cx="3038909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smtClean="0">
                <a:solidFill>
                  <a:schemeClr val="bg1"/>
                </a:solidFill>
              </a:rPr>
              <a:t>‘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좌표계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(system)’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설정해야한다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935" y="1172940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Again</a:t>
            </a:r>
            <a:r>
              <a:rPr lang="ko-KR" altLang="en-US" sz="1600" b="1" dirty="0" smtClean="0"/>
              <a:t> 데이터 처리</a:t>
            </a:r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179512" y="1772816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https://github.com/Seanny123/py_bvh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0105" y="1804847"/>
            <a:ext cx="45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에서 </a:t>
            </a:r>
            <a:r>
              <a:rPr lang="en-US" altLang="ko-KR" b="1" dirty="0" smtClean="0"/>
              <a:t>joint angle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smtClean="0">
                <a:sym typeface="Wingdings" pitchFamily="2" charset="2"/>
              </a:rPr>
              <a:t>Cartesian coordinates</a:t>
            </a:r>
            <a:endParaRPr lang="ko-KR" altLang="en-US" b="1" dirty="0"/>
          </a:p>
        </p:txBody>
      </p:sp>
      <p:pic>
        <p:nvPicPr>
          <p:cNvPr id="1026" name="Picture 2" descr="C:\Users\jonggon\Desktop\123321123231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4" y="4365104"/>
            <a:ext cx="4857751" cy="23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1312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" y="2210960"/>
            <a:ext cx="5398121" cy="19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Seq2Seq with motion</a:t>
            </a:r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909" y="1142162"/>
            <a:ext cx="311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19508"/>
            <a:ext cx="1786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학습횟수 </a:t>
            </a:r>
            <a:r>
              <a:rPr lang="en-US" altLang="ko-KR" dirty="0" smtClean="0"/>
              <a:t>, Cost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5956" y="2051556"/>
            <a:ext cx="3332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역시 전혀 학습이 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onggon\Desktop\1232312133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9" y="2019739"/>
            <a:ext cx="3653285" cy="20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화살표 22"/>
          <p:cNvSpPr/>
          <p:nvPr/>
        </p:nvSpPr>
        <p:spPr>
          <a:xfrm>
            <a:off x="4213409" y="2132856"/>
            <a:ext cx="1078671" cy="203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4612760" y="2417097"/>
            <a:ext cx="192682" cy="16569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4149080"/>
            <a:ext cx="84770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특성을 고려하여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모션데이터를 </a:t>
            </a:r>
            <a:r>
              <a:rPr lang="ko-KR" altLang="en-US" dirty="0" smtClean="0"/>
              <a:t>하나</a:t>
            </a:r>
            <a:r>
              <a:rPr lang="ko-KR" altLang="en-US" dirty="0"/>
              <a:t>씩</a:t>
            </a:r>
            <a:r>
              <a:rPr lang="ko-KR" altLang="en-US" dirty="0" smtClean="0"/>
              <a:t> </a:t>
            </a:r>
            <a:r>
              <a:rPr lang="ko-KR" altLang="en-US" dirty="0" smtClean="0"/>
              <a:t>늘려가면서 학습을 진행해보자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71824" y="4659232"/>
            <a:ext cx="648767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하나의 데이터로만 학습한 결과 </a:t>
            </a:r>
            <a:r>
              <a:rPr lang="en-US" altLang="ko-KR" sz="1600" b="1" dirty="0" smtClean="0">
                <a:sym typeface="Wingdings" pitchFamily="2" charset="2"/>
              </a:rPr>
              <a:t> </a:t>
            </a:r>
            <a:r>
              <a:rPr lang="ko-KR" altLang="en-US" sz="1600" b="1" dirty="0" smtClean="0">
                <a:sym typeface="Wingdings" pitchFamily="2" charset="2"/>
              </a:rPr>
              <a:t>매우 잘된다</a:t>
            </a:r>
            <a:r>
              <a:rPr lang="en-US" altLang="ko-KR" sz="1600" b="1" dirty="0" smtClean="0">
                <a:sym typeface="Wingdings" pitchFamily="2" charset="2"/>
              </a:rPr>
              <a:t>.</a:t>
            </a:r>
          </a:p>
          <a:p>
            <a:pPr algn="ctr"/>
            <a:endParaRPr lang="en-US" altLang="ko-KR" sz="1600" b="1" dirty="0" smtClean="0">
              <a:sym typeface="Wingdings" pitchFamily="2" charset="2"/>
            </a:endParaRPr>
          </a:p>
          <a:p>
            <a:pPr algn="ctr"/>
            <a:r>
              <a:rPr lang="ko-KR" altLang="en-US" sz="1600" b="1" dirty="0" smtClean="0">
                <a:sym typeface="Wingdings" pitchFamily="2" charset="2"/>
              </a:rPr>
              <a:t>여러 데이터로 학습하면 안 </a:t>
            </a:r>
            <a:r>
              <a:rPr lang="ko-KR" altLang="en-US" sz="1600" b="1" dirty="0" smtClean="0">
                <a:sym typeface="Wingdings" pitchFamily="2" charset="2"/>
              </a:rPr>
              <a:t>되는 것인가</a:t>
            </a:r>
            <a:r>
              <a:rPr lang="en-US" altLang="ko-KR" sz="1600" b="1" dirty="0" smtClean="0">
                <a:sym typeface="Wingdings" pitchFamily="2" charset="2"/>
              </a:rPr>
              <a:t>? </a:t>
            </a:r>
            <a:r>
              <a:rPr lang="ko-KR" altLang="en-US" sz="1600" b="1" dirty="0" smtClean="0">
                <a:solidFill>
                  <a:srgbClr val="FF0000"/>
                </a:solidFill>
                <a:sym typeface="Wingdings" pitchFamily="2" charset="2"/>
              </a:rPr>
              <a:t>데이터간의 연관성</a:t>
            </a:r>
            <a:r>
              <a:rPr lang="ko-KR" altLang="en-US" sz="1600" b="1" dirty="0" smtClean="0">
                <a:sym typeface="Wingdings" pitchFamily="2" charset="2"/>
              </a:rPr>
              <a:t>이 없나</a:t>
            </a:r>
            <a:r>
              <a:rPr lang="en-US" altLang="ko-KR" sz="1600" b="1" dirty="0" smtClean="0">
                <a:sym typeface="Wingdings" pitchFamily="2" charset="2"/>
              </a:rPr>
              <a:t>?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4" y="6269250"/>
            <a:ext cx="54062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Sequential Learning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순차적인 데이터 학습</a:t>
            </a:r>
            <a:endParaRPr lang="ko-KR" altLang="en-US" sz="20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4422220" y="5536625"/>
            <a:ext cx="283590" cy="7128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935" y="117294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시행착오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715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776</Words>
  <Application>Microsoft Office PowerPoint</Application>
  <PresentationFormat>화면 슬라이드 쇼(4:3)</PresentationFormat>
  <Paragraphs>218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974</cp:revision>
  <dcterms:created xsi:type="dcterms:W3CDTF">2015-09-01T01:49:01Z</dcterms:created>
  <dcterms:modified xsi:type="dcterms:W3CDTF">2017-08-02T09:03:40Z</dcterms:modified>
</cp:coreProperties>
</file>