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10" r:id="rId3"/>
    <p:sldId id="311" r:id="rId4"/>
    <p:sldId id="308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93"/>
    <a:srgbClr val="F67B72"/>
    <a:srgbClr val="D7DB25"/>
    <a:srgbClr val="B0AC00"/>
    <a:srgbClr val="74ABB5"/>
    <a:srgbClr val="74CEE2"/>
    <a:srgbClr val="366B77"/>
    <a:srgbClr val="F5F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24" autoAdjust="0"/>
    <p:restoredTop sz="97232" autoAdjust="0"/>
  </p:normalViewPr>
  <p:slideViewPr>
    <p:cSldViewPr>
      <p:cViewPr varScale="1">
        <p:scale>
          <a:sx n="110" d="100"/>
          <a:sy n="110" d="100"/>
        </p:scale>
        <p:origin x="-19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A53A8-F02B-4C52-8A70-28EDCC38E5C4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0E469-F40C-4EC1-A17E-B13B4B27A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086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493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21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36"/>
            <a:ext cx="9144000" cy="685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093296"/>
            <a:ext cx="1152146" cy="5059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11460" y="5056080"/>
            <a:ext cx="3747080" cy="893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4400" b="1" dirty="0">
                <a:solidFill>
                  <a:srgbClr val="FF0000"/>
                </a:solidFill>
              </a:rPr>
              <a:t>progress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32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직선 화살표 연결선 97"/>
          <p:cNvCxnSpPr/>
          <p:nvPr/>
        </p:nvCxnSpPr>
        <p:spPr>
          <a:xfrm rot="10920000">
            <a:off x="4225081" y="2944212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rot="10920000">
            <a:off x="4956970" y="2956091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 rot="10920000">
            <a:off x="6388670" y="2944212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rot="10920000">
            <a:off x="5674646" y="2956091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9626" y="4221278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85125" y="4221278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667778" y="4221278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353277" y="4221278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77034" y="3753625"/>
            <a:ext cx="216403" cy="14877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context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2929341" y="42932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〮〮〮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3333" y="4669013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T=1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977818" y="4670470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T=2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657581" y="4670470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T=3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333778" y="4670470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T=4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2929341" y="4677710"/>
            <a:ext cx="543739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T=N</a:t>
            </a:r>
            <a:endParaRPr lang="ko-KR" altLang="en-US" sz="1400" dirty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2822752" y="4293286"/>
            <a:ext cx="754282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2822752" y="4581318"/>
            <a:ext cx="754282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769101" y="4293286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769101" y="4581318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1462333" y="4293286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1468429" y="4581318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2137253" y="4581318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2137253" y="4293286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009461" y="4220909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3793437" y="4293286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3790973" y="4581318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56831" y="3812266"/>
            <a:ext cx="159691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Encoder</a:t>
            </a:r>
            <a:r>
              <a:rPr lang="en-US" altLang="ko-KR" sz="900" dirty="0" smtClean="0"/>
              <a:t>(seed </a:t>
            </a:r>
            <a:r>
              <a:rPr lang="en-US" altLang="ko-KR" sz="900" dirty="0"/>
              <a:t>time </a:t>
            </a:r>
            <a:r>
              <a:rPr lang="en-US" altLang="ko-KR" sz="900" dirty="0" smtClean="0"/>
              <a:t>step)</a:t>
            </a:r>
            <a:endParaRPr lang="ko-KR" altLang="en-US" sz="900" dirty="0"/>
          </a:p>
        </p:txBody>
      </p:sp>
      <p:sp>
        <p:nvSpPr>
          <p:cNvPr id="58" name="직사각형 57"/>
          <p:cNvSpPr/>
          <p:nvPr/>
        </p:nvSpPr>
        <p:spPr>
          <a:xfrm>
            <a:off x="4729541" y="4221278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5461813" y="4221278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169701" y="4221278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6919968" y="4215182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681869" y="4211632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/>
          <p:cNvCxnSpPr/>
          <p:nvPr/>
        </p:nvCxnSpPr>
        <p:spPr>
          <a:xfrm rot="21480000" flipV="1">
            <a:off x="4254340" y="4651346"/>
            <a:ext cx="15465" cy="445896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878748" y="4698446"/>
            <a:ext cx="700833" cy="1692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500" b="1" dirty="0" smtClean="0">
                <a:solidFill>
                  <a:schemeClr val="bg1"/>
                </a:solidFill>
              </a:rPr>
              <a:t>첫  프레임의 정보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316605" y="42461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〮〮〮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8316605" y="4591865"/>
            <a:ext cx="415498" cy="277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〮〮〮</a:t>
            </a:r>
            <a:endParaRPr lang="ko-KR" altLang="en-US" dirty="0"/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4441509" y="4972151"/>
            <a:ext cx="4320480" cy="7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980125" y="3379920"/>
            <a:ext cx="50526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T=1</a:t>
            </a:r>
            <a:endParaRPr lang="ko-KR" alt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706574" y="3375281"/>
            <a:ext cx="505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T=2</a:t>
            </a:r>
            <a:endParaRPr lang="ko-KR" alt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444573" y="3381377"/>
            <a:ext cx="505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T=3</a:t>
            </a:r>
            <a:endParaRPr lang="ko-KR" altLang="en-US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55154" y="3375281"/>
            <a:ext cx="50526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T=4</a:t>
            </a:r>
            <a:endParaRPr lang="ko-KR" alt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897685" y="3375281"/>
            <a:ext cx="505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T=5</a:t>
            </a:r>
            <a:endParaRPr lang="ko-KR" alt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656274" y="3369185"/>
            <a:ext cx="50526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T=6</a:t>
            </a:r>
            <a:endParaRPr lang="ko-KR" alt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8249482" y="3375281"/>
            <a:ext cx="57099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T=M</a:t>
            </a:r>
            <a:endParaRPr lang="ko-KR" altLang="en-US" sz="1400" dirty="0"/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4511053" y="4313031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>
            <a:off x="5231133" y="4313031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5953677" y="4313031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6673757" y="4313031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>
            <a:off x="7441461" y="4313031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>
            <a:off x="4511053" y="4588871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>
            <a:off x="5231133" y="4594967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5951213" y="4601063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>
            <a:off x="6673757" y="4601063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7435365" y="4601063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859871" y="2621807"/>
            <a:ext cx="699230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sequence</a:t>
            </a:r>
            <a:endParaRPr lang="ko-KR" altLang="en-US" sz="900" b="1" dirty="0"/>
          </a:p>
        </p:txBody>
      </p:sp>
      <p:cxnSp>
        <p:nvCxnSpPr>
          <p:cNvPr id="78" name="직선 화살표 연결선 77"/>
          <p:cNvCxnSpPr/>
          <p:nvPr/>
        </p:nvCxnSpPr>
        <p:spPr>
          <a:xfrm rot="10920000">
            <a:off x="8488159" y="2907403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rot="10920000">
            <a:off x="7881108" y="2904087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rot="10920000">
            <a:off x="7133259" y="2911231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endCxn id="58" idx="2"/>
          </p:cNvCxnSpPr>
          <p:nvPr/>
        </p:nvCxnSpPr>
        <p:spPr>
          <a:xfrm>
            <a:off x="4244197" y="4221280"/>
            <a:ext cx="720082" cy="432046"/>
          </a:xfrm>
          <a:prstGeom prst="bentConnector4">
            <a:avLst>
              <a:gd name="adj1" fmla="val 50011"/>
              <a:gd name="adj2" fmla="val 152911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/>
          <p:nvPr/>
        </p:nvCxnSpPr>
        <p:spPr>
          <a:xfrm>
            <a:off x="5004046" y="4227338"/>
            <a:ext cx="720082" cy="432046"/>
          </a:xfrm>
          <a:prstGeom prst="bentConnector4">
            <a:avLst>
              <a:gd name="adj1" fmla="val 50011"/>
              <a:gd name="adj2" fmla="val 152911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/>
          <p:nvPr/>
        </p:nvCxnSpPr>
        <p:spPr>
          <a:xfrm>
            <a:off x="5724126" y="4227340"/>
            <a:ext cx="720082" cy="432046"/>
          </a:xfrm>
          <a:prstGeom prst="bentConnector4">
            <a:avLst>
              <a:gd name="adj1" fmla="val 50011"/>
              <a:gd name="adj2" fmla="val 152911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/>
          <p:nvPr/>
        </p:nvCxnSpPr>
        <p:spPr>
          <a:xfrm>
            <a:off x="6444208" y="4227338"/>
            <a:ext cx="720082" cy="432046"/>
          </a:xfrm>
          <a:prstGeom prst="bentConnector4">
            <a:avLst>
              <a:gd name="adj1" fmla="val 50011"/>
              <a:gd name="adj2" fmla="val 152911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/>
          <p:nvPr/>
        </p:nvCxnSpPr>
        <p:spPr>
          <a:xfrm>
            <a:off x="7236294" y="4227338"/>
            <a:ext cx="720082" cy="432046"/>
          </a:xfrm>
          <a:prstGeom prst="bentConnector4">
            <a:avLst>
              <a:gd name="adj1" fmla="val 50011"/>
              <a:gd name="adj2" fmla="val 152911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640400" y="301298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Structure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45671" y="1619508"/>
            <a:ext cx="1210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60 Frame</a:t>
            </a:r>
            <a:endParaRPr lang="ko-KR" altLang="en-US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1149993" y="1619508"/>
            <a:ext cx="1210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0 Frame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87624" y="1187460"/>
            <a:ext cx="116570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약 </a:t>
            </a:r>
            <a:r>
              <a:rPr lang="en-US" altLang="ko-KR" dirty="0" smtClean="0"/>
              <a:t>: 0.6</a:t>
            </a:r>
            <a:r>
              <a:rPr lang="ko-KR" altLang="en-US" dirty="0" smtClean="0"/>
              <a:t>초</a:t>
            </a:r>
            <a:endParaRPr lang="ko-KR" alt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5590708" y="1187460"/>
            <a:ext cx="106952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약 </a:t>
            </a:r>
            <a:r>
              <a:rPr lang="en-US" altLang="ko-KR" dirty="0" smtClean="0"/>
              <a:t>: 2 </a:t>
            </a:r>
            <a:r>
              <a:rPr lang="ko-KR" altLang="en-US" dirty="0" smtClean="0"/>
              <a:t>초</a:t>
            </a:r>
            <a:endParaRPr lang="ko-KR" alt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4612752" y="2621807"/>
            <a:ext cx="699230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sequence</a:t>
            </a:r>
            <a:endParaRPr lang="ko-KR" altLang="en-US" sz="900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5350834" y="2617980"/>
            <a:ext cx="699230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sequence</a:t>
            </a:r>
            <a:endParaRPr lang="ko-KR" altLang="en-US" sz="9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6073763" y="2617980"/>
            <a:ext cx="699230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sequence</a:t>
            </a:r>
            <a:endParaRPr lang="ko-KR" altLang="en-US" sz="900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6791971" y="2613856"/>
            <a:ext cx="699230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sequence</a:t>
            </a:r>
            <a:endParaRPr lang="ko-KR" altLang="en-US" sz="9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7524328" y="2622104"/>
            <a:ext cx="699230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sequence</a:t>
            </a:r>
            <a:endParaRPr lang="ko-KR" altLang="en-US" sz="900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8252359" y="2622104"/>
            <a:ext cx="699230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sequence</a:t>
            </a:r>
            <a:endParaRPr lang="ko-KR" altLang="en-US" sz="900" b="1" dirty="0"/>
          </a:p>
        </p:txBody>
      </p:sp>
      <p:sp>
        <p:nvSpPr>
          <p:cNvPr id="5" name="직사각형 4"/>
          <p:cNvSpPr/>
          <p:nvPr/>
        </p:nvSpPr>
        <p:spPr>
          <a:xfrm>
            <a:off x="4002336" y="3778302"/>
            <a:ext cx="453636" cy="180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 smtClean="0">
                <a:solidFill>
                  <a:schemeClr val="tx1"/>
                </a:solidFill>
              </a:rPr>
              <a:t>FNN</a:t>
            </a:r>
          </a:p>
          <a:p>
            <a:pPr algn="ctr"/>
            <a:r>
              <a:rPr lang="en-US" altLang="ko-KR" sz="500" b="1" dirty="0" smtClean="0">
                <a:solidFill>
                  <a:schemeClr val="tx1"/>
                </a:solidFill>
              </a:rPr>
              <a:t>(LINEAR)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4152" y="2299928"/>
            <a:ext cx="230293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 Linear Layer FNN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07504" y="5746030"/>
            <a:ext cx="7478073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LINEAR LAYER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ko-KR" altLang="en-US" b="1" dirty="0" smtClean="0"/>
              <a:t>계층</a:t>
            </a:r>
            <a:r>
              <a:rPr lang="en-US" altLang="ko-KR" b="1" dirty="0" smtClean="0"/>
              <a:t> – (</a:t>
            </a:r>
            <a:r>
              <a:rPr lang="ko-KR" altLang="en-US" b="1" dirty="0" smtClean="0"/>
              <a:t>반드시</a:t>
            </a:r>
            <a:r>
              <a:rPr lang="en-US" altLang="ko-KR" b="1" dirty="0" smtClean="0"/>
              <a:t>, </a:t>
            </a:r>
            <a:r>
              <a:rPr lang="en-US" altLang="ko-KR" b="1" dirty="0" smtClean="0">
                <a:solidFill>
                  <a:srgbClr val="FF0000"/>
                </a:solidFill>
              </a:rPr>
              <a:t>66</a:t>
            </a:r>
            <a:r>
              <a:rPr lang="ko-KR" altLang="en-US" b="1" dirty="0" smtClean="0">
                <a:solidFill>
                  <a:srgbClr val="FF0000"/>
                </a:solidFill>
              </a:rPr>
              <a:t>개</a:t>
            </a:r>
            <a:r>
              <a:rPr lang="en-US" altLang="ko-KR" b="1" dirty="0" smtClean="0"/>
              <a:t> ~ 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132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개</a:t>
            </a:r>
            <a:r>
              <a:rPr lang="en-US" altLang="ko-KR" b="1" dirty="0" smtClean="0"/>
              <a:t>) – No Activation</a:t>
            </a:r>
          </a:p>
          <a:p>
            <a:r>
              <a:rPr lang="en-US" altLang="ko-KR" b="1" dirty="0" smtClean="0"/>
              <a:t>2. </a:t>
            </a:r>
            <a:r>
              <a:rPr lang="en-US" altLang="ko-KR" b="1" dirty="0" smtClean="0"/>
              <a:t>Initialization : </a:t>
            </a:r>
            <a:r>
              <a:rPr lang="en-US" altLang="ko-KR" b="1" dirty="0" smtClean="0"/>
              <a:t>normal </a:t>
            </a:r>
            <a:r>
              <a:rPr lang="en-US" altLang="ko-KR" b="1" dirty="0" smtClean="0"/>
              <a:t>distribution(</a:t>
            </a:r>
            <a:r>
              <a:rPr lang="ko-KR" altLang="en-US" b="1" dirty="0" smtClean="0">
                <a:solidFill>
                  <a:srgbClr val="FF0000"/>
                </a:solidFill>
              </a:rPr>
              <a:t>평균</a:t>
            </a:r>
            <a:r>
              <a:rPr lang="en-US" altLang="ko-KR" b="1" dirty="0" smtClean="0">
                <a:solidFill>
                  <a:srgbClr val="FF0000"/>
                </a:solidFill>
              </a:rPr>
              <a:t> = 0 </a:t>
            </a:r>
            <a:r>
              <a:rPr lang="en-US" altLang="ko-KR" b="1" dirty="0" smtClean="0"/>
              <a:t>and </a:t>
            </a:r>
            <a:r>
              <a:rPr lang="ko-KR" altLang="en-US" b="1" dirty="0" smtClean="0">
                <a:solidFill>
                  <a:srgbClr val="FF0000"/>
                </a:solidFill>
              </a:rPr>
              <a:t>표준편차 </a:t>
            </a:r>
            <a:r>
              <a:rPr lang="en-US" altLang="ko-KR" b="1" i="1" dirty="0" smtClean="0">
                <a:solidFill>
                  <a:srgbClr val="FF0000"/>
                </a:solidFill>
              </a:rPr>
              <a:t>= 0.01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/>
              <a:t>3. </a:t>
            </a:r>
            <a:r>
              <a:rPr lang="en-US" altLang="ko-KR" b="1" dirty="0" smtClean="0">
                <a:solidFill>
                  <a:srgbClr val="FF0000"/>
                </a:solidFill>
              </a:rPr>
              <a:t>Adam</a:t>
            </a:r>
            <a:r>
              <a:rPr lang="en-US" altLang="ko-KR" b="1" dirty="0" smtClean="0"/>
              <a:t> optimizer , </a:t>
            </a:r>
            <a:r>
              <a:rPr lang="en-US" altLang="ko-KR" b="1" dirty="0" smtClean="0">
                <a:solidFill>
                  <a:srgbClr val="FF0000"/>
                </a:solidFill>
              </a:rPr>
              <a:t>Learning rate = 0.0001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48276" y="2104558"/>
            <a:ext cx="1818126" cy="246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Each sequence Length : </a:t>
            </a:r>
            <a:r>
              <a:rPr lang="en-US" altLang="ko-KR" sz="1000" b="1" dirty="0" smtClean="0"/>
              <a:t>66</a:t>
            </a:r>
            <a:endParaRPr lang="ko-KR" altLang="en-US" sz="1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267744" y="5291916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최적화</a:t>
            </a:r>
            <a:endParaRPr lang="ko-KR" altLang="en-US" b="1" dirty="0"/>
          </a:p>
        </p:txBody>
      </p:sp>
      <p:sp>
        <p:nvSpPr>
          <p:cNvPr id="126" name="직사각형 125"/>
          <p:cNvSpPr/>
          <p:nvPr/>
        </p:nvSpPr>
        <p:spPr>
          <a:xfrm>
            <a:off x="4019532" y="4010963"/>
            <a:ext cx="453636" cy="180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 smtClean="0">
                <a:solidFill>
                  <a:schemeClr val="tx1"/>
                </a:solidFill>
              </a:rPr>
              <a:t>FNN</a:t>
            </a:r>
          </a:p>
          <a:p>
            <a:pPr algn="ctr"/>
            <a:r>
              <a:rPr lang="en-US" altLang="ko-KR" sz="500" b="1" dirty="0" smtClean="0">
                <a:solidFill>
                  <a:schemeClr val="tx1"/>
                </a:solidFill>
              </a:rPr>
              <a:t>(LINEAR)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4733713" y="4010963"/>
            <a:ext cx="453636" cy="180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 smtClean="0">
                <a:solidFill>
                  <a:schemeClr val="tx1"/>
                </a:solidFill>
              </a:rPr>
              <a:t>FNN</a:t>
            </a:r>
          </a:p>
          <a:p>
            <a:pPr algn="ctr"/>
            <a:r>
              <a:rPr lang="en-US" altLang="ko-KR" sz="500" b="1" dirty="0" smtClean="0">
                <a:solidFill>
                  <a:schemeClr val="tx1"/>
                </a:solidFill>
              </a:rPr>
              <a:t>(LINEAR)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5468819" y="4010993"/>
            <a:ext cx="453636" cy="180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 smtClean="0">
                <a:solidFill>
                  <a:schemeClr val="tx1"/>
                </a:solidFill>
              </a:rPr>
              <a:t>FNN</a:t>
            </a:r>
          </a:p>
          <a:p>
            <a:pPr algn="ctr"/>
            <a:r>
              <a:rPr lang="en-US" altLang="ko-KR" sz="500" b="1" dirty="0" smtClean="0">
                <a:solidFill>
                  <a:schemeClr val="tx1"/>
                </a:solidFill>
              </a:rPr>
              <a:t>(LINEAR)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6175881" y="4010963"/>
            <a:ext cx="453636" cy="180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 smtClean="0">
                <a:solidFill>
                  <a:schemeClr val="tx1"/>
                </a:solidFill>
              </a:rPr>
              <a:t>FNN</a:t>
            </a:r>
          </a:p>
          <a:p>
            <a:pPr algn="ctr"/>
            <a:r>
              <a:rPr lang="en-US" altLang="ko-KR" sz="500" b="1" dirty="0" smtClean="0">
                <a:solidFill>
                  <a:schemeClr val="tx1"/>
                </a:solidFill>
              </a:rPr>
              <a:t>(LINEAR)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6926676" y="4005064"/>
            <a:ext cx="453636" cy="180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 smtClean="0">
                <a:solidFill>
                  <a:schemeClr val="tx1"/>
                </a:solidFill>
              </a:rPr>
              <a:t>FNN</a:t>
            </a:r>
          </a:p>
          <a:p>
            <a:pPr algn="ctr"/>
            <a:r>
              <a:rPr lang="en-US" altLang="ko-KR" sz="500" b="1" dirty="0" smtClean="0">
                <a:solidFill>
                  <a:schemeClr val="tx1"/>
                </a:solidFill>
              </a:rPr>
              <a:t>(LINEAR)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7688049" y="3999165"/>
            <a:ext cx="453636" cy="180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 smtClean="0">
                <a:solidFill>
                  <a:schemeClr val="tx1"/>
                </a:solidFill>
              </a:rPr>
              <a:t>FNN</a:t>
            </a:r>
          </a:p>
          <a:p>
            <a:pPr algn="ctr"/>
            <a:r>
              <a:rPr lang="en-US" altLang="ko-KR" sz="500" b="1" dirty="0" smtClean="0">
                <a:solidFill>
                  <a:schemeClr val="tx1"/>
                </a:solidFill>
              </a:rPr>
              <a:t>(LINEAR)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4727814" y="3789040"/>
            <a:ext cx="453636" cy="180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 smtClean="0">
                <a:solidFill>
                  <a:schemeClr val="tx1"/>
                </a:solidFill>
              </a:rPr>
              <a:t>FNN</a:t>
            </a:r>
          </a:p>
          <a:p>
            <a:pPr algn="ctr"/>
            <a:r>
              <a:rPr lang="en-US" altLang="ko-KR" sz="500" b="1" dirty="0" smtClean="0">
                <a:solidFill>
                  <a:schemeClr val="tx1"/>
                </a:solidFill>
              </a:rPr>
              <a:t>(LINEAR)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5474718" y="3789040"/>
            <a:ext cx="453636" cy="180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 smtClean="0">
                <a:solidFill>
                  <a:schemeClr val="tx1"/>
                </a:solidFill>
              </a:rPr>
              <a:t>FNN</a:t>
            </a:r>
          </a:p>
          <a:p>
            <a:pPr algn="ctr"/>
            <a:r>
              <a:rPr lang="en-US" altLang="ko-KR" sz="500" b="1" dirty="0" smtClean="0">
                <a:solidFill>
                  <a:schemeClr val="tx1"/>
                </a:solidFill>
              </a:rPr>
              <a:t>(LINEAR)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6177101" y="3789040"/>
            <a:ext cx="453636" cy="180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 smtClean="0">
                <a:solidFill>
                  <a:schemeClr val="tx1"/>
                </a:solidFill>
              </a:rPr>
              <a:t>FNN</a:t>
            </a:r>
          </a:p>
          <a:p>
            <a:pPr algn="ctr"/>
            <a:r>
              <a:rPr lang="en-US" altLang="ko-KR" sz="500" b="1" dirty="0" smtClean="0">
                <a:solidFill>
                  <a:schemeClr val="tx1"/>
                </a:solidFill>
              </a:rPr>
              <a:t>(LINEAR)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6930567" y="3789040"/>
            <a:ext cx="453636" cy="180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 smtClean="0">
                <a:solidFill>
                  <a:schemeClr val="tx1"/>
                </a:solidFill>
              </a:rPr>
              <a:t>FNN</a:t>
            </a:r>
          </a:p>
          <a:p>
            <a:pPr algn="ctr"/>
            <a:r>
              <a:rPr lang="en-US" altLang="ko-KR" sz="500" b="1" dirty="0" smtClean="0">
                <a:solidFill>
                  <a:schemeClr val="tx1"/>
                </a:solidFill>
              </a:rPr>
              <a:t>(LINEAR)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7689269" y="3789040"/>
            <a:ext cx="453636" cy="180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 smtClean="0">
                <a:solidFill>
                  <a:schemeClr val="tx1"/>
                </a:solidFill>
              </a:rPr>
              <a:t>FNN</a:t>
            </a:r>
          </a:p>
          <a:p>
            <a:pPr algn="ctr"/>
            <a:r>
              <a:rPr lang="en-US" altLang="ko-KR" sz="500" b="1" dirty="0" smtClean="0">
                <a:solidFill>
                  <a:schemeClr val="tx1"/>
                </a:solidFill>
              </a:rPr>
              <a:t>(LINEAR)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27584" y="2780928"/>
            <a:ext cx="916538" cy="2979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66~132 unit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2177608" y="2780928"/>
            <a:ext cx="916538" cy="2979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66 unit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1859453" y="2780928"/>
            <a:ext cx="252634" cy="29790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659949" y="6207695"/>
            <a:ext cx="124906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약 </a:t>
            </a:r>
            <a:r>
              <a:rPr lang="en-US" altLang="ko-KR" sz="2400" dirty="0" smtClean="0"/>
              <a:t>60</a:t>
            </a:r>
            <a:r>
              <a:rPr lang="ko-KR" altLang="en-US" sz="2400" dirty="0" smtClean="0"/>
              <a:t>분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251520" y="4240430"/>
            <a:ext cx="3293568" cy="4094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3995936" y="4218534"/>
            <a:ext cx="4227622" cy="4303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97376" y="4010993"/>
            <a:ext cx="4226181" cy="175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/>
          <p:cNvSpPr txBox="1"/>
          <p:nvPr/>
        </p:nvSpPr>
        <p:spPr>
          <a:xfrm>
            <a:off x="1288702" y="2133436"/>
            <a:ext cx="1284326" cy="215444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rgbClr val="FFFF00"/>
                </a:solidFill>
              </a:rPr>
              <a:t>Not Shared parameter</a:t>
            </a:r>
            <a:endParaRPr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75856" y="1078614"/>
            <a:ext cx="144142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LSTM CELL = 1000</a:t>
            </a:r>
            <a:endParaRPr lang="ko-KR" altLang="en-US" sz="1100" b="1" dirty="0"/>
          </a:p>
        </p:txBody>
      </p:sp>
      <p:sp>
        <p:nvSpPr>
          <p:cNvPr id="151" name="직사각형 150"/>
          <p:cNvSpPr/>
          <p:nvPr/>
        </p:nvSpPr>
        <p:spPr>
          <a:xfrm>
            <a:off x="3997377" y="3789040"/>
            <a:ext cx="4226181" cy="1617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오른쪽 화살표 151"/>
          <p:cNvSpPr/>
          <p:nvPr/>
        </p:nvSpPr>
        <p:spPr>
          <a:xfrm rot="5400000">
            <a:off x="7708679" y="5033223"/>
            <a:ext cx="789818" cy="15040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/>
          <p:cNvSpPr txBox="1"/>
          <p:nvPr/>
        </p:nvSpPr>
        <p:spPr>
          <a:xfrm>
            <a:off x="7521846" y="5523438"/>
            <a:ext cx="122661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Shared parameter</a:t>
            </a:r>
            <a:endParaRPr lang="ko-KR" altLang="en-US" sz="1000" dirty="0"/>
          </a:p>
        </p:txBody>
      </p:sp>
      <p:sp>
        <p:nvSpPr>
          <p:cNvPr id="154" name="오른쪽 화살표 153"/>
          <p:cNvSpPr/>
          <p:nvPr/>
        </p:nvSpPr>
        <p:spPr>
          <a:xfrm rot="16200000">
            <a:off x="332292" y="3922506"/>
            <a:ext cx="404380" cy="12565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35496" y="3488063"/>
            <a:ext cx="122661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Shared parameter</a:t>
            </a:r>
            <a:endParaRPr lang="ko-KR" altLang="en-US" sz="1000" dirty="0"/>
          </a:p>
        </p:txBody>
      </p:sp>
      <p:cxnSp>
        <p:nvCxnSpPr>
          <p:cNvPr id="158" name="직선 연결선 157"/>
          <p:cNvCxnSpPr/>
          <p:nvPr/>
        </p:nvCxnSpPr>
        <p:spPr>
          <a:xfrm>
            <a:off x="3137090" y="2484594"/>
            <a:ext cx="860287" cy="161242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>
            <a:off x="3137090" y="2484594"/>
            <a:ext cx="1085272" cy="13104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5158123" y="2979107"/>
            <a:ext cx="1904689" cy="276999"/>
          </a:xfrm>
          <a:prstGeom prst="rect">
            <a:avLst/>
          </a:prstGeom>
          <a:solidFill>
            <a:schemeClr val="bg1">
              <a:lumMod val="85000"/>
              <a:alpha val="5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Decoder</a:t>
            </a:r>
            <a:r>
              <a:rPr lang="en-US" altLang="ko-KR" sz="900" dirty="0" smtClean="0"/>
              <a:t>(prediction time step)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8580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직선 화살표 연결선 97"/>
          <p:cNvCxnSpPr/>
          <p:nvPr/>
        </p:nvCxnSpPr>
        <p:spPr>
          <a:xfrm rot="10920000">
            <a:off x="4225081" y="2944212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rot="10920000">
            <a:off x="4956970" y="2956091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 rot="10920000">
            <a:off x="6388670" y="2944212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rot="10920000">
            <a:off x="5674646" y="2956091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9626" y="4221278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85125" y="4221278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667778" y="4221278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353277" y="4221278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77034" y="3753625"/>
            <a:ext cx="216403" cy="14877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context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2929341" y="42932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〮〮〮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3333" y="4669013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T=1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977818" y="4670470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T=2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657581" y="4670470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T=3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333778" y="4670470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T=4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2929341" y="4677710"/>
            <a:ext cx="543739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T=N</a:t>
            </a:r>
            <a:endParaRPr lang="ko-KR" altLang="en-US" sz="1400" dirty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2822752" y="4293286"/>
            <a:ext cx="754282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2822752" y="4581318"/>
            <a:ext cx="754282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769101" y="4293286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769101" y="4581318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1462333" y="4293286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1468429" y="4581318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2137253" y="4581318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2137253" y="4293286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009461" y="4220909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3793437" y="4293286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3790973" y="4581318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56831" y="3812266"/>
            <a:ext cx="159691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Encoder</a:t>
            </a:r>
            <a:r>
              <a:rPr lang="en-US" altLang="ko-KR" sz="900" dirty="0" smtClean="0"/>
              <a:t>(seed </a:t>
            </a:r>
            <a:r>
              <a:rPr lang="en-US" altLang="ko-KR" sz="900" dirty="0"/>
              <a:t>time </a:t>
            </a:r>
            <a:r>
              <a:rPr lang="en-US" altLang="ko-KR" sz="900" dirty="0" smtClean="0"/>
              <a:t>step)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5158123" y="2979107"/>
            <a:ext cx="1904689" cy="276999"/>
          </a:xfrm>
          <a:prstGeom prst="rect">
            <a:avLst/>
          </a:prstGeom>
          <a:solidFill>
            <a:schemeClr val="bg1">
              <a:lumMod val="85000"/>
              <a:alpha val="5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Decoder</a:t>
            </a:r>
            <a:r>
              <a:rPr lang="en-US" altLang="ko-KR" sz="900" dirty="0" smtClean="0"/>
              <a:t>(prediction time step)</a:t>
            </a:r>
            <a:endParaRPr lang="ko-KR" altLang="en-US" sz="900" dirty="0"/>
          </a:p>
        </p:txBody>
      </p:sp>
      <p:sp>
        <p:nvSpPr>
          <p:cNvPr id="58" name="직사각형 57"/>
          <p:cNvSpPr/>
          <p:nvPr/>
        </p:nvSpPr>
        <p:spPr>
          <a:xfrm>
            <a:off x="4729541" y="4221278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5461813" y="4221278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169701" y="4221278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6919968" y="4215182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681869" y="4211632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/>
          <p:cNvCxnSpPr/>
          <p:nvPr/>
        </p:nvCxnSpPr>
        <p:spPr>
          <a:xfrm rot="21480000" flipV="1">
            <a:off x="4254340" y="4651346"/>
            <a:ext cx="15465" cy="445896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878748" y="4698446"/>
            <a:ext cx="700833" cy="1692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500" b="1" dirty="0" smtClean="0">
                <a:solidFill>
                  <a:schemeClr val="bg1"/>
                </a:solidFill>
              </a:rPr>
              <a:t>첫  프레임의 정보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316605" y="42461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〮〮〮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8316605" y="4591865"/>
            <a:ext cx="415498" cy="277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〮〮〮</a:t>
            </a:r>
            <a:endParaRPr lang="ko-KR" altLang="en-US" dirty="0"/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4441509" y="4972151"/>
            <a:ext cx="4320480" cy="7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980125" y="3379920"/>
            <a:ext cx="50526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T=1</a:t>
            </a:r>
            <a:endParaRPr lang="ko-KR" alt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706574" y="3375281"/>
            <a:ext cx="505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T=2</a:t>
            </a:r>
            <a:endParaRPr lang="ko-KR" alt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444573" y="3381377"/>
            <a:ext cx="505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T=3</a:t>
            </a:r>
            <a:endParaRPr lang="ko-KR" altLang="en-US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55154" y="3375281"/>
            <a:ext cx="50526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T=4</a:t>
            </a:r>
            <a:endParaRPr lang="ko-KR" alt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897685" y="3375281"/>
            <a:ext cx="505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T=5</a:t>
            </a:r>
            <a:endParaRPr lang="ko-KR" alt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656274" y="3369185"/>
            <a:ext cx="50526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T=6</a:t>
            </a:r>
            <a:endParaRPr lang="ko-KR" alt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8249482" y="3375281"/>
            <a:ext cx="57099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T=M</a:t>
            </a:r>
            <a:endParaRPr lang="ko-KR" altLang="en-US" sz="1400" dirty="0"/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4511053" y="4313031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>
            <a:off x="5231133" y="4313031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5953677" y="4313031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6673757" y="4313031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>
            <a:off x="7441461" y="4313031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>
            <a:off x="4511053" y="4588871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>
            <a:off x="5231133" y="4594967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5951213" y="4601063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>
            <a:off x="6673757" y="4601063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7435365" y="4601063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859871" y="2621807"/>
            <a:ext cx="699230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sequence</a:t>
            </a:r>
            <a:endParaRPr lang="ko-KR" altLang="en-US" sz="900" b="1" dirty="0"/>
          </a:p>
        </p:txBody>
      </p:sp>
      <p:cxnSp>
        <p:nvCxnSpPr>
          <p:cNvPr id="78" name="직선 화살표 연결선 77"/>
          <p:cNvCxnSpPr/>
          <p:nvPr/>
        </p:nvCxnSpPr>
        <p:spPr>
          <a:xfrm rot="10920000">
            <a:off x="8488159" y="2907403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rot="10920000">
            <a:off x="7881108" y="2904087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rot="10920000">
            <a:off x="7133259" y="2911231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endCxn id="58" idx="2"/>
          </p:cNvCxnSpPr>
          <p:nvPr/>
        </p:nvCxnSpPr>
        <p:spPr>
          <a:xfrm>
            <a:off x="4244197" y="4221280"/>
            <a:ext cx="720082" cy="432046"/>
          </a:xfrm>
          <a:prstGeom prst="bentConnector4">
            <a:avLst>
              <a:gd name="adj1" fmla="val 50011"/>
              <a:gd name="adj2" fmla="val 152911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/>
          <p:nvPr/>
        </p:nvCxnSpPr>
        <p:spPr>
          <a:xfrm>
            <a:off x="5004046" y="4227338"/>
            <a:ext cx="720082" cy="432046"/>
          </a:xfrm>
          <a:prstGeom prst="bentConnector4">
            <a:avLst>
              <a:gd name="adj1" fmla="val 50011"/>
              <a:gd name="adj2" fmla="val 152911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/>
          <p:nvPr/>
        </p:nvCxnSpPr>
        <p:spPr>
          <a:xfrm>
            <a:off x="5724126" y="4227340"/>
            <a:ext cx="720082" cy="432046"/>
          </a:xfrm>
          <a:prstGeom prst="bentConnector4">
            <a:avLst>
              <a:gd name="adj1" fmla="val 50011"/>
              <a:gd name="adj2" fmla="val 152911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/>
          <p:nvPr/>
        </p:nvCxnSpPr>
        <p:spPr>
          <a:xfrm>
            <a:off x="6444208" y="4227338"/>
            <a:ext cx="720082" cy="432046"/>
          </a:xfrm>
          <a:prstGeom prst="bentConnector4">
            <a:avLst>
              <a:gd name="adj1" fmla="val 50011"/>
              <a:gd name="adj2" fmla="val 152911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/>
          <p:nvPr/>
        </p:nvCxnSpPr>
        <p:spPr>
          <a:xfrm>
            <a:off x="7236294" y="4227338"/>
            <a:ext cx="720082" cy="432046"/>
          </a:xfrm>
          <a:prstGeom prst="bentConnector4">
            <a:avLst>
              <a:gd name="adj1" fmla="val 50011"/>
              <a:gd name="adj2" fmla="val 152911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640400" y="301298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Structure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45671" y="1619508"/>
            <a:ext cx="1210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60 Frame</a:t>
            </a:r>
            <a:endParaRPr lang="ko-KR" altLang="en-US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1149993" y="1619508"/>
            <a:ext cx="1210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0 Frame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87624" y="1187460"/>
            <a:ext cx="116570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약 </a:t>
            </a:r>
            <a:r>
              <a:rPr lang="en-US" altLang="ko-KR" dirty="0" smtClean="0"/>
              <a:t>: 0.6</a:t>
            </a:r>
            <a:r>
              <a:rPr lang="ko-KR" altLang="en-US" dirty="0" smtClean="0"/>
              <a:t>초</a:t>
            </a:r>
            <a:endParaRPr lang="ko-KR" alt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5590708" y="1187460"/>
            <a:ext cx="106952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약 </a:t>
            </a:r>
            <a:r>
              <a:rPr lang="en-US" altLang="ko-KR" dirty="0" smtClean="0"/>
              <a:t>: 2 </a:t>
            </a:r>
            <a:r>
              <a:rPr lang="ko-KR" altLang="en-US" dirty="0" smtClean="0"/>
              <a:t>초</a:t>
            </a:r>
            <a:endParaRPr lang="ko-KR" alt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4612752" y="2621807"/>
            <a:ext cx="699230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sequence</a:t>
            </a:r>
            <a:endParaRPr lang="ko-KR" altLang="en-US" sz="900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5350834" y="2617980"/>
            <a:ext cx="699230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sequence</a:t>
            </a:r>
            <a:endParaRPr lang="ko-KR" altLang="en-US" sz="9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6073763" y="2617980"/>
            <a:ext cx="699230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sequence</a:t>
            </a:r>
            <a:endParaRPr lang="ko-KR" altLang="en-US" sz="900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6791971" y="2613856"/>
            <a:ext cx="699230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sequence</a:t>
            </a:r>
            <a:endParaRPr lang="ko-KR" altLang="en-US" sz="9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7524328" y="2622104"/>
            <a:ext cx="699230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sequence</a:t>
            </a:r>
            <a:endParaRPr lang="ko-KR" altLang="en-US" sz="900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8252359" y="2622104"/>
            <a:ext cx="699230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sequence</a:t>
            </a:r>
            <a:endParaRPr lang="ko-KR" altLang="en-US" sz="900" b="1" dirty="0"/>
          </a:p>
        </p:txBody>
      </p:sp>
      <p:sp>
        <p:nvSpPr>
          <p:cNvPr id="5" name="직사각형 4"/>
          <p:cNvSpPr/>
          <p:nvPr/>
        </p:nvSpPr>
        <p:spPr>
          <a:xfrm>
            <a:off x="3988751" y="3786388"/>
            <a:ext cx="484473" cy="1638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 smtClean="0">
                <a:solidFill>
                  <a:schemeClr val="tx1"/>
                </a:solidFill>
              </a:rPr>
              <a:t>FNN</a:t>
            </a:r>
          </a:p>
          <a:p>
            <a:pPr algn="ctr"/>
            <a:r>
              <a:rPr lang="en-US" altLang="ko-KR" sz="500" b="1" dirty="0" smtClean="0">
                <a:solidFill>
                  <a:schemeClr val="tx1"/>
                </a:solidFill>
              </a:rPr>
              <a:t>(LINEAR)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>
            <a:stCxn id="15" idx="3"/>
            <a:endCxn id="16" idx="1"/>
          </p:cNvCxnSpPr>
          <p:nvPr/>
        </p:nvCxnSpPr>
        <p:spPr>
          <a:xfrm>
            <a:off x="3137090" y="2484594"/>
            <a:ext cx="860287" cy="16140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4152" y="2299928"/>
            <a:ext cx="230293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 Linear Layer FNN</a:t>
            </a:r>
            <a:endParaRPr lang="ko-KR" altLang="en-US" b="1" dirty="0"/>
          </a:p>
        </p:txBody>
      </p:sp>
      <p:sp>
        <p:nvSpPr>
          <p:cNvPr id="126" name="직사각형 125"/>
          <p:cNvSpPr/>
          <p:nvPr/>
        </p:nvSpPr>
        <p:spPr>
          <a:xfrm>
            <a:off x="4019532" y="4010963"/>
            <a:ext cx="453636" cy="180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 smtClean="0">
                <a:solidFill>
                  <a:schemeClr val="tx1"/>
                </a:solidFill>
              </a:rPr>
              <a:t>FNN</a:t>
            </a:r>
          </a:p>
          <a:p>
            <a:pPr algn="ctr"/>
            <a:r>
              <a:rPr lang="en-US" altLang="ko-KR" sz="500" b="1" dirty="0" smtClean="0">
                <a:solidFill>
                  <a:schemeClr val="tx1"/>
                </a:solidFill>
              </a:rPr>
              <a:t>(LINEAR)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4733713" y="4010963"/>
            <a:ext cx="453636" cy="180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 smtClean="0">
                <a:solidFill>
                  <a:schemeClr val="tx1"/>
                </a:solidFill>
              </a:rPr>
              <a:t>FNN</a:t>
            </a:r>
          </a:p>
          <a:p>
            <a:pPr algn="ctr"/>
            <a:r>
              <a:rPr lang="en-US" altLang="ko-KR" sz="500" b="1" dirty="0" smtClean="0">
                <a:solidFill>
                  <a:schemeClr val="tx1"/>
                </a:solidFill>
              </a:rPr>
              <a:t>(LINEAR)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5468819" y="4010993"/>
            <a:ext cx="453636" cy="180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 smtClean="0">
                <a:solidFill>
                  <a:schemeClr val="tx1"/>
                </a:solidFill>
              </a:rPr>
              <a:t>FNN</a:t>
            </a:r>
          </a:p>
          <a:p>
            <a:pPr algn="ctr"/>
            <a:r>
              <a:rPr lang="en-US" altLang="ko-KR" sz="500" b="1" dirty="0" smtClean="0">
                <a:solidFill>
                  <a:schemeClr val="tx1"/>
                </a:solidFill>
              </a:rPr>
              <a:t>(LINEAR)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6175881" y="4010963"/>
            <a:ext cx="453636" cy="180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 smtClean="0">
                <a:solidFill>
                  <a:schemeClr val="tx1"/>
                </a:solidFill>
              </a:rPr>
              <a:t>FNN</a:t>
            </a:r>
          </a:p>
          <a:p>
            <a:pPr algn="ctr"/>
            <a:r>
              <a:rPr lang="en-US" altLang="ko-KR" sz="500" b="1" dirty="0" smtClean="0">
                <a:solidFill>
                  <a:schemeClr val="tx1"/>
                </a:solidFill>
              </a:rPr>
              <a:t>(LINEAR)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6926676" y="4005064"/>
            <a:ext cx="453636" cy="180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 smtClean="0">
                <a:solidFill>
                  <a:schemeClr val="tx1"/>
                </a:solidFill>
              </a:rPr>
              <a:t>FNN</a:t>
            </a:r>
          </a:p>
          <a:p>
            <a:pPr algn="ctr"/>
            <a:r>
              <a:rPr lang="en-US" altLang="ko-KR" sz="500" b="1" dirty="0" smtClean="0">
                <a:solidFill>
                  <a:schemeClr val="tx1"/>
                </a:solidFill>
              </a:rPr>
              <a:t>(LINEAR)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7688049" y="3999165"/>
            <a:ext cx="453636" cy="180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 smtClean="0">
                <a:solidFill>
                  <a:schemeClr val="tx1"/>
                </a:solidFill>
              </a:rPr>
              <a:t>FNN</a:t>
            </a:r>
          </a:p>
          <a:p>
            <a:pPr algn="ctr"/>
            <a:r>
              <a:rPr lang="en-US" altLang="ko-KR" sz="500" b="1" dirty="0" smtClean="0">
                <a:solidFill>
                  <a:schemeClr val="tx1"/>
                </a:solidFill>
              </a:rPr>
              <a:t>(LINEAR)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4727814" y="3789040"/>
            <a:ext cx="453636" cy="180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 smtClean="0">
                <a:solidFill>
                  <a:schemeClr val="tx1"/>
                </a:solidFill>
              </a:rPr>
              <a:t>FNN</a:t>
            </a:r>
          </a:p>
          <a:p>
            <a:pPr algn="ctr"/>
            <a:r>
              <a:rPr lang="en-US" altLang="ko-KR" sz="500" b="1" dirty="0" smtClean="0">
                <a:solidFill>
                  <a:schemeClr val="tx1"/>
                </a:solidFill>
              </a:rPr>
              <a:t>(LINEAR)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5474718" y="3789040"/>
            <a:ext cx="453636" cy="180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 smtClean="0">
                <a:solidFill>
                  <a:schemeClr val="tx1"/>
                </a:solidFill>
              </a:rPr>
              <a:t>FNN</a:t>
            </a:r>
          </a:p>
          <a:p>
            <a:pPr algn="ctr"/>
            <a:r>
              <a:rPr lang="en-US" altLang="ko-KR" sz="500" b="1" dirty="0" smtClean="0">
                <a:solidFill>
                  <a:schemeClr val="tx1"/>
                </a:solidFill>
              </a:rPr>
              <a:t>(LINEAR)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6177101" y="3789040"/>
            <a:ext cx="453636" cy="180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 smtClean="0">
                <a:solidFill>
                  <a:schemeClr val="tx1"/>
                </a:solidFill>
              </a:rPr>
              <a:t>FNN</a:t>
            </a:r>
          </a:p>
          <a:p>
            <a:pPr algn="ctr"/>
            <a:r>
              <a:rPr lang="en-US" altLang="ko-KR" sz="500" b="1" dirty="0" smtClean="0">
                <a:solidFill>
                  <a:schemeClr val="tx1"/>
                </a:solidFill>
              </a:rPr>
              <a:t>(LINEAR)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6930567" y="3789040"/>
            <a:ext cx="453636" cy="180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 smtClean="0">
                <a:solidFill>
                  <a:schemeClr val="tx1"/>
                </a:solidFill>
              </a:rPr>
              <a:t>FNN</a:t>
            </a:r>
          </a:p>
          <a:p>
            <a:pPr algn="ctr"/>
            <a:r>
              <a:rPr lang="en-US" altLang="ko-KR" sz="500" b="1" dirty="0" smtClean="0">
                <a:solidFill>
                  <a:schemeClr val="tx1"/>
                </a:solidFill>
              </a:rPr>
              <a:t>(LINEAR)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7689269" y="3789040"/>
            <a:ext cx="453636" cy="180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 smtClean="0">
                <a:solidFill>
                  <a:schemeClr val="tx1"/>
                </a:solidFill>
              </a:rPr>
              <a:t>FNN</a:t>
            </a:r>
          </a:p>
          <a:p>
            <a:pPr algn="ctr"/>
            <a:r>
              <a:rPr lang="en-US" altLang="ko-KR" sz="500" b="1" dirty="0" smtClean="0">
                <a:solidFill>
                  <a:schemeClr val="tx1"/>
                </a:solidFill>
              </a:rPr>
              <a:t>(LINEAR)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27584" y="2780928"/>
            <a:ext cx="916538" cy="2979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66~132 unit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2177608" y="2780928"/>
            <a:ext cx="916538" cy="2979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66 unit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1859453" y="2780928"/>
            <a:ext cx="252634" cy="29790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4240430"/>
            <a:ext cx="3293568" cy="4094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3995936" y="4218534"/>
            <a:ext cx="4227622" cy="4303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16200000">
            <a:off x="332292" y="3922506"/>
            <a:ext cx="404380" cy="12565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오른쪽 화살표 139"/>
          <p:cNvSpPr/>
          <p:nvPr/>
        </p:nvSpPr>
        <p:spPr>
          <a:xfrm rot="5400000">
            <a:off x="7708679" y="5033223"/>
            <a:ext cx="789818" cy="15040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5496" y="3488063"/>
            <a:ext cx="122661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Shared parameter</a:t>
            </a:r>
            <a:endParaRPr lang="ko-KR" altLang="en-US" sz="1000" dirty="0"/>
          </a:p>
        </p:txBody>
      </p:sp>
      <p:sp>
        <p:nvSpPr>
          <p:cNvPr id="143" name="TextBox 142"/>
          <p:cNvSpPr txBox="1"/>
          <p:nvPr/>
        </p:nvSpPr>
        <p:spPr>
          <a:xfrm>
            <a:off x="7521846" y="5523438"/>
            <a:ext cx="122661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Shared parameter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3997377" y="4010993"/>
            <a:ext cx="4226182" cy="175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/>
          <p:cNvSpPr txBox="1"/>
          <p:nvPr/>
        </p:nvSpPr>
        <p:spPr>
          <a:xfrm>
            <a:off x="1288702" y="2133436"/>
            <a:ext cx="1284326" cy="215444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rgbClr val="FFFF00"/>
                </a:solidFill>
              </a:rPr>
              <a:t>Not Shared parameter</a:t>
            </a:r>
            <a:endParaRPr lang="ko-KR" altLang="en-US" sz="800" b="1" dirty="0">
              <a:solidFill>
                <a:srgbClr val="FFFF00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898304" y="5691046"/>
            <a:ext cx="4482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6381103" y="4985488"/>
            <a:ext cx="0" cy="705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73638" y="5716004"/>
            <a:ext cx="65434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TIED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97879" y="6085336"/>
            <a:ext cx="7777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Noise</a:t>
            </a:r>
            <a:endParaRPr lang="ko-KR" altLang="en-US" dirty="0"/>
          </a:p>
        </p:txBody>
      </p:sp>
      <p:sp>
        <p:nvSpPr>
          <p:cNvPr id="45" name="오른쪽 화살표 44"/>
          <p:cNvSpPr/>
          <p:nvPr/>
        </p:nvSpPr>
        <p:spPr>
          <a:xfrm rot="16200000">
            <a:off x="523635" y="5454769"/>
            <a:ext cx="1129060" cy="237051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/>
          <p:cNvCxnSpPr>
            <a:endCxn id="36" idx="2"/>
          </p:cNvCxnSpPr>
          <p:nvPr/>
        </p:nvCxnSpPr>
        <p:spPr>
          <a:xfrm flipV="1">
            <a:off x="1898304" y="4978247"/>
            <a:ext cx="11911" cy="712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3275856" y="1078614"/>
            <a:ext cx="144142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LSTM CELL = 1000</a:t>
            </a:r>
            <a:endParaRPr lang="ko-KR" altLang="en-US" sz="11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87467" y="6488384"/>
            <a:ext cx="210826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Gaussian Distribution= -3~3</a:t>
            </a:r>
            <a:endParaRPr lang="ko-KR" altLang="en-US" sz="1100" b="1" dirty="0"/>
          </a:p>
        </p:txBody>
      </p:sp>
      <p:cxnSp>
        <p:nvCxnSpPr>
          <p:cNvPr id="82" name="직선 화살표 연결선 81"/>
          <p:cNvCxnSpPr/>
          <p:nvPr/>
        </p:nvCxnSpPr>
        <p:spPr>
          <a:xfrm flipH="1">
            <a:off x="3859871" y="4985488"/>
            <a:ext cx="417711" cy="0"/>
          </a:xfrm>
          <a:prstGeom prst="straightConnector1">
            <a:avLst/>
          </a:prstGeom>
          <a:ln w="158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/>
          <p:nvPr/>
        </p:nvCxnSpPr>
        <p:spPr>
          <a:xfrm flipV="1">
            <a:off x="3859871" y="3885854"/>
            <a:ext cx="0" cy="1099634"/>
          </a:xfrm>
          <a:prstGeom prst="straightConnector1">
            <a:avLst/>
          </a:prstGeom>
          <a:ln w="158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endCxn id="5" idx="1"/>
          </p:cNvCxnSpPr>
          <p:nvPr/>
        </p:nvCxnSpPr>
        <p:spPr>
          <a:xfrm>
            <a:off x="3887374" y="3859976"/>
            <a:ext cx="101377" cy="8356"/>
          </a:xfrm>
          <a:prstGeom prst="straightConnector1">
            <a:avLst/>
          </a:prstGeom>
          <a:ln w="158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>
            <a:endCxn id="161" idx="1"/>
          </p:cNvCxnSpPr>
          <p:nvPr/>
        </p:nvCxnSpPr>
        <p:spPr>
          <a:xfrm>
            <a:off x="4068726" y="4985488"/>
            <a:ext cx="491349" cy="38566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4560075" y="5155706"/>
            <a:ext cx="1499128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Residual Connection</a:t>
            </a:r>
          </a:p>
          <a:p>
            <a:pPr algn="ctr"/>
            <a:r>
              <a:rPr lang="en-US" altLang="ko-KR" sz="1100" b="1" dirty="0" smtClean="0"/>
              <a:t>(Only one layer)</a:t>
            </a:r>
            <a:endParaRPr lang="ko-KR" altLang="en-US" sz="1100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5248276" y="2104558"/>
            <a:ext cx="1818126" cy="246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Each sequence Length : </a:t>
            </a:r>
            <a:r>
              <a:rPr lang="en-US" altLang="ko-KR" sz="1000" b="1" dirty="0" smtClean="0"/>
              <a:t>66</a:t>
            </a:r>
            <a:endParaRPr lang="ko-KR" altLang="en-US" sz="1000" b="1" dirty="0"/>
          </a:p>
        </p:txBody>
      </p:sp>
      <p:sp>
        <p:nvSpPr>
          <p:cNvPr id="165" name="직사각형 164"/>
          <p:cNvSpPr/>
          <p:nvPr/>
        </p:nvSpPr>
        <p:spPr>
          <a:xfrm>
            <a:off x="3995936" y="3789040"/>
            <a:ext cx="4227622" cy="1617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9" name="직선 연결선 168"/>
          <p:cNvCxnSpPr>
            <a:stCxn id="15" idx="3"/>
            <a:endCxn id="5" idx="0"/>
          </p:cNvCxnSpPr>
          <p:nvPr/>
        </p:nvCxnSpPr>
        <p:spPr>
          <a:xfrm>
            <a:off x="3137090" y="2484594"/>
            <a:ext cx="1093898" cy="13017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56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640400" y="301298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Structure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Picture 2" descr="C:\Users\medic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8589496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edic\Desktop\1212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6" y="3527374"/>
            <a:ext cx="5039210" cy="279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edic\Desktop\2342323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982" y="3498382"/>
            <a:ext cx="344805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63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395536" y="1052736"/>
            <a:ext cx="187220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47601" y="821903"/>
            <a:ext cx="1720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74CEE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altLang="ko-KR" sz="2400" dirty="0" smtClean="0">
                <a:solidFill>
                  <a:srgbClr val="74CEE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2400" dirty="0">
              <a:solidFill>
                <a:srgbClr val="74CEE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093296"/>
            <a:ext cx="1152146" cy="50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9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11962</TotalTime>
  <Words>311</Words>
  <Application>Microsoft Office PowerPoint</Application>
  <PresentationFormat>화면 슬라이드 쇼(4:3)</PresentationFormat>
  <Paragraphs>142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Robotmedia9</dc:creator>
  <cp:lastModifiedBy>jonggon kim</cp:lastModifiedBy>
  <cp:revision>1228</cp:revision>
  <dcterms:created xsi:type="dcterms:W3CDTF">2015-09-01T01:49:01Z</dcterms:created>
  <dcterms:modified xsi:type="dcterms:W3CDTF">2017-09-18T07:01:03Z</dcterms:modified>
</cp:coreProperties>
</file>