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78" r:id="rId3"/>
    <p:sldId id="384" r:id="rId4"/>
    <p:sldId id="395" r:id="rId5"/>
    <p:sldId id="412" r:id="rId6"/>
    <p:sldId id="396" r:id="rId7"/>
    <p:sldId id="413" r:id="rId8"/>
    <p:sldId id="411" r:id="rId9"/>
    <p:sldId id="399" r:id="rId10"/>
    <p:sldId id="400" r:id="rId11"/>
    <p:sldId id="401" r:id="rId12"/>
    <p:sldId id="423" r:id="rId13"/>
    <p:sldId id="424" r:id="rId14"/>
    <p:sldId id="430" r:id="rId15"/>
    <p:sldId id="428" r:id="rId16"/>
    <p:sldId id="427" r:id="rId17"/>
    <p:sldId id="432" r:id="rId18"/>
    <p:sldId id="433" r:id="rId19"/>
    <p:sldId id="434" r:id="rId20"/>
    <p:sldId id="436" r:id="rId21"/>
    <p:sldId id="404" r:id="rId22"/>
    <p:sldId id="442" r:id="rId23"/>
    <p:sldId id="452" r:id="rId24"/>
    <p:sldId id="451" r:id="rId25"/>
    <p:sldId id="440" r:id="rId26"/>
    <p:sldId id="392" r:id="rId27"/>
    <p:sldId id="418" r:id="rId28"/>
    <p:sldId id="448" r:id="rId29"/>
    <p:sldId id="450" r:id="rId30"/>
    <p:sldId id="387" r:id="rId31"/>
  </p:sldIdLst>
  <p:sldSz cx="9144000" cy="6858000" type="screen4x3"/>
  <p:notesSz cx="99314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D9157A8-8C25-48B2-81DB-15D56562011E}">
          <p14:sldIdLst>
            <p14:sldId id="256"/>
            <p14:sldId id="378"/>
            <p14:sldId id="384"/>
            <p14:sldId id="395"/>
            <p14:sldId id="412"/>
            <p14:sldId id="396"/>
            <p14:sldId id="413"/>
            <p14:sldId id="411"/>
            <p14:sldId id="399"/>
            <p14:sldId id="400"/>
            <p14:sldId id="401"/>
            <p14:sldId id="423"/>
            <p14:sldId id="424"/>
            <p14:sldId id="430"/>
            <p14:sldId id="428"/>
            <p14:sldId id="427"/>
            <p14:sldId id="432"/>
            <p14:sldId id="433"/>
            <p14:sldId id="434"/>
            <p14:sldId id="436"/>
            <p14:sldId id="404"/>
            <p14:sldId id="442"/>
            <p14:sldId id="452"/>
            <p14:sldId id="451"/>
            <p14:sldId id="440"/>
            <p14:sldId id="392"/>
            <p14:sldId id="418"/>
            <p14:sldId id="448"/>
            <p14:sldId id="450"/>
            <p14:sldId id="3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F75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005" autoAdjust="0"/>
    <p:restoredTop sz="68215" autoAdjust="0"/>
  </p:normalViewPr>
  <p:slideViewPr>
    <p:cSldViewPr>
      <p:cViewPr varScale="1">
        <p:scale>
          <a:sx n="70" d="100"/>
          <a:sy n="70" d="100"/>
        </p:scale>
        <p:origin x="-372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8D69-956E-4DC0-97B0-E1AF94AEBF3E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A60D-C016-40DC-B5BA-FF5E5FAB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29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411C-8EBA-481A-BB86-6E61A9CC0269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27388"/>
            <a:ext cx="794385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610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F53F-3275-4803-AB0B-AB06DB8DC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에 대한 설명 반드시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영상꼭넣기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Training dataset</a:t>
            </a:r>
            <a:r>
              <a:rPr lang="ko-KR" altLang="en-US" dirty="0" smtClean="0"/>
              <a:t>에서 조차 수렴이 되지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0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4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물체변형 성능 향상을 위한 </a:t>
            </a:r>
            <a:r>
              <a:rPr lang="en-US" altLang="ko-KR" dirty="0" smtClean="0"/>
              <a:t>u-net and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기반의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생성신경망 구조 개선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인강행동예측을</a:t>
            </a:r>
            <a:r>
              <a:rPr lang="ko-KR" altLang="en-US" baseline="0" dirty="0" smtClean="0"/>
              <a:t> 위한 </a:t>
            </a:r>
            <a:r>
              <a:rPr lang="en-US" altLang="ko-KR" baseline="0" dirty="0" smtClean="0"/>
              <a:t>Recurrent Neural Network </a:t>
            </a:r>
            <a:r>
              <a:rPr lang="ko-KR" altLang="en-US" baseline="0" dirty="0" smtClean="0"/>
              <a:t>기반의 변형된 </a:t>
            </a:r>
            <a:r>
              <a:rPr lang="en-US" altLang="ko-KR" baseline="0" dirty="0" smtClean="0"/>
              <a:t>Sequence to Sequence</a:t>
            </a:r>
            <a:r>
              <a:rPr lang="ko-KR" altLang="en-US" baseline="0" dirty="0" smtClean="0"/>
              <a:t>구조제안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0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다양한 동작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많은 사람의 데이터를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one to one : </a:t>
            </a:r>
            <a:r>
              <a:rPr lang="ko-KR" altLang="en-US" dirty="0" smtClean="0"/>
              <a:t>가장 기본적인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Vanilla RNN </a:t>
            </a:r>
            <a:r>
              <a:rPr lang="ko-KR" altLang="en-US" dirty="0" smtClean="0"/>
              <a:t>이라고도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one to many : image captioning(</a:t>
            </a:r>
            <a:r>
              <a:rPr lang="ko-KR" altLang="en-US" dirty="0" smtClean="0"/>
              <a:t>이미지를 입력으로 주면 문장이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출력이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one : sentimental analysis(</a:t>
            </a:r>
            <a:r>
              <a:rPr lang="ko-KR" altLang="en-US" dirty="0" smtClean="0"/>
              <a:t>영화 리뷰가 긍정적인지 부정적인지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many(not synced) : </a:t>
            </a:r>
            <a:r>
              <a:rPr lang="ko-KR" altLang="en-US" dirty="0" smtClean="0"/>
              <a:t>기계번역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등과 같이 입력과 출력이 모두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many(synced) : video classification(</a:t>
            </a:r>
            <a:r>
              <a:rPr lang="ko-KR" altLang="en-US" dirty="0" smtClean="0"/>
              <a:t>각 프레임을 입력으로 받아 설명을 동시에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입력과 출력이 모두 연속적인 데이터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A5-CCDB-4B8B-96E2-0BC75366CF8E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188-25CC-460E-BCE5-EFD4D5941076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48EE-63F6-402D-8F7D-966CFABBD3F3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7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80D-D8B6-4262-8FFE-100913488A65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BE51-CA44-4423-8DB1-FF5BCB02CAA0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1E08-1973-4F31-8314-D5169B7B2114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F3B-59F5-4438-983C-37E416C670C6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93BD-8DE0-4FB3-A176-8875DE1D2CCD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8D32-03BC-4289-AFB0-8C906D7EF998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E0-4E4A-44D7-B082-255A2FC6158C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6F06-52B0-435F-80DC-FC1E7FBBF9AF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3682-5545-4B66-A22D-D64D1F426463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slide" Target="slide28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 txBox="1">
            <a:spLocks/>
          </p:cNvSpPr>
          <p:nvPr/>
        </p:nvSpPr>
        <p:spPr>
          <a:xfrm>
            <a:off x="-173906" y="2852936"/>
            <a:ext cx="9423405" cy="6141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인간행동예측을 </a:t>
            </a:r>
            <a:r>
              <a:rPr lang="ko-KR" altLang="en-US" dirty="0"/>
              <a:t>위한 </a:t>
            </a:r>
            <a:r>
              <a:rPr lang="en-US" altLang="ko-KR" dirty="0"/>
              <a:t>Recurrent Neural Network </a:t>
            </a:r>
            <a:r>
              <a:rPr lang="ko-KR" altLang="en-US" dirty="0"/>
              <a:t>기반의 변형된 </a:t>
            </a:r>
            <a:r>
              <a:rPr lang="en-US" altLang="ko-KR" dirty="0"/>
              <a:t>Sequence to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구조제안</a:t>
            </a:r>
            <a:endParaRPr lang="en-US" altLang="ko-KR" dirty="0"/>
          </a:p>
        </p:txBody>
      </p:sp>
      <p:sp>
        <p:nvSpPr>
          <p:cNvPr id="6" name="직사각형 8"/>
          <p:cNvSpPr txBox="1"/>
          <p:nvPr/>
        </p:nvSpPr>
        <p:spPr>
          <a:xfrm>
            <a:off x="6228184" y="4797154"/>
            <a:ext cx="2653644" cy="12241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anchor="t">
            <a:noAutofit/>
          </a:bodyPr>
          <a:lstStyle/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2017.10.12</a:t>
            </a: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지도교수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>
                <a:solidFill>
                  <a:srgbClr val="808080"/>
                </a:solidFill>
                <a:latin typeface="맑은 고딕"/>
                <a:ea typeface="맑은 고딕"/>
                <a:sym typeface="Wingdings"/>
              </a:rPr>
              <a:t>박광현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교수님</a:t>
            </a:r>
            <a:endParaRPr lang="en-US" altLang="ko-KR" sz="16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발표자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김종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178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RNN Encoder-Decoder Network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6146" name="Picture 2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26" y="1672234"/>
            <a:ext cx="4178843" cy="50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dic\Desktop\121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99" y="1052736"/>
            <a:ext cx="6212321" cy="7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blipFill rotWithShape="1">
                <a:blip r:embed="rId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>
            <a:stCxn id="4" idx="2"/>
            <a:endCxn id="14" idx="0"/>
          </p:cNvCxnSpPr>
          <p:nvPr/>
        </p:nvCxnSpPr>
        <p:spPr>
          <a:xfrm>
            <a:off x="6628984" y="2575928"/>
            <a:ext cx="2757" cy="3024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5917955" y="390894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Sequence Data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96515" y="3934555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: Context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0331" y="6364339"/>
            <a:ext cx="4444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Usually </a:t>
            </a:r>
            <a:r>
              <a:rPr lang="en-US" altLang="ko-KR" b="1" dirty="0" smtClean="0"/>
              <a:t>Used </a:t>
            </a:r>
            <a:r>
              <a:rPr lang="en-US" altLang="ko-KR" b="1" dirty="0"/>
              <a:t>for </a:t>
            </a:r>
            <a:r>
              <a:rPr lang="en-US" altLang="ko-KR" b="1" dirty="0" smtClean="0"/>
              <a:t>Language Translation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5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66587" y="6165304"/>
            <a:ext cx="333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Training </a:t>
            </a:r>
            <a:r>
              <a:rPr lang="en-US" altLang="ko-KR" b="1" dirty="0" smtClean="0"/>
              <a:t>Process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V="1">
            <a:off x="7889437" y="43616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634229" y="4851863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좋은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32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099" y="6165304"/>
            <a:ext cx="287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</a:t>
            </a:r>
            <a:r>
              <a:rPr lang="en-US" altLang="ko-KR" b="1" dirty="0" smtClean="0"/>
              <a:t>Test </a:t>
            </a:r>
            <a:r>
              <a:rPr lang="en-US" altLang="ko-KR" b="1" dirty="0"/>
              <a:t>P</a:t>
            </a:r>
            <a:r>
              <a:rPr lang="en-US" altLang="ko-KR" b="1" dirty="0" smtClean="0"/>
              <a:t>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  <p:cxnSp>
        <p:nvCxnSpPr>
          <p:cNvPr id="38" name="꺾인 연결선 37"/>
          <p:cNvCxnSpPr>
            <a:stCxn id="29" idx="3"/>
            <a:endCxn id="20" idx="2"/>
          </p:cNvCxnSpPr>
          <p:nvPr/>
        </p:nvCxnSpPr>
        <p:spPr>
          <a:xfrm>
            <a:off x="6965415" y="1906510"/>
            <a:ext cx="1261937" cy="1995289"/>
          </a:xfrm>
          <a:prstGeom prst="bentConnector4">
            <a:avLst>
              <a:gd name="adj1" fmla="val 30708"/>
              <a:gd name="adj2" fmla="val 15973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medic\Desktop\4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725" y="4869159"/>
            <a:ext cx="622086" cy="123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44184" y="6456236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57383" y="6086904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336098" y="4204914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10" action="ppaction://hlinksldjump"/>
          </p:cNvPr>
          <p:cNvSpPr txBox="1"/>
          <p:nvPr/>
        </p:nvSpPr>
        <p:spPr>
          <a:xfrm>
            <a:off x="3703431" y="6415468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11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99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motion - Result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0" name="직사각형 9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pic>
        <p:nvPicPr>
          <p:cNvPr id="1026" name="Picture 2" descr="C:\Users\medic\Desktop\121212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5" y="2385071"/>
            <a:ext cx="3528423" cy="3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6" y="1483194"/>
            <a:ext cx="3528424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40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60.PN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medic\Desktop\90.PNG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29" y="3307594"/>
            <a:ext cx="162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4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Analysis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257284" y="1713517"/>
            <a:ext cx="8697691" cy="39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It seems that the </a:t>
            </a:r>
            <a:r>
              <a:rPr lang="en-US" altLang="ko-KR" sz="2000" b="1" dirty="0">
                <a:solidFill>
                  <a:srgbClr val="FF0000"/>
                </a:solidFill>
              </a:rPr>
              <a:t>test method </a:t>
            </a:r>
            <a:r>
              <a:rPr lang="en-US" altLang="ko-KR" sz="2000" b="1" dirty="0"/>
              <a:t>and </a:t>
            </a:r>
            <a:r>
              <a:rPr lang="en-US" altLang="ko-KR" sz="2000" b="1" dirty="0">
                <a:solidFill>
                  <a:srgbClr val="FF0000"/>
                </a:solidFill>
              </a:rPr>
              <a:t>the training method </a:t>
            </a:r>
            <a:r>
              <a:rPr lang="en-US" altLang="ko-KR" sz="2000" b="1" dirty="0"/>
              <a:t>are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different.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762" y="1044752"/>
            <a:ext cx="2348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Cause </a:t>
            </a:r>
            <a:r>
              <a:rPr lang="en-US" altLang="ko-KR" sz="2400" b="1" dirty="0"/>
              <a:t>A</a:t>
            </a:r>
            <a:r>
              <a:rPr lang="en-US" altLang="ko-KR" sz="2400" b="1" dirty="0" smtClean="0"/>
              <a:t>nalysis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3762" y="2391271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sp>
        <p:nvSpPr>
          <p:cNvPr id="1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5883741" y="2456320"/>
            <a:ext cx="20906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Link : Suggestion</a:t>
            </a:r>
            <a:endParaRPr lang="ko-KR" altLang="en-US" b="1" dirty="0"/>
          </a:p>
        </p:txBody>
      </p:sp>
      <p:pic>
        <p:nvPicPr>
          <p:cNvPr id="1026" name="Picture 2" descr="C:\Users\medic\Desktop\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51" y="3212976"/>
            <a:ext cx="6498628" cy="32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:\github\Deephuman\DeepHumanPrediction\Code\Master_Thesis\Motion_Generation\Motion_Generation1\Cost Grap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5" y="2852936"/>
            <a:ext cx="8572500" cy="39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5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2" name="꺾인 연결선 51"/>
          <p:cNvCxnSpPr/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57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31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9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39554" y="1355137"/>
            <a:ext cx="26420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2177" y="1340768"/>
            <a:ext cx="274799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Joint angle Error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809807" y="3193812"/>
            <a:ext cx="73625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dirty="0"/>
              <a:t>It does </a:t>
            </a:r>
            <a:r>
              <a:rPr lang="en-US" altLang="ko-KR" sz="2400" b="1" dirty="0">
                <a:solidFill>
                  <a:srgbClr val="FF0000"/>
                </a:solidFill>
              </a:rPr>
              <a:t>not converge </a:t>
            </a:r>
            <a:r>
              <a:rPr lang="en-US" altLang="ko-KR" sz="2400" dirty="0"/>
              <a:t>= </a:t>
            </a:r>
            <a:r>
              <a:rPr lang="en-US" altLang="ko-KR" sz="2400" b="1" dirty="0">
                <a:solidFill>
                  <a:srgbClr val="FF0000"/>
                </a:solidFill>
              </a:rPr>
              <a:t>Learning does not work.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edic\Desktop\12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5" y="1957153"/>
            <a:ext cx="7682975" cy="10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4" y="4757082"/>
            <a:ext cx="809957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/>
              <a:t>It seems that it does </a:t>
            </a:r>
            <a:r>
              <a:rPr lang="en-US" altLang="ko-KR" sz="2000" b="1" dirty="0">
                <a:solidFill>
                  <a:srgbClr val="FF0000"/>
                </a:solidFill>
              </a:rPr>
              <a:t>not contain all the information.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4" y="6053226"/>
            <a:ext cx="5357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Let's change </a:t>
            </a:r>
            <a:r>
              <a:rPr lang="en-US" altLang="ko-KR" sz="2000" b="1" dirty="0">
                <a:solidFill>
                  <a:srgbClr val="FF0000"/>
                </a:solidFill>
              </a:rPr>
              <a:t>the structure of the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network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554" y="4075246"/>
            <a:ext cx="225254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/>
              <a:t>cause analysis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4" y="5415607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solution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06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3052094" cy="655643"/>
            <a:chOff x="1919288" y="298451"/>
            <a:chExt cx="40694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38265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CONTENT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9811" y="1110119"/>
            <a:ext cx="73345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Problem Suggestion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Prediction of Human motion 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  </a:t>
            </a:r>
            <a:r>
              <a:rPr lang="en-US" altLang="ko-KR" sz="1400" b="1" dirty="0" err="1" smtClean="0">
                <a:solidFill>
                  <a:srgbClr val="556F75"/>
                </a:solidFill>
              </a:rPr>
              <a:t>BackGround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and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Experiment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Recurrent Neural Networks(RNN)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RNN </a:t>
            </a:r>
            <a:r>
              <a:rPr lang="en-US" altLang="ko-KR" sz="1400" b="1" dirty="0">
                <a:solidFill>
                  <a:srgbClr val="556F75"/>
                </a:solidFill>
              </a:rPr>
              <a:t>Encoder-Decoder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>
                <a:solidFill>
                  <a:srgbClr val="556F75"/>
                </a:solidFill>
              </a:rPr>
              <a:t>Sequence to Sequence(Seq2Seq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)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Let’s apply it to motion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Problem Analysis</a:t>
            </a:r>
          </a:p>
          <a:p>
            <a:pPr lvl="1"/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My suggestion and Result , Analysis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4.</a:t>
            </a:r>
            <a:r>
              <a:rPr lang="en-US" altLang="ko-KR" sz="1400" b="1" dirty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Learning Environment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pPr marL="0" lvl="1"/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Additional Usage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>
                <a:solidFill>
                  <a:srgbClr val="556F75"/>
                </a:solidFill>
              </a:rPr>
              <a:t>F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uture Research</a:t>
            </a:r>
          </a:p>
          <a:p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Question and Answer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125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39" name="직선 화살표 연결선 38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6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54" idx="3"/>
            <a:endCxn id="44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" name="덧셈 기호 3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endCxn id="4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덧셈 기호 73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Linear1, 2,..,N = Not sharing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</p:spTree>
    <p:extLst>
      <p:ext uri="{BB962C8B-B14F-4D97-AF65-F5344CB8AC3E}">
        <p14:creationId xmlns:p14="http://schemas.microsoft.com/office/powerpoint/2010/main" val="2910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꺾인 연결선 59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26" name="TextBox 12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259" name="직사각형 258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51" name="꺾인 연결선 50"/>
          <p:cNvCxnSpPr>
            <a:stCxn id="44" idx="3"/>
            <a:endCxn id="38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Linear1,..,N = </a:t>
            </a:r>
            <a:r>
              <a:rPr lang="en-US" altLang="ko-KR" b="1" dirty="0" smtClean="0">
                <a:solidFill>
                  <a:srgbClr val="FFFF00"/>
                </a:solidFill>
              </a:rPr>
              <a:t>Not sharing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4" name="Picture 12" descr="C:\Users\medic\Desktop\55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59" name="꺾인 연결선 58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덧셈 기호 60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덧셈 기호 61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62"/>
          <p:cNvCxnSpPr>
            <a:endCxn id="62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2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4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Result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  <p:pic>
        <p:nvPicPr>
          <p:cNvPr id="1026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44" y="1484784"/>
            <a:ext cx="3511187" cy="3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27" name="Picture 3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2" y="2405793"/>
            <a:ext cx="3528426" cy="3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62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2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5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3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867220" cy="36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Analysis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35045" y="5877272"/>
            <a:ext cx="560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: Role </a:t>
            </a:r>
            <a:r>
              <a:rPr lang="en-US" altLang="ko-KR" sz="2400" dirty="0"/>
              <a:t>to </a:t>
            </a:r>
            <a:r>
              <a:rPr lang="en-US" altLang="ko-KR" sz="2400" b="1" dirty="0">
                <a:solidFill>
                  <a:srgbClr val="FF0000"/>
                </a:solidFill>
              </a:rPr>
              <a:t>prevent error accumulation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9727" y="5927203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762" y="1095127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051" name="Picture 3" descr="C:\Users\medic\Desktop\Cost Grap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1652640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6982563" y="30059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79085" y="2145221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82563" y="2611999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6108433" y="1412776"/>
            <a:ext cx="184794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Link : Compare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47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Learning Environment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7112" y="4026998"/>
            <a:ext cx="7994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Using GTX1070  : about </a:t>
            </a:r>
            <a:r>
              <a:rPr lang="en-US" altLang="ko-KR" b="1" dirty="0" smtClean="0">
                <a:solidFill>
                  <a:srgbClr val="FF0000"/>
                </a:solidFill>
              </a:rPr>
              <a:t>20 hours</a:t>
            </a:r>
          </a:p>
          <a:p>
            <a:r>
              <a:rPr lang="en-US" altLang="ko-KR" b="1" dirty="0" smtClean="0"/>
              <a:t>Adam optimizer  :  </a:t>
            </a:r>
            <a:r>
              <a:rPr lang="en-US" altLang="ko-KR" b="1" dirty="0" smtClean="0">
                <a:solidFill>
                  <a:schemeClr val="tx2"/>
                </a:solidFill>
              </a:rPr>
              <a:t>Learning rate = 0.0001</a:t>
            </a:r>
          </a:p>
          <a:p>
            <a:r>
              <a:rPr lang="en-US" altLang="ko-KR" b="1" dirty="0" smtClean="0"/>
              <a:t>Batch size = </a:t>
            </a:r>
            <a:r>
              <a:rPr lang="en-US" altLang="ko-KR" b="1" dirty="0" smtClean="0">
                <a:solidFill>
                  <a:schemeClr val="tx2"/>
                </a:solidFill>
              </a:rPr>
              <a:t>68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/>
              <a:t>Initialization : </a:t>
            </a:r>
            <a:r>
              <a:rPr lang="en-US" altLang="ko-KR" b="1" dirty="0" smtClean="0">
                <a:solidFill>
                  <a:schemeClr val="tx2"/>
                </a:solidFill>
              </a:rPr>
              <a:t>Normal Distribution(mean=0 </a:t>
            </a:r>
            <a:r>
              <a:rPr lang="en-US" altLang="ko-KR" b="1" dirty="0">
                <a:solidFill>
                  <a:schemeClr val="tx2"/>
                </a:solidFill>
              </a:rPr>
              <a:t>, standard </a:t>
            </a:r>
            <a:r>
              <a:rPr lang="en-US" altLang="ko-KR" b="1" dirty="0" smtClean="0">
                <a:solidFill>
                  <a:schemeClr val="tx2"/>
                </a:solidFill>
              </a:rPr>
              <a:t>Deviation=0.01)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Layer = 1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Cell = 1000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Encoder : 30 Time Step , Decoder : 60 Time Ste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52" y="3343811"/>
            <a:ext cx="378565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Learning </a:t>
            </a:r>
            <a:r>
              <a:rPr lang="en-US" altLang="ko-KR" sz="2400" b="1" dirty="0" err="1" smtClean="0"/>
              <a:t>Hyperparamter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762" y="1052736"/>
            <a:ext cx="129715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Dataset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1638" y="1698481"/>
            <a:ext cx="8113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Training Data :  </a:t>
            </a:r>
            <a:r>
              <a:rPr lang="en-US" altLang="ko-KR" dirty="0"/>
              <a:t>The training motion data </a:t>
            </a:r>
            <a:r>
              <a:rPr lang="en-US" altLang="ko-KR" b="1" dirty="0">
                <a:solidFill>
                  <a:srgbClr val="FF0000"/>
                </a:solidFill>
              </a:rPr>
              <a:t>(816) </a:t>
            </a:r>
            <a:r>
              <a:rPr lang="en-US" altLang="ko-KR" dirty="0"/>
              <a:t>for </a:t>
            </a:r>
            <a:r>
              <a:rPr lang="en-US" altLang="ko-KR" b="1" dirty="0">
                <a:solidFill>
                  <a:schemeClr val="tx2"/>
                </a:solidFill>
              </a:rPr>
              <a:t>8 men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chemeClr val="accent6"/>
                </a:solidFill>
              </a:rPr>
              <a:t>4 women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68</a:t>
            </a:r>
            <a:r>
              <a:rPr lang="en-US" altLang="ko-KR" b="1" dirty="0" smtClean="0"/>
              <a:t> </a:t>
            </a:r>
            <a:r>
              <a:rPr lang="en-US" altLang="ko-KR" b="1" dirty="0"/>
              <a:t>motion data per person.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1638" y="2499861"/>
            <a:ext cx="713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 Data : </a:t>
            </a:r>
            <a:r>
              <a:rPr lang="en-US" altLang="ko-KR" dirty="0"/>
              <a:t>The Test motion data </a:t>
            </a:r>
            <a:r>
              <a:rPr lang="en-US" altLang="ko-KR" b="1" dirty="0">
                <a:solidFill>
                  <a:srgbClr val="FF0000"/>
                </a:solidFill>
              </a:rPr>
              <a:t>(204) </a:t>
            </a:r>
            <a:r>
              <a:rPr lang="en-US" altLang="ko-KR" dirty="0"/>
              <a:t>for </a:t>
            </a:r>
            <a:r>
              <a:rPr lang="en-US" altLang="ko-KR" b="1" dirty="0" smtClean="0">
                <a:solidFill>
                  <a:schemeClr val="tx2"/>
                </a:solidFill>
              </a:rPr>
              <a:t>2 </a:t>
            </a:r>
            <a:r>
              <a:rPr lang="en-US" altLang="ko-KR" b="1" dirty="0">
                <a:solidFill>
                  <a:schemeClr val="tx2"/>
                </a:solidFill>
              </a:rPr>
              <a:t>men </a:t>
            </a:r>
            <a:r>
              <a:rPr lang="en-US" altLang="ko-KR" dirty="0"/>
              <a:t>and </a:t>
            </a:r>
            <a:r>
              <a:rPr lang="en-US" altLang="ko-KR" b="1" dirty="0" smtClean="0">
                <a:solidFill>
                  <a:schemeClr val="accent6"/>
                </a:solidFill>
              </a:rPr>
              <a:t>1 </a:t>
            </a:r>
            <a:r>
              <a:rPr lang="en-US" altLang="ko-KR" b="1" dirty="0">
                <a:solidFill>
                  <a:schemeClr val="accent6"/>
                </a:solidFill>
              </a:rPr>
              <a:t>women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68</a:t>
            </a:r>
            <a:r>
              <a:rPr lang="en-US" altLang="ko-KR" b="1" dirty="0" smtClean="0"/>
              <a:t> </a:t>
            </a:r>
            <a:r>
              <a:rPr lang="en-US" altLang="ko-KR" b="1" dirty="0"/>
              <a:t>motion data per person.</a:t>
            </a:r>
            <a:endParaRPr lang="ko-KR" altLang="en-US" b="1" dirty="0"/>
          </a:p>
        </p:txBody>
      </p:sp>
      <p:sp>
        <p:nvSpPr>
          <p:cNvPr id="23" name="슬라이드 번호 개체 틀 44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085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Additional Usage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30" name="Picture 6" descr="C:\Users\medic\Desktop\ASDASDS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1008101"/>
            <a:ext cx="5865398" cy="30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edic\Desktop\1212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07894"/>
            <a:ext cx="74295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Future Research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26" name="Picture 2" descr="C:\Users\medic\Desktop\2131231231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6212403" cy="28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parkour_bann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060848"/>
            <a:ext cx="6212404" cy="223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edic\Desktop\12312312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49507"/>
            <a:ext cx="6212404" cy="10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6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24200" y="2750080"/>
            <a:ext cx="6640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8000" b="1" dirty="0" smtClean="0">
                <a:solidFill>
                  <a:srgbClr val="556F75"/>
                </a:solidFill>
                <a:sym typeface="Wingdings"/>
              </a:rPr>
              <a:t>Q / A</a:t>
            </a:r>
            <a:endParaRPr lang="en-US" altLang="ko-KR" sz="8000" b="1" dirty="0">
              <a:solidFill>
                <a:srgbClr val="556F75"/>
              </a:solidFill>
              <a:sym typeface="Wingding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15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Appendix1-1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893650" y="4643844"/>
            <a:ext cx="13740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Back</a:t>
            </a:r>
            <a:endParaRPr lang="ko-KR" altLang="en-US" b="1" dirty="0"/>
          </a:p>
        </p:txBody>
      </p:sp>
      <p:pic>
        <p:nvPicPr>
          <p:cNvPr id="1027" name="Picture 3" descr="C:\Users\medic\Desktop\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3" y="751012"/>
            <a:ext cx="5212334" cy="23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33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4870209"/>
            <a:ext cx="5621849" cy="193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1212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3068960"/>
            <a:ext cx="5621849" cy="17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7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직사각형 2"/>
          <p:cNvSpPr/>
          <p:nvPr/>
        </p:nvSpPr>
        <p:spPr>
          <a:xfrm>
            <a:off x="5436097" y="821611"/>
            <a:ext cx="3350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Skeletal motion files created by </a:t>
            </a:r>
            <a:r>
              <a:rPr lang="en-US" altLang="ko-KR" b="1" dirty="0">
                <a:solidFill>
                  <a:srgbClr val="FF0000"/>
                </a:solidFill>
              </a:rPr>
              <a:t>attaching the C3D data </a:t>
            </a:r>
            <a:r>
              <a:rPr lang="en-US" altLang="ko-KR" dirty="0"/>
              <a:t>to a BVH format skeleton in </a:t>
            </a:r>
            <a:r>
              <a:rPr lang="en-US" altLang="ko-KR" b="1" dirty="0" err="1">
                <a:solidFill>
                  <a:schemeClr val="accent1"/>
                </a:solidFill>
              </a:rPr>
              <a:t>MotionBuilder</a:t>
            </a:r>
            <a:r>
              <a:rPr lang="en-US" altLang="ko-KR" dirty="0"/>
              <a:t>. The BVH file defines both </a:t>
            </a:r>
            <a:r>
              <a:rPr lang="en-US" altLang="ko-KR" b="1" dirty="0">
                <a:solidFill>
                  <a:srgbClr val="FF0000"/>
                </a:solidFill>
              </a:rPr>
              <a:t>the skeleton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FF0000"/>
                </a:solidFill>
              </a:rPr>
              <a:t>the motion data all in one file.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Appendix1-2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79746" y="1547500"/>
            <a:ext cx="13740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Back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4" name="직사각형 13"/>
          <p:cNvSpPr/>
          <p:nvPr/>
        </p:nvSpPr>
        <p:spPr>
          <a:xfrm>
            <a:off x="1568624" y="1268760"/>
            <a:ext cx="7251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Reconstructed </a:t>
            </a:r>
            <a:r>
              <a:rPr lang="en-US" altLang="ko-KR" b="1" dirty="0">
                <a:solidFill>
                  <a:srgbClr val="FF0000"/>
                </a:solidFill>
              </a:rPr>
              <a:t>3D data </a:t>
            </a:r>
            <a:r>
              <a:rPr lang="en-US" altLang="ko-KR" dirty="0"/>
              <a:t>from the </a:t>
            </a:r>
            <a:r>
              <a:rPr lang="en-US" altLang="ko-KR" b="1" dirty="0" err="1">
                <a:solidFill>
                  <a:srgbClr val="FF0000"/>
                </a:solidFill>
              </a:rPr>
              <a:t>Vicon</a:t>
            </a:r>
            <a:r>
              <a:rPr lang="en-US" altLang="ko-KR" b="1" dirty="0">
                <a:solidFill>
                  <a:srgbClr val="FF0000"/>
                </a:solidFill>
              </a:rPr>
              <a:t> Workstation or </a:t>
            </a:r>
            <a:r>
              <a:rPr lang="en-US" altLang="ko-KR" b="1" dirty="0" err="1">
                <a:solidFill>
                  <a:srgbClr val="FF0000"/>
                </a:solidFill>
              </a:rPr>
              <a:t>iQ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en-US" altLang="ko-KR" dirty="0"/>
              <a:t>Can be used in </a:t>
            </a:r>
            <a:r>
              <a:rPr lang="en-US" altLang="ko-KR" b="1" dirty="0" err="1">
                <a:solidFill>
                  <a:schemeClr val="accent1"/>
                </a:solidFill>
              </a:rPr>
              <a:t>MotionBuilder</a:t>
            </a:r>
            <a:r>
              <a:rPr lang="en-US" altLang="ko-KR" dirty="0"/>
              <a:t>, Maya or any 3D program </a:t>
            </a:r>
            <a:r>
              <a:rPr lang="en-US" altLang="ko-KR" b="1" dirty="0">
                <a:solidFill>
                  <a:srgbClr val="FF0000"/>
                </a:solidFill>
              </a:rPr>
              <a:t>to drive skeletal or other data.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edic\Desktop\1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6" y="2276871"/>
            <a:ext cx="2160000" cy="43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2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04" y="2276871"/>
            <a:ext cx="2160000" cy="43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3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72" y="2276871"/>
            <a:ext cx="2160000" cy="43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2483768" y="4098431"/>
            <a:ext cx="707273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724128" y="4098431"/>
            <a:ext cx="707273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Suggestion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Human Motion Analysis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5" name="TextBox 24"/>
          <p:cNvSpPr txBox="1"/>
          <p:nvPr/>
        </p:nvSpPr>
        <p:spPr>
          <a:xfrm>
            <a:off x="202876" y="1044025"/>
            <a:ext cx="46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Generation of Human motion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496" y="1835532"/>
            <a:ext cx="9046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Is </a:t>
            </a:r>
            <a:r>
              <a:rPr lang="en-US" altLang="ko-KR" b="1" dirty="0"/>
              <a:t>it possible to </a:t>
            </a:r>
            <a:r>
              <a:rPr lang="en-US" altLang="ko-KR" b="1" dirty="0" smtClean="0"/>
              <a:t>generate the </a:t>
            </a:r>
            <a:r>
              <a:rPr lang="en-US" altLang="ko-KR" b="1" dirty="0">
                <a:solidFill>
                  <a:schemeClr val="accent6"/>
                </a:solidFill>
              </a:rPr>
              <a:t>next motion </a:t>
            </a:r>
            <a:r>
              <a:rPr lang="en-US" altLang="ko-KR" b="1" dirty="0"/>
              <a:t>with the </a:t>
            </a:r>
            <a:r>
              <a:rPr lang="en-US" altLang="ko-KR" b="1" dirty="0">
                <a:solidFill>
                  <a:schemeClr val="accent1"/>
                </a:solidFill>
              </a:rPr>
              <a:t>previous </a:t>
            </a:r>
            <a:r>
              <a:rPr lang="en-US" altLang="ko-KR" b="1" dirty="0" smtClean="0">
                <a:solidFill>
                  <a:schemeClr val="accent1"/>
                </a:solidFill>
              </a:rPr>
              <a:t>motion </a:t>
            </a:r>
            <a:r>
              <a:rPr lang="en-US" altLang="ko-KR" b="1" dirty="0"/>
              <a:t>information?</a:t>
            </a:r>
            <a:endParaRPr lang="ko-KR" altLang="en-US" b="1" dirty="0"/>
          </a:p>
        </p:txBody>
      </p:sp>
      <p:pic>
        <p:nvPicPr>
          <p:cNvPr id="5" name="Picture 2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101668" cy="40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36716" y="2420888"/>
            <a:ext cx="3102488" cy="4176464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3808" y="2420888"/>
            <a:ext cx="4038592" cy="417646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59395" y="1048250"/>
            <a:ext cx="1403192" cy="4745"/>
          </a:xfrm>
          <a:custGeom>
            <a:avLst/>
            <a:gdLst/>
            <a:ahLst/>
            <a:cxnLst/>
            <a:rect l="l" t="t" r="r" b="b"/>
            <a:pathLst>
              <a:path w="1178" h="3" extrusionOk="0">
                <a:moveTo>
                  <a:pt x="0" y="0"/>
                </a:moveTo>
                <a:lnTo>
                  <a:pt x="1178" y="3"/>
                </a:lnTo>
              </a:path>
            </a:pathLst>
          </a:custGeom>
          <a:noFill/>
          <a:ln w="28575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2"/>
          <p:cNvSpPr txBox="1">
            <a:spLocks/>
          </p:cNvSpPr>
          <p:nvPr/>
        </p:nvSpPr>
        <p:spPr>
          <a:xfrm>
            <a:off x="1720963" y="821113"/>
            <a:ext cx="1338869" cy="4605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2400" b="1" spc="5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rPr>
              <a:t>감사합니다.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558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098" name="Picture 2" descr="C:\Users\medic\Desktop\12312312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" y="1772816"/>
            <a:ext cx="879571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38575" y="5651956"/>
            <a:ext cx="21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&lt;RNN Structure&gt;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21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32" name="Picture 8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" y="2470720"/>
            <a:ext cx="8984800" cy="37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38575" y="6287328"/>
            <a:ext cx="271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RNN&gt;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09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36394" y="6453336"/>
            <a:ext cx="4896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&lt;The Problem of Long-Term Dependencies&gt;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12487" y="3355490"/>
            <a:ext cx="334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&lt;Short-Length RNN&gt;</a:t>
            </a:r>
            <a:endParaRPr lang="ko-KR" altLang="en-US" sz="1600" b="1" dirty="0"/>
          </a:p>
        </p:txBody>
      </p:sp>
      <p:pic>
        <p:nvPicPr>
          <p:cNvPr id="2051" name="Picture 3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694044"/>
            <a:ext cx="7074786" cy="27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3" y="936339"/>
            <a:ext cx="6426713" cy="24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7744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Long Short Term Memory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2" name="TextBox 21"/>
          <p:cNvSpPr txBox="1"/>
          <p:nvPr/>
        </p:nvSpPr>
        <p:spPr>
          <a:xfrm>
            <a:off x="3338575" y="6287328"/>
            <a:ext cx="280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LSTM&gt;</a:t>
            </a:r>
            <a:endParaRPr lang="ko-KR" altLang="en-US" b="1" dirty="0"/>
          </a:p>
        </p:txBody>
      </p:sp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2" y="2582728"/>
            <a:ext cx="8570643" cy="35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Gated Recurrent Unit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050" name="Picture 2" descr="C:\Users\medic\Desktop\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33371"/>
            <a:ext cx="5237488" cy="3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38575" y="6287328"/>
            <a:ext cx="268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GRU&gt;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Various Structures Using RNN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5122" name="Picture 2" descr="C:\Users\medic\Downloads\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" y="1771034"/>
            <a:ext cx="8630949" cy="36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846189" y="1566317"/>
            <a:ext cx="2372105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16766</TotalTime>
  <Words>1184</Words>
  <Application>Microsoft Office PowerPoint</Application>
  <PresentationFormat>화면 슬라이드 쇼(4:3)</PresentationFormat>
  <Paragraphs>444</Paragraphs>
  <Slides>30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Sewoon</dc:creator>
  <cp:lastModifiedBy>jonggon kim</cp:lastModifiedBy>
  <cp:revision>1698</cp:revision>
  <cp:lastPrinted>2016-04-25T16:01:40Z</cp:lastPrinted>
  <dcterms:created xsi:type="dcterms:W3CDTF">2016-04-23T14:22:20Z</dcterms:created>
  <dcterms:modified xsi:type="dcterms:W3CDTF">2017-10-08T19:10:03Z</dcterms:modified>
</cp:coreProperties>
</file>