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1" r:id="rId4"/>
    <p:sldId id="280" r:id="rId5"/>
    <p:sldId id="283" r:id="rId6"/>
    <p:sldId id="284" r:id="rId7"/>
    <p:sldId id="282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B25"/>
    <a:srgbClr val="B0AC00"/>
    <a:srgbClr val="74ABB5"/>
    <a:srgbClr val="74CEE2"/>
    <a:srgbClr val="366B77"/>
    <a:srgbClr val="F5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5512" autoAdjust="0"/>
  </p:normalViewPr>
  <p:slideViewPr>
    <p:cSldViewPr>
      <p:cViewPr>
        <p:scale>
          <a:sx n="125" d="100"/>
          <a:sy n="125" d="100"/>
        </p:scale>
        <p:origin x="-1176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53A8-F02B-4C52-8A70-28EDCC38E5C4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E469-F40C-4EC1-A17E-B13B4B27A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8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9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riouslab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search.cs.wisc.edu/graphics/Courses/cs-838-1999/Jeff/BVH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-th.github.io/olympe/BVH_player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36"/>
            <a:ext cx="9144000" cy="6858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7728" y="5024224"/>
            <a:ext cx="2559305" cy="812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4400" smtClean="0">
                <a:solidFill>
                  <a:srgbClr val="FF0000"/>
                </a:solidFill>
              </a:rPr>
              <a:t>BVH</a:t>
            </a:r>
          </a:p>
          <a:p>
            <a:pPr algn="ctr"/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26876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BVH file -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Biovision</a:t>
            </a:r>
            <a:r>
              <a:rPr lang="en-US" altLang="ko-KR" b="1" dirty="0" smtClean="0">
                <a:solidFill>
                  <a:srgbClr val="FF0000"/>
                </a:solidFill>
              </a:rPr>
              <a:t> Hierarchical motion capture data </a:t>
            </a:r>
            <a:r>
              <a:rPr lang="en-US" altLang="ko-KR" dirty="0" smtClean="0"/>
              <a:t>(.</a:t>
            </a:r>
            <a:r>
              <a:rPr lang="en-US" altLang="ko-KR" dirty="0" err="1"/>
              <a:t>bvh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916832"/>
            <a:ext cx="85689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 .</a:t>
            </a:r>
            <a:r>
              <a:rPr lang="en-US" altLang="ko-KR" sz="1400" dirty="0" err="1"/>
              <a:t>bvh</a:t>
            </a:r>
            <a:r>
              <a:rPr lang="en-US" altLang="ko-KR" sz="1400" dirty="0"/>
              <a:t> file is nothing more than a </a:t>
            </a:r>
            <a:r>
              <a:rPr lang="en-US" altLang="ko-KR" sz="1400" b="1" dirty="0">
                <a:solidFill>
                  <a:schemeClr val="tx2"/>
                </a:solidFill>
              </a:rPr>
              <a:t>text file </a:t>
            </a:r>
            <a:r>
              <a:rPr lang="en-US" altLang="ko-KR" sz="1400" dirty="0"/>
              <a:t>that has data that was captured from </a:t>
            </a:r>
            <a:r>
              <a:rPr lang="en-US" altLang="ko-KR" sz="1400" b="1" dirty="0">
                <a:solidFill>
                  <a:schemeClr val="tx2"/>
                </a:solidFill>
              </a:rPr>
              <a:t>a moving skeletal system.</a:t>
            </a:r>
            <a:r>
              <a:rPr lang="en-US" altLang="ko-KR" sz="1400" dirty="0"/>
              <a:t> Another name for this type of data capture is </a:t>
            </a:r>
            <a:r>
              <a:rPr lang="en-US" altLang="ko-KR" sz="1400" b="1" dirty="0">
                <a:solidFill>
                  <a:schemeClr val="tx2"/>
                </a:solidFill>
              </a:rPr>
              <a:t>"Motion Capture" </a:t>
            </a:r>
            <a:r>
              <a:rPr lang="en-US" altLang="ko-KR" sz="1400" dirty="0"/>
              <a:t>which has </a:t>
            </a:r>
            <a:r>
              <a:rPr lang="en-US" altLang="ko-KR" sz="1400" dirty="0" smtClean="0"/>
              <a:t>been abbreviated </a:t>
            </a:r>
            <a:r>
              <a:rPr lang="en-US" altLang="ko-KR" sz="1400" dirty="0"/>
              <a:t>as </a:t>
            </a:r>
            <a:r>
              <a:rPr lang="en-US" altLang="ko-KR" sz="1400" dirty="0" err="1"/>
              <a:t>mocap</a:t>
            </a:r>
            <a:r>
              <a:rPr lang="en-US" altLang="ko-KR" sz="1400" dirty="0"/>
              <a:t>. A .</a:t>
            </a:r>
            <a:r>
              <a:rPr lang="en-US" altLang="ko-KR" sz="1400" dirty="0" err="1"/>
              <a:t>bvh</a:t>
            </a:r>
            <a:r>
              <a:rPr lang="en-US" altLang="ko-KR" sz="1400" dirty="0"/>
              <a:t> file can be made </a:t>
            </a:r>
            <a:r>
              <a:rPr lang="en-US" altLang="ko-KR" sz="1400" b="1" dirty="0">
                <a:solidFill>
                  <a:schemeClr val="tx2"/>
                </a:solidFill>
              </a:rPr>
              <a:t>by software or by hardware.</a:t>
            </a:r>
            <a:r>
              <a:rPr lang="en-US" altLang="ko-KR" sz="1400" dirty="0"/>
              <a:t> Most studio houses that do their own commercial animation have their own type of motion capture technique.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The .</a:t>
            </a:r>
            <a:r>
              <a:rPr lang="en-US" altLang="ko-KR" sz="1400" dirty="0" err="1" smtClean="0"/>
              <a:t>bvh</a:t>
            </a:r>
            <a:r>
              <a:rPr lang="en-US" altLang="ko-KR" sz="1400" dirty="0" smtClean="0"/>
              <a:t> files that I will be using were obtained from a company that uses a type of Optical Motion Capture to make their files.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I also use some .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bvh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files made from a software program called Poser </a:t>
            </a:r>
            <a:r>
              <a:rPr lang="en-US" altLang="ko-KR" sz="1400" b="1" dirty="0" smtClean="0">
                <a:solidFill>
                  <a:schemeClr val="tx2"/>
                </a:solidFill>
                <a:hlinkClick r:id="rId2"/>
              </a:rPr>
              <a:t>http://www.curiouslabs.com/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Poser is really easy to use and you can setup your own animations in minutes. </a:t>
            </a:r>
            <a:r>
              <a:rPr lang="en-US" altLang="ko-KR" sz="1400" dirty="0" smtClean="0"/>
              <a:t>You can then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export as a .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bvh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file and bring them right into Blender. </a:t>
            </a:r>
            <a:r>
              <a:rPr lang="en-US" altLang="ko-KR" sz="1400" dirty="0" smtClean="0"/>
              <a:t>Below is a section of a sample .</a:t>
            </a:r>
            <a:r>
              <a:rPr lang="en-US" altLang="ko-KR" sz="1400" dirty="0" err="1" smtClean="0"/>
              <a:t>bvh</a:t>
            </a:r>
            <a:r>
              <a:rPr lang="en-US" altLang="ko-KR" sz="1400" dirty="0" smtClean="0"/>
              <a:t> file. The file has basically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two main parts. </a:t>
            </a:r>
          </a:p>
          <a:p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1. The </a:t>
            </a:r>
            <a:r>
              <a:rPr lang="en-US" altLang="ko-KR" sz="1400" dirty="0" err="1"/>
              <a:t>hierachy</a:t>
            </a:r>
            <a:r>
              <a:rPr lang="en-US" altLang="ko-KR" sz="1400" dirty="0"/>
              <a:t> breakdown of the skeletal system </a:t>
            </a:r>
            <a:r>
              <a:rPr lang="en-US" altLang="ko-KR" sz="1400" dirty="0" smtClean="0"/>
              <a:t>used </a:t>
            </a:r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골격시스템의 계층 구조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2. the </a:t>
            </a:r>
            <a:r>
              <a:rPr lang="en-US" altLang="ko-KR" sz="1400" dirty="0"/>
              <a:t>actual coordinates of the individual movements</a:t>
            </a:r>
            <a:r>
              <a:rPr lang="en-US" altLang="ko-KR" sz="1400" dirty="0" smtClean="0"/>
              <a:t>.) </a:t>
            </a:r>
            <a:r>
              <a:rPr lang="en-US" altLang="ko-KR" sz="1400" dirty="0" smtClean="0">
                <a:sym typeface="Wingdings" pitchFamily="2" charset="2"/>
              </a:rPr>
              <a:t></a:t>
            </a:r>
            <a:r>
              <a:rPr lang="ko-KR" altLang="en-US" sz="1400" dirty="0" smtClean="0">
                <a:sym typeface="Wingdings" pitchFamily="2" charset="2"/>
              </a:rPr>
              <a:t>개별 동작의 실제 좌표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5157192"/>
            <a:ext cx="893828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요약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 smtClean="0"/>
              <a:t>1. BVH</a:t>
            </a:r>
            <a:r>
              <a:rPr lang="ko-KR" altLang="en-US" sz="1600" dirty="0" smtClean="0"/>
              <a:t>는 단순히 </a:t>
            </a:r>
            <a:r>
              <a:rPr lang="en-US" altLang="ko-KR" sz="1600" dirty="0" smtClean="0"/>
              <a:t>movi</a:t>
            </a:r>
            <a:r>
              <a:rPr lang="en-US" altLang="ko-KR" sz="1600" dirty="0"/>
              <a:t>n</a:t>
            </a:r>
            <a:r>
              <a:rPr lang="en-US" altLang="ko-KR" sz="1600" dirty="0" smtClean="0"/>
              <a:t>g skeletal system</a:t>
            </a:r>
            <a:r>
              <a:rPr lang="ko-KR" altLang="en-US" sz="1600" dirty="0" smtClean="0"/>
              <a:t>으로부터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데이터 정보를 담고 있는</a:t>
            </a:r>
            <a:endParaRPr lang="en-US" altLang="ko-KR" sz="1600" dirty="0" smtClean="0"/>
          </a:p>
          <a:p>
            <a:r>
              <a:rPr lang="ko-KR" altLang="en-US" sz="1600" dirty="0" smtClean="0"/>
              <a:t> 텍스트 파일이다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2.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Poser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라는 프로그램</a:t>
            </a:r>
            <a:r>
              <a:rPr lang="ko-KR" altLang="en-US" sz="1600" dirty="0" smtClean="0"/>
              <a:t>으로 쉽게 만들어질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 </a:t>
            </a:r>
            <a:r>
              <a:rPr lang="en-US" altLang="ko-KR" sz="1600" b="1" dirty="0" smtClean="0">
                <a:solidFill>
                  <a:schemeClr val="accent6"/>
                </a:solidFill>
              </a:rPr>
              <a:t>Blender </a:t>
            </a:r>
            <a:r>
              <a:rPr lang="ko-KR" altLang="en-US" sz="1600" b="1" dirty="0" smtClean="0">
                <a:solidFill>
                  <a:schemeClr val="accent6"/>
                </a:solidFill>
              </a:rPr>
              <a:t>프로그램</a:t>
            </a:r>
            <a:r>
              <a:rPr lang="ko-KR" altLang="en-US" sz="1600" dirty="0" smtClean="0"/>
              <a:t>으로 확인 가능하다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788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346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r>
              <a:rPr lang="ko-KR" altLang="en-US" dirty="0" err="1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파일외의</a:t>
            </a:r>
            <a:r>
              <a:rPr lang="ko-KR" altLang="en-US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다른 </a:t>
            </a:r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Motion data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" y="1124744"/>
            <a:ext cx="4385929" cy="38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1351" y="2508136"/>
            <a:ext cx="4193416" cy="6480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medic\Desktop\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24" y="4293096"/>
            <a:ext cx="73103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63688" y="4811076"/>
            <a:ext cx="7192543" cy="77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07818" y="5086254"/>
            <a:ext cx="4290957" cy="21388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1908684"/>
            <a:ext cx="1634102" cy="369332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Position data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5106" y="2392139"/>
            <a:ext cx="41411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Rotation data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오일러</a:t>
            </a:r>
            <a:r>
              <a:rPr lang="ko-KR" altLang="en-US" sz="1600" dirty="0" smtClean="0"/>
              <a:t> 각 형태로 표시된 </a:t>
            </a:r>
            <a:r>
              <a:rPr lang="en-US" altLang="ko-KR" sz="1600" b="1" dirty="0" smtClean="0">
                <a:solidFill>
                  <a:schemeClr val="accent1"/>
                </a:solidFill>
              </a:rPr>
              <a:t>(Z,X,Y)</a:t>
            </a:r>
            <a:r>
              <a:rPr lang="en-US" altLang="ko-KR" sz="1600" dirty="0" smtClean="0"/>
              <a:t> skeleton)</a:t>
            </a:r>
          </a:p>
          <a:p>
            <a:pPr algn="ctr"/>
            <a:r>
              <a:rPr lang="ko-KR" altLang="en-US" sz="1600" b="1" dirty="0" smtClean="0"/>
              <a:t>표</a:t>
            </a:r>
            <a:r>
              <a:rPr lang="ko-KR" altLang="en-US" sz="1600" b="1" dirty="0"/>
              <a:t>준</a:t>
            </a:r>
          </a:p>
        </p:txBody>
      </p:sp>
    </p:spTree>
    <p:extLst>
      <p:ext uri="{BB962C8B-B14F-4D97-AF65-F5344CB8AC3E}">
        <p14:creationId xmlns:p14="http://schemas.microsoft.com/office/powerpoint/2010/main" val="1971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BVH</a:t>
            </a:r>
            <a:r>
              <a:rPr lang="ko-KR" altLang="en-US" dirty="0" smtClean="0">
                <a:solidFill>
                  <a:srgbClr val="366B7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파일의 구조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onggo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71"/>
            <a:ext cx="3990344" cy="316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gon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09" y="2193345"/>
            <a:ext cx="2762373" cy="33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6140" y="6187216"/>
            <a:ext cx="3410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Part1, </a:t>
            </a:r>
            <a:r>
              <a:rPr lang="ko-KR" altLang="en-US" dirty="0" smtClean="0">
                <a:sym typeface="Wingdings" pitchFamily="2" charset="2"/>
              </a:rPr>
              <a:t>골격시스템의 </a:t>
            </a:r>
            <a:r>
              <a:rPr lang="ko-KR" altLang="en-US" dirty="0">
                <a:sym typeface="Wingdings" pitchFamily="2" charset="2"/>
              </a:rPr>
              <a:t>계층 구조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25754" y="6156012"/>
            <a:ext cx="3179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Part2, </a:t>
            </a:r>
            <a:r>
              <a:rPr lang="ko-KR" altLang="en-US" dirty="0">
                <a:sym typeface="Wingdings" pitchFamily="2" charset="2"/>
              </a:rPr>
              <a:t>개별 동작의 실제 좌표</a:t>
            </a:r>
            <a:endParaRPr lang="ko-KR" altLang="en-US" dirty="0"/>
          </a:p>
        </p:txBody>
      </p:sp>
      <p:pic>
        <p:nvPicPr>
          <p:cNvPr id="1028" name="Picture 4" descr="C:\Users\jonggon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38" y="4307153"/>
            <a:ext cx="3792036" cy="173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9" y="1185704"/>
            <a:ext cx="70104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i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12943"/>
            <a:ext cx="6172201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ic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49" y="4817523"/>
            <a:ext cx="5376747" cy="192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medic\Desktop\231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96" y="3140968"/>
            <a:ext cx="4419600" cy="35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dic\Desktop\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5" y="1412776"/>
            <a:ext cx="5935504" cy="16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3995936" y="2606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http://research.cs.wisc.edu/graphics/Courses/cs-838-1999/Jeff/BVH.html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2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400" y="301298"/>
            <a:ext cx="2068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66B77"/>
                </a:solidFill>
              </a:rPr>
              <a:t>Motion Prediction</a:t>
            </a:r>
            <a:endParaRPr lang="en-US" altLang="ko-KR" dirty="0" smtClean="0"/>
          </a:p>
          <a:p>
            <a:endParaRPr lang="ko-KR" altLang="en-US" dirty="0">
              <a:solidFill>
                <a:srgbClr val="366B7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55" y="629980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Robot Media Laboratory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95536" y="410563"/>
            <a:ext cx="178767" cy="178767"/>
          </a:xfrm>
          <a:prstGeom prst="ellipse">
            <a:avLst/>
          </a:prstGeom>
          <a:solidFill>
            <a:srgbClr val="74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07504" y="1201431"/>
            <a:ext cx="4860867" cy="4724305"/>
            <a:chOff x="388701" y="1561471"/>
            <a:chExt cx="4860867" cy="4724305"/>
          </a:xfrm>
        </p:grpSpPr>
        <p:pic>
          <p:nvPicPr>
            <p:cNvPr id="2" name="Picture 2" descr="C:\Users\medic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561471"/>
              <a:ext cx="4564785" cy="395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388701" y="5639445"/>
              <a:ext cx="4860867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dirty="0">
                  <a:hlinkClick r:id="rId3"/>
                </a:rPr>
                <a:t>http</a:t>
              </a:r>
              <a:r>
                <a:rPr lang="en-US" altLang="ko-KR" smtClean="0">
                  <a:hlinkClick r:id="rId3"/>
                </a:rPr>
                <a:t>://lo-th.github.io/olympe/BVH_player.html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63155" y="2780928"/>
              <a:ext cx="1172541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7476" y="4835252"/>
              <a:ext cx="4070548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5325" y="5157192"/>
              <a:ext cx="3950835" cy="21602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347350" y="6021288"/>
            <a:ext cx="457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en-US" altLang="ko-KR" sz="1400" b="1" dirty="0"/>
              <a:t>On Human Motion Prediction Using Recurrent Neural </a:t>
            </a:r>
            <a:r>
              <a:rPr lang="en-US" altLang="ko-KR" sz="1400" b="1" dirty="0" smtClean="0"/>
              <a:t>Networks(2017 CVPR</a:t>
            </a:r>
            <a:r>
              <a:rPr lang="ko-KR" altLang="en-US" sz="1400" b="1" dirty="0" smtClean="0"/>
              <a:t>에서 발표예정</a:t>
            </a:r>
            <a:r>
              <a:rPr lang="en-US" altLang="ko-KR" sz="1400" b="1" dirty="0" smtClean="0"/>
              <a:t>)</a:t>
            </a:r>
            <a:endParaRPr lang="ko-KR" altLang="en-US" sz="1400" dirty="0"/>
          </a:p>
        </p:txBody>
      </p:sp>
      <p:sp>
        <p:nvSpPr>
          <p:cNvPr id="6" name="오른쪽 화살표 5"/>
          <p:cNvSpPr/>
          <p:nvPr/>
        </p:nvSpPr>
        <p:spPr>
          <a:xfrm rot="12600000">
            <a:off x="4494225" y="5193231"/>
            <a:ext cx="2551335" cy="25029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6" name="Picture 2" descr="C:\Users\medic\Desktop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73" y="980728"/>
            <a:ext cx="3358591" cy="32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68242" y="499946"/>
            <a:ext cx="10919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bvh.html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95536" y="1052736"/>
            <a:ext cx="1872208" cy="0"/>
          </a:xfrm>
          <a:prstGeom prst="line">
            <a:avLst/>
          </a:prstGeom>
          <a:ln>
            <a:solidFill>
              <a:srgbClr val="74C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47601" y="821903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400" dirty="0" smtClean="0">
                <a:solidFill>
                  <a:srgbClr val="74CEE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400" dirty="0">
              <a:solidFill>
                <a:srgbClr val="74CEE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093296"/>
            <a:ext cx="1152146" cy="5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327</Words>
  <Application>Microsoft Office PowerPoint</Application>
  <PresentationFormat>화면 슬라이드 쇼(4:3)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Robotmedia9</dc:creator>
  <cp:lastModifiedBy>jonggon kim</cp:lastModifiedBy>
  <cp:revision>298</cp:revision>
  <dcterms:created xsi:type="dcterms:W3CDTF">2015-09-01T01:49:01Z</dcterms:created>
  <dcterms:modified xsi:type="dcterms:W3CDTF">2017-09-28T07:26:04Z</dcterms:modified>
</cp:coreProperties>
</file>