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78" r:id="rId3"/>
    <p:sldId id="379" r:id="rId4"/>
    <p:sldId id="380" r:id="rId5"/>
    <p:sldId id="381" r:id="rId6"/>
    <p:sldId id="383" r:id="rId7"/>
    <p:sldId id="384" r:id="rId8"/>
    <p:sldId id="385" r:id="rId9"/>
    <p:sldId id="386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87" r:id="rId18"/>
  </p:sldIdLst>
  <p:sldSz cx="12192000" cy="6858000"/>
  <p:notesSz cx="9931400" cy="6794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D9157A8-8C25-48B2-81DB-15D56562011E}">
          <p14:sldIdLst>
            <p14:sldId id="256"/>
            <p14:sldId id="378"/>
            <p14:sldId id="379"/>
            <p14:sldId id="380"/>
            <p14:sldId id="381"/>
            <p14:sldId id="383"/>
            <p14:sldId id="384"/>
            <p14:sldId id="385"/>
            <p14:sldId id="386"/>
            <p14:sldId id="388"/>
            <p14:sldId id="389"/>
            <p14:sldId id="390"/>
            <p14:sldId id="391"/>
            <p14:sldId id="392"/>
            <p14:sldId id="393"/>
            <p14:sldId id="394"/>
            <p14:sldId id="38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6F75"/>
    <a:srgbClr val="8080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60"/>
  </p:normalViewPr>
  <p:slideViewPr>
    <p:cSldViewPr>
      <p:cViewPr varScale="1">
        <p:scale>
          <a:sx n="70" d="100"/>
          <a:sy n="70" d="100"/>
        </p:scale>
        <p:origin x="-1020" y="-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-1788" y="-102"/>
      </p:cViewPr>
      <p:guideLst>
        <p:guide orient="horz" pos="2140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5495" y="0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28D69-956E-4DC0-97B0-E1AF94AEBF3E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3596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5495" y="6453596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4A60D-C016-40DC-B5BA-FF5E5FAB9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329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6100" y="0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0411C-8EBA-481A-BB86-6E61A9CC0269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701925" y="509588"/>
            <a:ext cx="45275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775" y="3227388"/>
            <a:ext cx="794385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6100" y="6453188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AF53F-3275-4803-AB0B-AB06DB8DC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8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C7A5-CCDB-4B8B-96E2-0BC75366CF8E}" type="datetime1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12751" y="6461130"/>
            <a:ext cx="2844800" cy="365125"/>
          </a:xfrm>
        </p:spPr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64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C188-25CC-460E-BCE5-EFD4D5941076}" type="datetime1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66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48EE-63F6-402D-8F7D-966CFABBD3F3}" type="datetime1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87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380D-D8B6-4262-8FFE-100913488A65}" type="datetime1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62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BE51-CA44-4423-8DB1-FF5BCB02CAA0}" type="datetime1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39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1E08-1973-4F31-8314-D5169B7B2114}" type="datetime1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06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9F3B-59F5-4438-983C-37E416C670C6}" type="datetime1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3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93BD-8DE0-4FB3-A176-8875DE1D2CCD}" type="datetime1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58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8D32-03BC-4289-AFB0-8C906D7EF998}" type="datetime1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54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9FE0-4E4A-44D7-B082-255A2FC6158C}" type="datetime1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7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6F06-52B0-435F-80DC-FC1E7FBBF9AF}" type="datetime1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08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83682-5545-4B66-A22D-D64D1F426463}" type="datetime1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3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GGON/DeepHumanPredic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13" Type="http://schemas.openxmlformats.org/officeDocument/2006/relationships/image" Target="../media/image34.jpg"/><Relationship Id="rId3" Type="http://schemas.openxmlformats.org/officeDocument/2006/relationships/image" Target="../media/image24.jpeg"/><Relationship Id="rId7" Type="http://schemas.openxmlformats.org/officeDocument/2006/relationships/image" Target="../media/image28.jpg"/><Relationship Id="rId12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g"/><Relationship Id="rId11" Type="http://schemas.openxmlformats.org/officeDocument/2006/relationships/image" Target="../media/image32.jpg"/><Relationship Id="rId5" Type="http://schemas.openxmlformats.org/officeDocument/2006/relationships/image" Target="../media/image26.jpeg"/><Relationship Id="rId10" Type="http://schemas.openxmlformats.org/officeDocument/2006/relationships/image" Target="../media/image31.jpg"/><Relationship Id="rId4" Type="http://schemas.openxmlformats.org/officeDocument/2006/relationships/image" Target="../media/image25.jpg"/><Relationship Id="rId9" Type="http://schemas.openxmlformats.org/officeDocument/2006/relationships/image" Target="../media/image30.png"/><Relationship Id="rId14" Type="http://schemas.openxmlformats.org/officeDocument/2006/relationships/image" Target="../media/image35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0776520" y="6090829"/>
            <a:ext cx="1153050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5" name="직사각형 3"/>
          <p:cNvSpPr txBox="1">
            <a:spLocks/>
          </p:cNvSpPr>
          <p:nvPr/>
        </p:nvSpPr>
        <p:spPr>
          <a:xfrm>
            <a:off x="3458338" y="2852936"/>
            <a:ext cx="5328592" cy="55830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278" tIns="45555" rIns="91278" bIns="45555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00111"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 lang="ko-KR" altLang="en-US"/>
            </a:pPr>
            <a:r>
              <a:rPr lang="en-US" altLang="ko-KR" sz="2800" b="1" spc="5" dirty="0">
                <a:solidFill>
                  <a:srgbClr val="808080">
                    <a:alpha val="100000"/>
                  </a:srgbClr>
                </a:solidFill>
                <a:sym typeface="Wingdings"/>
              </a:rPr>
              <a:t>Human </a:t>
            </a:r>
            <a:r>
              <a:rPr lang="en-US" altLang="ko-KR" sz="2800" b="1" spc="5" dirty="0" smtClean="0">
                <a:solidFill>
                  <a:srgbClr val="808080">
                    <a:alpha val="100000"/>
                  </a:srgbClr>
                </a:solidFill>
                <a:sym typeface="Wingdings"/>
              </a:rPr>
              <a:t>Motion Analysis</a:t>
            </a:r>
            <a:endParaRPr lang="ko-KR" altLang="en-US" sz="2800" b="1" spc="5" dirty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6" name="직사각형 8"/>
          <p:cNvSpPr txBox="1"/>
          <p:nvPr/>
        </p:nvSpPr>
        <p:spPr>
          <a:xfrm>
            <a:off x="8856897" y="4644258"/>
            <a:ext cx="3081551" cy="122413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278" tIns="45555" rIns="91278" bIns="45555" anchor="t">
            <a:noAutofit/>
          </a:bodyPr>
          <a:lstStyle/>
          <a:p>
            <a:pPr algn="r" defTabSz="90011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 lang="ko-KR" altLang="en-US"/>
            </a:pPr>
            <a:r>
              <a:rPr lang="en-US" altLang="ko-KR" sz="1600" b="1" spc="5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2017.10.12</a:t>
            </a:r>
          </a:p>
          <a:p>
            <a:pPr algn="r" defTabSz="90011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 lang="ko-KR" altLang="en-US"/>
            </a:pPr>
            <a:r>
              <a:rPr lang="ko-KR" altLang="en-US" sz="1600" b="1" spc="5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지도교수 </a:t>
            </a:r>
            <a:r>
              <a:rPr lang="en-US" altLang="ko-KR" sz="1600" b="1" spc="5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: </a:t>
            </a:r>
            <a:r>
              <a:rPr lang="ko-KR" altLang="en-US" sz="1600" b="1" spc="5" dirty="0">
                <a:solidFill>
                  <a:srgbClr val="808080"/>
                </a:solidFill>
                <a:latin typeface="맑은 고딕"/>
                <a:ea typeface="맑은 고딕"/>
                <a:sym typeface="Wingdings"/>
              </a:rPr>
              <a:t>박광현</a:t>
            </a:r>
            <a:r>
              <a:rPr lang="ko-KR" altLang="en-US" sz="1600" b="1" spc="5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교수님</a:t>
            </a:r>
            <a:endParaRPr lang="en-US" altLang="ko-KR" sz="1600" b="1" spc="5" dirty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algn="r" defTabSz="90011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 lang="ko-KR" altLang="en-US"/>
            </a:pPr>
            <a:r>
              <a:rPr lang="ko-KR" altLang="en-US" sz="1600" b="1" spc="5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발표자 </a:t>
            </a:r>
            <a:r>
              <a:rPr lang="en-US" altLang="ko-KR" sz="1600" b="1" spc="5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: </a:t>
            </a:r>
            <a:r>
              <a:rPr lang="ko-KR" altLang="en-US" sz="1600" b="1" spc="5" dirty="0" smtClean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김종</a:t>
            </a:r>
            <a:r>
              <a:rPr lang="ko-KR" altLang="en-US" sz="1600" b="1" spc="5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곤</a:t>
            </a:r>
          </a:p>
        </p:txBody>
      </p:sp>
    </p:spTree>
    <p:extLst>
      <p:ext uri="{BB962C8B-B14F-4D97-AF65-F5344CB8AC3E}">
        <p14:creationId xmlns:p14="http://schemas.microsoft.com/office/powerpoint/2010/main" val="41788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98349" y="280695"/>
            <a:ext cx="7669859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제안하는 방법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W-net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0776520" y="6090829"/>
            <a:ext cx="1153050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72" name="TextBox 71"/>
          <p:cNvSpPr txBox="1"/>
          <p:nvPr/>
        </p:nvSpPr>
        <p:spPr>
          <a:xfrm>
            <a:off x="335360" y="1125899"/>
            <a:ext cx="589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>
                <a:solidFill>
                  <a:srgbClr val="556F75"/>
                </a:solidFill>
              </a:rPr>
              <a:t>W</a:t>
            </a:r>
            <a:r>
              <a:rPr lang="en-US" altLang="ko-KR" b="1" dirty="0" smtClean="0">
                <a:solidFill>
                  <a:srgbClr val="556F75"/>
                </a:solidFill>
              </a:rPr>
              <a:t>-net</a:t>
            </a:r>
          </a:p>
        </p:txBody>
      </p:sp>
      <p:sp>
        <p:nvSpPr>
          <p:cNvPr id="3" name="직사각형 2"/>
          <p:cNvSpPr/>
          <p:nvPr/>
        </p:nvSpPr>
        <p:spPr>
          <a:xfrm rot="16200000">
            <a:off x="1352758" y="2087833"/>
            <a:ext cx="987723" cy="35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1</a:t>
            </a:r>
            <a:endParaRPr lang="ko-KR" altLang="en-US" sz="1400" b="1" dirty="0"/>
          </a:p>
        </p:txBody>
      </p:sp>
      <p:sp>
        <p:nvSpPr>
          <p:cNvPr id="17" name="직사각형 16"/>
          <p:cNvSpPr/>
          <p:nvPr/>
        </p:nvSpPr>
        <p:spPr>
          <a:xfrm rot="16200000">
            <a:off x="1784806" y="2087833"/>
            <a:ext cx="987723" cy="35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2</a:t>
            </a:r>
            <a:endParaRPr lang="ko-KR" altLang="en-US" sz="1400" b="1" dirty="0"/>
          </a:p>
        </p:txBody>
      </p:sp>
      <p:sp>
        <p:nvSpPr>
          <p:cNvPr id="19" name="직사각형 18"/>
          <p:cNvSpPr/>
          <p:nvPr/>
        </p:nvSpPr>
        <p:spPr>
          <a:xfrm rot="16200000">
            <a:off x="2202786" y="2087833"/>
            <a:ext cx="987723" cy="35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3</a:t>
            </a:r>
            <a:endParaRPr lang="ko-KR" altLang="en-US" sz="1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44" y="1736113"/>
            <a:ext cx="1230879" cy="1044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905" y="1736113"/>
            <a:ext cx="1230879" cy="1044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직사각형 89"/>
          <p:cNvSpPr/>
          <p:nvPr/>
        </p:nvSpPr>
        <p:spPr>
          <a:xfrm rot="16200000">
            <a:off x="2202786" y="3188341"/>
            <a:ext cx="987723" cy="35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4</a:t>
            </a:r>
            <a:endParaRPr lang="ko-KR" altLang="en-US" sz="1400" b="1" dirty="0"/>
          </a:p>
        </p:txBody>
      </p:sp>
      <p:sp>
        <p:nvSpPr>
          <p:cNvPr id="91" name="직사각형 90"/>
          <p:cNvSpPr/>
          <p:nvPr/>
        </p:nvSpPr>
        <p:spPr>
          <a:xfrm rot="16200000">
            <a:off x="2634834" y="3188341"/>
            <a:ext cx="987723" cy="35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5</a:t>
            </a:r>
            <a:endParaRPr lang="ko-KR" altLang="en-US" sz="1400" b="1" dirty="0"/>
          </a:p>
        </p:txBody>
      </p:sp>
      <p:sp>
        <p:nvSpPr>
          <p:cNvPr id="92" name="직사각형 91"/>
          <p:cNvSpPr/>
          <p:nvPr/>
        </p:nvSpPr>
        <p:spPr>
          <a:xfrm rot="16200000">
            <a:off x="3052814" y="3188341"/>
            <a:ext cx="987723" cy="35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6</a:t>
            </a:r>
            <a:endParaRPr lang="ko-KR" altLang="en-US" sz="1400" b="1" dirty="0"/>
          </a:p>
        </p:txBody>
      </p:sp>
      <p:sp>
        <p:nvSpPr>
          <p:cNvPr id="93" name="직사각형 92"/>
          <p:cNvSpPr/>
          <p:nvPr/>
        </p:nvSpPr>
        <p:spPr>
          <a:xfrm rot="16200000">
            <a:off x="3052814" y="4268461"/>
            <a:ext cx="987723" cy="35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7</a:t>
            </a:r>
            <a:endParaRPr lang="ko-KR" altLang="en-US" sz="1400" b="1" dirty="0"/>
          </a:p>
        </p:txBody>
      </p:sp>
      <p:sp>
        <p:nvSpPr>
          <p:cNvPr id="94" name="직사각형 93"/>
          <p:cNvSpPr/>
          <p:nvPr/>
        </p:nvSpPr>
        <p:spPr>
          <a:xfrm rot="16200000">
            <a:off x="3484862" y="4268461"/>
            <a:ext cx="987723" cy="35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8</a:t>
            </a:r>
            <a:endParaRPr lang="ko-KR" altLang="en-US" sz="1400" b="1" dirty="0"/>
          </a:p>
        </p:txBody>
      </p:sp>
      <p:sp>
        <p:nvSpPr>
          <p:cNvPr id="95" name="직사각형 94"/>
          <p:cNvSpPr/>
          <p:nvPr/>
        </p:nvSpPr>
        <p:spPr>
          <a:xfrm rot="16200000">
            <a:off x="3902842" y="4268461"/>
            <a:ext cx="987723" cy="35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9</a:t>
            </a:r>
            <a:endParaRPr lang="ko-KR" altLang="en-US" sz="1400" b="1" dirty="0"/>
          </a:p>
        </p:txBody>
      </p:sp>
      <p:sp>
        <p:nvSpPr>
          <p:cNvPr id="96" name="직사각형 95"/>
          <p:cNvSpPr/>
          <p:nvPr/>
        </p:nvSpPr>
        <p:spPr>
          <a:xfrm rot="16200000">
            <a:off x="3911125" y="5342261"/>
            <a:ext cx="987723" cy="35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10</a:t>
            </a:r>
            <a:endParaRPr lang="ko-KR" altLang="en-US" sz="1400" b="1" dirty="0"/>
          </a:p>
        </p:txBody>
      </p:sp>
      <p:sp>
        <p:nvSpPr>
          <p:cNvPr id="97" name="직사각형 96"/>
          <p:cNvSpPr/>
          <p:nvPr/>
        </p:nvSpPr>
        <p:spPr>
          <a:xfrm rot="16200000">
            <a:off x="4628856" y="5342261"/>
            <a:ext cx="987723" cy="357690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11</a:t>
            </a:r>
            <a:endParaRPr lang="ko-KR" altLang="en-US" sz="1400" b="1" dirty="0"/>
          </a:p>
        </p:txBody>
      </p:sp>
      <p:sp>
        <p:nvSpPr>
          <p:cNvPr id="98" name="직사각형 97"/>
          <p:cNvSpPr/>
          <p:nvPr/>
        </p:nvSpPr>
        <p:spPr>
          <a:xfrm rot="16200000">
            <a:off x="5046836" y="5342261"/>
            <a:ext cx="987723" cy="357690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12</a:t>
            </a:r>
            <a:endParaRPr lang="ko-KR" altLang="en-US" sz="1400" b="1" dirty="0"/>
          </a:p>
        </p:txBody>
      </p:sp>
      <p:sp>
        <p:nvSpPr>
          <p:cNvPr id="100" name="직사각형 99"/>
          <p:cNvSpPr/>
          <p:nvPr/>
        </p:nvSpPr>
        <p:spPr>
          <a:xfrm rot="16200000">
            <a:off x="6382465" y="4266402"/>
            <a:ext cx="987723" cy="35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16</a:t>
            </a:r>
            <a:endParaRPr lang="ko-KR" altLang="en-US" sz="1400" b="1" dirty="0"/>
          </a:p>
        </p:txBody>
      </p:sp>
      <p:sp>
        <p:nvSpPr>
          <p:cNvPr id="101" name="직사각형 100"/>
          <p:cNvSpPr/>
          <p:nvPr/>
        </p:nvSpPr>
        <p:spPr>
          <a:xfrm rot="16200000">
            <a:off x="6800445" y="4266402"/>
            <a:ext cx="987723" cy="35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17</a:t>
            </a:r>
            <a:endParaRPr lang="ko-KR" altLang="en-US" sz="1400" b="1" dirty="0"/>
          </a:p>
        </p:txBody>
      </p:sp>
      <p:sp>
        <p:nvSpPr>
          <p:cNvPr id="102" name="직사각형 101"/>
          <p:cNvSpPr/>
          <p:nvPr/>
        </p:nvSpPr>
        <p:spPr>
          <a:xfrm rot="16200000">
            <a:off x="5751180" y="5342261"/>
            <a:ext cx="987723" cy="357690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</a:t>
            </a:r>
            <a:r>
              <a:rPr lang="en-US" altLang="ko-KR" sz="1600" b="1" dirty="0" smtClean="0"/>
              <a:t> 13</a:t>
            </a:r>
            <a:endParaRPr lang="ko-KR" altLang="en-US" sz="1600" b="1" dirty="0"/>
          </a:p>
        </p:txBody>
      </p:sp>
      <p:sp>
        <p:nvSpPr>
          <p:cNvPr id="104" name="타원 103"/>
          <p:cNvSpPr/>
          <p:nvPr/>
        </p:nvSpPr>
        <p:spPr>
          <a:xfrm>
            <a:off x="6023992" y="4224569"/>
            <a:ext cx="441358" cy="44135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 rot="16200000">
            <a:off x="7230144" y="4262140"/>
            <a:ext cx="987723" cy="357690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18</a:t>
            </a:r>
            <a:endParaRPr lang="ko-KR" altLang="en-US" sz="1400" b="1" dirty="0"/>
          </a:p>
        </p:txBody>
      </p:sp>
      <p:sp>
        <p:nvSpPr>
          <p:cNvPr id="109" name="직사각형 108"/>
          <p:cNvSpPr/>
          <p:nvPr/>
        </p:nvSpPr>
        <p:spPr>
          <a:xfrm rot="16200000">
            <a:off x="7870738" y="3178535"/>
            <a:ext cx="987723" cy="35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21</a:t>
            </a:r>
            <a:endParaRPr lang="ko-KR" altLang="en-US" sz="1400" b="1" dirty="0"/>
          </a:p>
        </p:txBody>
      </p:sp>
      <p:sp>
        <p:nvSpPr>
          <p:cNvPr id="110" name="직사각형 109"/>
          <p:cNvSpPr/>
          <p:nvPr/>
        </p:nvSpPr>
        <p:spPr>
          <a:xfrm rot="16200000">
            <a:off x="8288718" y="3178535"/>
            <a:ext cx="987723" cy="35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22</a:t>
            </a:r>
            <a:endParaRPr lang="ko-KR" altLang="en-US" sz="1400" b="1" dirty="0"/>
          </a:p>
        </p:txBody>
      </p:sp>
      <p:sp>
        <p:nvSpPr>
          <p:cNvPr id="111" name="타원 110"/>
          <p:cNvSpPr/>
          <p:nvPr/>
        </p:nvSpPr>
        <p:spPr>
          <a:xfrm>
            <a:off x="7507567" y="3136701"/>
            <a:ext cx="441358" cy="44135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 rot="16200000">
            <a:off x="8718417" y="3174273"/>
            <a:ext cx="987723" cy="357690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23</a:t>
            </a:r>
            <a:endParaRPr lang="ko-KR" altLang="en-US" sz="1400" b="1" dirty="0"/>
          </a:p>
        </p:txBody>
      </p:sp>
      <p:sp>
        <p:nvSpPr>
          <p:cNvPr id="113" name="직사각형 112"/>
          <p:cNvSpPr/>
          <p:nvPr/>
        </p:nvSpPr>
        <p:spPr>
          <a:xfrm rot="16200000">
            <a:off x="9334793" y="2086477"/>
            <a:ext cx="987723" cy="35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26</a:t>
            </a:r>
            <a:endParaRPr lang="ko-KR" altLang="en-US" sz="1400" b="1" dirty="0"/>
          </a:p>
        </p:txBody>
      </p:sp>
      <p:sp>
        <p:nvSpPr>
          <p:cNvPr id="114" name="직사각형 113"/>
          <p:cNvSpPr/>
          <p:nvPr/>
        </p:nvSpPr>
        <p:spPr>
          <a:xfrm rot="16200000">
            <a:off x="9752773" y="2086477"/>
            <a:ext cx="987723" cy="35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27</a:t>
            </a:r>
            <a:endParaRPr lang="ko-KR" altLang="en-US" sz="1400" b="1" dirty="0"/>
          </a:p>
        </p:txBody>
      </p:sp>
      <p:sp>
        <p:nvSpPr>
          <p:cNvPr id="115" name="타원 114"/>
          <p:cNvSpPr/>
          <p:nvPr/>
        </p:nvSpPr>
        <p:spPr>
          <a:xfrm>
            <a:off x="8991141" y="2044643"/>
            <a:ext cx="441358" cy="44135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6" name="직선 화살표 연결선 35"/>
          <p:cNvCxnSpPr>
            <a:stCxn id="111" idx="6"/>
            <a:endCxn id="109" idx="0"/>
          </p:cNvCxnSpPr>
          <p:nvPr/>
        </p:nvCxnSpPr>
        <p:spPr>
          <a:xfrm>
            <a:off x="7948925" y="3357380"/>
            <a:ext cx="236830" cy="0"/>
          </a:xfrm>
          <a:prstGeom prst="straightConnector1">
            <a:avLst/>
          </a:prstGeom>
          <a:ln>
            <a:solidFill>
              <a:srgbClr val="556F7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04" idx="6"/>
            <a:endCxn id="100" idx="0"/>
          </p:cNvCxnSpPr>
          <p:nvPr/>
        </p:nvCxnSpPr>
        <p:spPr>
          <a:xfrm flipV="1">
            <a:off x="6465350" y="4445247"/>
            <a:ext cx="232132" cy="1"/>
          </a:xfrm>
          <a:prstGeom prst="straightConnector1">
            <a:avLst/>
          </a:prstGeom>
          <a:ln>
            <a:solidFill>
              <a:srgbClr val="556F7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5" idx="6"/>
            <a:endCxn id="113" idx="0"/>
          </p:cNvCxnSpPr>
          <p:nvPr/>
        </p:nvCxnSpPr>
        <p:spPr>
          <a:xfrm>
            <a:off x="9432499" y="2265322"/>
            <a:ext cx="217311" cy="0"/>
          </a:xfrm>
          <a:prstGeom prst="straightConnector1">
            <a:avLst/>
          </a:prstGeom>
          <a:ln>
            <a:solidFill>
              <a:srgbClr val="556F7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02" idx="3"/>
            <a:endCxn id="104" idx="4"/>
          </p:cNvCxnSpPr>
          <p:nvPr/>
        </p:nvCxnSpPr>
        <p:spPr>
          <a:xfrm flipH="1" flipV="1">
            <a:off x="6244671" y="4665927"/>
            <a:ext cx="371" cy="361318"/>
          </a:xfrm>
          <a:prstGeom prst="straightConnector1">
            <a:avLst/>
          </a:prstGeom>
          <a:ln>
            <a:solidFill>
              <a:srgbClr val="556F7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06" idx="3"/>
            <a:endCxn id="111" idx="4"/>
          </p:cNvCxnSpPr>
          <p:nvPr/>
        </p:nvCxnSpPr>
        <p:spPr>
          <a:xfrm flipV="1">
            <a:off x="7724006" y="3578059"/>
            <a:ext cx="4240" cy="369065"/>
          </a:xfrm>
          <a:prstGeom prst="straightConnector1">
            <a:avLst/>
          </a:prstGeom>
          <a:ln>
            <a:solidFill>
              <a:srgbClr val="556F7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12" idx="3"/>
            <a:endCxn id="115" idx="4"/>
          </p:cNvCxnSpPr>
          <p:nvPr/>
        </p:nvCxnSpPr>
        <p:spPr>
          <a:xfrm flipH="1" flipV="1">
            <a:off x="9211820" y="2486001"/>
            <a:ext cx="459" cy="373256"/>
          </a:xfrm>
          <a:prstGeom prst="straightConnector1">
            <a:avLst/>
          </a:prstGeom>
          <a:ln>
            <a:solidFill>
              <a:srgbClr val="556F7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 rot="16200000">
            <a:off x="4631205" y="4262140"/>
            <a:ext cx="987723" cy="357690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14</a:t>
            </a:r>
            <a:endParaRPr lang="ko-KR" altLang="en-US" sz="1400" b="1" dirty="0"/>
          </a:p>
        </p:txBody>
      </p:sp>
      <p:sp>
        <p:nvSpPr>
          <p:cNvPr id="55" name="직사각형 54"/>
          <p:cNvSpPr/>
          <p:nvPr/>
        </p:nvSpPr>
        <p:spPr>
          <a:xfrm rot="16200000">
            <a:off x="5049185" y="4262140"/>
            <a:ext cx="987723" cy="357690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15</a:t>
            </a:r>
            <a:endParaRPr lang="ko-KR" altLang="en-US" sz="1400" b="1" dirty="0"/>
          </a:p>
        </p:txBody>
      </p:sp>
      <p:sp>
        <p:nvSpPr>
          <p:cNvPr id="56" name="직사각형 55"/>
          <p:cNvSpPr/>
          <p:nvPr/>
        </p:nvSpPr>
        <p:spPr>
          <a:xfrm rot="16200000">
            <a:off x="4628856" y="3182049"/>
            <a:ext cx="987723" cy="357690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19</a:t>
            </a:r>
            <a:endParaRPr lang="ko-KR" altLang="en-US" sz="1400" b="1" dirty="0"/>
          </a:p>
        </p:txBody>
      </p:sp>
      <p:sp>
        <p:nvSpPr>
          <p:cNvPr id="57" name="직사각형 56"/>
          <p:cNvSpPr/>
          <p:nvPr/>
        </p:nvSpPr>
        <p:spPr>
          <a:xfrm rot="16200000">
            <a:off x="5046836" y="3182049"/>
            <a:ext cx="987723" cy="357690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20</a:t>
            </a:r>
            <a:endParaRPr lang="ko-KR" altLang="en-US" sz="1400" b="1" dirty="0"/>
          </a:p>
        </p:txBody>
      </p:sp>
      <p:sp>
        <p:nvSpPr>
          <p:cNvPr id="58" name="직사각형 57"/>
          <p:cNvSpPr/>
          <p:nvPr/>
        </p:nvSpPr>
        <p:spPr>
          <a:xfrm rot="16200000">
            <a:off x="4628857" y="2087833"/>
            <a:ext cx="987723" cy="357690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24</a:t>
            </a:r>
            <a:endParaRPr lang="ko-KR" altLang="en-US" sz="1400" b="1" dirty="0"/>
          </a:p>
        </p:txBody>
      </p:sp>
      <p:sp>
        <p:nvSpPr>
          <p:cNvPr id="60" name="직사각형 59"/>
          <p:cNvSpPr/>
          <p:nvPr/>
        </p:nvSpPr>
        <p:spPr>
          <a:xfrm rot="16200000">
            <a:off x="5046837" y="2087833"/>
            <a:ext cx="987723" cy="357690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25</a:t>
            </a:r>
            <a:endParaRPr lang="ko-KR" altLang="en-US" sz="1400" b="1" dirty="0"/>
          </a:p>
        </p:txBody>
      </p:sp>
      <p:cxnSp>
        <p:nvCxnSpPr>
          <p:cNvPr id="7" name="직선 화살표 연결선 6"/>
          <p:cNvCxnSpPr>
            <a:stCxn id="96" idx="2"/>
            <a:endCxn id="97" idx="0"/>
          </p:cNvCxnSpPr>
          <p:nvPr/>
        </p:nvCxnSpPr>
        <p:spPr>
          <a:xfrm>
            <a:off x="4583832" y="5521106"/>
            <a:ext cx="360041" cy="0"/>
          </a:xfrm>
          <a:prstGeom prst="straightConnector1">
            <a:avLst/>
          </a:prstGeom>
          <a:ln>
            <a:solidFill>
              <a:srgbClr val="556F7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19" idx="2"/>
            <a:endCxn id="58" idx="0"/>
          </p:cNvCxnSpPr>
          <p:nvPr/>
        </p:nvCxnSpPr>
        <p:spPr>
          <a:xfrm>
            <a:off x="2875493" y="2266678"/>
            <a:ext cx="2068381" cy="0"/>
          </a:xfrm>
          <a:prstGeom prst="straightConnector1">
            <a:avLst/>
          </a:prstGeom>
          <a:ln>
            <a:solidFill>
              <a:srgbClr val="556F7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0" idx="2"/>
            <a:endCxn id="115" idx="2"/>
          </p:cNvCxnSpPr>
          <p:nvPr/>
        </p:nvCxnSpPr>
        <p:spPr>
          <a:xfrm flipV="1">
            <a:off x="5719544" y="2265322"/>
            <a:ext cx="3271597" cy="1356"/>
          </a:xfrm>
          <a:prstGeom prst="straightConnector1">
            <a:avLst/>
          </a:prstGeom>
          <a:ln>
            <a:solidFill>
              <a:srgbClr val="556F7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55" idx="2"/>
            <a:endCxn id="104" idx="2"/>
          </p:cNvCxnSpPr>
          <p:nvPr/>
        </p:nvCxnSpPr>
        <p:spPr>
          <a:xfrm>
            <a:off x="5721892" y="4440985"/>
            <a:ext cx="302100" cy="4263"/>
          </a:xfrm>
          <a:prstGeom prst="straightConnector1">
            <a:avLst/>
          </a:prstGeom>
          <a:ln>
            <a:solidFill>
              <a:srgbClr val="556F7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98" idx="2"/>
            <a:endCxn id="102" idx="0"/>
          </p:cNvCxnSpPr>
          <p:nvPr/>
        </p:nvCxnSpPr>
        <p:spPr>
          <a:xfrm>
            <a:off x="5719543" y="5521106"/>
            <a:ext cx="346654" cy="0"/>
          </a:xfrm>
          <a:prstGeom prst="straightConnector1">
            <a:avLst/>
          </a:prstGeom>
          <a:ln>
            <a:solidFill>
              <a:srgbClr val="556F7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57" idx="2"/>
            <a:endCxn id="111" idx="2"/>
          </p:cNvCxnSpPr>
          <p:nvPr/>
        </p:nvCxnSpPr>
        <p:spPr>
          <a:xfrm flipV="1">
            <a:off x="5719543" y="3357380"/>
            <a:ext cx="1788024" cy="3514"/>
          </a:xfrm>
          <a:prstGeom prst="straightConnector1">
            <a:avLst/>
          </a:prstGeom>
          <a:ln>
            <a:solidFill>
              <a:srgbClr val="556F7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92" idx="2"/>
            <a:endCxn id="56" idx="0"/>
          </p:cNvCxnSpPr>
          <p:nvPr/>
        </p:nvCxnSpPr>
        <p:spPr>
          <a:xfrm flipV="1">
            <a:off x="3725521" y="3360894"/>
            <a:ext cx="1218352" cy="6292"/>
          </a:xfrm>
          <a:prstGeom prst="straightConnector1">
            <a:avLst/>
          </a:prstGeom>
          <a:ln>
            <a:solidFill>
              <a:srgbClr val="556F7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95" idx="2"/>
          </p:cNvCxnSpPr>
          <p:nvPr/>
        </p:nvCxnSpPr>
        <p:spPr>
          <a:xfrm flipV="1">
            <a:off x="4575549" y="4440985"/>
            <a:ext cx="370672" cy="6321"/>
          </a:xfrm>
          <a:prstGeom prst="straightConnector1">
            <a:avLst/>
          </a:prstGeom>
          <a:ln>
            <a:solidFill>
              <a:srgbClr val="556F7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565050" y="3948792"/>
            <a:ext cx="3042943" cy="2446604"/>
            <a:chOff x="565050" y="3948792"/>
            <a:chExt cx="3042943" cy="2446604"/>
          </a:xfrm>
        </p:grpSpPr>
        <p:sp>
          <p:nvSpPr>
            <p:cNvPr id="119" name="직사각형 118"/>
            <p:cNvSpPr/>
            <p:nvPr/>
          </p:nvSpPr>
          <p:spPr>
            <a:xfrm rot="16200000" flipH="1">
              <a:off x="561279" y="3952563"/>
              <a:ext cx="544162" cy="536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0" name="직사각형 119"/>
            <p:cNvSpPr/>
            <p:nvPr/>
          </p:nvSpPr>
          <p:spPr>
            <a:xfrm rot="16200000" flipH="1">
              <a:off x="561279" y="4604577"/>
              <a:ext cx="544162" cy="53662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1" name="직사각형 120"/>
            <p:cNvSpPr/>
            <p:nvPr/>
          </p:nvSpPr>
          <p:spPr>
            <a:xfrm rot="16200000" flipH="1">
              <a:off x="561279" y="5266497"/>
              <a:ext cx="544162" cy="53662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203963" y="4051596"/>
              <a:ext cx="12196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 err="1" smtClean="0">
                  <a:solidFill>
                    <a:srgbClr val="556F75"/>
                  </a:solidFill>
                </a:rPr>
                <a:t>Conv</a:t>
              </a:r>
              <a:r>
                <a:rPr lang="en-US" altLang="ko-KR" sz="1600" b="1" dirty="0" smtClean="0">
                  <a:solidFill>
                    <a:srgbClr val="556F75"/>
                  </a:solidFill>
                </a:rPr>
                <a:t> layer</a:t>
              </a:r>
              <a:endParaRPr lang="ko-KR" altLang="en-US" sz="1600" b="1" dirty="0">
                <a:solidFill>
                  <a:srgbClr val="556F75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1201233" y="4703610"/>
              <a:ext cx="159768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rgbClr val="556F75"/>
                  </a:solidFill>
                </a:rPr>
                <a:t>Residual Block</a:t>
              </a:r>
              <a:endParaRPr lang="ko-KR" altLang="en-US" sz="1600" b="1" dirty="0">
                <a:solidFill>
                  <a:srgbClr val="556F75"/>
                </a:solidFill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1211054" y="5365530"/>
              <a:ext cx="239693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rgbClr val="556F75"/>
                  </a:solidFill>
                </a:rPr>
                <a:t>Transposed </a:t>
              </a:r>
              <a:r>
                <a:rPr lang="en-US" altLang="ko-KR" sz="1600" b="1" dirty="0" err="1" smtClean="0">
                  <a:solidFill>
                    <a:srgbClr val="556F75"/>
                  </a:solidFill>
                </a:rPr>
                <a:t>Conv</a:t>
              </a:r>
              <a:r>
                <a:rPr lang="en-US" altLang="ko-KR" sz="1600" b="1" dirty="0" smtClean="0">
                  <a:solidFill>
                    <a:srgbClr val="556F75"/>
                  </a:solidFill>
                </a:rPr>
                <a:t> layer</a:t>
              </a:r>
              <a:endParaRPr lang="ko-KR" altLang="en-US" sz="1600" b="1" dirty="0">
                <a:solidFill>
                  <a:srgbClr val="556F75"/>
                </a:solidFill>
              </a:endParaRPr>
            </a:p>
          </p:txBody>
        </p:sp>
        <p:sp>
          <p:nvSpPr>
            <p:cNvPr id="125" name="타원 124"/>
            <p:cNvSpPr/>
            <p:nvPr/>
          </p:nvSpPr>
          <p:spPr>
            <a:xfrm>
              <a:off x="614082" y="5954038"/>
              <a:ext cx="441358" cy="441358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+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1215192" y="6005270"/>
              <a:ext cx="8579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 err="1" smtClean="0">
                  <a:solidFill>
                    <a:srgbClr val="556F75"/>
                  </a:solidFill>
                </a:rPr>
                <a:t>Concat</a:t>
              </a:r>
              <a:endParaRPr lang="ko-KR" altLang="en-US" sz="1600" b="1" dirty="0">
                <a:solidFill>
                  <a:srgbClr val="556F7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636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98349" y="280695"/>
            <a:ext cx="7669859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제안하는 방법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Input-residual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0776520" y="6090829"/>
            <a:ext cx="1153050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72" name="TextBox 71"/>
          <p:cNvSpPr txBox="1"/>
          <p:nvPr/>
        </p:nvSpPr>
        <p:spPr>
          <a:xfrm>
            <a:off x="335360" y="1125899"/>
            <a:ext cx="589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rgbClr val="556F75"/>
                </a:solidFill>
              </a:rPr>
              <a:t>Input-residual</a:t>
            </a:r>
          </a:p>
        </p:txBody>
      </p: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695400" y="1786623"/>
            <a:ext cx="5191319" cy="1044815"/>
            <a:chOff x="695400" y="1786623"/>
            <a:chExt cx="5191319" cy="1044815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400" y="1786623"/>
              <a:ext cx="1230879" cy="1044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840" y="1786623"/>
              <a:ext cx="1230879" cy="1044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직사각형 63"/>
            <p:cNvSpPr/>
            <p:nvPr/>
          </p:nvSpPr>
          <p:spPr>
            <a:xfrm>
              <a:off x="2503613" y="1832945"/>
              <a:ext cx="1571084" cy="952172"/>
            </a:xfrm>
            <a:prstGeom prst="rect">
              <a:avLst/>
            </a:prstGeom>
            <a:noFill/>
            <a:ln>
              <a:solidFill>
                <a:srgbClr val="556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556F75"/>
                  </a:solidFill>
                </a:rPr>
                <a:t>Generator</a:t>
              </a:r>
            </a:p>
          </p:txBody>
        </p:sp>
        <p:cxnSp>
          <p:nvCxnSpPr>
            <p:cNvPr id="5" name="직선 화살표 연결선 4"/>
            <p:cNvCxnSpPr>
              <a:stCxn id="6146" idx="3"/>
              <a:endCxn id="64" idx="1"/>
            </p:cNvCxnSpPr>
            <p:nvPr/>
          </p:nvCxnSpPr>
          <p:spPr>
            <a:xfrm>
              <a:off x="1926279" y="2309031"/>
              <a:ext cx="577334" cy="0"/>
            </a:xfrm>
            <a:prstGeom prst="straightConnector1">
              <a:avLst/>
            </a:prstGeom>
            <a:ln>
              <a:solidFill>
                <a:srgbClr val="556F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64" idx="3"/>
              <a:endCxn id="6147" idx="1"/>
            </p:cNvCxnSpPr>
            <p:nvPr/>
          </p:nvCxnSpPr>
          <p:spPr>
            <a:xfrm>
              <a:off x="4074697" y="2309031"/>
              <a:ext cx="581143" cy="0"/>
            </a:xfrm>
            <a:prstGeom prst="straightConnector1">
              <a:avLst/>
            </a:prstGeom>
            <a:ln>
              <a:solidFill>
                <a:srgbClr val="556F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697041" y="4112376"/>
            <a:ext cx="5975023" cy="1044816"/>
            <a:chOff x="847800" y="3598701"/>
            <a:chExt cx="5975023" cy="1044816"/>
          </a:xfrm>
        </p:grpSpPr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800" y="3598702"/>
              <a:ext cx="1230879" cy="1044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1944" y="3598701"/>
              <a:ext cx="1230879" cy="1044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" name="직사각형 70"/>
            <p:cNvSpPr/>
            <p:nvPr/>
          </p:nvSpPr>
          <p:spPr>
            <a:xfrm>
              <a:off x="2656013" y="3645024"/>
              <a:ext cx="1571084" cy="952172"/>
            </a:xfrm>
            <a:prstGeom prst="rect">
              <a:avLst/>
            </a:prstGeom>
            <a:noFill/>
            <a:ln>
              <a:solidFill>
                <a:srgbClr val="556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556F75"/>
                  </a:solidFill>
                </a:rPr>
                <a:t>Generator</a:t>
              </a:r>
            </a:p>
          </p:txBody>
        </p:sp>
        <p:cxnSp>
          <p:nvCxnSpPr>
            <p:cNvPr id="73" name="직선 화살표 연결선 72"/>
            <p:cNvCxnSpPr>
              <a:stCxn id="69" idx="3"/>
              <a:endCxn id="71" idx="1"/>
            </p:cNvCxnSpPr>
            <p:nvPr/>
          </p:nvCxnSpPr>
          <p:spPr>
            <a:xfrm>
              <a:off x="2078679" y="4121110"/>
              <a:ext cx="577334" cy="0"/>
            </a:xfrm>
            <a:prstGeom prst="straightConnector1">
              <a:avLst/>
            </a:prstGeom>
            <a:ln>
              <a:solidFill>
                <a:srgbClr val="556F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/>
            <p:cNvSpPr/>
            <p:nvPr/>
          </p:nvSpPr>
          <p:spPr>
            <a:xfrm>
              <a:off x="4718538" y="3900431"/>
              <a:ext cx="441358" cy="441358"/>
            </a:xfrm>
            <a:prstGeom prst="ellipse">
              <a:avLst/>
            </a:prstGeom>
            <a:noFill/>
            <a:ln>
              <a:solidFill>
                <a:srgbClr val="556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556F75"/>
                  </a:solidFill>
                </a:rPr>
                <a:t>+</a:t>
              </a:r>
              <a:endParaRPr lang="ko-KR" altLang="en-US" sz="1600" b="1" dirty="0">
                <a:solidFill>
                  <a:srgbClr val="556F75"/>
                </a:solidFill>
              </a:endParaRPr>
            </a:p>
          </p:txBody>
        </p:sp>
        <p:cxnSp>
          <p:nvCxnSpPr>
            <p:cNvPr id="18" name="직선 화살표 연결선 17"/>
            <p:cNvCxnSpPr>
              <a:stCxn id="71" idx="3"/>
              <a:endCxn id="75" idx="2"/>
            </p:cNvCxnSpPr>
            <p:nvPr/>
          </p:nvCxnSpPr>
          <p:spPr>
            <a:xfrm>
              <a:off x="4227097" y="4121110"/>
              <a:ext cx="491441" cy="0"/>
            </a:xfrm>
            <a:prstGeom prst="straightConnector1">
              <a:avLst/>
            </a:prstGeom>
            <a:ln>
              <a:solidFill>
                <a:srgbClr val="556F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75" idx="6"/>
              <a:endCxn id="70" idx="1"/>
            </p:cNvCxnSpPr>
            <p:nvPr/>
          </p:nvCxnSpPr>
          <p:spPr>
            <a:xfrm flipV="1">
              <a:off x="5159896" y="4121109"/>
              <a:ext cx="432048" cy="1"/>
            </a:xfrm>
            <a:prstGeom prst="straightConnector1">
              <a:avLst/>
            </a:prstGeom>
            <a:ln>
              <a:solidFill>
                <a:srgbClr val="556F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69" idx="2"/>
              <a:endCxn id="75" idx="4"/>
            </p:cNvCxnSpPr>
            <p:nvPr/>
          </p:nvCxnSpPr>
          <p:spPr>
            <a:xfrm rot="5400000" flipH="1" flipV="1">
              <a:off x="3050364" y="2754664"/>
              <a:ext cx="301728" cy="3475977"/>
            </a:xfrm>
            <a:prstGeom prst="bentConnector3">
              <a:avLst>
                <a:gd name="adj1" fmla="val -257597"/>
              </a:avLst>
            </a:prstGeom>
            <a:ln>
              <a:solidFill>
                <a:srgbClr val="556F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직선 화살표 연결선 29"/>
          <p:cNvCxnSpPr/>
          <p:nvPr/>
        </p:nvCxnSpPr>
        <p:spPr>
          <a:xfrm>
            <a:off x="3257884" y="3212976"/>
            <a:ext cx="0" cy="64807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7133314" y="908720"/>
            <a:ext cx="4608512" cy="267765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marL="0" indent="0" algn="just" eaLnBrk="1" hangingPunct="1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[Input-residual]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 algn="just" eaLnBrk="1" hangingPunct="1"/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Residual Block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에서 처럼 네트워크 전체의 출력과 입력에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Sum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연산을 추가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이렇게 학습을 시킴으로써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Generator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 전체 변환 이미지를 출력하는 것이 아니라 입력에 씌울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Mask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생성하도록 제약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Generator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출력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activation function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Tanh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(-1~1)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입력 이미지도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-1~1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 정규화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5225161" y="5564010"/>
            <a:ext cx="441358" cy="441358"/>
          </a:xfrm>
          <a:prstGeom prst="ellipse">
            <a:avLst/>
          </a:prstGeom>
          <a:noFill/>
          <a:ln>
            <a:solidFill>
              <a:srgbClr val="556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556F75"/>
                </a:solidFill>
              </a:rPr>
              <a:t>+</a:t>
            </a:r>
            <a:endParaRPr lang="ko-KR" altLang="en-US" sz="1600" b="1" dirty="0">
              <a:solidFill>
                <a:srgbClr val="556F75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729217" y="5614930"/>
            <a:ext cx="6142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556F75"/>
                </a:solidFill>
              </a:rPr>
              <a:t>S</a:t>
            </a:r>
            <a:r>
              <a:rPr lang="en-US" altLang="ko-KR" sz="1600" b="1" dirty="0" smtClean="0">
                <a:solidFill>
                  <a:srgbClr val="556F75"/>
                </a:solidFill>
              </a:rPr>
              <a:t>um</a:t>
            </a:r>
            <a:endParaRPr lang="ko-KR" altLang="en-US" sz="1600" b="1" dirty="0">
              <a:solidFill>
                <a:srgbClr val="556F75"/>
              </a:solidFill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A49129A3-9958-42A0-A6E6-52B462CD07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737" y="3668851"/>
            <a:ext cx="4265744" cy="1072624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xmlns="" id="{2617C0E1-9720-46CA-8154-254CC244F2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049" y="4837962"/>
            <a:ext cx="4265744" cy="107262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8428392" y="3682919"/>
            <a:ext cx="1079217" cy="2227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83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98349" y="280695"/>
            <a:ext cx="7669859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실험 및 결과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0776520" y="6090829"/>
            <a:ext cx="1153050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72" name="TextBox 71"/>
          <p:cNvSpPr txBox="1"/>
          <p:nvPr/>
        </p:nvSpPr>
        <p:spPr>
          <a:xfrm>
            <a:off x="335360" y="1125899"/>
            <a:ext cx="113052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rgbClr val="556F75"/>
                </a:solidFill>
              </a:rPr>
              <a:t>Training Detail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b="1" dirty="0">
              <a:solidFill>
                <a:srgbClr val="556F75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b="1" dirty="0" smtClean="0">
                <a:solidFill>
                  <a:srgbClr val="556F75"/>
                </a:solidFill>
              </a:rPr>
              <a:t>Dataset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b="1" dirty="0" smtClean="0">
                <a:solidFill>
                  <a:srgbClr val="556F75"/>
                </a:solidFill>
              </a:rPr>
              <a:t>Image-net : horse(1067), zebra(1334) 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b="1" dirty="0" smtClean="0">
                <a:solidFill>
                  <a:srgbClr val="556F75"/>
                </a:solidFill>
              </a:rPr>
              <a:t>The Oxford-IIIT Pet : </a:t>
            </a:r>
            <a:r>
              <a:rPr lang="en-US" altLang="ko-KR" b="1" dirty="0" err="1" smtClean="0">
                <a:solidFill>
                  <a:srgbClr val="556F75"/>
                </a:solidFill>
              </a:rPr>
              <a:t>bengal</a:t>
            </a:r>
            <a:r>
              <a:rPr lang="en-US" altLang="ko-KR" b="1" dirty="0" smtClean="0">
                <a:solidFill>
                  <a:srgbClr val="556F75"/>
                </a:solidFill>
              </a:rPr>
              <a:t>(200), </a:t>
            </a:r>
            <a:r>
              <a:rPr lang="en-US" altLang="ko-KR" b="1" dirty="0" err="1" smtClean="0">
                <a:solidFill>
                  <a:srgbClr val="556F75"/>
                </a:solidFill>
              </a:rPr>
              <a:t>bombay</a:t>
            </a:r>
            <a:r>
              <a:rPr lang="en-US" altLang="ko-KR" b="1" dirty="0" smtClean="0">
                <a:solidFill>
                  <a:srgbClr val="556F75"/>
                </a:solidFill>
              </a:rPr>
              <a:t>(200)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b="1" dirty="0" smtClean="0">
                <a:solidFill>
                  <a:srgbClr val="556F75"/>
                </a:solidFill>
              </a:rPr>
              <a:t>Toy example : coca(212), </a:t>
            </a:r>
            <a:r>
              <a:rPr lang="en-US" altLang="ko-KR" b="1" dirty="0" err="1" smtClean="0">
                <a:solidFill>
                  <a:srgbClr val="556F75"/>
                </a:solidFill>
              </a:rPr>
              <a:t>pepsi</a:t>
            </a:r>
            <a:r>
              <a:rPr lang="en-US" altLang="ko-KR" b="1" dirty="0" smtClean="0">
                <a:solidFill>
                  <a:srgbClr val="556F75"/>
                </a:solidFill>
              </a:rPr>
              <a:t>(221)</a:t>
            </a:r>
          </a:p>
          <a:p>
            <a:pPr marL="742950" lvl="1" indent="-285750">
              <a:buFontTx/>
              <a:buChar char="-"/>
            </a:pPr>
            <a:endParaRPr lang="en-US" altLang="ko-KR" b="1" dirty="0">
              <a:solidFill>
                <a:srgbClr val="556F75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b="1" dirty="0" smtClean="0">
                <a:solidFill>
                  <a:srgbClr val="556F75"/>
                </a:solidFill>
              </a:rPr>
              <a:t>Epoch : 200 epoch</a:t>
            </a:r>
          </a:p>
          <a:p>
            <a:pPr marL="742950" lvl="1" indent="-285750">
              <a:buFontTx/>
              <a:buChar char="-"/>
            </a:pPr>
            <a:endParaRPr lang="en-US" altLang="ko-KR" b="1" dirty="0">
              <a:solidFill>
                <a:srgbClr val="556F75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b="1" dirty="0" smtClean="0">
                <a:solidFill>
                  <a:srgbClr val="556F75"/>
                </a:solidFill>
              </a:rPr>
              <a:t>Optimizer : Adam(learning rate=0.0002, betas=(0.5,0.999))</a:t>
            </a:r>
          </a:p>
          <a:p>
            <a:pPr marL="742950" lvl="1" indent="-285750">
              <a:buFontTx/>
              <a:buChar char="-"/>
            </a:pPr>
            <a:endParaRPr lang="en-US" altLang="ko-KR" b="1" dirty="0">
              <a:solidFill>
                <a:srgbClr val="556F75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b="1" dirty="0" smtClean="0">
                <a:solidFill>
                  <a:srgbClr val="556F75"/>
                </a:solidFill>
              </a:rPr>
              <a:t>Discriminator : Patch Discriminator</a:t>
            </a:r>
          </a:p>
          <a:p>
            <a:pPr marL="742950" lvl="1" indent="-285750">
              <a:buFontTx/>
              <a:buChar char="-"/>
            </a:pPr>
            <a:endParaRPr lang="en-US" altLang="ko-KR" b="1" dirty="0">
              <a:solidFill>
                <a:srgbClr val="556F75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b="1" dirty="0" smtClean="0">
                <a:solidFill>
                  <a:srgbClr val="556F75"/>
                </a:solidFill>
              </a:rPr>
              <a:t>Leaning rate decay(100ep~)</a:t>
            </a:r>
          </a:p>
          <a:p>
            <a:pPr marL="742950" lvl="1" indent="-285750">
              <a:buFontTx/>
              <a:buChar char="-"/>
            </a:pPr>
            <a:endParaRPr lang="en-US" altLang="ko-KR" b="1" dirty="0">
              <a:solidFill>
                <a:srgbClr val="556F75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b="1" dirty="0" smtClean="0">
                <a:solidFill>
                  <a:srgbClr val="556F75"/>
                </a:solidFill>
              </a:rPr>
              <a:t>Random replay(50%)</a:t>
            </a:r>
          </a:p>
          <a:p>
            <a:pPr marL="742950" lvl="1" indent="-285750">
              <a:buFontTx/>
              <a:buChar char="-"/>
            </a:pPr>
            <a:endParaRPr lang="en-US" altLang="ko-KR" b="1" dirty="0">
              <a:solidFill>
                <a:srgbClr val="556F75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b="1" dirty="0" smtClean="0">
              <a:solidFill>
                <a:srgbClr val="556F75"/>
              </a:solidFill>
            </a:endParaRPr>
          </a:p>
        </p:txBody>
      </p: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21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98349" y="280695"/>
            <a:ext cx="7669859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실험 및 결과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0776520" y="6090829"/>
            <a:ext cx="1153050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72" name="TextBox 71"/>
          <p:cNvSpPr txBox="1"/>
          <p:nvPr/>
        </p:nvSpPr>
        <p:spPr>
          <a:xfrm>
            <a:off x="335360" y="1125899"/>
            <a:ext cx="113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rgbClr val="556F75"/>
                </a:solidFill>
              </a:rPr>
              <a:t>Result</a:t>
            </a:r>
            <a:endParaRPr lang="en-US" altLang="ko-KR" b="1" dirty="0">
              <a:solidFill>
                <a:srgbClr val="556F75"/>
              </a:solidFill>
            </a:endParaRPr>
          </a:p>
        </p:txBody>
      </p: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859931" y="340443"/>
            <a:ext cx="578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https://github.com/JONGGON/DeepHumanPrediction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13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98349" y="280695"/>
            <a:ext cx="7669859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추가 활용방안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0776520" y="6090829"/>
            <a:ext cx="1153050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72" name="TextBox 71"/>
          <p:cNvSpPr txBox="1"/>
          <p:nvPr/>
        </p:nvSpPr>
        <p:spPr>
          <a:xfrm>
            <a:off x="335360" y="1125899"/>
            <a:ext cx="113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rgbClr val="556F75"/>
                </a:solidFill>
              </a:rPr>
              <a:t>Unsupervised Object Segmentation</a:t>
            </a:r>
            <a:endParaRPr lang="en-US" altLang="ko-KR" b="1" dirty="0">
              <a:solidFill>
                <a:srgbClr val="556F75"/>
              </a:solidFill>
            </a:endParaRPr>
          </a:p>
        </p:txBody>
      </p: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A43016F-B383-4247-83C2-E892FC7626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9" y="1611326"/>
            <a:ext cx="1537713" cy="15377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2482495E-6806-4B8C-97BF-8424F0271A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4969304"/>
            <a:ext cx="1537713" cy="15377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95C1E75-2FB3-4C16-B5CF-4E76E2F73F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506" y="1611326"/>
            <a:ext cx="1531887" cy="15356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0349B00B-971E-4C7E-BA7A-539C8FBC25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22" y="4969304"/>
            <a:ext cx="1532971" cy="154399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E93F809C-26F2-41B8-87AF-A0FD15559B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9" y="3284984"/>
            <a:ext cx="1537713" cy="153771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57DCB4CB-40FF-4FBC-AC58-54FD40D507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506" y="3284983"/>
            <a:ext cx="1537713" cy="153771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F43E4688-22A9-4D9B-B9CC-4B653F84AE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228" y="1607952"/>
            <a:ext cx="1537713" cy="153771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074CE948-7ED8-4DE4-93D9-98772A2318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228" y="3284984"/>
            <a:ext cx="1552316" cy="153771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AE6B7F30-4135-468A-9910-886D8208A4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228" y="4969304"/>
            <a:ext cx="1552316" cy="15439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A03A903B-D960-4872-B4DB-043A5FF33E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900" y="1605330"/>
            <a:ext cx="1540335" cy="154033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51B50B46-D7AB-4B3D-8A93-7963DE1ADD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900" y="3284984"/>
            <a:ext cx="1537713" cy="153771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3B28D0E1-5CF8-4329-A2CE-DBD880BDD1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300" y="4969304"/>
            <a:ext cx="1539935" cy="1545348"/>
          </a:xfrm>
          <a:prstGeom prst="rect">
            <a:avLst/>
          </a:prstGeom>
        </p:spPr>
      </p:pic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133314" y="908720"/>
            <a:ext cx="4608512" cy="547842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marL="0" indent="0" algn="just" eaLnBrk="1" hangingPunct="1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[Unsupervised Object Segmentation]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 algn="just" eaLnBrk="1" hangingPunct="1"/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보통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딥러닝을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이용해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Segmentation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할 때 해당 입력에 대한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Segmentation map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 존재하는 것이 가장 좋음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(Supervised learning)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Semi-supervised learning :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다량의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소량의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segmentation map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Weakly-supervised learning : class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추가적인 다른 정보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(bounding box, point…)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배경을 유지한 채로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Object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 변화를 시켰다면 두 이미지의 차이로써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Segmentation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가능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비슷한 두 도메인이라는 한계가 있지만 그를 만족한다면 이미지 데이터만 가지고 네트워크를 학습시키고 부산물로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Segmentation map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획득 가능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Threshold, Morphology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 간단히 후처리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66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98349" y="280695"/>
            <a:ext cx="7669859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한계점 및 추후연구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0776520" y="6090829"/>
            <a:ext cx="1153050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2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98349" y="280695"/>
            <a:ext cx="7669859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결</a:t>
              </a:r>
              <a:r>
                <a:rPr lang="ko-KR" altLang="en-US" sz="2400" b="1" dirty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론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0776520" y="6090829"/>
            <a:ext cx="1153050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72" name="TextBox 71"/>
          <p:cNvSpPr txBox="1"/>
          <p:nvPr/>
        </p:nvSpPr>
        <p:spPr>
          <a:xfrm>
            <a:off x="335360" y="1125899"/>
            <a:ext cx="113052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800" b="1" dirty="0" smtClean="0">
                <a:solidFill>
                  <a:srgbClr val="556F75"/>
                </a:solidFill>
              </a:rPr>
              <a:t>Object Transfiguration</a:t>
            </a:r>
            <a:r>
              <a:rPr lang="ko-KR" altLang="en-US" sz="2800" b="1" dirty="0" smtClean="0">
                <a:solidFill>
                  <a:srgbClr val="556F75"/>
                </a:solidFill>
              </a:rPr>
              <a:t>에 좀 더 적합한 새로운 네트워크 구조 제시</a:t>
            </a:r>
            <a:endParaRPr lang="en-US" altLang="ko-KR" sz="2800" b="1" dirty="0" smtClean="0">
              <a:solidFill>
                <a:srgbClr val="556F7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800" b="1" dirty="0">
              <a:solidFill>
                <a:srgbClr val="556F7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800" b="1" dirty="0" smtClean="0">
                <a:solidFill>
                  <a:srgbClr val="556F75"/>
                </a:solidFill>
              </a:rPr>
              <a:t>추가적인 활용방안 제시</a:t>
            </a:r>
            <a:endParaRPr lang="en-US" altLang="ko-KR" sz="2800" b="1" dirty="0">
              <a:solidFill>
                <a:srgbClr val="556F75"/>
              </a:solidFill>
            </a:endParaRPr>
          </a:p>
        </p:txBody>
      </p: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54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345860" y="1048249"/>
            <a:ext cx="1870922" cy="4745"/>
          </a:xfrm>
          <a:custGeom>
            <a:avLst/>
            <a:gdLst/>
            <a:ahLst/>
            <a:cxnLst/>
            <a:rect l="l" t="t" r="r" b="b"/>
            <a:pathLst>
              <a:path w="1178" h="3" extrusionOk="0">
                <a:moveTo>
                  <a:pt x="0" y="0"/>
                </a:moveTo>
                <a:lnTo>
                  <a:pt x="1178" y="3"/>
                </a:lnTo>
              </a:path>
            </a:pathLst>
          </a:custGeom>
          <a:noFill/>
          <a:ln w="28575" cap="rnd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2"/>
          <p:cNvSpPr txBox="1">
            <a:spLocks/>
          </p:cNvSpPr>
          <p:nvPr/>
        </p:nvSpPr>
        <p:spPr>
          <a:xfrm>
            <a:off x="2294617" y="821112"/>
            <a:ext cx="1785159" cy="46058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1278" tIns="45555" rIns="91278" bIns="45555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00111"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 lang="ko-KR" altLang="en-US"/>
            </a:pPr>
            <a:r>
              <a:rPr lang="ko-KR" altLang="en-US" sz="2400" b="1" spc="5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rPr>
              <a:t>감사합니다.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5FCA530-E7FD-420F-890D-F5571F11144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0776520" y="6090829"/>
            <a:ext cx="1153050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1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98349" y="280695"/>
            <a:ext cx="4069459" cy="655643"/>
            <a:chOff x="1919288" y="298451"/>
            <a:chExt cx="40694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38265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Content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0776520" y="6090829"/>
            <a:ext cx="1153050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3" name="TextBox 2"/>
          <p:cNvSpPr txBox="1"/>
          <p:nvPr/>
        </p:nvSpPr>
        <p:spPr>
          <a:xfrm>
            <a:off x="853082" y="1110118"/>
            <a:ext cx="977942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1.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 </a:t>
            </a:r>
            <a:r>
              <a:rPr lang="ko-KR" altLang="en-US" sz="1400" b="1" dirty="0" smtClean="0">
                <a:solidFill>
                  <a:srgbClr val="556F75"/>
                </a:solidFill>
              </a:rPr>
              <a:t>연구배경</a:t>
            </a:r>
            <a:endParaRPr lang="en-US" altLang="ko-KR" sz="1400" b="1" dirty="0" smtClean="0">
              <a:solidFill>
                <a:srgbClr val="556F75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>
                <a:solidFill>
                  <a:srgbClr val="556F75"/>
                </a:solidFill>
              </a:rPr>
              <a:t>Recurrent Neural Networks(</a:t>
            </a:r>
            <a:r>
              <a:rPr lang="en-US" altLang="ko-KR" sz="1400" b="1" dirty="0">
                <a:solidFill>
                  <a:srgbClr val="556F75"/>
                </a:solidFill>
              </a:rPr>
              <a:t>R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NN)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>
                <a:solidFill>
                  <a:srgbClr val="556F75"/>
                </a:solidFill>
              </a:rPr>
              <a:t>RNN Encoder-Decoder</a:t>
            </a:r>
            <a:r>
              <a:rPr lang="en-US" altLang="ko-KR" sz="1400" b="1" dirty="0">
                <a:solidFill>
                  <a:srgbClr val="556F75"/>
                </a:solidFill>
              </a:rPr>
              <a:t> 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Network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>
                <a:solidFill>
                  <a:srgbClr val="556F75"/>
                </a:solidFill>
              </a:rPr>
              <a:t>Sequence to Sequence(Seq2Seq)</a:t>
            </a:r>
          </a:p>
          <a:p>
            <a:pPr marL="742950" lvl="1" indent="-285750">
              <a:buFontTx/>
              <a:buChar char="-"/>
            </a:pPr>
            <a:endParaRPr lang="en-US" altLang="ko-KR" sz="1400" b="1" dirty="0" smtClean="0">
              <a:solidFill>
                <a:srgbClr val="556F75"/>
              </a:solidFill>
            </a:endParaRPr>
          </a:p>
          <a:p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2.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 </a:t>
            </a:r>
            <a:r>
              <a:rPr lang="ko-KR" altLang="en-US" sz="1400" b="1" dirty="0" smtClean="0">
                <a:solidFill>
                  <a:srgbClr val="556F75"/>
                </a:solidFill>
              </a:rPr>
              <a:t>문제제시 및 분석</a:t>
            </a:r>
            <a:endParaRPr lang="en-US" altLang="ko-KR" sz="1400" b="1" dirty="0" smtClean="0">
              <a:solidFill>
                <a:srgbClr val="556F75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>
                <a:solidFill>
                  <a:srgbClr val="556F75"/>
                </a:solidFill>
              </a:rPr>
              <a:t>Motion 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Analysis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>
                <a:solidFill>
                  <a:srgbClr val="556F75"/>
                </a:solidFill>
              </a:rPr>
              <a:t>Motion Data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>
                <a:solidFill>
                  <a:srgbClr val="556F75"/>
                </a:solidFill>
              </a:rPr>
              <a:t>Step1 : Motion Classification 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1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>
                <a:solidFill>
                  <a:srgbClr val="556F75"/>
                </a:solidFill>
              </a:rPr>
              <a:t>Step2 : Classification of Human motion</a:t>
            </a:r>
            <a:endParaRPr lang="en-US" altLang="ko-KR" sz="1400" b="1" dirty="0" smtClean="0">
              <a:solidFill>
                <a:srgbClr val="556F75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>
                <a:solidFill>
                  <a:srgbClr val="556F75"/>
                </a:solidFill>
              </a:rPr>
              <a:t>Step3 : Generation of Human motion</a:t>
            </a:r>
            <a:endParaRPr lang="en-US" altLang="ko-KR" sz="1400" b="1" dirty="0" smtClean="0">
              <a:solidFill>
                <a:srgbClr val="556F75"/>
              </a:solidFill>
            </a:endParaRPr>
          </a:p>
          <a:p>
            <a:pPr lvl="1"/>
            <a:endParaRPr lang="en-US" altLang="ko-KR" sz="1400" b="1" dirty="0" smtClean="0">
              <a:solidFill>
                <a:srgbClr val="556F75"/>
              </a:solidFill>
            </a:endParaRPr>
          </a:p>
          <a:p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3.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 </a:t>
            </a:r>
            <a:r>
              <a:rPr lang="ko-KR" altLang="en-US" sz="1400" b="1" dirty="0" smtClean="0">
                <a:solidFill>
                  <a:srgbClr val="556F75"/>
                </a:solidFill>
              </a:rPr>
              <a:t>제안하는 방법</a:t>
            </a:r>
            <a:endParaRPr lang="en-US" altLang="ko-KR" sz="1400" b="1" dirty="0" smtClean="0">
              <a:solidFill>
                <a:srgbClr val="556F75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>
                <a:solidFill>
                  <a:srgbClr val="556F75"/>
                </a:solidFill>
              </a:rPr>
              <a:t>Data 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Augmentation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>
                <a:solidFill>
                  <a:srgbClr val="556F75"/>
                </a:solidFill>
              </a:rPr>
              <a:t>Motion Multi Classification with RNN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>
                <a:solidFill>
                  <a:srgbClr val="556F75"/>
                </a:solidFill>
              </a:rPr>
              <a:t>Motion Classification according to people with RNN</a:t>
            </a:r>
            <a:endParaRPr lang="en-US" altLang="ko-KR" sz="1400" b="1" dirty="0" smtClean="0">
              <a:solidFill>
                <a:srgbClr val="556F75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>
                <a:solidFill>
                  <a:srgbClr val="556F75"/>
                </a:solidFill>
              </a:rPr>
              <a:t>Sequence to Sequence for Motion Generation</a:t>
            </a:r>
          </a:p>
          <a:p>
            <a:pPr marL="742950" lvl="1" indent="-285750">
              <a:buFontTx/>
              <a:buChar char="-"/>
            </a:pPr>
            <a:endParaRPr lang="en-US" altLang="ko-KR" sz="1400" b="1" dirty="0" smtClean="0">
              <a:solidFill>
                <a:srgbClr val="556F75"/>
              </a:solidFill>
            </a:endParaRPr>
          </a:p>
          <a:p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4. </a:t>
            </a:r>
            <a:r>
              <a:rPr lang="ko-KR" altLang="en-US" sz="1400" b="1" dirty="0" smtClean="0">
                <a:solidFill>
                  <a:srgbClr val="556F75"/>
                </a:solidFill>
              </a:rPr>
              <a:t>실험 및 결과</a:t>
            </a:r>
            <a:endParaRPr lang="en-US" altLang="ko-KR" sz="1400" b="1" dirty="0" smtClean="0">
              <a:solidFill>
                <a:srgbClr val="556F7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b="1" dirty="0">
              <a:solidFill>
                <a:srgbClr val="556F75"/>
              </a:solidFill>
            </a:endParaRPr>
          </a:p>
          <a:p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5.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 </a:t>
            </a:r>
            <a:r>
              <a:rPr lang="ko-KR" altLang="en-US" sz="1400" b="1" dirty="0" smtClean="0">
                <a:solidFill>
                  <a:srgbClr val="556F75"/>
                </a:solidFill>
              </a:rPr>
              <a:t>추가적인 활용방안 제시</a:t>
            </a:r>
            <a:endParaRPr lang="en-US" altLang="ko-KR" sz="1400" b="1" dirty="0" smtClean="0">
              <a:solidFill>
                <a:srgbClr val="556F7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b="1" dirty="0">
              <a:solidFill>
                <a:srgbClr val="556F75"/>
              </a:solidFill>
            </a:endParaRPr>
          </a:p>
          <a:p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6. </a:t>
            </a:r>
            <a:r>
              <a:rPr lang="ko-KR" altLang="en-US" sz="1400" b="1" dirty="0" smtClean="0">
                <a:solidFill>
                  <a:srgbClr val="556F75"/>
                </a:solidFill>
              </a:rPr>
              <a:t>한계점 및 추후 연구</a:t>
            </a:r>
            <a:endParaRPr lang="en-US" altLang="ko-KR" sz="1400" b="1" dirty="0" smtClean="0">
              <a:solidFill>
                <a:srgbClr val="556F7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b="1" dirty="0">
              <a:solidFill>
                <a:srgbClr val="556F75"/>
              </a:solidFill>
            </a:endParaRPr>
          </a:p>
          <a:p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7. </a:t>
            </a:r>
            <a:r>
              <a:rPr lang="ko-KR" altLang="en-US" sz="1400" b="1" dirty="0" smtClean="0">
                <a:solidFill>
                  <a:srgbClr val="556F75"/>
                </a:solidFill>
              </a:rPr>
              <a:t>결론</a:t>
            </a:r>
            <a:endParaRPr lang="en-US" altLang="ko-KR" sz="1400" b="1" dirty="0" smtClean="0">
              <a:solidFill>
                <a:srgbClr val="556F75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1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98349" y="280695"/>
            <a:ext cx="7669859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연구배경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Convolutional Neural Networks(CNN)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0776520" y="6090829"/>
            <a:ext cx="1153050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27" y="1064319"/>
            <a:ext cx="5384381" cy="280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>
                <a:spLocks noChangeArrowheads="1"/>
              </p:cNvSpPr>
              <p:nvPr/>
            </p:nvSpPr>
            <p:spPr bwMode="auto">
              <a:xfrm>
                <a:off x="7104112" y="908720"/>
                <a:ext cx="4608512" cy="506401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171450" indent="-171450" eaLnBrk="0" hangingPunct="0"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marL="0" indent="0" algn="just" eaLnBrk="1" hangingPunct="1"/>
                <a:r>
                  <a:rPr lang="en-US" altLang="ko-KR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[Convolution layer]</a:t>
                </a:r>
              </a:p>
              <a:p>
                <a:pPr marL="0" indent="0" algn="just" eaLnBrk="1" hangingPunct="1"/>
                <a:endPara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0" indent="0" algn="just" eaLnBrk="1" hangingPunct="1"/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j, kth hidden neuron output : </a:t>
                </a:r>
              </a:p>
              <a:p>
                <a:pPr marL="0" indent="0" algn="just" eaLnBrk="1" hangingPunct="1"/>
                <a:endPara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0" indent="0" algn="just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맑은 고딕" pitchFamily="50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𝑏</m:t>
                          </m:r>
                          <m:r>
                            <a:rPr lang="en-US" altLang="ko-K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맑은 고딕" pitchFamily="50" charset="-127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ko-K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𝑙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4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𝑚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4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  <a:ea typeface="맑은 고딕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  <a:ea typeface="맑은 고딕" pitchFamily="50" charset="-127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  <a:ea typeface="맑은 고딕" pitchFamily="50" charset="-127"/>
                                        </a:rPr>
                                        <m:t>𝑙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  <a:ea typeface="맑은 고딕" pitchFamily="50" charset="-127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  <a:ea typeface="맑은 고딕" pitchFamily="50" charset="-127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  <a:ea typeface="맑은 고딕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  <a:ea typeface="맑은 고딕" pitchFamily="50" charset="-127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  <a:ea typeface="맑은 고딕" pitchFamily="50" charset="-127"/>
                                        </a:rPr>
                                        <m:t>𝑗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  <a:ea typeface="맑은 고딕" pitchFamily="50" charset="-127"/>
                                        </a:rPr>
                                        <m:t>+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  <a:ea typeface="맑은 고딕" pitchFamily="50" charset="-127"/>
                                        </a:rPr>
                                        <m:t>𝑙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  <a:ea typeface="맑은 고딕" pitchFamily="50" charset="-127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  <a:ea typeface="맑은 고딕" pitchFamily="50" charset="-127"/>
                                        </a:rPr>
                                        <m:t>𝑘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  <a:ea typeface="맑은 고딕" pitchFamily="50" charset="-127"/>
                                        </a:rPr>
                                        <m:t>+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  <a:ea typeface="맑은 고딕" pitchFamily="50" charset="-127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altLang="ko-KR" sz="1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맑은 고딕" pitchFamily="50" charset="-127"/>
                        </a:rPr>
                        <m:t>=</m:t>
                      </m:r>
                      <m:r>
                        <a:rPr lang="en-US" altLang="ko-KR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맑은 고딕" pitchFamily="50" charset="-127"/>
                        </a:rPr>
                        <m:t>𝑓</m:t>
                      </m:r>
                      <m:r>
                        <a:rPr lang="en-US" altLang="ko-KR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맑은 고딕" pitchFamily="50" charset="-127"/>
                        </a:rPr>
                        <m:t>(</m:t>
                      </m:r>
                      <m:r>
                        <a:rPr lang="en-US" altLang="ko-KR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맑은 고딕" pitchFamily="50" charset="-127"/>
                        </a:rPr>
                        <m:t>𝑏</m:t>
                      </m:r>
                      <m:r>
                        <a:rPr lang="en-US" altLang="ko-KR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맑은 고딕" pitchFamily="50" charset="-127"/>
                        </a:rPr>
                        <m:t>+</m:t>
                      </m:r>
                      <m:r>
                        <a:rPr lang="en-US" altLang="ko-KR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맑은 고딕" pitchFamily="50" charset="-127"/>
                        </a:rPr>
                        <m:t>𝑤</m:t>
                      </m:r>
                      <m:r>
                        <a:rPr lang="en-US" altLang="ko-KR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맑은 고딕" pitchFamily="50" charset="-127"/>
                        </a:rPr>
                        <m:t>∗</m:t>
                      </m:r>
                      <m:r>
                        <a:rPr lang="en-US" altLang="ko-KR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맑은 고딕" pitchFamily="50" charset="-127"/>
                        </a:rPr>
                        <m:t>𝑎</m:t>
                      </m:r>
                      <m:r>
                        <a:rPr lang="en-US" altLang="ko-KR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맑은 고딕" pitchFamily="50" charset="-127"/>
                        </a:rPr>
                        <m:t>)</m:t>
                      </m:r>
                    </m:oMath>
                  </m:oMathPara>
                </a14:m>
                <a:endParaRPr lang="en-US" altLang="ko-KR" sz="14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0" indent="0" algn="just" eaLnBrk="1" hangingPunct="1"/>
                <a:endPara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0" indent="0" algn="just" eaLnBrk="1" hangingPunct="1"/>
                <a:endPara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just" eaLnBrk="1" hangingPunct="1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데이터에 기반한 학습을 통해 </a:t>
                </a: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weight </a:t>
                </a:r>
                <a:r>
                  <a:rPr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값을 갱신 </a:t>
                </a: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= </a:t>
                </a:r>
                <a:r>
                  <a:rPr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목적에 맞는 어떤 특징을 추출할 수 있는 </a:t>
                </a: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filter</a:t>
                </a:r>
                <a:r>
                  <a:rPr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를 찾아내는 과정</a:t>
                </a:r>
                <a:endPara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just" eaLnBrk="1" hangingPunct="1">
                  <a:buFont typeface="Arial" panose="020B0604020202020204" pitchFamily="34" charset="0"/>
                  <a:buChar char="•"/>
                </a:pPr>
                <a:endPara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just" eaLnBrk="1" hangingPunct="1">
                  <a:buFont typeface="Arial" panose="020B0604020202020204" pitchFamily="34" charset="0"/>
                  <a:buChar char="•"/>
                </a:pPr>
                <a:endPara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just" eaLnBrk="1" hangingPunct="1">
                  <a:buFont typeface="Arial" panose="020B0604020202020204" pitchFamily="34" charset="0"/>
                  <a:buChar char="•"/>
                </a:pPr>
                <a:endPara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0" indent="0" algn="just" eaLnBrk="1" hangingPunct="1"/>
                <a:endPara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just" eaLnBrk="1" hangingPunct="1">
                  <a:buFont typeface="Arial" panose="020B0604020202020204" pitchFamily="34" charset="0"/>
                  <a:buChar char="•"/>
                </a:pP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Network  :  </a:t>
                </a:r>
                <a:r>
                  <a:rPr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수많은 필터들의 계수와 그것들을 어떻게 통합해서 사용할지를 자동으로 학습하게 됨</a:t>
                </a:r>
                <a:endPara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just" eaLnBrk="1" hangingPunct="1">
                  <a:buFont typeface="Arial" panose="020B0604020202020204" pitchFamily="34" charset="0"/>
                  <a:buChar char="•"/>
                </a:pPr>
                <a:endPara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just" eaLnBrk="1" hangingPunct="1">
                  <a:buFont typeface="Arial" panose="020B0604020202020204" pitchFamily="34" charset="0"/>
                  <a:buChar char="•"/>
                </a:pP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Image Classification, Detection, Localization, Segmentation</a:t>
                </a:r>
                <a:r>
                  <a:rPr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등 다방면에서 좋은 성능을 보여주고 있음</a:t>
                </a:r>
                <a:endPara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0" indent="0" algn="just" eaLnBrk="1" hangingPunct="1"/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04112" y="908720"/>
                <a:ext cx="4608512" cy="5064015"/>
              </a:xfrm>
              <a:prstGeom prst="rect">
                <a:avLst/>
              </a:prstGeom>
              <a:blipFill rotWithShape="1">
                <a:blip r:embed="rId4"/>
                <a:stretch>
                  <a:fillRect l="-265" t="-120" r="-529"/>
                </a:stretch>
              </a:blipFill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3823708"/>
            <a:ext cx="6580909" cy="2701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482" y="3616657"/>
            <a:ext cx="4251614" cy="640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46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98349" y="280695"/>
            <a:ext cx="7669859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연구배경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Generative Adversarial Networks(GAN)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0776520" y="6090829"/>
            <a:ext cx="1153050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grpSp>
        <p:nvGrpSpPr>
          <p:cNvPr id="47" name="그룹 46"/>
          <p:cNvGrpSpPr/>
          <p:nvPr/>
        </p:nvGrpSpPr>
        <p:grpSpPr>
          <a:xfrm>
            <a:off x="984869" y="1268760"/>
            <a:ext cx="5039123" cy="4463498"/>
            <a:chOff x="984869" y="1556792"/>
            <a:chExt cx="5039123" cy="4463498"/>
          </a:xfrm>
        </p:grpSpPr>
        <p:sp>
          <p:nvSpPr>
            <p:cNvPr id="3" name="직사각형 2"/>
            <p:cNvSpPr/>
            <p:nvPr/>
          </p:nvSpPr>
          <p:spPr>
            <a:xfrm>
              <a:off x="984869" y="2492896"/>
              <a:ext cx="1728192" cy="1152128"/>
            </a:xfrm>
            <a:prstGeom prst="rect">
              <a:avLst/>
            </a:prstGeom>
            <a:noFill/>
            <a:ln>
              <a:solidFill>
                <a:srgbClr val="556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556F75"/>
                  </a:solidFill>
                </a:rPr>
                <a:t>Generator</a:t>
              </a:r>
              <a:endParaRPr lang="ko-KR" altLang="en-US" sz="1600" b="1" dirty="0">
                <a:solidFill>
                  <a:srgbClr val="556F75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295800" y="2492896"/>
              <a:ext cx="1728192" cy="1152128"/>
            </a:xfrm>
            <a:prstGeom prst="rect">
              <a:avLst/>
            </a:prstGeom>
            <a:noFill/>
            <a:ln>
              <a:solidFill>
                <a:srgbClr val="556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556F75"/>
                  </a:solidFill>
                </a:rPr>
                <a:t>Discriminator</a:t>
              </a:r>
              <a:endParaRPr lang="ko-KR" altLang="en-US" sz="1600" b="1" dirty="0">
                <a:solidFill>
                  <a:srgbClr val="556F75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84869" y="1556792"/>
              <a:ext cx="1728192" cy="432048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3">
                      <a:lumMod val="75000"/>
                    </a:schemeClr>
                  </a:solidFill>
                </a:rPr>
                <a:t>Random Noise</a:t>
              </a:r>
              <a:endParaRPr lang="ko-KR" altLang="en-US" sz="16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5" name="직선 화살표 연결선 4"/>
            <p:cNvCxnSpPr>
              <a:stCxn id="17" idx="2"/>
              <a:endCxn id="3" idx="0"/>
            </p:cNvCxnSpPr>
            <p:nvPr/>
          </p:nvCxnSpPr>
          <p:spPr>
            <a:xfrm>
              <a:off x="1848965" y="1988840"/>
              <a:ext cx="0" cy="504056"/>
            </a:xfrm>
            <a:prstGeom prst="straightConnector1">
              <a:avLst/>
            </a:prstGeom>
            <a:ln>
              <a:solidFill>
                <a:srgbClr val="556F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989732" y="4292098"/>
              <a:ext cx="1728192" cy="1715471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Fake image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625580" y="4304819"/>
              <a:ext cx="1728192" cy="1715471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Real image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3" idx="2"/>
              <a:endCxn id="18" idx="0"/>
            </p:cNvCxnSpPr>
            <p:nvPr/>
          </p:nvCxnSpPr>
          <p:spPr>
            <a:xfrm>
              <a:off x="1848965" y="3645024"/>
              <a:ext cx="4863" cy="647074"/>
            </a:xfrm>
            <a:prstGeom prst="straightConnector1">
              <a:avLst/>
            </a:prstGeom>
            <a:ln>
              <a:solidFill>
                <a:srgbClr val="556F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/>
            <p:nvPr/>
          </p:nvCxnSpPr>
          <p:spPr>
            <a:xfrm flipV="1">
              <a:off x="2731992" y="2790048"/>
              <a:ext cx="1577876" cy="2080874"/>
            </a:xfrm>
            <a:prstGeom prst="bentConnector3">
              <a:avLst>
                <a:gd name="adj1" fmla="val 29494"/>
              </a:avLst>
            </a:prstGeom>
            <a:ln>
              <a:solidFill>
                <a:srgbClr val="556F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꺾인 연결선 42"/>
            <p:cNvCxnSpPr/>
            <p:nvPr/>
          </p:nvCxnSpPr>
          <p:spPr>
            <a:xfrm rot="5400000" flipH="1" flipV="1">
              <a:off x="3657692" y="3653990"/>
              <a:ext cx="863098" cy="413117"/>
            </a:xfrm>
            <a:prstGeom prst="bentConnector2">
              <a:avLst/>
            </a:prstGeom>
            <a:ln>
              <a:solidFill>
                <a:srgbClr val="556F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/>
            <p:cNvSpPr/>
            <p:nvPr/>
          </p:nvSpPr>
          <p:spPr>
            <a:xfrm>
              <a:off x="4423871" y="1588150"/>
              <a:ext cx="14672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rgbClr val="556F75"/>
                  </a:solidFill>
                </a:rPr>
                <a:t>Real of Fake?</a:t>
              </a:r>
              <a:endParaRPr lang="ko-KR" altLang="en-US" sz="1600" b="1" dirty="0">
                <a:solidFill>
                  <a:srgbClr val="556F75"/>
                </a:solidFill>
              </a:endParaRPr>
            </a:p>
          </p:txBody>
        </p:sp>
        <p:cxnSp>
          <p:nvCxnSpPr>
            <p:cNvPr id="46" name="직선 화살표 연결선 45"/>
            <p:cNvCxnSpPr>
              <a:stCxn id="15" idx="0"/>
              <a:endCxn id="44" idx="2"/>
            </p:cNvCxnSpPr>
            <p:nvPr/>
          </p:nvCxnSpPr>
          <p:spPr>
            <a:xfrm flipH="1" flipV="1">
              <a:off x="5157501" y="1926704"/>
              <a:ext cx="2395" cy="566192"/>
            </a:xfrm>
            <a:prstGeom prst="straightConnector1">
              <a:avLst/>
            </a:prstGeom>
            <a:ln>
              <a:solidFill>
                <a:srgbClr val="556F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7104112" y="908720"/>
            <a:ext cx="4608512" cy="135421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marL="0" indent="0" algn="just" eaLnBrk="1" hangingPunct="1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[Generative Adversarial Networks]</a:t>
            </a:r>
          </a:p>
          <a:p>
            <a:pPr marL="0" indent="0" algn="just" eaLnBrk="1" hangingPunct="1"/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Generative Model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 and G play the two-player min-max game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생성모델 프레임워크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 algn="just" eaLnBrk="1" hangingPunct="1"/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/>
              <p:cNvSpPr/>
              <p:nvPr/>
            </p:nvSpPr>
            <p:spPr>
              <a:xfrm>
                <a:off x="263352" y="5949280"/>
                <a:ext cx="8136904" cy="4947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0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𝒎𝒊𝒏</m:t>
                              </m:r>
                            </m:e>
                            <m:lim>
                              <m:r>
                                <a:rPr lang="en-US" altLang="ko-KR" sz="20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𝑮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ko-KR" sz="20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sz="20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limLowPr>
                                <m:e>
                                  <m:r>
                                    <a:rPr lang="en-US" altLang="ko-KR" sz="20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𝒎𝒂𝒙</m:t>
                                  </m:r>
                                </m:e>
                                <m:lim>
                                  <m:r>
                                    <a:rPr lang="en-US" altLang="ko-KR" sz="20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𝑫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ko-KR" sz="20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𝑽</m:t>
                              </m:r>
                              <m:d>
                                <m:dPr>
                                  <m:ctrlPr>
                                    <a:rPr lang="en-US" altLang="ko-KR" sz="20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𝑫</m:t>
                                  </m:r>
                                  <m:r>
                                    <a:rPr lang="en-US" altLang="ko-KR" sz="20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,</m:t>
                                  </m:r>
                                  <m:r>
                                    <a:rPr lang="en-US" altLang="ko-KR" sz="20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𝑮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ko-KR" sz="20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맑은 고딕" pitchFamily="50" charset="-127"/>
                        </a:rPr>
                        <m:t>= </m:t>
                      </m:r>
                      <m:sSub>
                        <m:sSubPr>
                          <m:ctrlPr>
                            <a:rPr lang="en-US" altLang="ko-KR" sz="20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r>
                            <a:rPr lang="ko-KR" altLang="en-US" sz="20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맑은 고딕" pitchFamily="50" charset="-127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0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𝒙</m:t>
                          </m:r>
                          <m:r>
                            <a:rPr lang="en-US" altLang="ko-KR" sz="20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맑은 고딕" pitchFamily="50" charset="-127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20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20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𝒅𝒂𝒕𝒂</m:t>
                              </m:r>
                              <m:r>
                                <a:rPr lang="en-US" altLang="ko-KR" sz="20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(</m:t>
                              </m:r>
                              <m:r>
                                <a:rPr lang="en-US" altLang="ko-KR" sz="20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𝒙</m:t>
                              </m:r>
                              <m:r>
                                <a:rPr lang="en-US" altLang="ko-KR" sz="20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0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𝒍𝒐𝒈𝑫</m:t>
                          </m:r>
                          <m:r>
                            <a:rPr lang="en-US" altLang="ko-KR" sz="20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맑은 고딕" pitchFamily="50" charset="-127"/>
                            </a:rPr>
                            <m:t>(</m:t>
                          </m:r>
                          <m:r>
                            <a:rPr lang="en-US" altLang="ko-KR" sz="20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𝒙</m:t>
                          </m:r>
                          <m:r>
                            <a:rPr lang="en-US" altLang="ko-KR" sz="20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맑은 고딕" pitchFamily="50" charset="-127"/>
                            </a:rPr>
                            <m:t>)</m:t>
                          </m:r>
                        </m:e>
                      </m:d>
                      <m:r>
                        <a:rPr lang="en-US" altLang="ko-KR" sz="20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맑은 고딕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r>
                            <a:rPr lang="ko-KR" altLang="en-US" sz="20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맑은 고딕" pitchFamily="50" charset="-127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0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𝒛</m:t>
                          </m:r>
                          <m:r>
                            <a:rPr lang="en-US" altLang="ko-KR" sz="20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맑은 고딕" pitchFamily="50" charset="-127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20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20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𝒙</m:t>
                              </m:r>
                              <m:r>
                                <a:rPr lang="en-US" altLang="ko-KR" sz="20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(</m:t>
                              </m:r>
                              <m:r>
                                <a:rPr lang="en-US" altLang="ko-KR" sz="20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𝒛</m:t>
                              </m:r>
                              <m:r>
                                <a:rPr lang="en-US" altLang="ko-KR" sz="20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0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맑은 고딕" pitchFamily="50" charset="-127"/>
                            </a:rPr>
                            <m:t>𝐥𝐨𝐠</m:t>
                          </m:r>
                          <m:r>
                            <a:rPr lang="en-US" altLang="ko-KR" sz="20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맑은 고딕" pitchFamily="50" charset="-127"/>
                            </a:rPr>
                            <m:t>⁡(</m:t>
                          </m:r>
                          <m:r>
                            <a:rPr lang="en-US" altLang="ko-KR" sz="20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맑은 고딕" pitchFamily="50" charset="-127"/>
                            </a:rPr>
                            <m:t>𝟏</m:t>
                          </m:r>
                          <m:r>
                            <a:rPr lang="en-US" altLang="ko-KR" sz="20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맑은 고딕" pitchFamily="50" charset="-127"/>
                            </a:rPr>
                            <m:t>−</m:t>
                          </m:r>
                          <m:r>
                            <a:rPr lang="en-US" altLang="ko-KR" sz="20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𝑫</m:t>
                          </m:r>
                          <m:d>
                            <m:dPr>
                              <m:ctrlPr>
                                <a:rPr lang="en-US" altLang="ko-KR" sz="20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0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𝑮</m:t>
                              </m:r>
                              <m:d>
                                <m:dPr>
                                  <m:ctrlPr>
                                    <a:rPr lang="en-US" altLang="ko-KR" sz="20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𝒛</m:t>
                                  </m:r>
                                </m:e>
                              </m:d>
                              <m:r>
                                <a:rPr lang="en-US" altLang="ko-KR" sz="20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5949280"/>
                <a:ext cx="8136904" cy="494751"/>
              </a:xfrm>
              <a:prstGeom prst="rect">
                <a:avLst/>
              </a:prstGeom>
              <a:blipFill rotWithShape="1">
                <a:blip r:embed="rId3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278779"/>
            <a:ext cx="2397252" cy="34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61" y="2241105"/>
            <a:ext cx="2985040" cy="3492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9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98349" y="280695"/>
            <a:ext cx="7669859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연구배경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Cycle-GAN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0776520" y="6090829"/>
            <a:ext cx="1153050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grpSp>
        <p:nvGrpSpPr>
          <p:cNvPr id="56" name="그룹 55"/>
          <p:cNvGrpSpPr/>
          <p:nvPr/>
        </p:nvGrpSpPr>
        <p:grpSpPr>
          <a:xfrm>
            <a:off x="1442553" y="446513"/>
            <a:ext cx="9182405" cy="2669908"/>
            <a:chOff x="983432" y="313018"/>
            <a:chExt cx="10100646" cy="2936899"/>
          </a:xfrm>
        </p:grpSpPr>
        <p:sp>
          <p:nvSpPr>
            <p:cNvPr id="8" name="직사각형 7"/>
            <p:cNvSpPr/>
            <p:nvPr/>
          </p:nvSpPr>
          <p:spPr>
            <a:xfrm>
              <a:off x="7267654" y="1946463"/>
              <a:ext cx="1728192" cy="1047389"/>
            </a:xfrm>
            <a:prstGeom prst="rect">
              <a:avLst/>
            </a:prstGeom>
            <a:noFill/>
            <a:ln>
              <a:solidFill>
                <a:srgbClr val="556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556F75"/>
                  </a:solidFill>
                </a:rPr>
                <a:t>Generator2</a:t>
              </a:r>
            </a:p>
            <a:p>
              <a:pPr algn="ctr"/>
              <a:r>
                <a:rPr lang="en-US" altLang="ko-KR" sz="1600" b="1" dirty="0" smtClean="0">
                  <a:solidFill>
                    <a:srgbClr val="556F75"/>
                  </a:solidFill>
                </a:rPr>
                <a:t>(B2A)</a:t>
              </a:r>
              <a:endParaRPr lang="ko-KR" altLang="en-US" sz="1600" b="1" dirty="0">
                <a:solidFill>
                  <a:srgbClr val="556F75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179422" y="313018"/>
              <a:ext cx="1728192" cy="1047389"/>
            </a:xfrm>
            <a:prstGeom prst="rect">
              <a:avLst/>
            </a:prstGeom>
            <a:noFill/>
            <a:ln>
              <a:solidFill>
                <a:srgbClr val="556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rgbClr val="556F75"/>
                  </a:solidFill>
                </a:rPr>
                <a:t>Discriminator1</a:t>
              </a:r>
            </a:p>
            <a:p>
              <a:pPr algn="ctr"/>
              <a:r>
                <a:rPr lang="en-US" altLang="ko-KR" sz="1600" b="1" dirty="0" smtClean="0">
                  <a:solidFill>
                    <a:srgbClr val="556F75"/>
                  </a:solidFill>
                </a:rPr>
                <a:t>(B)</a:t>
              </a:r>
              <a:endParaRPr lang="ko-KR" altLang="en-US" sz="1600" b="1" dirty="0">
                <a:solidFill>
                  <a:srgbClr val="556F75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179422" y="1690398"/>
              <a:ext cx="1728192" cy="1559519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Fake image(B)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355886" y="1690398"/>
              <a:ext cx="1728192" cy="1559519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Reconstruct image(A)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83432" y="1690398"/>
              <a:ext cx="1728192" cy="1559519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Real image(A)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91190" y="1946463"/>
              <a:ext cx="1728192" cy="1047389"/>
            </a:xfrm>
            <a:prstGeom prst="rect">
              <a:avLst/>
            </a:prstGeom>
            <a:noFill/>
            <a:ln>
              <a:solidFill>
                <a:srgbClr val="556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556F75"/>
                  </a:solidFill>
                </a:rPr>
                <a:t>Generator1</a:t>
              </a:r>
            </a:p>
            <a:p>
              <a:pPr algn="ctr"/>
              <a:r>
                <a:rPr lang="en-US" altLang="ko-KR" sz="1600" b="1" dirty="0" smtClean="0">
                  <a:solidFill>
                    <a:srgbClr val="556F75"/>
                  </a:solidFill>
                </a:rPr>
                <a:t>(A2B)</a:t>
              </a:r>
              <a:endParaRPr lang="ko-KR" altLang="en-US" sz="1600" b="1" dirty="0">
                <a:solidFill>
                  <a:srgbClr val="556F75"/>
                </a:solidFill>
              </a:endParaRPr>
            </a:p>
          </p:txBody>
        </p:sp>
        <p:cxnSp>
          <p:nvCxnSpPr>
            <p:cNvPr id="6" name="직선 화살표 연결선 5"/>
            <p:cNvCxnSpPr>
              <a:stCxn id="15" idx="0"/>
              <a:endCxn id="9" idx="2"/>
            </p:cNvCxnSpPr>
            <p:nvPr/>
          </p:nvCxnSpPr>
          <p:spPr>
            <a:xfrm flipV="1">
              <a:off x="6043518" y="1360407"/>
              <a:ext cx="0" cy="329991"/>
            </a:xfrm>
            <a:prstGeom prst="straightConnector1">
              <a:avLst/>
            </a:prstGeom>
            <a:ln>
              <a:solidFill>
                <a:srgbClr val="556F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stCxn id="23" idx="0"/>
            </p:cNvCxnSpPr>
            <p:nvPr/>
          </p:nvCxnSpPr>
          <p:spPr>
            <a:xfrm rot="5400000" flipH="1" flipV="1">
              <a:off x="3159055" y="-329969"/>
              <a:ext cx="708840" cy="3331894"/>
            </a:xfrm>
            <a:prstGeom prst="bentConnector2">
              <a:avLst/>
            </a:prstGeom>
            <a:ln>
              <a:solidFill>
                <a:srgbClr val="556F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23" idx="3"/>
              <a:endCxn id="24" idx="1"/>
            </p:cNvCxnSpPr>
            <p:nvPr/>
          </p:nvCxnSpPr>
          <p:spPr>
            <a:xfrm>
              <a:off x="2711624" y="2470158"/>
              <a:ext cx="379566" cy="0"/>
            </a:xfrm>
            <a:prstGeom prst="straightConnector1">
              <a:avLst/>
            </a:prstGeom>
            <a:ln>
              <a:solidFill>
                <a:srgbClr val="556F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24" idx="3"/>
              <a:endCxn id="15" idx="1"/>
            </p:cNvCxnSpPr>
            <p:nvPr/>
          </p:nvCxnSpPr>
          <p:spPr>
            <a:xfrm>
              <a:off x="4819382" y="2470158"/>
              <a:ext cx="360040" cy="0"/>
            </a:xfrm>
            <a:prstGeom prst="straightConnector1">
              <a:avLst/>
            </a:prstGeom>
            <a:ln>
              <a:solidFill>
                <a:srgbClr val="556F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15" idx="3"/>
              <a:endCxn id="8" idx="1"/>
            </p:cNvCxnSpPr>
            <p:nvPr/>
          </p:nvCxnSpPr>
          <p:spPr>
            <a:xfrm>
              <a:off x="6907614" y="2470158"/>
              <a:ext cx="360040" cy="0"/>
            </a:xfrm>
            <a:prstGeom prst="straightConnector1">
              <a:avLst/>
            </a:prstGeom>
            <a:ln>
              <a:solidFill>
                <a:srgbClr val="556F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8" idx="3"/>
              <a:endCxn id="17" idx="1"/>
            </p:cNvCxnSpPr>
            <p:nvPr/>
          </p:nvCxnSpPr>
          <p:spPr>
            <a:xfrm>
              <a:off x="8995846" y="2470158"/>
              <a:ext cx="360040" cy="0"/>
            </a:xfrm>
            <a:prstGeom prst="straightConnector1">
              <a:avLst/>
            </a:prstGeom>
            <a:ln>
              <a:solidFill>
                <a:srgbClr val="556F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1442553" y="3881204"/>
            <a:ext cx="9182405" cy="2655386"/>
            <a:chOff x="983432" y="3704176"/>
            <a:chExt cx="10100646" cy="2920925"/>
          </a:xfrm>
        </p:grpSpPr>
        <p:sp>
          <p:nvSpPr>
            <p:cNvPr id="25" name="직사각형 24"/>
            <p:cNvSpPr/>
            <p:nvPr/>
          </p:nvSpPr>
          <p:spPr>
            <a:xfrm>
              <a:off x="7267654" y="3960241"/>
              <a:ext cx="1728192" cy="1047389"/>
            </a:xfrm>
            <a:prstGeom prst="rect">
              <a:avLst/>
            </a:prstGeom>
            <a:noFill/>
            <a:ln>
              <a:solidFill>
                <a:srgbClr val="556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556F75"/>
                  </a:solidFill>
                </a:rPr>
                <a:t>Generator1</a:t>
              </a:r>
            </a:p>
            <a:p>
              <a:pPr algn="ctr"/>
              <a:r>
                <a:rPr lang="en-US" altLang="ko-KR" sz="1600" b="1" dirty="0" smtClean="0">
                  <a:solidFill>
                    <a:srgbClr val="556F75"/>
                  </a:solidFill>
                </a:rPr>
                <a:t>(A2B)</a:t>
              </a:r>
              <a:endParaRPr lang="ko-KR" altLang="en-US" sz="1600" b="1" dirty="0">
                <a:solidFill>
                  <a:srgbClr val="556F75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79422" y="3704176"/>
              <a:ext cx="1728192" cy="1559519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Fake image(A)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355886" y="3704176"/>
              <a:ext cx="1728192" cy="1559519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Reconstruct image(B)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83432" y="3704176"/>
              <a:ext cx="1728192" cy="1559519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Real image(B)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091190" y="3960241"/>
              <a:ext cx="1728192" cy="1047389"/>
            </a:xfrm>
            <a:prstGeom prst="rect">
              <a:avLst/>
            </a:prstGeom>
            <a:noFill/>
            <a:ln>
              <a:solidFill>
                <a:srgbClr val="556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556F75"/>
                  </a:solidFill>
                </a:rPr>
                <a:t>Generator2</a:t>
              </a:r>
            </a:p>
            <a:p>
              <a:pPr algn="ctr"/>
              <a:r>
                <a:rPr lang="en-US" altLang="ko-KR" sz="1600" b="1" dirty="0" smtClean="0">
                  <a:solidFill>
                    <a:srgbClr val="556F75"/>
                  </a:solidFill>
                </a:rPr>
                <a:t>(B2A)</a:t>
              </a:r>
              <a:endParaRPr lang="ko-KR" altLang="en-US" sz="1600" b="1" dirty="0">
                <a:solidFill>
                  <a:srgbClr val="556F75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179422" y="5577712"/>
              <a:ext cx="1728192" cy="1047389"/>
            </a:xfrm>
            <a:prstGeom prst="rect">
              <a:avLst/>
            </a:prstGeom>
            <a:noFill/>
            <a:ln>
              <a:solidFill>
                <a:srgbClr val="556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rgbClr val="556F75"/>
                  </a:solidFill>
                </a:rPr>
                <a:t>Discriminator2</a:t>
              </a:r>
            </a:p>
            <a:p>
              <a:pPr algn="ctr"/>
              <a:r>
                <a:rPr lang="en-US" altLang="ko-KR" sz="1600" b="1" dirty="0" smtClean="0">
                  <a:solidFill>
                    <a:srgbClr val="556F75"/>
                  </a:solidFill>
                </a:rPr>
                <a:t>(A)</a:t>
              </a:r>
              <a:endParaRPr lang="ko-KR" altLang="en-US" sz="1600" b="1" dirty="0">
                <a:solidFill>
                  <a:srgbClr val="556F75"/>
                </a:solidFill>
              </a:endParaRPr>
            </a:p>
          </p:txBody>
        </p:sp>
        <p:cxnSp>
          <p:nvCxnSpPr>
            <p:cNvPr id="36" name="꺾인 연결선 35"/>
            <p:cNvCxnSpPr>
              <a:stCxn id="28" idx="2"/>
              <a:endCxn id="30" idx="1"/>
            </p:cNvCxnSpPr>
            <p:nvPr/>
          </p:nvCxnSpPr>
          <p:spPr>
            <a:xfrm rot="16200000" flipH="1">
              <a:off x="3094619" y="4016604"/>
              <a:ext cx="837712" cy="3331894"/>
            </a:xfrm>
            <a:prstGeom prst="bentConnector2">
              <a:avLst/>
            </a:prstGeom>
            <a:ln>
              <a:solidFill>
                <a:srgbClr val="556F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26" idx="2"/>
              <a:endCxn id="30" idx="0"/>
            </p:cNvCxnSpPr>
            <p:nvPr/>
          </p:nvCxnSpPr>
          <p:spPr>
            <a:xfrm>
              <a:off x="6043518" y="5263695"/>
              <a:ext cx="0" cy="314017"/>
            </a:xfrm>
            <a:prstGeom prst="straightConnector1">
              <a:avLst/>
            </a:prstGeom>
            <a:ln>
              <a:solidFill>
                <a:srgbClr val="556F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28" idx="3"/>
              <a:endCxn id="29" idx="1"/>
            </p:cNvCxnSpPr>
            <p:nvPr/>
          </p:nvCxnSpPr>
          <p:spPr>
            <a:xfrm>
              <a:off x="2711624" y="4483936"/>
              <a:ext cx="379566" cy="0"/>
            </a:xfrm>
            <a:prstGeom prst="straightConnector1">
              <a:avLst/>
            </a:prstGeom>
            <a:ln>
              <a:solidFill>
                <a:srgbClr val="556F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29" idx="3"/>
              <a:endCxn id="26" idx="1"/>
            </p:cNvCxnSpPr>
            <p:nvPr/>
          </p:nvCxnSpPr>
          <p:spPr>
            <a:xfrm>
              <a:off x="4819382" y="4483936"/>
              <a:ext cx="360040" cy="0"/>
            </a:xfrm>
            <a:prstGeom prst="straightConnector1">
              <a:avLst/>
            </a:prstGeom>
            <a:ln>
              <a:solidFill>
                <a:srgbClr val="556F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26" idx="3"/>
              <a:endCxn id="25" idx="1"/>
            </p:cNvCxnSpPr>
            <p:nvPr/>
          </p:nvCxnSpPr>
          <p:spPr>
            <a:xfrm>
              <a:off x="6907614" y="4483936"/>
              <a:ext cx="360040" cy="0"/>
            </a:xfrm>
            <a:prstGeom prst="straightConnector1">
              <a:avLst/>
            </a:prstGeom>
            <a:ln>
              <a:solidFill>
                <a:srgbClr val="556F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25" idx="3"/>
              <a:endCxn id="27" idx="1"/>
            </p:cNvCxnSpPr>
            <p:nvPr/>
          </p:nvCxnSpPr>
          <p:spPr>
            <a:xfrm>
              <a:off x="8995846" y="4483936"/>
              <a:ext cx="360040" cy="0"/>
            </a:xfrm>
            <a:prstGeom prst="straightConnector1">
              <a:avLst/>
            </a:prstGeom>
            <a:ln>
              <a:solidFill>
                <a:srgbClr val="556F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꺾인 연결선 57"/>
          <p:cNvCxnSpPr>
            <a:stCxn id="23" idx="2"/>
            <a:endCxn id="17" idx="2"/>
          </p:cNvCxnSpPr>
          <p:nvPr/>
        </p:nvCxnSpPr>
        <p:spPr>
          <a:xfrm rot="16200000" flipH="1">
            <a:off x="6034333" y="-689240"/>
            <a:ext cx="11545" cy="7611321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28" idx="0"/>
            <a:endCxn id="27" idx="0"/>
          </p:cNvCxnSpPr>
          <p:nvPr/>
        </p:nvCxnSpPr>
        <p:spPr>
          <a:xfrm rot="5400000" flipH="1" flipV="1">
            <a:off x="6034333" y="75544"/>
            <a:ext cx="11545" cy="7611321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4727848" y="3319564"/>
            <a:ext cx="2620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Cycle-consistency loss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/>
              <p:cNvSpPr/>
              <p:nvPr/>
            </p:nvSpPr>
            <p:spPr>
              <a:xfrm>
                <a:off x="6991827" y="5584418"/>
                <a:ext cx="5101397" cy="3674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𝑳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𝒄𝒚𝒄</m:t>
                          </m:r>
                        </m:sub>
                      </m:sSub>
                      <m:r>
                        <a:rPr lang="en-US" altLang="ko-KR" sz="12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맑은 고딕" pitchFamily="50" charset="-127"/>
                        </a:rPr>
                        <m:t>(</m:t>
                      </m:r>
                      <m:r>
                        <a:rPr lang="en-US" altLang="ko-KR" sz="12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맑은 고딕" pitchFamily="50" charset="-127"/>
                        </a:rPr>
                        <m:t>𝑮</m:t>
                      </m:r>
                      <m:r>
                        <a:rPr lang="en-US" altLang="ko-KR" sz="12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맑은 고딕" pitchFamily="50" charset="-127"/>
                        </a:rPr>
                        <m:t>,</m:t>
                      </m:r>
                      <m:r>
                        <a:rPr lang="en-US" altLang="ko-KR" sz="12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맑은 고딕" pitchFamily="50" charset="-127"/>
                        </a:rPr>
                        <m:t>𝑭</m:t>
                      </m:r>
                      <m:r>
                        <a:rPr lang="en-US" altLang="ko-KR" sz="12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맑은 고딕" pitchFamily="50" charset="-127"/>
                        </a:rPr>
                        <m:t>)= </m:t>
                      </m:r>
                      <m:sSub>
                        <m:sSubPr>
                          <m:ctrlPr>
                            <a:rPr lang="en-US" altLang="ko-KR" sz="1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r>
                            <a:rPr lang="ko-KR" altLang="en-US" sz="1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맑은 고딕" pitchFamily="50" charset="-127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1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𝒙</m:t>
                          </m:r>
                          <m:r>
                            <a:rPr lang="en-US" altLang="ko-KR" sz="1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맑은 고딕" pitchFamily="50" charset="-127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12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12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𝒅𝒂𝒕𝒂</m:t>
                              </m:r>
                              <m:r>
                                <a:rPr lang="en-US" altLang="ko-KR" sz="12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(</m:t>
                              </m:r>
                              <m:r>
                                <a:rPr lang="en-US" altLang="ko-KR" sz="12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𝒙</m:t>
                              </m:r>
                              <m:r>
                                <a:rPr lang="en-US" altLang="ko-KR" sz="12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12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𝑭</m:t>
                                  </m:r>
                                  <m:d>
                                    <m:dPr>
                                      <m:ctrlPr>
                                        <a:rPr lang="en-US" altLang="ko-KR" sz="1200" b="1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  <a:ea typeface="맑은 고딕" pitchFamily="50" charset="-127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  <a:ea typeface="맑은 고딕" pitchFamily="50" charset="-127"/>
                                        </a:rPr>
                                        <m:t>𝑮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200" b="1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/>
                                              <a:ea typeface="맑은 고딕" pitchFamily="50" charset="-127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1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/>
                                              <a:ea typeface="맑은 고딕" pitchFamily="50" charset="-127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ko-KR" sz="12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−</m:t>
                                  </m:r>
                                  <m:r>
                                    <a:rPr lang="en-US" altLang="ko-KR" sz="12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ko-KR" sz="12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맑은 고딕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r>
                            <a:rPr lang="ko-KR" altLang="en-US" sz="1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맑은 고딕" pitchFamily="50" charset="-127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𝒚</m:t>
                          </m:r>
                          <m:r>
                            <a:rPr lang="en-US" altLang="ko-KR" sz="1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맑은 고딕" pitchFamily="50" charset="-127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12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𝒅𝒂𝒕𝒂</m:t>
                              </m:r>
                              <m:r>
                                <a:rPr lang="en-US" altLang="ko-KR" sz="12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(</m:t>
                              </m:r>
                              <m:r>
                                <a:rPr lang="en-US" altLang="ko-KR" sz="1200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𝒚</m:t>
                              </m:r>
                              <m:r>
                                <a:rPr lang="en-US" altLang="ko-KR" sz="12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12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𝑮</m:t>
                                  </m:r>
                                  <m:d>
                                    <m:dPr>
                                      <m:ctrlPr>
                                        <a:rPr lang="en-US" altLang="ko-KR" sz="1200" b="1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  <a:ea typeface="맑은 고딕" pitchFamily="50" charset="-127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  <a:ea typeface="맑은 고딕" pitchFamily="50" charset="-127"/>
                                        </a:rPr>
                                        <m:t>𝑭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200" b="1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/>
                                              <a:ea typeface="맑은 고딕" pitchFamily="50" charset="-127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1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/>
                                              <a:ea typeface="맑은 고딕" pitchFamily="50" charset="-127"/>
                                            </a:rPr>
                                            <m:t>𝒚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ko-KR" sz="12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−</m:t>
                                  </m:r>
                                  <m:r>
                                    <a:rPr lang="en-US" altLang="ko-KR" sz="1200" b="1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100" b="1" dirty="0"/>
              </a:p>
            </p:txBody>
          </p:sp>
        </mc:Choice>
        <mc:Fallback xmlns=""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827" y="5584418"/>
                <a:ext cx="5101397" cy="36740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34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7133314" y="908720"/>
            <a:ext cx="4608512" cy="526297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marL="0" indent="0" algn="just" eaLnBrk="1" hangingPunct="1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[Cycle-GAN]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 algn="just" eaLnBrk="1" hangingPunct="1"/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Cycle-GAN, Disco-GAN, Dual-GAN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 to Image Translation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Unpaired data!!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Two-way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cycle-consistency</a:t>
            </a:r>
          </a:p>
          <a:p>
            <a:pPr lvl="1" algn="just" eaLnBrk="1" hangingPunct="1">
              <a:buFontTx/>
              <a:buChar char="-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Mode Collapse</a:t>
            </a:r>
          </a:p>
          <a:p>
            <a:pPr lvl="1" algn="just" eaLnBrk="1" hangingPunct="1">
              <a:buFontTx/>
              <a:buChar char="-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Oscillation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 algn="just" eaLnBrk="1" hangingPunct="1"/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 algn="just" eaLnBrk="1" hangingPunct="1"/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 algn="just" eaLnBrk="1" hangingPunct="1"/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 algn="just" eaLnBrk="1" hangingPunct="1"/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 algn="just" eaLnBrk="1" hangingPunct="1"/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 algn="just" eaLnBrk="1" hangingPunct="1"/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 algn="just" eaLnBrk="1" hangingPunct="1"/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 algn="ctr" eaLnBrk="1" hangingPunct="1"/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98349" y="280695"/>
            <a:ext cx="7669859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연구배경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Cycle-GAN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0776520" y="6090829"/>
            <a:ext cx="1153050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grpSp>
        <p:nvGrpSpPr>
          <p:cNvPr id="60" name="그룹 59"/>
          <p:cNvGrpSpPr/>
          <p:nvPr/>
        </p:nvGrpSpPr>
        <p:grpSpPr>
          <a:xfrm>
            <a:off x="7608168" y="3429000"/>
            <a:ext cx="3874364" cy="2687697"/>
            <a:chOff x="781476" y="1255878"/>
            <a:chExt cx="6106612" cy="4710571"/>
          </a:xfrm>
        </p:grpSpPr>
        <p:sp>
          <p:nvSpPr>
            <p:cNvPr id="34" name="TextBox 33"/>
            <p:cNvSpPr txBox="1">
              <a:spLocks noChangeArrowheads="1"/>
            </p:cNvSpPr>
            <p:nvPr/>
          </p:nvSpPr>
          <p:spPr bwMode="auto">
            <a:xfrm>
              <a:off x="783635" y="2142426"/>
              <a:ext cx="1656183" cy="53942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171450" indent="-1714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marL="0" indent="0" algn="just" eaLnBrk="1" hangingPunct="1"/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A-domain</a:t>
              </a:r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781476" y="4489073"/>
              <a:ext cx="1656183" cy="53942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171450" indent="-1714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marL="0" indent="0" algn="just" eaLnBrk="1" hangingPunct="1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-domain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2713061" y="2373258"/>
              <a:ext cx="4175027" cy="0"/>
            </a:xfrm>
            <a:prstGeom prst="line">
              <a:avLst/>
            </a:prstGeom>
            <a:ln w="38100">
              <a:solidFill>
                <a:srgbClr val="556F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711624" y="4734714"/>
              <a:ext cx="4175027" cy="0"/>
            </a:xfrm>
            <a:prstGeom prst="line">
              <a:avLst/>
            </a:prstGeom>
            <a:ln w="38100">
              <a:solidFill>
                <a:srgbClr val="556F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/>
            <p:cNvSpPr/>
            <p:nvPr/>
          </p:nvSpPr>
          <p:spPr>
            <a:xfrm>
              <a:off x="3634868" y="2273582"/>
              <a:ext cx="228884" cy="22888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507076" y="2286442"/>
              <a:ext cx="228884" cy="22888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3405984" y="4619531"/>
              <a:ext cx="228884" cy="22888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5230236" y="4621710"/>
              <a:ext cx="228884" cy="22888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화살표 연결선 40"/>
            <p:cNvCxnSpPr>
              <a:stCxn id="40" idx="0"/>
              <a:endCxn id="38" idx="4"/>
            </p:cNvCxnSpPr>
            <p:nvPr/>
          </p:nvCxnSpPr>
          <p:spPr>
            <a:xfrm flipV="1">
              <a:off x="5344678" y="2515326"/>
              <a:ext cx="276840" cy="21063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구부러진 연결선 44"/>
            <p:cNvCxnSpPr>
              <a:stCxn id="6" idx="0"/>
              <a:endCxn id="38" idx="0"/>
            </p:cNvCxnSpPr>
            <p:nvPr/>
          </p:nvCxnSpPr>
          <p:spPr>
            <a:xfrm rot="16200000" flipH="1">
              <a:off x="4678984" y="1343908"/>
              <a:ext cx="12860" cy="1872208"/>
            </a:xfrm>
            <a:prstGeom prst="curvedConnector3">
              <a:avLst>
                <a:gd name="adj1" fmla="val -4293600"/>
              </a:avLst>
            </a:prstGeom>
            <a:ln>
              <a:solidFill>
                <a:srgbClr val="FF0000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구부러진 연결선 47"/>
            <p:cNvCxnSpPr>
              <a:stCxn id="39" idx="4"/>
              <a:endCxn id="40" idx="4"/>
            </p:cNvCxnSpPr>
            <p:nvPr/>
          </p:nvCxnSpPr>
          <p:spPr>
            <a:xfrm rot="16200000" flipH="1">
              <a:off x="4431463" y="3937378"/>
              <a:ext cx="2179" cy="1824252"/>
            </a:xfrm>
            <a:prstGeom prst="curvedConnector3">
              <a:avLst>
                <a:gd name="adj1" fmla="val 24794309"/>
              </a:avLst>
            </a:prstGeom>
            <a:ln>
              <a:solidFill>
                <a:srgbClr val="FF0000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3405983" y="1255878"/>
              <a:ext cx="2736304" cy="45850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171450" indent="-1714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marL="0" indent="0" algn="just" eaLnBrk="1" hangingPunct="1"/>
              <a:r>
                <a:rPr lang="en-US" altLang="ko-KR" sz="1100" b="1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Cycle-consistency loss</a:t>
              </a:r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3064400" y="5507940"/>
              <a:ext cx="2736304" cy="45850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171450" indent="-1714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marL="0" indent="0" algn="just" eaLnBrk="1" hangingPunct="1"/>
              <a:r>
                <a:rPr lang="en-US" altLang="ko-KR" sz="1100" b="1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Cycle-consistency loss</a:t>
              </a:r>
            </a:p>
          </p:txBody>
        </p:sp>
        <p:cxnSp>
          <p:nvCxnSpPr>
            <p:cNvPr id="53" name="직선 화살표 연결선 52"/>
            <p:cNvCxnSpPr>
              <a:stCxn id="6" idx="5"/>
              <a:endCxn id="40" idx="1"/>
            </p:cNvCxnSpPr>
            <p:nvPr/>
          </p:nvCxnSpPr>
          <p:spPr>
            <a:xfrm>
              <a:off x="3830233" y="2468947"/>
              <a:ext cx="1433522" cy="218628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6" idx="4"/>
              <a:endCxn id="39" idx="0"/>
            </p:cNvCxnSpPr>
            <p:nvPr/>
          </p:nvCxnSpPr>
          <p:spPr>
            <a:xfrm flipH="1">
              <a:off x="3520426" y="2502466"/>
              <a:ext cx="228884" cy="21170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335360" y="1125899"/>
            <a:ext cx="58909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rgbClr val="556F75"/>
                </a:solidFill>
              </a:rPr>
              <a:t>Collection Style Transfer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b="1" dirty="0" smtClean="0">
              <a:solidFill>
                <a:srgbClr val="556F7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b="1" dirty="0" smtClean="0">
              <a:solidFill>
                <a:srgbClr val="556F7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b="1" dirty="0" smtClean="0">
              <a:solidFill>
                <a:srgbClr val="556F7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b="1" dirty="0" smtClean="0">
              <a:solidFill>
                <a:srgbClr val="556F75"/>
              </a:solidFill>
            </a:endParaRPr>
          </a:p>
          <a:p>
            <a:endParaRPr lang="en-US" altLang="ko-KR" b="1" dirty="0" smtClean="0">
              <a:solidFill>
                <a:srgbClr val="556F75"/>
              </a:solidFill>
            </a:endParaRPr>
          </a:p>
          <a:p>
            <a:endParaRPr lang="en-US" altLang="ko-KR" b="1" dirty="0">
              <a:solidFill>
                <a:srgbClr val="556F7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rgbClr val="556F75"/>
                </a:solidFill>
              </a:rPr>
              <a:t>Season Transfer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b="1" dirty="0" smtClean="0">
              <a:solidFill>
                <a:srgbClr val="556F7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b="1" dirty="0">
              <a:solidFill>
                <a:srgbClr val="556F7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b="1" dirty="0" smtClean="0">
              <a:solidFill>
                <a:srgbClr val="556F7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b="1" dirty="0">
              <a:solidFill>
                <a:srgbClr val="556F75"/>
              </a:solidFill>
            </a:endParaRPr>
          </a:p>
          <a:p>
            <a:endParaRPr lang="en-US" altLang="ko-KR" b="1" dirty="0">
              <a:solidFill>
                <a:srgbClr val="556F75"/>
              </a:solidFill>
            </a:endParaRPr>
          </a:p>
          <a:p>
            <a:endParaRPr lang="en-US" altLang="ko-KR" sz="1000" b="1" dirty="0">
              <a:solidFill>
                <a:srgbClr val="556F7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rgbClr val="556F75"/>
                </a:solidFill>
              </a:rPr>
              <a:t>Photo Generation from painting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452899"/>
            <a:ext cx="6598227" cy="1472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19" y="3408389"/>
            <a:ext cx="6812773" cy="131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5259004"/>
            <a:ext cx="3194301" cy="1210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655" y="5259004"/>
            <a:ext cx="3174783" cy="1210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21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7133314" y="908720"/>
            <a:ext cx="4608512" cy="1600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marL="0" indent="0" algn="just" eaLnBrk="1" hangingPunct="1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[Object Transfiguration]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 algn="just" eaLnBrk="1" hangingPunct="1"/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단순히 질감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(Style, Texture)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바꾸는 것이 아니라 해당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Object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인식하고 그것만 변화를 주어야 한다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많은 경우의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best case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예시에서 배경도 변화가 생기는 것을 볼 수 있음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98349" y="280695"/>
            <a:ext cx="7669859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문제제</a:t>
              </a:r>
              <a:r>
                <a:rPr lang="ko-KR" altLang="en-US" sz="2400" b="1" dirty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시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Object Transfiguration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0776520" y="6090829"/>
            <a:ext cx="1153050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72" name="TextBox 71"/>
          <p:cNvSpPr txBox="1"/>
          <p:nvPr/>
        </p:nvSpPr>
        <p:spPr>
          <a:xfrm>
            <a:off x="335360" y="1125899"/>
            <a:ext cx="589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rgbClr val="556F75"/>
                </a:solidFill>
              </a:rPr>
              <a:t>Object Transfiguration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52" y="3900196"/>
            <a:ext cx="5681949" cy="2800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99" y="1489798"/>
            <a:ext cx="5635848" cy="242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27E24A2F-7C03-457F-8F94-7C24BD1E52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76" y="2562488"/>
            <a:ext cx="1665459" cy="166545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4E9CC2D9-D731-49BA-BAF9-55E8A2D1BB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049" y="2562488"/>
            <a:ext cx="1665459" cy="166545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4E683173-A00E-4496-9836-5869289A97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76" y="4413769"/>
            <a:ext cx="1665459" cy="166545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325528CF-BE35-4E8A-AC84-AFBF37A2B5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048" y="4413768"/>
            <a:ext cx="1665459" cy="166545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31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98349" y="280695"/>
            <a:ext cx="7669859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문제분석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Network Architecture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0776520" y="6090829"/>
            <a:ext cx="1153050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72" name="TextBox 71"/>
          <p:cNvSpPr txBox="1"/>
          <p:nvPr/>
        </p:nvSpPr>
        <p:spPr>
          <a:xfrm>
            <a:off x="335360" y="1125899"/>
            <a:ext cx="589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rgbClr val="556F75"/>
                </a:solidFill>
              </a:rPr>
              <a:t>Residual Network</a:t>
            </a:r>
          </a:p>
        </p:txBody>
      </p:sp>
      <p:grpSp>
        <p:nvGrpSpPr>
          <p:cNvPr id="81" name="그룹 80"/>
          <p:cNvGrpSpPr/>
          <p:nvPr/>
        </p:nvGrpSpPr>
        <p:grpSpPr>
          <a:xfrm>
            <a:off x="565050" y="4612665"/>
            <a:ext cx="3042943" cy="1858096"/>
            <a:chOff x="565050" y="4612665"/>
            <a:chExt cx="3042943" cy="1858096"/>
          </a:xfrm>
        </p:grpSpPr>
        <p:sp>
          <p:nvSpPr>
            <p:cNvPr id="59" name="직사각형 58"/>
            <p:cNvSpPr/>
            <p:nvPr/>
          </p:nvSpPr>
          <p:spPr>
            <a:xfrm rot="16200000" flipH="1">
              <a:off x="561279" y="4616436"/>
              <a:ext cx="544162" cy="536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0" name="직사각형 59"/>
            <p:cNvSpPr/>
            <p:nvPr/>
          </p:nvSpPr>
          <p:spPr>
            <a:xfrm rot="16200000" flipH="1">
              <a:off x="561279" y="5268450"/>
              <a:ext cx="544162" cy="53662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1" name="직사각형 60"/>
            <p:cNvSpPr/>
            <p:nvPr/>
          </p:nvSpPr>
          <p:spPr>
            <a:xfrm rot="16200000" flipH="1">
              <a:off x="561279" y="5930370"/>
              <a:ext cx="544162" cy="53662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203963" y="4715469"/>
              <a:ext cx="12196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 err="1" smtClean="0">
                  <a:solidFill>
                    <a:srgbClr val="556F75"/>
                  </a:solidFill>
                </a:rPr>
                <a:t>Conv</a:t>
              </a:r>
              <a:r>
                <a:rPr lang="en-US" altLang="ko-KR" sz="1600" b="1" dirty="0" smtClean="0">
                  <a:solidFill>
                    <a:srgbClr val="556F75"/>
                  </a:solidFill>
                </a:rPr>
                <a:t> layer</a:t>
              </a:r>
              <a:endParaRPr lang="ko-KR" altLang="en-US" sz="1600" b="1" dirty="0">
                <a:solidFill>
                  <a:srgbClr val="556F75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201233" y="5367483"/>
              <a:ext cx="159768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rgbClr val="556F75"/>
                  </a:solidFill>
                </a:rPr>
                <a:t>Residual Block</a:t>
              </a:r>
              <a:endParaRPr lang="ko-KR" altLang="en-US" sz="1600" b="1" dirty="0">
                <a:solidFill>
                  <a:srgbClr val="556F75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211054" y="6029403"/>
              <a:ext cx="239693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rgbClr val="556F75"/>
                  </a:solidFill>
                </a:rPr>
                <a:t>Transposed </a:t>
              </a:r>
              <a:r>
                <a:rPr lang="en-US" altLang="ko-KR" sz="1600" b="1" dirty="0" err="1" smtClean="0">
                  <a:solidFill>
                    <a:srgbClr val="556F75"/>
                  </a:solidFill>
                </a:rPr>
                <a:t>Conv</a:t>
              </a:r>
              <a:r>
                <a:rPr lang="en-US" altLang="ko-KR" sz="1600" b="1" dirty="0" smtClean="0">
                  <a:solidFill>
                    <a:srgbClr val="556F75"/>
                  </a:solidFill>
                </a:rPr>
                <a:t> layer</a:t>
              </a:r>
              <a:endParaRPr lang="ko-KR" altLang="en-US" sz="1600" b="1" dirty="0">
                <a:solidFill>
                  <a:srgbClr val="556F75"/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796060" y="4509120"/>
            <a:ext cx="3244156" cy="1749812"/>
            <a:chOff x="4580036" y="4661854"/>
            <a:chExt cx="3244156" cy="1749812"/>
          </a:xfrm>
        </p:grpSpPr>
        <p:sp>
          <p:nvSpPr>
            <p:cNvPr id="66" name="직사각형 65"/>
            <p:cNvSpPr/>
            <p:nvPr/>
          </p:nvSpPr>
          <p:spPr>
            <a:xfrm rot="16200000">
              <a:off x="4805197" y="5248728"/>
              <a:ext cx="174981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Layer 1</a:t>
              </a:r>
              <a:endParaRPr lang="ko-KR" altLang="en-US" b="1" dirty="0"/>
            </a:p>
          </p:txBody>
        </p:sp>
        <p:sp>
          <p:nvSpPr>
            <p:cNvPr id="67" name="직사각형 66"/>
            <p:cNvSpPr/>
            <p:nvPr/>
          </p:nvSpPr>
          <p:spPr>
            <a:xfrm rot="16200000">
              <a:off x="5593349" y="5248728"/>
              <a:ext cx="174981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Layer 2</a:t>
              </a:r>
              <a:endParaRPr lang="ko-KR" altLang="en-US" b="1" dirty="0"/>
            </a:p>
          </p:txBody>
        </p:sp>
        <p:sp>
          <p:nvSpPr>
            <p:cNvPr id="49" name="타원 48"/>
            <p:cNvSpPr/>
            <p:nvPr/>
          </p:nvSpPr>
          <p:spPr>
            <a:xfrm>
              <a:off x="7099457" y="5315276"/>
              <a:ext cx="441358" cy="441358"/>
            </a:xfrm>
            <a:prstGeom prst="ellipse">
              <a:avLst/>
            </a:prstGeom>
            <a:noFill/>
            <a:ln>
              <a:solidFill>
                <a:srgbClr val="556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556F75"/>
                  </a:solidFill>
                </a:rPr>
                <a:t>+</a:t>
              </a:r>
              <a:endParaRPr lang="ko-KR" altLang="en-US" sz="1600" b="1" dirty="0">
                <a:solidFill>
                  <a:srgbClr val="556F75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580036" y="5367482"/>
              <a:ext cx="3193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i="1" dirty="0" smtClean="0">
                  <a:solidFill>
                    <a:srgbClr val="556F75"/>
                  </a:solidFill>
                </a:rPr>
                <a:t>X</a:t>
              </a:r>
              <a:endParaRPr lang="ko-KR" altLang="en-US" sz="1600" b="1" i="1" dirty="0">
                <a:solidFill>
                  <a:srgbClr val="556F75"/>
                </a:solidFill>
              </a:endParaRPr>
            </a:p>
          </p:txBody>
        </p:sp>
        <p:cxnSp>
          <p:nvCxnSpPr>
            <p:cNvPr id="54" name="직선 화살표 연결선 53"/>
            <p:cNvCxnSpPr>
              <a:stCxn id="73" idx="3"/>
              <a:endCxn id="66" idx="0"/>
            </p:cNvCxnSpPr>
            <p:nvPr/>
          </p:nvCxnSpPr>
          <p:spPr>
            <a:xfrm>
              <a:off x="4899354" y="5536759"/>
              <a:ext cx="492717" cy="1"/>
            </a:xfrm>
            <a:prstGeom prst="straightConnector1">
              <a:avLst/>
            </a:prstGeom>
            <a:ln>
              <a:solidFill>
                <a:srgbClr val="556F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>
              <a:stCxn id="67" idx="2"/>
              <a:endCxn id="49" idx="2"/>
            </p:cNvCxnSpPr>
            <p:nvPr/>
          </p:nvCxnSpPr>
          <p:spPr>
            <a:xfrm flipV="1">
              <a:off x="6756287" y="5535955"/>
              <a:ext cx="343170" cy="805"/>
            </a:xfrm>
            <a:prstGeom prst="straightConnector1">
              <a:avLst/>
            </a:prstGeom>
            <a:ln>
              <a:solidFill>
                <a:srgbClr val="556F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꺾인 연결선 74"/>
            <p:cNvCxnSpPr>
              <a:stCxn id="73" idx="2"/>
              <a:endCxn id="49" idx="4"/>
            </p:cNvCxnSpPr>
            <p:nvPr/>
          </p:nvCxnSpPr>
          <p:spPr>
            <a:xfrm rot="16200000" flipH="1">
              <a:off x="6004616" y="4441114"/>
              <a:ext cx="50598" cy="2580441"/>
            </a:xfrm>
            <a:prstGeom prst="bentConnector3">
              <a:avLst>
                <a:gd name="adj1" fmla="val 1914137"/>
              </a:avLst>
            </a:prstGeom>
            <a:ln>
              <a:solidFill>
                <a:srgbClr val="556F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>
              <a:stCxn id="49" idx="6"/>
            </p:cNvCxnSpPr>
            <p:nvPr/>
          </p:nvCxnSpPr>
          <p:spPr>
            <a:xfrm>
              <a:off x="7540815" y="5535955"/>
              <a:ext cx="283377" cy="0"/>
            </a:xfrm>
            <a:prstGeom prst="straightConnector1">
              <a:avLst/>
            </a:prstGeom>
            <a:ln>
              <a:solidFill>
                <a:srgbClr val="556F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구부러진 연결선 87"/>
          <p:cNvCxnSpPr/>
          <p:nvPr/>
        </p:nvCxnSpPr>
        <p:spPr>
          <a:xfrm flipV="1">
            <a:off x="2942930" y="5054023"/>
            <a:ext cx="1784918" cy="482737"/>
          </a:xfrm>
          <a:prstGeom prst="curvedConnector3">
            <a:avLst/>
          </a:prstGeom>
          <a:ln>
            <a:solidFill>
              <a:srgbClr val="808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/>
          <p:cNvSpPr/>
          <p:nvPr/>
        </p:nvSpPr>
        <p:spPr>
          <a:xfrm>
            <a:off x="7896200" y="5978001"/>
            <a:ext cx="441358" cy="441358"/>
          </a:xfrm>
          <a:prstGeom prst="ellipse">
            <a:avLst/>
          </a:prstGeom>
          <a:noFill/>
          <a:ln>
            <a:solidFill>
              <a:srgbClr val="556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556F75"/>
                </a:solidFill>
              </a:rPr>
              <a:t>+</a:t>
            </a:r>
            <a:endParaRPr lang="ko-KR" altLang="en-US" sz="1600" b="1" dirty="0">
              <a:solidFill>
                <a:srgbClr val="556F75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8400256" y="6028921"/>
            <a:ext cx="6142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556F75"/>
                </a:solidFill>
              </a:rPr>
              <a:t>S</a:t>
            </a:r>
            <a:r>
              <a:rPr lang="en-US" altLang="ko-KR" sz="1600" b="1" dirty="0" smtClean="0">
                <a:solidFill>
                  <a:srgbClr val="556F75"/>
                </a:solidFill>
              </a:rPr>
              <a:t>um</a:t>
            </a:r>
            <a:endParaRPr lang="ko-KR" altLang="en-US" sz="1600" b="1" dirty="0">
              <a:solidFill>
                <a:srgbClr val="556F75"/>
              </a:solidFill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323325" y="1628800"/>
            <a:ext cx="11684074" cy="2570802"/>
            <a:chOff x="323325" y="1700808"/>
            <a:chExt cx="11684074" cy="2570802"/>
          </a:xfrm>
        </p:grpSpPr>
        <p:sp>
          <p:nvSpPr>
            <p:cNvPr id="3" name="직사각형 2"/>
            <p:cNvSpPr/>
            <p:nvPr/>
          </p:nvSpPr>
          <p:spPr>
            <a:xfrm rot="16200000">
              <a:off x="1116638" y="2294787"/>
              <a:ext cx="174981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Layer 1</a:t>
              </a:r>
              <a:endParaRPr lang="ko-KR" altLang="en-US" b="1" dirty="0"/>
            </a:p>
          </p:txBody>
        </p:sp>
        <p:sp>
          <p:nvSpPr>
            <p:cNvPr id="17" name="직사각형 16"/>
            <p:cNvSpPr/>
            <p:nvPr/>
          </p:nvSpPr>
          <p:spPr>
            <a:xfrm rot="16200000">
              <a:off x="1836718" y="2294787"/>
              <a:ext cx="174981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Layer 2</a:t>
              </a:r>
              <a:endParaRPr lang="ko-KR" altLang="en-US" b="1" dirty="0"/>
            </a:p>
          </p:txBody>
        </p:sp>
        <p:sp>
          <p:nvSpPr>
            <p:cNvPr id="19" name="직사각형 18"/>
            <p:cNvSpPr/>
            <p:nvPr/>
          </p:nvSpPr>
          <p:spPr>
            <a:xfrm rot="16200000">
              <a:off x="2556798" y="2294787"/>
              <a:ext cx="174981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Layer 3</a:t>
              </a:r>
              <a:endParaRPr lang="ko-KR" altLang="en-US" b="1" dirty="0"/>
            </a:p>
          </p:txBody>
        </p:sp>
        <p:sp>
          <p:nvSpPr>
            <p:cNvPr id="20" name="직사각형 19"/>
            <p:cNvSpPr/>
            <p:nvPr/>
          </p:nvSpPr>
          <p:spPr>
            <a:xfrm rot="16200000">
              <a:off x="3877373" y="2287683"/>
              <a:ext cx="1749812" cy="57606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Layer 4</a:t>
              </a:r>
              <a:endParaRPr lang="ko-KR" altLang="en-US" b="1" dirty="0"/>
            </a:p>
          </p:txBody>
        </p:sp>
        <p:sp>
          <p:nvSpPr>
            <p:cNvPr id="21" name="직사각형 20"/>
            <p:cNvSpPr/>
            <p:nvPr/>
          </p:nvSpPr>
          <p:spPr>
            <a:xfrm rot="16200000">
              <a:off x="4597453" y="2287683"/>
              <a:ext cx="1749812" cy="57606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Layer 5</a:t>
              </a:r>
              <a:endParaRPr lang="ko-KR" altLang="en-US" b="1" dirty="0"/>
            </a:p>
          </p:txBody>
        </p:sp>
        <p:sp>
          <p:nvSpPr>
            <p:cNvPr id="22" name="직사각형 21"/>
            <p:cNvSpPr/>
            <p:nvPr/>
          </p:nvSpPr>
          <p:spPr>
            <a:xfrm rot="16200000">
              <a:off x="6013182" y="2287683"/>
              <a:ext cx="1749812" cy="57606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Layer 11</a:t>
              </a:r>
              <a:endParaRPr lang="ko-KR" altLang="en-US" b="1" dirty="0"/>
            </a:p>
          </p:txBody>
        </p:sp>
        <p:sp>
          <p:nvSpPr>
            <p:cNvPr id="23" name="직사각형 22"/>
            <p:cNvSpPr/>
            <p:nvPr/>
          </p:nvSpPr>
          <p:spPr>
            <a:xfrm rot="16200000">
              <a:off x="6733262" y="2294787"/>
              <a:ext cx="1749812" cy="57606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Layer 12</a:t>
              </a:r>
              <a:endParaRPr lang="ko-KR" altLang="en-US" b="1" dirty="0"/>
            </a:p>
          </p:txBody>
        </p:sp>
        <p:sp>
          <p:nvSpPr>
            <p:cNvPr id="24" name="직사각형 23"/>
            <p:cNvSpPr/>
            <p:nvPr/>
          </p:nvSpPr>
          <p:spPr>
            <a:xfrm rot="16200000">
              <a:off x="8029406" y="2287682"/>
              <a:ext cx="1749812" cy="57606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Layer 13</a:t>
              </a:r>
              <a:endParaRPr lang="ko-KR" altLang="en-US" b="1" dirty="0"/>
            </a:p>
          </p:txBody>
        </p:sp>
        <p:sp>
          <p:nvSpPr>
            <p:cNvPr id="25" name="직사각형 24"/>
            <p:cNvSpPr/>
            <p:nvPr/>
          </p:nvSpPr>
          <p:spPr>
            <a:xfrm rot="16200000">
              <a:off x="8749486" y="2287682"/>
              <a:ext cx="1749812" cy="57606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Layer 14</a:t>
              </a:r>
              <a:endParaRPr lang="ko-KR" altLang="en-US" b="1" dirty="0"/>
            </a:p>
          </p:txBody>
        </p:sp>
        <p:sp>
          <p:nvSpPr>
            <p:cNvPr id="26" name="직사각형 25"/>
            <p:cNvSpPr/>
            <p:nvPr/>
          </p:nvSpPr>
          <p:spPr>
            <a:xfrm rot="16200000">
              <a:off x="9469566" y="2287682"/>
              <a:ext cx="174981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Layer 15</a:t>
              </a:r>
              <a:endParaRPr lang="ko-KR" altLang="en-US" b="1" dirty="0"/>
            </a:p>
          </p:txBody>
        </p:sp>
        <p:cxnSp>
          <p:nvCxnSpPr>
            <p:cNvPr id="9" name="직선 화살표 연결선 8"/>
            <p:cNvCxnSpPr>
              <a:stCxn id="19" idx="2"/>
            </p:cNvCxnSpPr>
            <p:nvPr/>
          </p:nvCxnSpPr>
          <p:spPr>
            <a:xfrm flipV="1">
              <a:off x="3719736" y="2575714"/>
              <a:ext cx="744511" cy="7105"/>
            </a:xfrm>
            <a:prstGeom prst="straightConnector1">
              <a:avLst/>
            </a:prstGeom>
            <a:ln>
              <a:solidFill>
                <a:srgbClr val="556F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23" idx="2"/>
              <a:endCxn id="24" idx="0"/>
            </p:cNvCxnSpPr>
            <p:nvPr/>
          </p:nvCxnSpPr>
          <p:spPr>
            <a:xfrm flipV="1">
              <a:off x="7896200" y="2575714"/>
              <a:ext cx="720080" cy="7105"/>
            </a:xfrm>
            <a:prstGeom prst="straightConnector1">
              <a:avLst/>
            </a:prstGeom>
            <a:ln>
              <a:solidFill>
                <a:srgbClr val="556F7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325" y="2053305"/>
              <a:ext cx="1230879" cy="1044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6520" y="2053306"/>
              <a:ext cx="1230879" cy="1044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5990616" y="2348880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….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279577" y="3933056"/>
              <a:ext cx="9669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rgbClr val="556F75"/>
                  </a:solidFill>
                </a:rPr>
                <a:t>Encoder</a:t>
              </a:r>
              <a:endParaRPr lang="ko-KR" altLang="en-US" sz="1600" b="1" dirty="0">
                <a:solidFill>
                  <a:srgbClr val="556F75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522393" y="3933056"/>
              <a:ext cx="13656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rgbClr val="556F75"/>
                  </a:solidFill>
                </a:rPr>
                <a:t>Transformer</a:t>
              </a:r>
              <a:endParaRPr lang="ko-KR" altLang="en-US" sz="1600" b="1" dirty="0">
                <a:solidFill>
                  <a:srgbClr val="556F75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9192344" y="3933056"/>
              <a:ext cx="9957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rgbClr val="556F75"/>
                  </a:solidFill>
                </a:rPr>
                <a:t>Decoder</a:t>
              </a:r>
              <a:endParaRPr lang="ko-KR" altLang="en-US" sz="1600" b="1" dirty="0">
                <a:solidFill>
                  <a:srgbClr val="556F75"/>
                </a:solidFill>
              </a:endParaRPr>
            </a:p>
          </p:txBody>
        </p:sp>
        <p:cxnSp>
          <p:nvCxnSpPr>
            <p:cNvPr id="90" name="꺾인 연결선 89"/>
            <p:cNvCxnSpPr>
              <a:stCxn id="3" idx="1"/>
              <a:endCxn id="19" idx="1"/>
            </p:cNvCxnSpPr>
            <p:nvPr/>
          </p:nvCxnSpPr>
          <p:spPr>
            <a:xfrm rot="16200000" flipH="1">
              <a:off x="2711624" y="2737645"/>
              <a:ext cx="12700" cy="1440160"/>
            </a:xfrm>
            <a:prstGeom prst="bentConnector3">
              <a:avLst>
                <a:gd name="adj1" fmla="val 327124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꺾인 연결선 95"/>
            <p:cNvCxnSpPr>
              <a:stCxn id="20" idx="1"/>
              <a:endCxn id="23" idx="1"/>
            </p:cNvCxnSpPr>
            <p:nvPr/>
          </p:nvCxnSpPr>
          <p:spPr>
            <a:xfrm rot="16200000" flipH="1">
              <a:off x="6176671" y="2026228"/>
              <a:ext cx="7104" cy="2855889"/>
            </a:xfrm>
            <a:prstGeom prst="bentConnector3">
              <a:avLst>
                <a:gd name="adj1" fmla="val 59481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꺾인 연결선 98"/>
            <p:cNvCxnSpPr>
              <a:stCxn id="24" idx="1"/>
              <a:endCxn id="26" idx="1"/>
            </p:cNvCxnSpPr>
            <p:nvPr/>
          </p:nvCxnSpPr>
          <p:spPr>
            <a:xfrm rot="16200000" flipH="1">
              <a:off x="9624392" y="2730540"/>
              <a:ext cx="12700" cy="1440160"/>
            </a:xfrm>
            <a:prstGeom prst="bentConnector3">
              <a:avLst>
                <a:gd name="adj1" fmla="val 327125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52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98349" y="280695"/>
            <a:ext cx="7669859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문제분석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Network Architecture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0776520" y="6090829"/>
            <a:ext cx="1153050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72" name="TextBox 71"/>
          <p:cNvSpPr txBox="1"/>
          <p:nvPr/>
        </p:nvSpPr>
        <p:spPr>
          <a:xfrm>
            <a:off x="335360" y="1125899"/>
            <a:ext cx="589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rgbClr val="556F75"/>
                </a:solidFill>
              </a:rPr>
              <a:t>U-net</a:t>
            </a:r>
          </a:p>
        </p:txBody>
      </p:sp>
      <p:sp>
        <p:nvSpPr>
          <p:cNvPr id="3" name="직사각형 2"/>
          <p:cNvSpPr/>
          <p:nvPr/>
        </p:nvSpPr>
        <p:spPr>
          <a:xfrm rot="16200000">
            <a:off x="1532512" y="2087833"/>
            <a:ext cx="987723" cy="35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1</a:t>
            </a:r>
            <a:endParaRPr lang="ko-KR" altLang="en-US" sz="1400" b="1" dirty="0"/>
          </a:p>
        </p:txBody>
      </p:sp>
      <p:sp>
        <p:nvSpPr>
          <p:cNvPr id="17" name="직사각형 16"/>
          <p:cNvSpPr/>
          <p:nvPr/>
        </p:nvSpPr>
        <p:spPr>
          <a:xfrm rot="16200000">
            <a:off x="1964560" y="2087833"/>
            <a:ext cx="987723" cy="35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2</a:t>
            </a:r>
            <a:endParaRPr lang="ko-KR" altLang="en-US" sz="1400" b="1" dirty="0"/>
          </a:p>
        </p:txBody>
      </p:sp>
      <p:sp>
        <p:nvSpPr>
          <p:cNvPr id="19" name="직사각형 18"/>
          <p:cNvSpPr/>
          <p:nvPr/>
        </p:nvSpPr>
        <p:spPr>
          <a:xfrm rot="16200000">
            <a:off x="2382540" y="2087833"/>
            <a:ext cx="987723" cy="35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3</a:t>
            </a:r>
            <a:endParaRPr lang="ko-KR" altLang="en-US" sz="1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98" y="1736113"/>
            <a:ext cx="1230879" cy="1044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48" y="1736113"/>
            <a:ext cx="1230879" cy="1044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직사각형 89"/>
          <p:cNvSpPr/>
          <p:nvPr/>
        </p:nvSpPr>
        <p:spPr>
          <a:xfrm rot="16200000">
            <a:off x="2382540" y="3188341"/>
            <a:ext cx="987723" cy="35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4</a:t>
            </a:r>
            <a:endParaRPr lang="ko-KR" altLang="en-US" sz="1400" b="1" dirty="0"/>
          </a:p>
        </p:txBody>
      </p:sp>
      <p:sp>
        <p:nvSpPr>
          <p:cNvPr id="91" name="직사각형 90"/>
          <p:cNvSpPr/>
          <p:nvPr/>
        </p:nvSpPr>
        <p:spPr>
          <a:xfrm rot="16200000">
            <a:off x="2814588" y="3188341"/>
            <a:ext cx="987723" cy="35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5</a:t>
            </a:r>
            <a:endParaRPr lang="ko-KR" altLang="en-US" sz="1400" b="1" dirty="0"/>
          </a:p>
        </p:txBody>
      </p:sp>
      <p:sp>
        <p:nvSpPr>
          <p:cNvPr id="92" name="직사각형 91"/>
          <p:cNvSpPr/>
          <p:nvPr/>
        </p:nvSpPr>
        <p:spPr>
          <a:xfrm rot="16200000">
            <a:off x="3232568" y="3188341"/>
            <a:ext cx="987723" cy="35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6</a:t>
            </a:r>
            <a:endParaRPr lang="ko-KR" altLang="en-US" sz="1400" b="1" dirty="0"/>
          </a:p>
        </p:txBody>
      </p:sp>
      <p:sp>
        <p:nvSpPr>
          <p:cNvPr id="93" name="직사각형 92"/>
          <p:cNvSpPr/>
          <p:nvPr/>
        </p:nvSpPr>
        <p:spPr>
          <a:xfrm rot="16200000">
            <a:off x="3232568" y="4268461"/>
            <a:ext cx="987723" cy="35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7</a:t>
            </a:r>
            <a:endParaRPr lang="ko-KR" altLang="en-US" sz="1400" b="1" dirty="0"/>
          </a:p>
        </p:txBody>
      </p:sp>
      <p:sp>
        <p:nvSpPr>
          <p:cNvPr id="94" name="직사각형 93"/>
          <p:cNvSpPr/>
          <p:nvPr/>
        </p:nvSpPr>
        <p:spPr>
          <a:xfrm rot="16200000">
            <a:off x="3664616" y="4268461"/>
            <a:ext cx="987723" cy="35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8</a:t>
            </a:r>
            <a:endParaRPr lang="ko-KR" altLang="en-US" sz="1400" b="1" dirty="0"/>
          </a:p>
        </p:txBody>
      </p:sp>
      <p:sp>
        <p:nvSpPr>
          <p:cNvPr id="95" name="직사각형 94"/>
          <p:cNvSpPr/>
          <p:nvPr/>
        </p:nvSpPr>
        <p:spPr>
          <a:xfrm rot="16200000">
            <a:off x="4082596" y="4268461"/>
            <a:ext cx="987723" cy="35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9</a:t>
            </a:r>
            <a:endParaRPr lang="ko-KR" altLang="en-US" sz="1400" b="1" dirty="0"/>
          </a:p>
        </p:txBody>
      </p:sp>
      <p:sp>
        <p:nvSpPr>
          <p:cNvPr id="96" name="직사각형 95"/>
          <p:cNvSpPr/>
          <p:nvPr/>
        </p:nvSpPr>
        <p:spPr>
          <a:xfrm rot="16200000">
            <a:off x="4090879" y="5342261"/>
            <a:ext cx="987723" cy="35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10</a:t>
            </a:r>
            <a:endParaRPr lang="ko-KR" altLang="en-US" sz="1400" b="1" dirty="0"/>
          </a:p>
        </p:txBody>
      </p:sp>
      <p:sp>
        <p:nvSpPr>
          <p:cNvPr id="97" name="직사각형 96"/>
          <p:cNvSpPr/>
          <p:nvPr/>
        </p:nvSpPr>
        <p:spPr>
          <a:xfrm rot="16200000">
            <a:off x="4522927" y="5342261"/>
            <a:ext cx="987723" cy="35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11</a:t>
            </a:r>
            <a:endParaRPr lang="ko-KR" altLang="en-US" sz="1400" b="1" dirty="0"/>
          </a:p>
        </p:txBody>
      </p:sp>
      <p:sp>
        <p:nvSpPr>
          <p:cNvPr id="98" name="직사각형 97"/>
          <p:cNvSpPr/>
          <p:nvPr/>
        </p:nvSpPr>
        <p:spPr>
          <a:xfrm rot="16200000">
            <a:off x="4940907" y="5342261"/>
            <a:ext cx="987723" cy="35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12</a:t>
            </a:r>
            <a:endParaRPr lang="ko-KR" altLang="en-US" sz="1400" b="1" dirty="0"/>
          </a:p>
        </p:txBody>
      </p:sp>
      <p:sp>
        <p:nvSpPr>
          <p:cNvPr id="100" name="직사각형 99"/>
          <p:cNvSpPr/>
          <p:nvPr/>
        </p:nvSpPr>
        <p:spPr>
          <a:xfrm rot="16200000">
            <a:off x="5997008" y="4266402"/>
            <a:ext cx="987723" cy="35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14</a:t>
            </a:r>
            <a:endParaRPr lang="ko-KR" altLang="en-US" sz="1400" b="1" dirty="0"/>
          </a:p>
        </p:txBody>
      </p:sp>
      <p:sp>
        <p:nvSpPr>
          <p:cNvPr id="101" name="직사각형 100"/>
          <p:cNvSpPr/>
          <p:nvPr/>
        </p:nvSpPr>
        <p:spPr>
          <a:xfrm rot="16200000">
            <a:off x="6414988" y="4266402"/>
            <a:ext cx="987723" cy="35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15</a:t>
            </a:r>
            <a:endParaRPr lang="ko-KR" altLang="en-US" sz="1400" b="1" dirty="0"/>
          </a:p>
        </p:txBody>
      </p:sp>
      <p:sp>
        <p:nvSpPr>
          <p:cNvPr id="102" name="직사각형 101"/>
          <p:cNvSpPr/>
          <p:nvPr/>
        </p:nvSpPr>
        <p:spPr>
          <a:xfrm rot="16200000">
            <a:off x="5365353" y="5342261"/>
            <a:ext cx="987723" cy="357690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</a:t>
            </a:r>
            <a:r>
              <a:rPr lang="en-US" altLang="ko-KR" sz="1600" b="1" dirty="0" smtClean="0"/>
              <a:t> 13</a:t>
            </a:r>
            <a:endParaRPr lang="ko-KR" altLang="en-US" sz="1600" b="1" dirty="0"/>
          </a:p>
        </p:txBody>
      </p:sp>
      <p:sp>
        <p:nvSpPr>
          <p:cNvPr id="104" name="타원 103"/>
          <p:cNvSpPr/>
          <p:nvPr/>
        </p:nvSpPr>
        <p:spPr>
          <a:xfrm>
            <a:off x="5638535" y="4224569"/>
            <a:ext cx="441358" cy="44135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 rot="16200000">
            <a:off x="6844687" y="4262140"/>
            <a:ext cx="987723" cy="357690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16</a:t>
            </a:r>
            <a:endParaRPr lang="ko-KR" altLang="en-US" sz="14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565050" y="4612665"/>
            <a:ext cx="3042943" cy="1782731"/>
            <a:chOff x="565050" y="4612665"/>
            <a:chExt cx="3042943" cy="1782731"/>
          </a:xfrm>
        </p:grpSpPr>
        <p:sp>
          <p:nvSpPr>
            <p:cNvPr id="59" name="직사각형 58"/>
            <p:cNvSpPr/>
            <p:nvPr/>
          </p:nvSpPr>
          <p:spPr>
            <a:xfrm rot="16200000" flipH="1">
              <a:off x="561279" y="4616436"/>
              <a:ext cx="544162" cy="536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1" name="직사각형 60"/>
            <p:cNvSpPr/>
            <p:nvPr/>
          </p:nvSpPr>
          <p:spPr>
            <a:xfrm rot="16200000" flipH="1">
              <a:off x="561279" y="5262775"/>
              <a:ext cx="544162" cy="53662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203963" y="4715469"/>
              <a:ext cx="12196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 err="1" smtClean="0">
                  <a:solidFill>
                    <a:srgbClr val="556F75"/>
                  </a:solidFill>
                </a:rPr>
                <a:t>Conv</a:t>
              </a:r>
              <a:r>
                <a:rPr lang="en-US" altLang="ko-KR" sz="1600" b="1" dirty="0" smtClean="0">
                  <a:solidFill>
                    <a:srgbClr val="556F75"/>
                  </a:solidFill>
                </a:rPr>
                <a:t> layer</a:t>
              </a:r>
              <a:endParaRPr lang="ko-KR" altLang="en-US" sz="1600" b="1" dirty="0">
                <a:solidFill>
                  <a:srgbClr val="556F75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211054" y="5361808"/>
              <a:ext cx="239693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rgbClr val="556F75"/>
                  </a:solidFill>
                </a:rPr>
                <a:t>Transposed </a:t>
              </a:r>
              <a:r>
                <a:rPr lang="en-US" altLang="ko-KR" sz="1600" b="1" dirty="0" err="1" smtClean="0">
                  <a:solidFill>
                    <a:srgbClr val="556F75"/>
                  </a:solidFill>
                </a:rPr>
                <a:t>Conv</a:t>
              </a:r>
              <a:r>
                <a:rPr lang="en-US" altLang="ko-KR" sz="1600" b="1" dirty="0" smtClean="0">
                  <a:solidFill>
                    <a:srgbClr val="556F75"/>
                  </a:solidFill>
                </a:rPr>
                <a:t> layer</a:t>
              </a:r>
              <a:endParaRPr lang="ko-KR" altLang="en-US" sz="1600" b="1" dirty="0">
                <a:solidFill>
                  <a:srgbClr val="556F75"/>
                </a:solidFill>
              </a:endParaRPr>
            </a:p>
          </p:txBody>
        </p:sp>
        <p:sp>
          <p:nvSpPr>
            <p:cNvPr id="107" name="타원 106"/>
            <p:cNvSpPr/>
            <p:nvPr/>
          </p:nvSpPr>
          <p:spPr>
            <a:xfrm>
              <a:off x="614082" y="5954038"/>
              <a:ext cx="441358" cy="441358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+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1215192" y="6005270"/>
              <a:ext cx="8579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 err="1" smtClean="0">
                  <a:solidFill>
                    <a:srgbClr val="556F75"/>
                  </a:solidFill>
                </a:rPr>
                <a:t>Concat</a:t>
              </a:r>
              <a:endParaRPr lang="ko-KR" altLang="en-US" sz="1600" b="1" dirty="0">
                <a:solidFill>
                  <a:srgbClr val="556F75"/>
                </a:solidFill>
              </a:endParaRPr>
            </a:p>
          </p:txBody>
        </p:sp>
      </p:grpSp>
      <p:sp>
        <p:nvSpPr>
          <p:cNvPr id="109" name="직사각형 108"/>
          <p:cNvSpPr/>
          <p:nvPr/>
        </p:nvSpPr>
        <p:spPr>
          <a:xfrm rot="16200000">
            <a:off x="7485281" y="3192603"/>
            <a:ext cx="987723" cy="35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17</a:t>
            </a:r>
            <a:endParaRPr lang="ko-KR" altLang="en-US" sz="1400" b="1" dirty="0"/>
          </a:p>
        </p:txBody>
      </p:sp>
      <p:sp>
        <p:nvSpPr>
          <p:cNvPr id="110" name="직사각형 109"/>
          <p:cNvSpPr/>
          <p:nvPr/>
        </p:nvSpPr>
        <p:spPr>
          <a:xfrm rot="16200000">
            <a:off x="7903261" y="3192603"/>
            <a:ext cx="987723" cy="35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18</a:t>
            </a:r>
            <a:endParaRPr lang="ko-KR" altLang="en-US" sz="1400" b="1" dirty="0"/>
          </a:p>
        </p:txBody>
      </p:sp>
      <p:sp>
        <p:nvSpPr>
          <p:cNvPr id="111" name="타원 110"/>
          <p:cNvSpPr/>
          <p:nvPr/>
        </p:nvSpPr>
        <p:spPr>
          <a:xfrm>
            <a:off x="7122110" y="3150769"/>
            <a:ext cx="441358" cy="44135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 rot="16200000">
            <a:off x="8332960" y="3188341"/>
            <a:ext cx="987723" cy="357690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19</a:t>
            </a:r>
            <a:endParaRPr lang="ko-KR" altLang="en-US" sz="1400" b="1" dirty="0"/>
          </a:p>
        </p:txBody>
      </p:sp>
      <p:sp>
        <p:nvSpPr>
          <p:cNvPr id="113" name="직사각형 112"/>
          <p:cNvSpPr/>
          <p:nvPr/>
        </p:nvSpPr>
        <p:spPr>
          <a:xfrm rot="16200000">
            <a:off x="8949336" y="2086477"/>
            <a:ext cx="987723" cy="35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20</a:t>
            </a:r>
            <a:endParaRPr lang="ko-KR" altLang="en-US" sz="1400" b="1" dirty="0"/>
          </a:p>
        </p:txBody>
      </p:sp>
      <p:sp>
        <p:nvSpPr>
          <p:cNvPr id="114" name="직사각형 113"/>
          <p:cNvSpPr/>
          <p:nvPr/>
        </p:nvSpPr>
        <p:spPr>
          <a:xfrm rot="16200000">
            <a:off x="9367316" y="2086477"/>
            <a:ext cx="987723" cy="35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Layer 21</a:t>
            </a:r>
            <a:endParaRPr lang="ko-KR" altLang="en-US" sz="1400" b="1" dirty="0"/>
          </a:p>
        </p:txBody>
      </p:sp>
      <p:sp>
        <p:nvSpPr>
          <p:cNvPr id="115" name="타원 114"/>
          <p:cNvSpPr/>
          <p:nvPr/>
        </p:nvSpPr>
        <p:spPr>
          <a:xfrm>
            <a:off x="8605684" y="2044643"/>
            <a:ext cx="441358" cy="44135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8" name="직선 화살표 연결선 17"/>
          <p:cNvCxnSpPr>
            <a:stCxn id="95" idx="2"/>
            <a:endCxn id="104" idx="2"/>
          </p:cNvCxnSpPr>
          <p:nvPr/>
        </p:nvCxnSpPr>
        <p:spPr>
          <a:xfrm flipV="1">
            <a:off x="4755303" y="4445248"/>
            <a:ext cx="883232" cy="2058"/>
          </a:xfrm>
          <a:prstGeom prst="straightConnector1">
            <a:avLst/>
          </a:prstGeom>
          <a:ln>
            <a:solidFill>
              <a:srgbClr val="556F7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9" idx="2"/>
            <a:endCxn id="115" idx="2"/>
          </p:cNvCxnSpPr>
          <p:nvPr/>
        </p:nvCxnSpPr>
        <p:spPr>
          <a:xfrm flipV="1">
            <a:off x="3055247" y="2265322"/>
            <a:ext cx="5550437" cy="1356"/>
          </a:xfrm>
          <a:prstGeom prst="straightConnector1">
            <a:avLst/>
          </a:prstGeom>
          <a:ln>
            <a:solidFill>
              <a:srgbClr val="556F7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92" idx="2"/>
          </p:cNvCxnSpPr>
          <p:nvPr/>
        </p:nvCxnSpPr>
        <p:spPr>
          <a:xfrm>
            <a:off x="3905275" y="3367186"/>
            <a:ext cx="3187118" cy="0"/>
          </a:xfrm>
          <a:prstGeom prst="straightConnector1">
            <a:avLst/>
          </a:prstGeom>
          <a:ln>
            <a:solidFill>
              <a:srgbClr val="556F7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11" idx="6"/>
            <a:endCxn id="109" idx="0"/>
          </p:cNvCxnSpPr>
          <p:nvPr/>
        </p:nvCxnSpPr>
        <p:spPr>
          <a:xfrm>
            <a:off x="7563468" y="3371448"/>
            <a:ext cx="236830" cy="0"/>
          </a:xfrm>
          <a:prstGeom prst="straightConnector1">
            <a:avLst/>
          </a:prstGeom>
          <a:ln>
            <a:solidFill>
              <a:srgbClr val="556F7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04" idx="6"/>
            <a:endCxn id="100" idx="0"/>
          </p:cNvCxnSpPr>
          <p:nvPr/>
        </p:nvCxnSpPr>
        <p:spPr>
          <a:xfrm flipV="1">
            <a:off x="6079893" y="4445247"/>
            <a:ext cx="232132" cy="1"/>
          </a:xfrm>
          <a:prstGeom prst="straightConnector1">
            <a:avLst/>
          </a:prstGeom>
          <a:ln>
            <a:solidFill>
              <a:srgbClr val="556F7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5" idx="6"/>
            <a:endCxn id="113" idx="0"/>
          </p:cNvCxnSpPr>
          <p:nvPr/>
        </p:nvCxnSpPr>
        <p:spPr>
          <a:xfrm>
            <a:off x="9047042" y="2265322"/>
            <a:ext cx="217311" cy="0"/>
          </a:xfrm>
          <a:prstGeom prst="straightConnector1">
            <a:avLst/>
          </a:prstGeom>
          <a:ln>
            <a:solidFill>
              <a:srgbClr val="556F7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02" idx="3"/>
            <a:endCxn id="104" idx="4"/>
          </p:cNvCxnSpPr>
          <p:nvPr/>
        </p:nvCxnSpPr>
        <p:spPr>
          <a:xfrm flipH="1" flipV="1">
            <a:off x="5859214" y="4665927"/>
            <a:ext cx="1" cy="361318"/>
          </a:xfrm>
          <a:prstGeom prst="straightConnector1">
            <a:avLst/>
          </a:prstGeom>
          <a:ln>
            <a:solidFill>
              <a:srgbClr val="556F7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06" idx="3"/>
            <a:endCxn id="111" idx="4"/>
          </p:cNvCxnSpPr>
          <p:nvPr/>
        </p:nvCxnSpPr>
        <p:spPr>
          <a:xfrm flipV="1">
            <a:off x="7338549" y="3592127"/>
            <a:ext cx="4240" cy="354997"/>
          </a:xfrm>
          <a:prstGeom prst="straightConnector1">
            <a:avLst/>
          </a:prstGeom>
          <a:ln>
            <a:solidFill>
              <a:srgbClr val="556F7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12" idx="3"/>
            <a:endCxn id="115" idx="4"/>
          </p:cNvCxnSpPr>
          <p:nvPr/>
        </p:nvCxnSpPr>
        <p:spPr>
          <a:xfrm flipH="1" flipV="1">
            <a:off x="8826363" y="2486001"/>
            <a:ext cx="459" cy="387324"/>
          </a:xfrm>
          <a:prstGeom prst="straightConnector1">
            <a:avLst/>
          </a:prstGeom>
          <a:ln>
            <a:solidFill>
              <a:srgbClr val="556F7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28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13316</TotalTime>
  <Words>921</Words>
  <Application>Microsoft Office PowerPoint</Application>
  <PresentationFormat>사용자 지정</PresentationFormat>
  <Paragraphs>312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Sewoon</dc:creator>
  <cp:lastModifiedBy>jonggon kim</cp:lastModifiedBy>
  <cp:revision>933</cp:revision>
  <cp:lastPrinted>2016-04-25T16:01:40Z</cp:lastPrinted>
  <dcterms:created xsi:type="dcterms:W3CDTF">2016-04-23T14:22:20Z</dcterms:created>
  <dcterms:modified xsi:type="dcterms:W3CDTF">2017-09-28T03:46:33Z</dcterms:modified>
</cp:coreProperties>
</file>