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67" r:id="rId4"/>
    <p:sldId id="368" r:id="rId5"/>
    <p:sldId id="277" r:id="rId6"/>
    <p:sldId id="280" r:id="rId7"/>
    <p:sldId id="3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4A26-9044-4A07-AE57-24FBCF5EF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4BD866-1667-459E-A9B8-759AABD74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BB98-1415-43AE-BF22-D27CD6BA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C13F6-2279-4FF1-A084-30695C8E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84590-4287-404A-8B7C-E763062B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90B25-D4BC-4751-A4D4-B27AE90A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D0B6F-D7A5-4162-990F-7C778718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52E8-CCB5-45BD-BD57-D8F19004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4E006-CBB8-4B1E-9462-83D50B2F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4E308-4CEF-4BEE-9090-5A71DA0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B7A72-A9D6-417A-B926-7BCBE89BE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8263C-19A9-4DC3-B447-6C02BBB0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F4B90-36C7-46ED-8F74-824C8D2E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1FCC4-3FFA-4846-9A12-6C81C0D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9842B-9C50-4446-968A-88E92FF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1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9F26D-9E7C-4042-81CE-FB3DC101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0C5CC-E902-499E-A4B7-E22AAC01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B7F7D-B73B-4214-94F4-3150974F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8F8CD-92CD-432F-95AF-B25B9F67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65314-F382-47D9-ACE2-871A9618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0E42-E7A5-4E52-A7ED-18C069B7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08A1B-B703-4152-A061-543C51B5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BE322-931C-4DE3-A184-ABA8195E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BE088-1423-4C20-BD5D-8BD0836D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B6121-E190-42E0-8441-55E268DF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5FA34-D9FF-4055-835F-648CD39B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0002B-9987-4DC4-823A-8D143CA2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04E3-F9C4-4802-83AE-6B8A32F7B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ADF12-641A-406E-83AE-2C28D588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65D5F-6FF3-4887-A8F1-35957119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9E31B-F9E7-442E-8BB3-173A418E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ECAE8-6FB9-4453-899C-BDEF5CB2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673B9-22B3-4699-9C33-9947E170A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D714F-E608-4D9D-BBEC-E92766012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6575C-F0C5-4A58-8EB1-7290295F2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314D8-A9A3-49B9-B77E-A33F29ACE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8D105-0200-40BB-8D66-F1ED09B6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571FF4-B779-4655-823D-A42BDAB0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FCEC6-AC5A-4D34-9D27-AB40E7EC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2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B0BE6-5112-4A8D-AF4C-5D2923FB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6F583-C86E-4F2C-941E-FFD79679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703B3F-D0B7-47A8-8AA4-22AD3BF8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67F9A6-C563-442F-8D6C-CEEE108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17BF74-CF9E-4694-927F-FD90EE5F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C9CAE-3F18-431F-BCF2-F5B600CE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55328-9FAA-4ED5-88C3-049BE48F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9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D82BF-8D35-46D8-BE7C-89DE51BF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55FEA-5F7C-460C-B592-B7BF2B82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6393D-DA2F-479F-86B5-3267C718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1384A-35EE-4AEA-8719-916B50B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292F5-9B2A-4A2F-A555-D7883A59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3C2E6-5E04-4F1F-A01A-5B42F876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4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BF62-B0A8-4B66-A969-C0E36037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3299C-6FAA-4680-AAD6-1F5643AC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D935A-65F7-4C3A-843F-8A966A52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2FF12-71B5-4B19-8479-84258062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2E932-F421-479D-86BE-A336728D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6123F-1341-4674-B889-955D128E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3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EB259-612D-4C94-8DEF-BA1D466A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96542-A8FD-497D-BC30-1AAE4B17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1BA4E-4D87-4471-9BB6-D1EB30736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D5DE-49FF-41A2-A33C-9654D1D9E408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AD464-FB90-4C03-8522-E99E8E75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A2E8A-9701-44B8-94C2-4CCE3506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3CFF-BB69-487D-9345-DF831FF58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2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9B0C6-0E39-4239-B389-52CA55A00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Random Forests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18921-4A7A-4185-A002-F0F7393E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ko-KR" altLang="en-US" dirty="0"/>
              <a:t>이지원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AE176-1982-4F84-81E6-FE4CA665F4C3}"/>
              </a:ext>
            </a:extLst>
          </p:cNvPr>
          <p:cNvSpPr txBox="1"/>
          <p:nvPr/>
        </p:nvSpPr>
        <p:spPr>
          <a:xfrm>
            <a:off x="10787270" y="0"/>
            <a:ext cx="14047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2020-03-13</a:t>
            </a:r>
          </a:p>
        </p:txBody>
      </p:sp>
    </p:spTree>
    <p:extLst>
      <p:ext uri="{BB962C8B-B14F-4D97-AF65-F5344CB8AC3E}">
        <p14:creationId xmlns:p14="http://schemas.microsoft.com/office/powerpoint/2010/main" val="33198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84" y="134588"/>
            <a:ext cx="11914632" cy="6588824"/>
          </a:xfrm>
          <a:custGeom>
            <a:avLst/>
            <a:gdLst>
              <a:gd name="connsiteX0" fmla="*/ 108204 w 11914632"/>
              <a:gd name="connsiteY0" fmla="*/ 103156 h 6588824"/>
              <a:gd name="connsiteX1" fmla="*/ 108204 w 11914632"/>
              <a:gd name="connsiteY1" fmla="*/ 6449092 h 6588824"/>
              <a:gd name="connsiteX2" fmla="*/ 11775948 w 11914632"/>
              <a:gd name="connsiteY2" fmla="*/ 6449092 h 6588824"/>
              <a:gd name="connsiteX3" fmla="*/ 11775948 w 11914632"/>
              <a:gd name="connsiteY3" fmla="*/ 103156 h 6588824"/>
              <a:gd name="connsiteX4" fmla="*/ 0 w 11914632"/>
              <a:gd name="connsiteY4" fmla="*/ 0 h 6588824"/>
              <a:gd name="connsiteX5" fmla="*/ 11914632 w 11914632"/>
              <a:gd name="connsiteY5" fmla="*/ 0 h 6588824"/>
              <a:gd name="connsiteX6" fmla="*/ 11914632 w 11914632"/>
              <a:gd name="connsiteY6" fmla="*/ 6588824 h 6588824"/>
              <a:gd name="connsiteX7" fmla="*/ 0 w 11914632"/>
              <a:gd name="connsiteY7" fmla="*/ 6588824 h 65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4632" h="6588824">
                <a:moveTo>
                  <a:pt x="108204" y="103156"/>
                </a:moveTo>
                <a:lnTo>
                  <a:pt x="108204" y="6449092"/>
                </a:lnTo>
                <a:lnTo>
                  <a:pt x="11775948" y="6449092"/>
                </a:lnTo>
                <a:lnTo>
                  <a:pt x="11775948" y="103156"/>
                </a:lnTo>
                <a:close/>
                <a:moveTo>
                  <a:pt x="0" y="0"/>
                </a:moveTo>
                <a:lnTo>
                  <a:pt x="11914632" y="0"/>
                </a:lnTo>
                <a:lnTo>
                  <a:pt x="11914632" y="6588824"/>
                </a:lnTo>
                <a:lnTo>
                  <a:pt x="0" y="658882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B4197-B946-457B-BE46-840DB53DED3E}"/>
              </a:ext>
            </a:extLst>
          </p:cNvPr>
          <p:cNvSpPr txBox="1"/>
          <p:nvPr/>
        </p:nvSpPr>
        <p:spPr>
          <a:xfrm>
            <a:off x="441433" y="525517"/>
            <a:ext cx="341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 포레스트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8CE7D-8E10-4292-ACC4-FEF88048DA48}"/>
                  </a:ext>
                </a:extLst>
              </p:cNvPr>
              <p:cNvSpPr/>
              <p:nvPr/>
            </p:nvSpPr>
            <p:spPr>
              <a:xfrm>
                <a:off x="1104900" y="3944351"/>
                <a:ext cx="80954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0" i="0" dirty="0">
                    <a:solidFill>
                      <a:srgbClr val="24292E"/>
                    </a:solidFill>
                    <a:effectLst/>
                    <a:latin typeface="-apple-system"/>
                  </a:rPr>
                  <a:t>수많은 트리 기반 분류기들의 집합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…}</m:t>
                    </m:r>
                  </m:oMath>
                </a14:m>
                <a:r>
                  <a:rPr lang="ko-KR" altLang="en-US" b="0" i="0" dirty="0">
                    <a:solidFill>
                      <a:srgbClr val="24292E"/>
                    </a:solidFill>
                    <a:effectLst/>
                    <a:latin typeface="-apple-system"/>
                  </a:rPr>
                  <a:t>으로 구성된 분류기</a:t>
                </a:r>
                <a:r>
                  <a:rPr lang="en-US" altLang="ko-KR" b="0" i="0" dirty="0">
                    <a:solidFill>
                      <a:srgbClr val="24292E"/>
                    </a:solidFill>
                    <a:effectLst/>
                    <a:latin typeface="-apple-system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들은 </a:t>
                </a:r>
                <a:r>
                  <a:rPr lang="en-US" altLang="ko-KR" dirty="0" err="1"/>
                  <a:t>i.i.d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랜덤 벡터들이며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트리는 인풋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 다수결 투표를 던진다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회귀에도 적용 가능함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E08CE7D-8E10-4292-ACC4-FEF88048D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944351"/>
                <a:ext cx="8095421" cy="1200329"/>
              </a:xfrm>
              <a:prstGeom prst="rect">
                <a:avLst/>
              </a:prstGeom>
              <a:blipFill>
                <a:blip r:embed="rId3"/>
                <a:stretch>
                  <a:fillRect l="-602" t="-3553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0BB179-D610-46F0-95E7-129883F8910E}"/>
                  </a:ext>
                </a:extLst>
              </p:cNvPr>
              <p:cNvSpPr/>
              <p:nvPr/>
            </p:nvSpPr>
            <p:spPr>
              <a:xfrm>
                <a:off x="1104900" y="1951672"/>
                <a:ext cx="998219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i="1" dirty="0">
                    <a:latin typeface="Times New Roman" panose="02020603050405020304" pitchFamily="18" charset="0"/>
                  </a:rPr>
                  <a:t>Definition (Leo </a:t>
                </a:r>
                <a:r>
                  <a:rPr lang="en-US" altLang="ko-KR" i="1" dirty="0" err="1">
                    <a:latin typeface="Times New Roman" panose="02020603050405020304" pitchFamily="18" charset="0"/>
                  </a:rPr>
                  <a:t>Breiman</a:t>
                </a:r>
                <a:r>
                  <a:rPr lang="en-US" altLang="ko-KR" i="1" dirty="0">
                    <a:latin typeface="Times New Roman" panose="02020603050405020304" pitchFamily="18" charset="0"/>
                  </a:rPr>
                  <a:t> [2001])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i="1" dirty="0">
                  <a:latin typeface="Times New Roman" panose="02020603050405020304" pitchFamily="18" charset="0"/>
                </a:endParaRPr>
              </a:p>
              <a:p>
                <a:r>
                  <a:rPr lang="en-US" altLang="ko-KR" i="1" dirty="0">
                    <a:latin typeface="Times New Roman" panose="02020603050405020304" pitchFamily="18" charset="0"/>
                  </a:rPr>
                  <a:t> A random forest is a classifier consisting of a collection of tree-structured classifiers 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{</a:t>
                </a:r>
                <a:r>
                  <a:rPr lang="en-US" altLang="ko-KR" i="1" dirty="0">
                    <a:latin typeface="Times New Roman" panose="02020603050405020304" pitchFamily="18" charset="0"/>
                  </a:rPr>
                  <a:t>h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ko-KR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,</a:t>
                </a:r>
                <a:r>
                  <a:rPr lang="en-US" altLang="ko-KR" sz="12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), </a:t>
                </a:r>
                <a:r>
                  <a:rPr lang="en-US" altLang="ko-KR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ko-KR" dirty="0">
                    <a:latin typeface="Symbol" panose="05050102010706020507" pitchFamily="18" charset="2"/>
                  </a:rPr>
                  <a:t>=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1, ...} </a:t>
                </a:r>
                <a:r>
                  <a:rPr lang="en-US" altLang="ko-KR" i="1" dirty="0">
                    <a:latin typeface="Times New Roman" panose="02020603050405020304" pitchFamily="18" charset="0"/>
                  </a:rPr>
                  <a:t>where the 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} </a:t>
                </a:r>
                <a:r>
                  <a:rPr lang="en-US" altLang="ko-KR" i="1" dirty="0">
                    <a:latin typeface="Times New Roman" panose="02020603050405020304" pitchFamily="18" charset="0"/>
                  </a:rPr>
                  <a:t>are independent identically distributed random vectors and each tree casts a unit vote for the most popular class at input </a:t>
                </a:r>
                <a:r>
                  <a:rPr lang="en-US" altLang="ko-KR" b="1" dirty="0">
                    <a:latin typeface="Times New Roman" panose="02020603050405020304" pitchFamily="18" charset="0"/>
                  </a:rPr>
                  <a:t>x </a:t>
                </a:r>
                <a:r>
                  <a:rPr lang="en-US" altLang="ko-KR" dirty="0">
                    <a:latin typeface="Times New Roman" panose="02020603050405020304" pitchFamily="18" charset="0"/>
                  </a:rPr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0BB179-D610-46F0-95E7-129883F89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1951672"/>
                <a:ext cx="9982199" cy="1477328"/>
              </a:xfrm>
              <a:prstGeom prst="rect">
                <a:avLst/>
              </a:prstGeom>
              <a:blipFill>
                <a:blip r:embed="rId4"/>
                <a:stretch>
                  <a:fillRect l="-488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0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84" y="134588"/>
            <a:ext cx="11914632" cy="6588824"/>
          </a:xfrm>
          <a:custGeom>
            <a:avLst/>
            <a:gdLst>
              <a:gd name="connsiteX0" fmla="*/ 108204 w 11914632"/>
              <a:gd name="connsiteY0" fmla="*/ 103156 h 6588824"/>
              <a:gd name="connsiteX1" fmla="*/ 108204 w 11914632"/>
              <a:gd name="connsiteY1" fmla="*/ 6449092 h 6588824"/>
              <a:gd name="connsiteX2" fmla="*/ 11775948 w 11914632"/>
              <a:gd name="connsiteY2" fmla="*/ 6449092 h 6588824"/>
              <a:gd name="connsiteX3" fmla="*/ 11775948 w 11914632"/>
              <a:gd name="connsiteY3" fmla="*/ 103156 h 6588824"/>
              <a:gd name="connsiteX4" fmla="*/ 0 w 11914632"/>
              <a:gd name="connsiteY4" fmla="*/ 0 h 6588824"/>
              <a:gd name="connsiteX5" fmla="*/ 11914632 w 11914632"/>
              <a:gd name="connsiteY5" fmla="*/ 0 h 6588824"/>
              <a:gd name="connsiteX6" fmla="*/ 11914632 w 11914632"/>
              <a:gd name="connsiteY6" fmla="*/ 6588824 h 6588824"/>
              <a:gd name="connsiteX7" fmla="*/ 0 w 11914632"/>
              <a:gd name="connsiteY7" fmla="*/ 6588824 h 65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4632" h="6588824">
                <a:moveTo>
                  <a:pt x="108204" y="103156"/>
                </a:moveTo>
                <a:lnTo>
                  <a:pt x="108204" y="6449092"/>
                </a:lnTo>
                <a:lnTo>
                  <a:pt x="11775948" y="6449092"/>
                </a:lnTo>
                <a:lnTo>
                  <a:pt x="11775948" y="103156"/>
                </a:lnTo>
                <a:close/>
                <a:moveTo>
                  <a:pt x="0" y="0"/>
                </a:moveTo>
                <a:lnTo>
                  <a:pt x="11914632" y="0"/>
                </a:lnTo>
                <a:lnTo>
                  <a:pt x="11914632" y="6588824"/>
                </a:lnTo>
                <a:lnTo>
                  <a:pt x="0" y="6588824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636FD9-76DA-4EAB-BF72-DEE6D6283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685800"/>
            <a:ext cx="78581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6E259-A1CE-4F76-B862-73958372188C}"/>
              </a:ext>
            </a:extLst>
          </p:cNvPr>
          <p:cNvSpPr txBox="1"/>
          <p:nvPr/>
        </p:nvSpPr>
        <p:spPr>
          <a:xfrm>
            <a:off x="2166937" y="3626777"/>
            <a:ext cx="9781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setosa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0FD83-FD9F-4AC0-85B4-F37358F97E49}"/>
              </a:ext>
            </a:extLst>
          </p:cNvPr>
          <p:cNvSpPr txBox="1"/>
          <p:nvPr/>
        </p:nvSpPr>
        <p:spPr>
          <a:xfrm>
            <a:off x="5410556" y="5640512"/>
            <a:ext cx="1370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versicolor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6D52E-1D30-42E3-868F-852B7098ACBD}"/>
              </a:ext>
            </a:extLst>
          </p:cNvPr>
          <p:cNvSpPr txBox="1"/>
          <p:nvPr/>
        </p:nvSpPr>
        <p:spPr>
          <a:xfrm>
            <a:off x="8809698" y="5640512"/>
            <a:ext cx="1170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virginica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7A612-B56A-4474-962A-5FDD8BDDB8C4}"/>
              </a:ext>
            </a:extLst>
          </p:cNvPr>
          <p:cNvSpPr/>
          <p:nvPr/>
        </p:nvSpPr>
        <p:spPr>
          <a:xfrm>
            <a:off x="3965825" y="811658"/>
            <a:ext cx="26404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4C351-FEE6-42FC-A4C2-0FF81DE938C9}"/>
              </a:ext>
            </a:extLst>
          </p:cNvPr>
          <p:cNvSpPr txBox="1"/>
          <p:nvPr/>
        </p:nvSpPr>
        <p:spPr>
          <a:xfrm>
            <a:off x="4060760" y="831458"/>
            <a:ext cx="24336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Petal.Length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&lt; 2.45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3ABE71-D7B5-44A4-AD56-109595059A67}"/>
              </a:ext>
            </a:extLst>
          </p:cNvPr>
          <p:cNvSpPr/>
          <p:nvPr/>
        </p:nvSpPr>
        <p:spPr>
          <a:xfrm>
            <a:off x="6494440" y="3154167"/>
            <a:ext cx="248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D5664-626E-419B-A90D-0BA1BF517518}"/>
              </a:ext>
            </a:extLst>
          </p:cNvPr>
          <p:cNvSpPr txBox="1"/>
          <p:nvPr/>
        </p:nvSpPr>
        <p:spPr>
          <a:xfrm>
            <a:off x="6618771" y="3164441"/>
            <a:ext cx="2236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Petal.Width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&lt; 1.75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B4197-B946-457B-BE46-840DB53DED3E}"/>
              </a:ext>
            </a:extLst>
          </p:cNvPr>
          <p:cNvSpPr txBox="1"/>
          <p:nvPr/>
        </p:nvSpPr>
        <p:spPr>
          <a:xfrm>
            <a:off x="441433" y="525517"/>
            <a:ext cx="341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의사결정나무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(decision tree)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23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84" y="134588"/>
            <a:ext cx="11914632" cy="6588824"/>
          </a:xfrm>
          <a:custGeom>
            <a:avLst/>
            <a:gdLst>
              <a:gd name="connsiteX0" fmla="*/ 108204 w 11914632"/>
              <a:gd name="connsiteY0" fmla="*/ 103156 h 6588824"/>
              <a:gd name="connsiteX1" fmla="*/ 108204 w 11914632"/>
              <a:gd name="connsiteY1" fmla="*/ 6449092 h 6588824"/>
              <a:gd name="connsiteX2" fmla="*/ 11775948 w 11914632"/>
              <a:gd name="connsiteY2" fmla="*/ 6449092 h 6588824"/>
              <a:gd name="connsiteX3" fmla="*/ 11775948 w 11914632"/>
              <a:gd name="connsiteY3" fmla="*/ 103156 h 6588824"/>
              <a:gd name="connsiteX4" fmla="*/ 0 w 11914632"/>
              <a:gd name="connsiteY4" fmla="*/ 0 h 6588824"/>
              <a:gd name="connsiteX5" fmla="*/ 11914632 w 11914632"/>
              <a:gd name="connsiteY5" fmla="*/ 0 h 6588824"/>
              <a:gd name="connsiteX6" fmla="*/ 11914632 w 11914632"/>
              <a:gd name="connsiteY6" fmla="*/ 6588824 h 6588824"/>
              <a:gd name="connsiteX7" fmla="*/ 0 w 11914632"/>
              <a:gd name="connsiteY7" fmla="*/ 6588824 h 65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4632" h="6588824">
                <a:moveTo>
                  <a:pt x="108204" y="103156"/>
                </a:moveTo>
                <a:lnTo>
                  <a:pt x="108204" y="6449092"/>
                </a:lnTo>
                <a:lnTo>
                  <a:pt x="11775948" y="6449092"/>
                </a:lnTo>
                <a:lnTo>
                  <a:pt x="11775948" y="103156"/>
                </a:lnTo>
                <a:close/>
                <a:moveTo>
                  <a:pt x="0" y="0"/>
                </a:moveTo>
                <a:lnTo>
                  <a:pt x="11914632" y="0"/>
                </a:lnTo>
                <a:lnTo>
                  <a:pt x="11914632" y="6588824"/>
                </a:lnTo>
                <a:lnTo>
                  <a:pt x="0" y="658882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B4197-B946-457B-BE46-840DB53DED3E}"/>
              </a:ext>
            </a:extLst>
          </p:cNvPr>
          <p:cNvSpPr txBox="1"/>
          <p:nvPr/>
        </p:nvSpPr>
        <p:spPr>
          <a:xfrm>
            <a:off x="441434" y="525517"/>
            <a:ext cx="453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배깅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(bagging: bootstrap aggregating)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487D3-B4EC-49C2-B15D-F3C38D2C2192}"/>
              </a:ext>
            </a:extLst>
          </p:cNvPr>
          <p:cNvSpPr txBox="1"/>
          <p:nvPr/>
        </p:nvSpPr>
        <p:spPr>
          <a:xfrm>
            <a:off x="441434" y="3244334"/>
            <a:ext cx="18188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Population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31BAB1-C296-46E8-92F1-9946DA2B9036}"/>
              </a:ext>
            </a:extLst>
          </p:cNvPr>
          <p:cNvSpPr txBox="1"/>
          <p:nvPr/>
        </p:nvSpPr>
        <p:spPr>
          <a:xfrm>
            <a:off x="2710469" y="3244334"/>
            <a:ext cx="18188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50D9AC-BFBC-4B72-950F-59D5F2C5A8E1}"/>
              </a:ext>
            </a:extLst>
          </p:cNvPr>
          <p:cNvSpPr txBox="1"/>
          <p:nvPr/>
        </p:nvSpPr>
        <p:spPr>
          <a:xfrm>
            <a:off x="4979504" y="3244334"/>
            <a:ext cx="22661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Bootstrap Sample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D090CD-A624-4169-82A8-C156E298A811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>
            <a:off x="2260295" y="3429000"/>
            <a:ext cx="4501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FA290B-EFCC-4746-AACD-B931AF02EDAF}"/>
              </a:ext>
            </a:extLst>
          </p:cNvPr>
          <p:cNvSpPr txBox="1"/>
          <p:nvPr/>
        </p:nvSpPr>
        <p:spPr>
          <a:xfrm>
            <a:off x="4979504" y="1285778"/>
            <a:ext cx="22661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Bootstrap Sample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C0A455-F32D-429E-8A4D-837D176B8F9D}"/>
              </a:ext>
            </a:extLst>
          </p:cNvPr>
          <p:cNvSpPr txBox="1"/>
          <p:nvPr/>
        </p:nvSpPr>
        <p:spPr>
          <a:xfrm>
            <a:off x="4979504" y="2265056"/>
            <a:ext cx="22661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Bootstrap Sample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9C1B81-EF07-48FD-9CEF-689F3AD39842}"/>
              </a:ext>
            </a:extLst>
          </p:cNvPr>
          <p:cNvSpPr txBox="1"/>
          <p:nvPr/>
        </p:nvSpPr>
        <p:spPr>
          <a:xfrm>
            <a:off x="4979504" y="5202888"/>
            <a:ext cx="22661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Bootstrap Sample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4471F77-310E-405A-816C-1B2BEDF54D4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529330" y="3429000"/>
            <a:ext cx="450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9C903DB-1FA8-44A2-B125-1440FE9659A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4529330" y="2449722"/>
            <a:ext cx="450174" cy="979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21E5E5D-1B30-4815-AA2A-25573E63914B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 flipV="1">
            <a:off x="4529330" y="1470444"/>
            <a:ext cx="450174" cy="1958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F29AFA9-7313-4A4A-8136-5A76B68829B4}"/>
              </a:ext>
            </a:extLst>
          </p:cNvPr>
          <p:cNvCxnSpPr>
            <a:cxnSpLocks/>
            <a:stCxn id="47" idx="3"/>
            <a:endCxn id="62" idx="1"/>
          </p:cNvCxnSpPr>
          <p:nvPr/>
        </p:nvCxnSpPr>
        <p:spPr>
          <a:xfrm>
            <a:off x="4529330" y="3429000"/>
            <a:ext cx="450174" cy="1958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E4C4400-6E79-4533-91F8-98A1B0E0B57A}"/>
              </a:ext>
            </a:extLst>
          </p:cNvPr>
          <p:cNvSpPr txBox="1"/>
          <p:nvPr/>
        </p:nvSpPr>
        <p:spPr>
          <a:xfrm>
            <a:off x="4979504" y="3946611"/>
            <a:ext cx="2266122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ㆍ</a:t>
            </a:r>
            <a:endParaRPr lang="en-US" altLang="ko-KR" dirty="0"/>
          </a:p>
          <a:p>
            <a:pPr algn="ctr"/>
            <a:r>
              <a:rPr lang="ko-KR" altLang="en-US" dirty="0"/>
              <a:t>ㆍ</a:t>
            </a:r>
            <a:endParaRPr lang="en-US" altLang="ko-KR" dirty="0"/>
          </a:p>
          <a:p>
            <a:pPr algn="ctr"/>
            <a:r>
              <a:rPr lang="ko-KR" altLang="en-US" dirty="0"/>
              <a:t>ㆍ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513E5D-1999-43EA-B844-4E42650A4DED}"/>
              </a:ext>
            </a:extLst>
          </p:cNvPr>
          <p:cNvSpPr txBox="1"/>
          <p:nvPr/>
        </p:nvSpPr>
        <p:spPr>
          <a:xfrm>
            <a:off x="7695800" y="1285778"/>
            <a:ext cx="14581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A8E7789-7AC4-4252-BF54-253D847B32C4}"/>
              </a:ext>
            </a:extLst>
          </p:cNvPr>
          <p:cNvCxnSpPr>
            <a:cxnSpLocks/>
          </p:cNvCxnSpPr>
          <p:nvPr/>
        </p:nvCxnSpPr>
        <p:spPr>
          <a:xfrm>
            <a:off x="7245626" y="3429000"/>
            <a:ext cx="450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3FA488D-01E4-44D6-8AF2-8FA384443906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245626" y="2449722"/>
            <a:ext cx="450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135A7B-27EA-431B-BAAE-BEA1319BAD8A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>
            <a:off x="7245626" y="1470444"/>
            <a:ext cx="450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79B128F-AF5C-429B-991D-574B1184D1A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245626" y="5387554"/>
            <a:ext cx="450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C456926-48FA-4801-B612-5785C738D23C}"/>
              </a:ext>
            </a:extLst>
          </p:cNvPr>
          <p:cNvSpPr txBox="1"/>
          <p:nvPr/>
        </p:nvSpPr>
        <p:spPr>
          <a:xfrm>
            <a:off x="7695800" y="2265054"/>
            <a:ext cx="14581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9B7964-519B-41A3-81BD-B56EC28A19A4}"/>
              </a:ext>
            </a:extLst>
          </p:cNvPr>
          <p:cNvSpPr txBox="1"/>
          <p:nvPr/>
        </p:nvSpPr>
        <p:spPr>
          <a:xfrm>
            <a:off x="7695800" y="3234907"/>
            <a:ext cx="14581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F4B3727-0492-480E-9EC1-5914BF848B0D}"/>
              </a:ext>
            </a:extLst>
          </p:cNvPr>
          <p:cNvSpPr txBox="1"/>
          <p:nvPr/>
        </p:nvSpPr>
        <p:spPr>
          <a:xfrm>
            <a:off x="7695800" y="5202888"/>
            <a:ext cx="14581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381EF9-8F63-4230-AF4B-F7091F8BB81F}"/>
              </a:ext>
            </a:extLst>
          </p:cNvPr>
          <p:cNvSpPr txBox="1"/>
          <p:nvPr/>
        </p:nvSpPr>
        <p:spPr>
          <a:xfrm>
            <a:off x="7695800" y="3946611"/>
            <a:ext cx="1458139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ㆍ</a:t>
            </a:r>
            <a:endParaRPr lang="en-US" altLang="ko-KR" dirty="0"/>
          </a:p>
          <a:p>
            <a:pPr algn="ctr"/>
            <a:r>
              <a:rPr lang="ko-KR" altLang="en-US" dirty="0"/>
              <a:t>ㆍ</a:t>
            </a:r>
            <a:endParaRPr lang="en-US" altLang="ko-KR" dirty="0"/>
          </a:p>
          <a:p>
            <a:pPr algn="ctr"/>
            <a:r>
              <a:rPr lang="ko-KR" altLang="en-US" dirty="0"/>
              <a:t>ㆍ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0938E8E-9340-4B75-A3C9-894AA3FC868F}"/>
              </a:ext>
            </a:extLst>
          </p:cNvPr>
          <p:cNvCxnSpPr>
            <a:cxnSpLocks/>
          </p:cNvCxnSpPr>
          <p:nvPr/>
        </p:nvCxnSpPr>
        <p:spPr>
          <a:xfrm rot="10800000">
            <a:off x="9153939" y="3428998"/>
            <a:ext cx="450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FB7C568-EE9D-4256-A627-E6BAA4929666}"/>
              </a:ext>
            </a:extLst>
          </p:cNvPr>
          <p:cNvCxnSpPr>
            <a:cxnSpLocks/>
            <a:endCxn id="99" idx="3"/>
          </p:cNvCxnSpPr>
          <p:nvPr/>
        </p:nvCxnSpPr>
        <p:spPr>
          <a:xfrm flipH="1" flipV="1">
            <a:off x="9153939" y="2449720"/>
            <a:ext cx="450174" cy="979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78C7EE9-36F5-4841-ABF9-4768826F2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53939" y="3428998"/>
            <a:ext cx="450174" cy="1958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FB604FD-A753-4261-9817-D13ACA756CDF}"/>
              </a:ext>
            </a:extLst>
          </p:cNvPr>
          <p:cNvCxnSpPr>
            <a:cxnSpLocks/>
          </p:cNvCxnSpPr>
          <p:nvPr/>
        </p:nvCxnSpPr>
        <p:spPr>
          <a:xfrm rot="10800000">
            <a:off x="9153939" y="1470444"/>
            <a:ext cx="450174" cy="1958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9D59FBF-4396-4A88-ACBE-763C1CAB7AB5}"/>
              </a:ext>
            </a:extLst>
          </p:cNvPr>
          <p:cNvSpPr txBox="1"/>
          <p:nvPr/>
        </p:nvSpPr>
        <p:spPr>
          <a:xfrm>
            <a:off x="9609082" y="3244334"/>
            <a:ext cx="181886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Final Model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3531E7-65AF-473C-9CD8-6D977EAA945D}"/>
              </a:ext>
            </a:extLst>
          </p:cNvPr>
          <p:cNvSpPr txBox="1"/>
          <p:nvPr/>
        </p:nvSpPr>
        <p:spPr>
          <a:xfrm>
            <a:off x="9417058" y="2142904"/>
            <a:ext cx="11950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Ensemble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6E3B8C6-00A1-4B5A-BAA8-C9F1A96746DC}"/>
              </a:ext>
            </a:extLst>
          </p:cNvPr>
          <p:cNvSpPr txBox="1"/>
          <p:nvPr/>
        </p:nvSpPr>
        <p:spPr>
          <a:xfrm>
            <a:off x="3521365" y="2019794"/>
            <a:ext cx="11950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402307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84" y="134588"/>
            <a:ext cx="11914632" cy="6588824"/>
          </a:xfrm>
          <a:custGeom>
            <a:avLst/>
            <a:gdLst>
              <a:gd name="connsiteX0" fmla="*/ 108204 w 11914632"/>
              <a:gd name="connsiteY0" fmla="*/ 103156 h 6588824"/>
              <a:gd name="connsiteX1" fmla="*/ 108204 w 11914632"/>
              <a:gd name="connsiteY1" fmla="*/ 6449092 h 6588824"/>
              <a:gd name="connsiteX2" fmla="*/ 11775948 w 11914632"/>
              <a:gd name="connsiteY2" fmla="*/ 6449092 h 6588824"/>
              <a:gd name="connsiteX3" fmla="*/ 11775948 w 11914632"/>
              <a:gd name="connsiteY3" fmla="*/ 103156 h 6588824"/>
              <a:gd name="connsiteX4" fmla="*/ 0 w 11914632"/>
              <a:gd name="connsiteY4" fmla="*/ 0 h 6588824"/>
              <a:gd name="connsiteX5" fmla="*/ 11914632 w 11914632"/>
              <a:gd name="connsiteY5" fmla="*/ 0 h 6588824"/>
              <a:gd name="connsiteX6" fmla="*/ 11914632 w 11914632"/>
              <a:gd name="connsiteY6" fmla="*/ 6588824 h 6588824"/>
              <a:gd name="connsiteX7" fmla="*/ 0 w 11914632"/>
              <a:gd name="connsiteY7" fmla="*/ 6588824 h 65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4632" h="6588824">
                <a:moveTo>
                  <a:pt x="108204" y="103156"/>
                </a:moveTo>
                <a:lnTo>
                  <a:pt x="108204" y="6449092"/>
                </a:lnTo>
                <a:lnTo>
                  <a:pt x="11775948" y="6449092"/>
                </a:lnTo>
                <a:lnTo>
                  <a:pt x="11775948" y="103156"/>
                </a:lnTo>
                <a:close/>
                <a:moveTo>
                  <a:pt x="0" y="0"/>
                </a:moveTo>
                <a:lnTo>
                  <a:pt x="11914632" y="0"/>
                </a:lnTo>
                <a:lnTo>
                  <a:pt x="11914632" y="6588824"/>
                </a:lnTo>
                <a:lnTo>
                  <a:pt x="0" y="6588824"/>
                </a:ln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012C27-24EA-4D9A-85E9-CC231843B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62"/>
          <a:stretch/>
        </p:blipFill>
        <p:spPr>
          <a:xfrm>
            <a:off x="1782706" y="1056967"/>
            <a:ext cx="8626588" cy="4744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B88D93-C0AC-40DC-B073-903B34282D0C}"/>
              </a:ext>
            </a:extLst>
          </p:cNvPr>
          <p:cNvSpPr txBox="1"/>
          <p:nvPr/>
        </p:nvSpPr>
        <p:spPr>
          <a:xfrm>
            <a:off x="441434" y="525517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 포레스트</a:t>
            </a:r>
          </a:p>
        </p:txBody>
      </p:sp>
    </p:spTree>
    <p:extLst>
      <p:ext uri="{BB962C8B-B14F-4D97-AF65-F5344CB8AC3E}">
        <p14:creationId xmlns:p14="http://schemas.microsoft.com/office/powerpoint/2010/main" val="85326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84" y="134588"/>
            <a:ext cx="11914632" cy="6588824"/>
          </a:xfrm>
          <a:custGeom>
            <a:avLst/>
            <a:gdLst>
              <a:gd name="connsiteX0" fmla="*/ 108204 w 11914632"/>
              <a:gd name="connsiteY0" fmla="*/ 103156 h 6588824"/>
              <a:gd name="connsiteX1" fmla="*/ 108204 w 11914632"/>
              <a:gd name="connsiteY1" fmla="*/ 6449092 h 6588824"/>
              <a:gd name="connsiteX2" fmla="*/ 11775948 w 11914632"/>
              <a:gd name="connsiteY2" fmla="*/ 6449092 h 6588824"/>
              <a:gd name="connsiteX3" fmla="*/ 11775948 w 11914632"/>
              <a:gd name="connsiteY3" fmla="*/ 103156 h 6588824"/>
              <a:gd name="connsiteX4" fmla="*/ 0 w 11914632"/>
              <a:gd name="connsiteY4" fmla="*/ 0 h 6588824"/>
              <a:gd name="connsiteX5" fmla="*/ 11914632 w 11914632"/>
              <a:gd name="connsiteY5" fmla="*/ 0 h 6588824"/>
              <a:gd name="connsiteX6" fmla="*/ 11914632 w 11914632"/>
              <a:gd name="connsiteY6" fmla="*/ 6588824 h 6588824"/>
              <a:gd name="connsiteX7" fmla="*/ 0 w 11914632"/>
              <a:gd name="connsiteY7" fmla="*/ 6588824 h 65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4632" h="6588824">
                <a:moveTo>
                  <a:pt x="108204" y="103156"/>
                </a:moveTo>
                <a:lnTo>
                  <a:pt x="108204" y="6449092"/>
                </a:lnTo>
                <a:lnTo>
                  <a:pt x="11775948" y="6449092"/>
                </a:lnTo>
                <a:lnTo>
                  <a:pt x="11775948" y="103156"/>
                </a:lnTo>
                <a:close/>
                <a:moveTo>
                  <a:pt x="0" y="0"/>
                </a:moveTo>
                <a:lnTo>
                  <a:pt x="11914632" y="0"/>
                </a:lnTo>
                <a:lnTo>
                  <a:pt x="11914632" y="6588824"/>
                </a:lnTo>
                <a:lnTo>
                  <a:pt x="0" y="6588824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E2A0808-4855-42DD-A1AB-CCD9F1555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459020"/>
                  </p:ext>
                </p:extLst>
              </p:nvPr>
            </p:nvGraphicFramePr>
            <p:xfrm>
              <a:off x="4110027" y="1329868"/>
              <a:ext cx="3971945" cy="1876680"/>
            </p:xfrm>
            <a:graphic>
              <a:graphicData uri="http://schemas.openxmlformats.org/drawingml/2006/table">
                <a:tbl>
                  <a:tblPr/>
                  <a:tblGrid>
                    <a:gridCol w="1047148">
                      <a:extLst>
                        <a:ext uri="{9D8B030D-6E8A-4147-A177-3AD203B41FA5}">
                          <a16:colId xmlns:a16="http://schemas.microsoft.com/office/drawing/2014/main" val="97022316"/>
                        </a:ext>
                      </a:extLst>
                    </a:gridCol>
                    <a:gridCol w="397195">
                      <a:extLst>
                        <a:ext uri="{9D8B030D-6E8A-4147-A177-3AD203B41FA5}">
                          <a16:colId xmlns:a16="http://schemas.microsoft.com/office/drawing/2014/main" val="2304778436"/>
                        </a:ext>
                      </a:extLst>
                    </a:gridCol>
                    <a:gridCol w="1263801">
                      <a:extLst>
                        <a:ext uri="{9D8B030D-6E8A-4147-A177-3AD203B41FA5}">
                          <a16:colId xmlns:a16="http://schemas.microsoft.com/office/drawing/2014/main" val="3161707472"/>
                        </a:ext>
                      </a:extLst>
                    </a:gridCol>
                    <a:gridCol w="1263801">
                      <a:extLst>
                        <a:ext uri="{9D8B030D-6E8A-4147-A177-3AD203B41FA5}">
                          <a16:colId xmlns:a16="http://schemas.microsoft.com/office/drawing/2014/main" val="2809207207"/>
                        </a:ext>
                      </a:extLst>
                    </a:gridCol>
                  </a:tblGrid>
                  <a:tr h="509152">
                    <a:tc rowSpan="2"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Confusion</a:t>
                          </a:r>
                        </a:p>
                        <a:p>
                          <a:pPr algn="ctr" fontAlgn="ctr"/>
                          <a:r>
                            <a:rPr lang="en-US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Matrix</a:t>
                          </a:r>
                        </a:p>
                      </a:txBody>
                      <a:tcPr marL="98091" marR="98091" marT="49045" marB="49045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9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9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배달의민족 도현" panose="020B0600000101010101" pitchFamily="50" charset="-127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배달의민족 도현" panose="020B0600000101010101" pitchFamily="50" charset="-127"/>
                            <a:ea typeface="배달의민족 도현" panose="020B0600000101010101" pitchFamily="50" charset="-127"/>
                          </a:endParaRPr>
                        </a:p>
                      </a:txBody>
                      <a:tcPr marL="98091" marR="98091" marT="49045" marB="49045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5033133"/>
                      </a:ext>
                    </a:extLst>
                  </a:tr>
                  <a:tr h="52417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0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1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3750162"/>
                      </a:ext>
                    </a:extLst>
                  </a:tr>
                  <a:tr h="440013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배달의민족 도현" panose="020B0600000101010101" pitchFamily="50" charset="-127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배달의민족 도현" panose="020B0600000101010101" pitchFamily="50" charset="-127"/>
                            <a:ea typeface="배달의민족 도현" panose="020B0600000101010101" pitchFamily="50" charset="-127"/>
                          </a:endParaRPr>
                        </a:p>
                      </a:txBody>
                      <a:tcPr marL="98091" marR="98091" marT="49045" marB="49045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0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278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357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2280643"/>
                      </a:ext>
                    </a:extLst>
                  </a:tr>
                  <a:tr h="40334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1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50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1483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727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E2A0808-4855-42DD-A1AB-CCD9F1555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459020"/>
                  </p:ext>
                </p:extLst>
              </p:nvPr>
            </p:nvGraphicFramePr>
            <p:xfrm>
              <a:off x="4110027" y="1329868"/>
              <a:ext cx="3971945" cy="1876680"/>
            </p:xfrm>
            <a:graphic>
              <a:graphicData uri="http://schemas.openxmlformats.org/drawingml/2006/table">
                <a:tbl>
                  <a:tblPr/>
                  <a:tblGrid>
                    <a:gridCol w="1047148">
                      <a:extLst>
                        <a:ext uri="{9D8B030D-6E8A-4147-A177-3AD203B41FA5}">
                          <a16:colId xmlns:a16="http://schemas.microsoft.com/office/drawing/2014/main" val="97022316"/>
                        </a:ext>
                      </a:extLst>
                    </a:gridCol>
                    <a:gridCol w="397195">
                      <a:extLst>
                        <a:ext uri="{9D8B030D-6E8A-4147-A177-3AD203B41FA5}">
                          <a16:colId xmlns:a16="http://schemas.microsoft.com/office/drawing/2014/main" val="2304778436"/>
                        </a:ext>
                      </a:extLst>
                    </a:gridCol>
                    <a:gridCol w="1263801">
                      <a:extLst>
                        <a:ext uri="{9D8B030D-6E8A-4147-A177-3AD203B41FA5}">
                          <a16:colId xmlns:a16="http://schemas.microsoft.com/office/drawing/2014/main" val="3161707472"/>
                        </a:ext>
                      </a:extLst>
                    </a:gridCol>
                    <a:gridCol w="1263801">
                      <a:extLst>
                        <a:ext uri="{9D8B030D-6E8A-4147-A177-3AD203B41FA5}">
                          <a16:colId xmlns:a16="http://schemas.microsoft.com/office/drawing/2014/main" val="2809207207"/>
                        </a:ext>
                      </a:extLst>
                    </a:gridCol>
                  </a:tblGrid>
                  <a:tr h="509152">
                    <a:tc rowSpan="2"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Confusion</a:t>
                          </a:r>
                        </a:p>
                        <a:p>
                          <a:pPr algn="ctr" fontAlgn="ctr"/>
                          <a:r>
                            <a:rPr lang="en-US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Matrix</a:t>
                          </a:r>
                        </a:p>
                      </a:txBody>
                      <a:tcPr marL="98091" marR="98091" marT="49045" marB="49045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8091" marR="98091" marT="49045" marB="49045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08" t="-1190" r="-482" b="-286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5033133"/>
                      </a:ext>
                    </a:extLst>
                  </a:tr>
                  <a:tr h="52417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0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1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3750162"/>
                      </a:ext>
                    </a:extLst>
                  </a:tr>
                  <a:tr h="440013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8091" marR="98091" marT="49045" marB="49045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23022" r="-280233" b="-11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0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278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357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 w="2540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2280643"/>
                      </a:ext>
                    </a:extLst>
                  </a:tr>
                  <a:tr h="40334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1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50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배달의민족 도현" panose="020B0600000101010101" pitchFamily="50" charset="-127"/>
                              <a:ea typeface="배달의민족 도현" panose="020B0600000101010101" pitchFamily="50" charset="-127"/>
                            </a:rPr>
                            <a:t>1483</a:t>
                          </a:r>
                        </a:p>
                      </a:txBody>
                      <a:tcPr marL="14355" marR="14355" marT="1435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1727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C863505-C9C5-41D7-8464-05DA91CB3E18}"/>
              </a:ext>
            </a:extLst>
          </p:cNvPr>
          <p:cNvSpPr txBox="1"/>
          <p:nvPr/>
        </p:nvSpPr>
        <p:spPr>
          <a:xfrm>
            <a:off x="4110026" y="3651452"/>
            <a:ext cx="3971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정분류율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(Accuracy)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81.23%</a:t>
            </a: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민감도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(Sensitivity) = 96.74%</a:t>
            </a:r>
          </a:p>
          <a:p>
            <a:pPr algn="ct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특이도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(Specificity) = 43.78%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770418-164D-445F-8A4A-4D6AAAE3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84" y="103057"/>
            <a:ext cx="11914632" cy="6588824"/>
          </a:xfrm>
          <a:custGeom>
            <a:avLst/>
            <a:gdLst>
              <a:gd name="connsiteX0" fmla="*/ 108204 w 11914632"/>
              <a:gd name="connsiteY0" fmla="*/ 103156 h 6588824"/>
              <a:gd name="connsiteX1" fmla="*/ 108204 w 11914632"/>
              <a:gd name="connsiteY1" fmla="*/ 6449092 h 6588824"/>
              <a:gd name="connsiteX2" fmla="*/ 11775948 w 11914632"/>
              <a:gd name="connsiteY2" fmla="*/ 6449092 h 6588824"/>
              <a:gd name="connsiteX3" fmla="*/ 11775948 w 11914632"/>
              <a:gd name="connsiteY3" fmla="*/ 103156 h 6588824"/>
              <a:gd name="connsiteX4" fmla="*/ 0 w 11914632"/>
              <a:gd name="connsiteY4" fmla="*/ 0 h 6588824"/>
              <a:gd name="connsiteX5" fmla="*/ 11914632 w 11914632"/>
              <a:gd name="connsiteY5" fmla="*/ 0 h 6588824"/>
              <a:gd name="connsiteX6" fmla="*/ 11914632 w 11914632"/>
              <a:gd name="connsiteY6" fmla="*/ 6588824 h 6588824"/>
              <a:gd name="connsiteX7" fmla="*/ 0 w 11914632"/>
              <a:gd name="connsiteY7" fmla="*/ 6588824 h 65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4632" h="6588824">
                <a:moveTo>
                  <a:pt x="108204" y="103156"/>
                </a:moveTo>
                <a:lnTo>
                  <a:pt x="108204" y="6449092"/>
                </a:lnTo>
                <a:lnTo>
                  <a:pt x="11775948" y="6449092"/>
                </a:lnTo>
                <a:lnTo>
                  <a:pt x="11775948" y="103156"/>
                </a:lnTo>
                <a:close/>
                <a:moveTo>
                  <a:pt x="0" y="0"/>
                </a:moveTo>
                <a:lnTo>
                  <a:pt x="11914632" y="0"/>
                </a:lnTo>
                <a:lnTo>
                  <a:pt x="11914632" y="6588824"/>
                </a:lnTo>
                <a:lnTo>
                  <a:pt x="0" y="65888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88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684" y="134588"/>
            <a:ext cx="11914632" cy="6588824"/>
          </a:xfrm>
          <a:custGeom>
            <a:avLst/>
            <a:gdLst>
              <a:gd name="connsiteX0" fmla="*/ 108204 w 11914632"/>
              <a:gd name="connsiteY0" fmla="*/ 103156 h 6588824"/>
              <a:gd name="connsiteX1" fmla="*/ 108204 w 11914632"/>
              <a:gd name="connsiteY1" fmla="*/ 6449092 h 6588824"/>
              <a:gd name="connsiteX2" fmla="*/ 11775948 w 11914632"/>
              <a:gd name="connsiteY2" fmla="*/ 6449092 h 6588824"/>
              <a:gd name="connsiteX3" fmla="*/ 11775948 w 11914632"/>
              <a:gd name="connsiteY3" fmla="*/ 103156 h 6588824"/>
              <a:gd name="connsiteX4" fmla="*/ 0 w 11914632"/>
              <a:gd name="connsiteY4" fmla="*/ 0 h 6588824"/>
              <a:gd name="connsiteX5" fmla="*/ 11914632 w 11914632"/>
              <a:gd name="connsiteY5" fmla="*/ 0 h 6588824"/>
              <a:gd name="connsiteX6" fmla="*/ 11914632 w 11914632"/>
              <a:gd name="connsiteY6" fmla="*/ 6588824 h 6588824"/>
              <a:gd name="connsiteX7" fmla="*/ 0 w 11914632"/>
              <a:gd name="connsiteY7" fmla="*/ 6588824 h 658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4632" h="6588824">
                <a:moveTo>
                  <a:pt x="108204" y="103156"/>
                </a:moveTo>
                <a:lnTo>
                  <a:pt x="108204" y="6449092"/>
                </a:lnTo>
                <a:lnTo>
                  <a:pt x="11775948" y="6449092"/>
                </a:lnTo>
                <a:lnTo>
                  <a:pt x="11775948" y="103156"/>
                </a:lnTo>
                <a:close/>
                <a:moveTo>
                  <a:pt x="0" y="0"/>
                </a:moveTo>
                <a:lnTo>
                  <a:pt x="11914632" y="0"/>
                </a:lnTo>
                <a:lnTo>
                  <a:pt x="11914632" y="6588824"/>
                </a:lnTo>
                <a:lnTo>
                  <a:pt x="0" y="6588824"/>
                </a:ln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0D0F6F-6DF4-4E12-B94E-111B6EBB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001" y="1308823"/>
            <a:ext cx="5623078" cy="42403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4F215-A316-44E1-AEC6-14E9418650D2}"/>
              </a:ext>
            </a:extLst>
          </p:cNvPr>
          <p:cNvSpPr txBox="1"/>
          <p:nvPr/>
        </p:nvSpPr>
        <p:spPr>
          <a:xfrm>
            <a:off x="1393521" y="3167389"/>
            <a:ext cx="3160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“Black Box”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03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196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-apple-system</vt:lpstr>
      <vt:lpstr>맑은 고딕</vt:lpstr>
      <vt:lpstr>배달의민족 도현</vt:lpstr>
      <vt:lpstr>Arial</vt:lpstr>
      <vt:lpstr>Cambria Math</vt:lpstr>
      <vt:lpstr>Symbol</vt:lpstr>
      <vt:lpstr>Times New Roman</vt:lpstr>
      <vt:lpstr>Office 테마</vt:lpstr>
      <vt:lpstr>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이지원</dc:creator>
  <cp:lastModifiedBy>이지원</cp:lastModifiedBy>
  <cp:revision>22</cp:revision>
  <dcterms:created xsi:type="dcterms:W3CDTF">2020-03-12T23:38:46Z</dcterms:created>
  <dcterms:modified xsi:type="dcterms:W3CDTF">2020-03-13T01:25:27Z</dcterms:modified>
</cp:coreProperties>
</file>