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83" r:id="rId7"/>
    <p:sldId id="284" r:id="rId8"/>
    <p:sldId id="285" r:id="rId9"/>
    <p:sldId id="289" r:id="rId10"/>
    <p:sldId id="264" r:id="rId11"/>
    <p:sldId id="265" r:id="rId12"/>
    <p:sldId id="268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B2F78-9B40-4887-B4F5-CF6C039E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1A0D0-82F8-4924-8001-89CA1D8E3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E2081-2543-4EE7-86DC-999A2EF6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FAEBA-6765-48A2-8B5D-FB553633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4EF7A-58B5-467C-BC84-E217260A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0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B923E-5B2A-45BD-8371-B58CB758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220B8-BB0A-42C8-97A0-853567EF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73DC6-F16B-4E59-97D2-E8C763F5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F2AC2-3684-4332-BD11-3B5B2B8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521A6-7531-4EA3-BBB0-8155AC13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C30E7-1805-404C-AB45-45D0272B7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7DC74-556E-4E8A-880F-042B849F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1F79D-D5E5-45D3-858B-A2E4435C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FB41-E729-42CE-A890-46B2DF04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BE5CA-C610-4952-BCB6-189A012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6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5DA25-DBC0-4F82-A558-94C86A9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69C33-72DF-4B1F-9AAE-96A48662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2785-F1E6-4EE0-ACA7-9EFA97AF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E44DB-4AD8-4FFB-A060-2A01835D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7C392-4E45-4FC7-802D-E1D62D1B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E1BC6-6839-4705-8050-E4213EBC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AD11D-4274-489B-92FB-5FA2AE8C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F39CC-CABB-4DF5-A5AD-A3C2DA50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C02B5-ACC3-4562-8867-78910E98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631B7-1B33-412E-AADE-ADFFEA30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4CEAA-AE09-4C48-A2FA-588247D1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36180-0BEF-4B62-848D-B2F28784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8FD84-AA53-4DF6-B921-2AA668B2C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E53D1-4D0A-4D34-A312-5AD93D51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DC18A-51F5-4B92-AE9B-809CDD9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0429F-AEBF-4AE7-91FD-EF6467F4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0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AF1F-F6B5-4440-A88B-55DC4FBA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56495-E23B-4C06-ABC9-63545D4B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65E7D-0281-4F7E-ACB1-0C1D3BF88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91CEA-9B4F-475F-AF2B-9158EC4ED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B056A-CB81-4C73-BB3D-B583189E2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FA4798-C91C-4E23-933F-A2B4D852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AFE304-DFBB-44AC-854E-255BDE90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903996-C2C0-4512-91C4-D52C29FB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8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A4561-F65E-425A-98F6-61E82E5B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C5C7DC-E2A3-4DA6-9B9C-193DDB09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F9D85-F3FA-4149-888B-F5FC65BE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425B93-7BF2-4025-B1DA-E4F70EE6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56DB0-7AFA-41F1-ACA6-5FF08BA4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488D1-18FD-4A8D-90EA-A768D4E6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6CC17-22FB-4B9E-A496-D9016754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C4BB7-7D1C-4FEC-B38A-DFBD1396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D0DC5-59BA-430E-9E09-B629D41E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7E00B-A1B9-4D48-88B4-4CCAEB8B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74473-E1F9-458B-9591-640A97D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A2365-B114-41EA-8239-F224C1C8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0216B-0BA1-4D3D-9455-250979F2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DA3-DCBE-4CE6-9C7E-0F1F4E4C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3DBC4-A359-4747-A926-57A648ECB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40223-D167-4D91-BC0E-0F4B0F18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780AE-F5B3-4AE1-922F-71871E63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2668F-66C0-41B6-B91E-BA0F46C6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81B88-1AE6-4AB9-AA8C-04B5CDB4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89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A6837A-3CD6-473E-A835-50AB61C4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6E795-3ED3-4469-870D-5AB2E806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83FC1-7F80-4A7A-B3DB-606C24546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2700-B3BA-4406-9478-E620C8D8A107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E5C9A-4259-4294-B458-FC429705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F8EA5-EFC5-448E-A548-109BE9B8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1435-8AA0-459F-9BF5-66548F9D7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7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gonfly.github.io/2018/03/17/gan-explained.html" TargetMode="External"/><Relationship Id="rId2" Type="http://schemas.openxmlformats.org/officeDocument/2006/relationships/hyperlink" Target="https://www.samsungsds.com/global/ko/support/insights/Generative-adversarial-network-AI-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ejunyoo.blogspot.com/2017/01/generative-adversarial-nets-1.html" TargetMode="External"/><Relationship Id="rId5" Type="http://schemas.openxmlformats.org/officeDocument/2006/relationships/hyperlink" Target="https://yamalab.tistory.com/98" TargetMode="External"/><Relationship Id="rId4" Type="http://schemas.openxmlformats.org/officeDocument/2006/relationships/hyperlink" Target="https://pathmind.com/kr/wiki/generative-adversarial-network-g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C628C-FE35-4AA7-92B3-D1E9DC4E6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GAN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8CB0A-E12C-4A73-947D-3B7A3B385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(Generative Adversarial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9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FFD7-841A-4FAA-93B0-6B2E4AF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GAN(Generative Adversarial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C0697-B48C-4AD3-AD58-76EDE8E7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A3FF5-BECF-481A-9177-39F81074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329656"/>
            <a:ext cx="9124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22EF1-FDA7-44C3-AD73-9F516C38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GAN(Generative Adversarial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8E6FA-B8B9-473D-994D-A08151AC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45615-38D6-4AFF-8AA2-B241D05E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24944"/>
            <a:ext cx="8915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4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1F2BE-5F10-4140-87BD-8A5F9156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GAN(Generative Adversarial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04E2-1544-4ADE-A167-5C0B994A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D4327-170A-49CD-8DD2-A8C4A32B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539206"/>
            <a:ext cx="8772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ABCF2-A132-4D94-A082-044EB39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AB2F-DC21-4497-8150-E14C139E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https://www.samsungsds.com/global/ko/support/insights/Generative-adversarial-network-AI-2.html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https://dreamgonfly.github.io/2018/03/17/gan-explained.html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https://pathmind.com/kr/wiki/generative-adversarial-network-gan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https://yamalab.tistory.com/98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http://jaejunyoo.blogspot.com/2017/01/generative-adversarial-nets-1.html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73226-2917-457A-BE46-035FA0E0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GAN(Generative Adversarial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E914-B667-47C0-8A79-D13F3405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Generative Adversarial Network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sz="2000" dirty="0"/>
              <a:t>적대적 생성 모델</a:t>
            </a:r>
            <a:endParaRPr lang="en-US" altLang="ko-KR" sz="2000" dirty="0"/>
          </a:p>
          <a:p>
            <a:pPr lvl="1"/>
            <a:r>
              <a:rPr lang="ko-KR" altLang="en-US" sz="2000" dirty="0"/>
              <a:t>생성모델 </a:t>
            </a:r>
            <a:r>
              <a:rPr lang="en-US" altLang="ko-KR" sz="2000" dirty="0"/>
              <a:t>(Generative model) – </a:t>
            </a:r>
            <a:r>
              <a:rPr lang="ko-KR" altLang="en-US" sz="2000" dirty="0"/>
              <a:t>그럴듯한 가짜</a:t>
            </a:r>
            <a:r>
              <a:rPr lang="en-US" altLang="ko-KR" sz="2000" dirty="0"/>
              <a:t>(</a:t>
            </a:r>
            <a:r>
              <a:rPr lang="ko-KR" altLang="en-US" sz="2000" dirty="0"/>
              <a:t>실제 데이터 분포와 근사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적대적 </a:t>
            </a:r>
            <a:r>
              <a:rPr lang="en-US" altLang="ko-KR" sz="2000" dirty="0"/>
              <a:t>(Adversarial) – </a:t>
            </a:r>
            <a:r>
              <a:rPr lang="ko-KR" altLang="en-US" sz="2000" dirty="0"/>
              <a:t>두 개의 모델을 적대적으로 경쟁시키며 발전</a:t>
            </a:r>
            <a:endParaRPr lang="en-US" altLang="ko-KR" sz="2000" dirty="0"/>
          </a:p>
          <a:p>
            <a:pPr lvl="1"/>
            <a:r>
              <a:rPr lang="ko-KR" altLang="en-US" sz="2000" dirty="0"/>
              <a:t>두 개의 모델 </a:t>
            </a:r>
            <a:r>
              <a:rPr lang="en-US" altLang="ko-KR" sz="2000" dirty="0"/>
              <a:t>– </a:t>
            </a:r>
            <a:r>
              <a:rPr lang="ko-KR" altLang="en-US" sz="2000" dirty="0"/>
              <a:t>생산자</a:t>
            </a:r>
            <a:r>
              <a:rPr lang="en-US" altLang="ko-KR" sz="2000" dirty="0"/>
              <a:t>(Generator), </a:t>
            </a:r>
            <a:r>
              <a:rPr lang="ko-KR" altLang="en-US" sz="2000" dirty="0" err="1"/>
              <a:t>판별자</a:t>
            </a:r>
            <a:r>
              <a:rPr lang="en-US" altLang="ko-KR" sz="2000" dirty="0"/>
              <a:t>(Discriminator)</a:t>
            </a:r>
          </a:p>
          <a:p>
            <a:pPr lvl="2"/>
            <a:r>
              <a:rPr lang="en-US" altLang="ko-KR" sz="1600" dirty="0"/>
              <a:t>Generator -&gt; make fake like real, Discriminator -&gt; discriminate real and fake</a:t>
            </a:r>
          </a:p>
          <a:p>
            <a:pPr lvl="1"/>
            <a:r>
              <a:rPr lang="ko-KR" altLang="en-US" sz="2000" dirty="0"/>
              <a:t>네트워크 </a:t>
            </a:r>
            <a:r>
              <a:rPr lang="en-US" altLang="ko-KR" sz="2000" dirty="0"/>
              <a:t>(Network) – </a:t>
            </a:r>
            <a:r>
              <a:rPr lang="ko-KR" altLang="en-US" sz="2000" dirty="0"/>
              <a:t>인공신경망 또는 </a:t>
            </a:r>
            <a:r>
              <a:rPr lang="ko-KR" altLang="en-US" sz="2000" dirty="0" err="1"/>
              <a:t>딥러닝으로</a:t>
            </a:r>
            <a:r>
              <a:rPr lang="ko-KR" altLang="en-US" sz="2000" dirty="0"/>
              <a:t> 만들어졌기 때문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9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73226-2917-457A-BE46-035FA0E0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E914-B667-47C0-8A79-D13F3405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 Player</a:t>
            </a:r>
            <a:r>
              <a:rPr lang="ko-KR" altLang="en-US"/>
              <a:t>간의 </a:t>
            </a:r>
            <a:r>
              <a:rPr lang="en-US" altLang="ko-KR"/>
              <a:t>Game</a:t>
            </a:r>
          </a:p>
          <a:p>
            <a:r>
              <a:rPr lang="en-US" altLang="ko-KR"/>
              <a:t>P1: </a:t>
            </a:r>
            <a:r>
              <a:rPr lang="ko-KR" altLang="en-US"/>
              <a:t>화폐 위조범</a:t>
            </a:r>
            <a:r>
              <a:rPr lang="en-US" altLang="ko-KR"/>
              <a:t>(Generator), P2: </a:t>
            </a:r>
            <a:r>
              <a:rPr lang="ko-KR" altLang="en-US"/>
              <a:t>경찰</a:t>
            </a:r>
            <a:r>
              <a:rPr lang="en-US" altLang="ko-KR"/>
              <a:t>(Discriminator)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C1C186-F0AC-42CD-B135-8C854D34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6" y="3384762"/>
            <a:ext cx="4947470" cy="24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5FAB6A-97C5-4A04-AA55-B0A8F2F9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74" y="3750087"/>
            <a:ext cx="67627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24472-1AD7-4024-BFD4-DCB1B7F8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712C1-E980-454A-844A-153E17B0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</a:p>
          <a:p>
            <a:pPr lvl="1"/>
            <a:r>
              <a:rPr lang="en-US" altLang="ko-KR" dirty="0"/>
              <a:t>Random noise vector ‘z’ -&gt; make fake image</a:t>
            </a:r>
          </a:p>
          <a:p>
            <a:pPr lvl="1"/>
            <a:r>
              <a:rPr lang="en-US" altLang="ko-KR" dirty="0"/>
              <a:t>Fake image -&gt; Discriminator</a:t>
            </a:r>
          </a:p>
          <a:p>
            <a:pPr lvl="1"/>
            <a:r>
              <a:rPr lang="en-US" altLang="ko-KR" dirty="0"/>
              <a:t>Feedback from Discriminator</a:t>
            </a:r>
          </a:p>
          <a:p>
            <a:pPr lvl="1"/>
            <a:r>
              <a:rPr lang="en-US" altLang="ko-KR" dirty="0"/>
              <a:t>Contrary convolution network(up sampling)</a:t>
            </a:r>
          </a:p>
          <a:p>
            <a:r>
              <a:rPr lang="en-US" altLang="ko-KR" dirty="0"/>
              <a:t>Discriminator</a:t>
            </a:r>
          </a:p>
          <a:p>
            <a:pPr lvl="1"/>
            <a:r>
              <a:rPr lang="en-US" altLang="ko-KR" dirty="0"/>
              <a:t>Discriminate real and fake</a:t>
            </a:r>
          </a:p>
          <a:p>
            <a:pPr lvl="1"/>
            <a:r>
              <a:rPr lang="en-US" altLang="ko-KR" dirty="0"/>
              <a:t>Return real(:1), fake(:0)</a:t>
            </a:r>
          </a:p>
          <a:p>
            <a:pPr lvl="1"/>
            <a:r>
              <a:rPr lang="en-US" altLang="ko-KR" dirty="0"/>
              <a:t>Feedback from Ground Truth</a:t>
            </a:r>
          </a:p>
          <a:p>
            <a:pPr lvl="1"/>
            <a:r>
              <a:rPr lang="en-US" altLang="ko-KR" dirty="0"/>
              <a:t>Normal convolution network(down sampling)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7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030BB-8565-41B0-8F88-DE08ECD5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B0F12-0C28-4454-84E1-29C4EFBB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Loss (=error)</a:t>
            </a:r>
          </a:p>
          <a:p>
            <a:pPr lvl="1"/>
            <a:r>
              <a:rPr lang="ko-KR" altLang="en-US" dirty="0"/>
              <a:t>모델의 예측과 정답 사이에 얼마나 차이가 있는지 나타내는 측도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</a:p>
          <a:p>
            <a:pPr lvl="1"/>
            <a:r>
              <a:rPr lang="en-US" altLang="ko-KR" dirty="0"/>
              <a:t>Discriminator Loss (Loss D)</a:t>
            </a:r>
          </a:p>
          <a:p>
            <a:pPr lvl="1"/>
            <a:r>
              <a:rPr lang="en-US" altLang="ko-KR" dirty="0"/>
              <a:t>Generator Loss (Loss G)</a:t>
            </a:r>
          </a:p>
        </p:txBody>
      </p:sp>
    </p:spTree>
    <p:extLst>
      <p:ext uri="{BB962C8B-B14F-4D97-AF65-F5344CB8AC3E}">
        <p14:creationId xmlns:p14="http://schemas.microsoft.com/office/powerpoint/2010/main" val="79458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B8442-0DAE-4028-BAC2-492B4B0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7ADDA-069A-41BC-9739-F5F949DC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2579"/>
          </a:xfrm>
        </p:spPr>
        <p:txBody>
          <a:bodyPr>
            <a:normAutofit/>
          </a:bodyPr>
          <a:lstStyle/>
          <a:p>
            <a:r>
              <a:rPr lang="en-US" altLang="ko-KR" dirty="0"/>
              <a:t>Loss D</a:t>
            </a:r>
          </a:p>
          <a:p>
            <a:pPr lvl="1"/>
            <a:r>
              <a:rPr lang="es-ES" altLang="ko-KR" dirty="0"/>
              <a:t>LossD = Error(D(x), 1) + Error(D(G(z)), 0)</a:t>
            </a:r>
          </a:p>
          <a:p>
            <a:pPr lvl="1"/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real</a:t>
            </a:r>
            <a:r>
              <a:rPr lang="ko-KR" altLang="en-US" dirty="0"/>
              <a:t>일 때 </a:t>
            </a:r>
            <a:r>
              <a:rPr lang="en-US" altLang="ko-KR" dirty="0"/>
              <a:t>1, fake</a:t>
            </a:r>
            <a:r>
              <a:rPr lang="ko-KR" altLang="en-US" dirty="0"/>
              <a:t>일 때 </a:t>
            </a:r>
            <a:r>
              <a:rPr lang="en-US" altLang="ko-KR" dirty="0"/>
              <a:t>0 </a:t>
            </a:r>
            <a:r>
              <a:rPr lang="ko-KR" altLang="en-US" dirty="0"/>
              <a:t>출력하도록</a:t>
            </a:r>
            <a:endParaRPr lang="en-US" altLang="ko-KR" dirty="0"/>
          </a:p>
          <a:p>
            <a:pPr lvl="1"/>
            <a:r>
              <a:rPr lang="en-US" altLang="ko-KR" dirty="0"/>
              <a:t>Maximize D</a:t>
            </a:r>
          </a:p>
          <a:p>
            <a:r>
              <a:rPr lang="en-US" altLang="ko-KR" dirty="0"/>
              <a:t>Loss G</a:t>
            </a:r>
          </a:p>
          <a:p>
            <a:pPr lvl="1"/>
            <a:r>
              <a:rPr lang="es-ES" altLang="ko-KR" dirty="0"/>
              <a:t>LossG = Error(D(G(z)), 1)</a:t>
            </a:r>
          </a:p>
          <a:p>
            <a:pPr lvl="1"/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fake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출력하도록 </a:t>
            </a:r>
            <a:r>
              <a:rPr lang="en-US" altLang="ko-KR" dirty="0"/>
              <a:t>// Real</a:t>
            </a:r>
            <a:r>
              <a:rPr lang="ko-KR" altLang="en-US" dirty="0"/>
              <a:t>은 어떻게 판단하는지 상관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Minimize D</a:t>
            </a:r>
          </a:p>
          <a:p>
            <a:r>
              <a:rPr lang="en-US" altLang="ko-KR" dirty="0"/>
              <a:t>Error(p, t) – cross entropy error</a:t>
            </a:r>
          </a:p>
          <a:p>
            <a:pPr lvl="1"/>
            <a:r>
              <a:rPr lang="en-US" altLang="ko-KR" dirty="0"/>
              <a:t>Error(p, t)=−t log(p) − (1−t) log(1−p)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B7A80-B9A5-42E7-B972-1504C6F5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609725"/>
            <a:ext cx="4343400" cy="1819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30B18-29EC-476C-9FAA-616686E9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5" y="5449611"/>
            <a:ext cx="1571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660BA-4B28-4F6D-9649-AA8E31DD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0ABBF-C41B-4215-9A0E-F3A456B7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(1,1)</a:t>
            </a:r>
          </a:p>
          <a:p>
            <a:pPr lvl="1"/>
            <a:r>
              <a:rPr lang="en-US" altLang="ko-KR" dirty="0"/>
              <a:t>Error(1, 1)=−1 log(1) − (1−1) log(1−1) = -log(1) = 0</a:t>
            </a:r>
          </a:p>
          <a:p>
            <a:r>
              <a:rPr lang="en-US" altLang="ko-KR" dirty="0"/>
              <a:t>Input (1,0)</a:t>
            </a:r>
          </a:p>
          <a:p>
            <a:pPr lvl="1"/>
            <a:r>
              <a:rPr lang="en-US" altLang="ko-KR" dirty="0"/>
              <a:t>Error(1, 0)=−0 log(1) − (1−0) log(1−1) = -log(0) = infinity</a:t>
            </a:r>
          </a:p>
          <a:p>
            <a:r>
              <a:rPr lang="en-US" altLang="ko-KR" dirty="0"/>
              <a:t>Input (0,1)</a:t>
            </a:r>
          </a:p>
          <a:p>
            <a:pPr lvl="1"/>
            <a:r>
              <a:rPr lang="en-US" altLang="ko-KR" dirty="0"/>
              <a:t>Error(0, 1)=−1 log(0) − (1−1) log(1−0) = -log(0) = infinity</a:t>
            </a:r>
          </a:p>
          <a:p>
            <a:r>
              <a:rPr lang="en-US" altLang="ko-KR" dirty="0"/>
              <a:t>Input (0,0)</a:t>
            </a:r>
          </a:p>
          <a:p>
            <a:pPr lvl="1"/>
            <a:r>
              <a:rPr lang="en-US" altLang="ko-KR" dirty="0"/>
              <a:t>Error(0, 0)=−0 log(0) − (1−0) log(1−0) = -log(1) = 0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8071C-E56F-491D-8DCD-ACDC7B0A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26" y="30279"/>
            <a:ext cx="2686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1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BFFD5-EA21-4B5F-B5B9-B725F687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GAN(Generative Adversarial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5E6FA-DCED-4D94-B7E5-0AC98987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Loss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LossD</a:t>
            </a:r>
            <a:r>
              <a:rPr lang="en-US" altLang="ko-KR" dirty="0"/>
              <a:t> = −log(D(x)) − log(1−D(G(z)))</a:t>
            </a:r>
          </a:p>
          <a:p>
            <a:pPr lvl="2"/>
            <a:r>
              <a:rPr lang="en-US" altLang="ko-KR" dirty="0"/>
              <a:t>Maximize 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LossG</a:t>
            </a:r>
            <a:r>
              <a:rPr lang="en-US" altLang="ko-KR" dirty="0"/>
              <a:t> = −log(D(G(z)))</a:t>
            </a:r>
          </a:p>
          <a:p>
            <a:pPr lvl="2"/>
            <a:r>
              <a:rPr lang="en-US" altLang="ko-KR" dirty="0"/>
              <a:t>Minimize D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Minmax problem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1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FFD7-841A-4FAA-93B0-6B2E4AFC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GAN(Generative Adversarial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C0697-B48C-4AD3-AD58-76EDE8E7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BD88A-BAF4-47C0-9747-BC90A0D3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2" y="2316568"/>
            <a:ext cx="2466975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6DC052-1CC2-4C55-A54F-4C256116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2" y="3031348"/>
            <a:ext cx="3971925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CA990-9279-4C85-A5CE-F389CA31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2" y="3894171"/>
            <a:ext cx="4752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565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GAN </vt:lpstr>
      <vt:lpstr>GAN(Generative Adversarial Network)</vt:lpstr>
      <vt:lpstr>Concept</vt:lpstr>
      <vt:lpstr>Network Principle</vt:lpstr>
      <vt:lpstr>Loss</vt:lpstr>
      <vt:lpstr>Loss</vt:lpstr>
      <vt:lpstr>Loss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</dc:title>
  <dc:creator>muk</dc:creator>
  <cp:lastModifiedBy>muk</cp:lastModifiedBy>
  <cp:revision>8</cp:revision>
  <dcterms:created xsi:type="dcterms:W3CDTF">2020-03-30T12:16:08Z</dcterms:created>
  <dcterms:modified xsi:type="dcterms:W3CDTF">2020-03-30T17:12:23Z</dcterms:modified>
</cp:coreProperties>
</file>