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5"/>
  </p:notesMasterIdLst>
  <p:sldIdLst>
    <p:sldId id="256" r:id="rId2"/>
    <p:sldId id="326" r:id="rId3"/>
    <p:sldId id="525" r:id="rId4"/>
    <p:sldId id="547" r:id="rId5"/>
    <p:sldId id="470" r:id="rId6"/>
    <p:sldId id="471" r:id="rId7"/>
    <p:sldId id="520" r:id="rId8"/>
    <p:sldId id="521" r:id="rId9"/>
    <p:sldId id="522" r:id="rId10"/>
    <p:sldId id="519" r:id="rId11"/>
    <p:sldId id="523" r:id="rId12"/>
    <p:sldId id="524" r:id="rId13"/>
    <p:sldId id="527" r:id="rId14"/>
    <p:sldId id="528" r:id="rId15"/>
    <p:sldId id="529" r:id="rId16"/>
    <p:sldId id="530" r:id="rId17"/>
    <p:sldId id="531" r:id="rId18"/>
    <p:sldId id="532" r:id="rId19"/>
    <p:sldId id="533" r:id="rId20"/>
    <p:sldId id="534" r:id="rId21"/>
    <p:sldId id="535" r:id="rId22"/>
    <p:sldId id="536" r:id="rId23"/>
    <p:sldId id="537" r:id="rId24"/>
    <p:sldId id="538" r:id="rId25"/>
    <p:sldId id="539" r:id="rId26"/>
    <p:sldId id="540" r:id="rId27"/>
    <p:sldId id="541" r:id="rId28"/>
    <p:sldId id="542" r:id="rId29"/>
    <p:sldId id="543" r:id="rId30"/>
    <p:sldId id="544" r:id="rId31"/>
    <p:sldId id="545" r:id="rId32"/>
    <p:sldId id="546" r:id="rId33"/>
    <p:sldId id="457" r:id="rId34"/>
  </p:sldIdLst>
  <p:sldSz cx="12801600" cy="9601200" type="A3"/>
  <p:notesSz cx="6797675" cy="9926638"/>
  <p:defaultTextStyle>
    <a:defPPr>
      <a:defRPr lang="ko-KR"/>
    </a:defPPr>
    <a:lvl1pPr marL="0" algn="l" defTabSz="1280160" rtl="0" eaLnBrk="1" latinLnBrk="1" hangingPunct="1">
      <a:defRPr sz="252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1" hangingPunct="1">
      <a:defRPr sz="252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1" hangingPunct="1">
      <a:defRPr sz="252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1" hangingPunct="1">
      <a:defRPr sz="252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1" hangingPunct="1">
      <a:defRPr sz="252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1" hangingPunct="1">
      <a:defRPr sz="252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1" hangingPunct="1">
      <a:defRPr sz="252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1" hangingPunct="1">
      <a:defRPr sz="252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1" hangingPunct="1">
      <a:defRPr sz="25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79" userDrawn="1">
          <p15:clr>
            <a:srgbClr val="A4A3A4"/>
          </p15:clr>
        </p15:guide>
        <p15:guide id="2" pos="403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7F9D"/>
    <a:srgbClr val="F1F2F7"/>
    <a:srgbClr val="FF7F7F"/>
    <a:srgbClr val="8FEFF9"/>
    <a:srgbClr val="E74B3C"/>
    <a:srgbClr val="FFFFFF"/>
    <a:srgbClr val="F5F5F5"/>
    <a:srgbClr val="ECFCFE"/>
    <a:srgbClr val="FBFBFB"/>
    <a:srgbClr val="EBF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88" autoAdjust="0"/>
    <p:restoredTop sz="94617"/>
  </p:normalViewPr>
  <p:slideViewPr>
    <p:cSldViewPr snapToGrid="0">
      <p:cViewPr varScale="1">
        <p:scale>
          <a:sx n="83" d="100"/>
          <a:sy n="83" d="100"/>
        </p:scale>
        <p:origin x="912" y="84"/>
      </p:cViewPr>
      <p:guideLst>
        <p:guide orient="horz" pos="2979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294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8F7127BC-F10B-4129-AF53-A4809AEDCC74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2" tIns="45716" rIns="91432" bIns="45716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32" tIns="45716" rIns="91432" bIns="45716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5"/>
            <a:ext cx="2945659" cy="498055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5"/>
            <a:ext cx="2945659" cy="498055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B3308F29-DDF0-4CBE-B876-661C1637F7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888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80160" rtl="0" eaLnBrk="1" latinLnBrk="1" hangingPunct="1">
      <a:defRPr sz="168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1" hangingPunct="1">
      <a:defRPr sz="168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1" hangingPunct="1">
      <a:defRPr sz="168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1" hangingPunct="1">
      <a:defRPr sz="168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1" hangingPunct="1">
      <a:defRPr sz="168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1" hangingPunct="1">
      <a:defRPr sz="168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1" hangingPunct="1">
      <a:defRPr sz="168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1" hangingPunct="1">
      <a:defRPr sz="168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1" hangingPunct="1">
      <a:defRPr sz="16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"/>
          <p:cNvSpPr/>
          <p:nvPr userDrawn="1"/>
        </p:nvSpPr>
        <p:spPr>
          <a:xfrm>
            <a:off x="0" y="9333070"/>
            <a:ext cx="12801600" cy="268130"/>
          </a:xfrm>
          <a:prstGeom prst="rect">
            <a:avLst/>
          </a:prstGeom>
          <a:solidFill>
            <a:srgbClr val="E74B3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/>
          </a:p>
        </p:txBody>
      </p:sp>
      <p:sp>
        <p:nvSpPr>
          <p:cNvPr id="8" name="직사각형"/>
          <p:cNvSpPr/>
          <p:nvPr userDrawn="1"/>
        </p:nvSpPr>
        <p:spPr>
          <a:xfrm>
            <a:off x="0" y="9296400"/>
            <a:ext cx="12801600" cy="94726"/>
          </a:xfrm>
          <a:prstGeom prst="rect">
            <a:avLst/>
          </a:prstGeom>
          <a:solidFill>
            <a:srgbClr val="F4ACA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/>
          </a:p>
        </p:txBody>
      </p:sp>
      <p:sp>
        <p:nvSpPr>
          <p:cNvPr id="9" name="Ⓒ {COMPANY NAME} CORPORATION. All rights reserved."/>
          <p:cNvSpPr/>
          <p:nvPr userDrawn="1"/>
        </p:nvSpPr>
        <p:spPr>
          <a:xfrm>
            <a:off x="5059408" y="9381798"/>
            <a:ext cx="2682784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914400">
              <a:defRPr sz="800">
                <a:solidFill>
                  <a:srgbClr val="FFFFFF"/>
                </a:solidFill>
                <a:latin typeface="나눔스퀘어"/>
                <a:ea typeface="나눔스퀘어"/>
                <a:cs typeface="나눔스퀘어"/>
                <a:sym typeface="나눔스퀘어"/>
              </a:defRPr>
            </a:pPr>
            <a:r>
              <a:rPr lang="en-US" sz="900" dirty="0" err="1" smtClean="0"/>
              <a:t>TogetherApps</a:t>
            </a:r>
            <a:r>
              <a:rPr sz="900" dirty="0" smtClean="0"/>
              <a:t> </a:t>
            </a:r>
            <a:r>
              <a:rPr sz="900" dirty="0"/>
              <a:t>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27769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024" userDrawn="1">
          <p15:clr>
            <a:srgbClr val="FBAE40"/>
          </p15:clr>
        </p15:guide>
        <p15:guide id="2" pos="403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선"/>
          <p:cNvSpPr/>
          <p:nvPr userDrawn="1"/>
        </p:nvSpPr>
        <p:spPr>
          <a:xfrm>
            <a:off x="1891613" y="289353"/>
            <a:ext cx="8839887" cy="0"/>
          </a:xfrm>
          <a:prstGeom prst="line">
            <a:avLst/>
          </a:prstGeom>
          <a:ln w="6350">
            <a:solidFill>
              <a:srgbClr val="E74B3C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" name="직사각형"/>
          <p:cNvSpPr/>
          <p:nvPr userDrawn="1"/>
        </p:nvSpPr>
        <p:spPr>
          <a:xfrm>
            <a:off x="0" y="9333070"/>
            <a:ext cx="12801600" cy="268130"/>
          </a:xfrm>
          <a:prstGeom prst="rect">
            <a:avLst/>
          </a:prstGeom>
          <a:solidFill>
            <a:srgbClr val="E74B3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/>
          </a:p>
        </p:txBody>
      </p:sp>
      <p:sp>
        <p:nvSpPr>
          <p:cNvPr id="14" name="직사각형"/>
          <p:cNvSpPr/>
          <p:nvPr userDrawn="1"/>
        </p:nvSpPr>
        <p:spPr>
          <a:xfrm>
            <a:off x="0" y="9296400"/>
            <a:ext cx="12801600" cy="94726"/>
          </a:xfrm>
          <a:prstGeom prst="rect">
            <a:avLst/>
          </a:prstGeom>
          <a:solidFill>
            <a:srgbClr val="F4ACA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/>
          </a:p>
        </p:txBody>
      </p:sp>
      <p:sp>
        <p:nvSpPr>
          <p:cNvPr id="15" name="CONFIDENTIAL"/>
          <p:cNvSpPr/>
          <p:nvPr userDrawn="1"/>
        </p:nvSpPr>
        <p:spPr>
          <a:xfrm>
            <a:off x="80091" y="9382076"/>
            <a:ext cx="898642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 defTabSz="914400">
              <a:defRPr sz="800">
                <a:solidFill>
                  <a:srgbClr val="FFFFFF"/>
                </a:soli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1pPr>
          </a:lstStyle>
          <a:p>
            <a:r>
              <a:rPr sz="900" b="1" dirty="0"/>
              <a:t>CONFIDENTIAL</a:t>
            </a:r>
          </a:p>
        </p:txBody>
      </p:sp>
      <p:sp>
        <p:nvSpPr>
          <p:cNvPr id="16" name="슬라이드 번호"/>
          <p:cNvSpPr>
            <a:spLocks noGrp="1"/>
          </p:cNvSpPr>
          <p:nvPr>
            <p:ph type="sldNum" sz="quarter" idx="2"/>
          </p:nvPr>
        </p:nvSpPr>
        <p:spPr>
          <a:xfrm>
            <a:off x="12156593" y="9329072"/>
            <a:ext cx="486031" cy="294640"/>
          </a:xfrm>
          <a:prstGeom prst="rect">
            <a:avLst/>
          </a:prstGeom>
        </p:spPr>
        <p:txBody>
          <a:bodyPr anchor="t"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graphicFrame>
        <p:nvGraphicFramePr>
          <p:cNvPr id="17" name="표"/>
          <p:cNvGraphicFramePr/>
          <p:nvPr userDrawn="1">
            <p:extLst>
              <p:ext uri="{D42A27DB-BD31-4B8C-83A1-F6EECF244321}">
                <p14:modId xmlns:p14="http://schemas.microsoft.com/office/powerpoint/2010/main" val="3139199016"/>
              </p:ext>
            </p:extLst>
          </p:nvPr>
        </p:nvGraphicFramePr>
        <p:xfrm>
          <a:off x="215899" y="640097"/>
          <a:ext cx="12426724" cy="560700"/>
        </p:xfrm>
        <a:graphic>
          <a:graphicData uri="http://schemas.openxmlformats.org/drawingml/2006/table">
            <a:tbl>
              <a:tblPr firstRow="1" bandRow="1"/>
              <a:tblGrid>
                <a:gridCol w="1317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9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0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16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72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752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8975">
                <a:tc>
                  <a:txBody>
                    <a:bodyPr/>
                    <a:lstStyle/>
                    <a:p>
                      <a:pPr algn="ctr" defTabSz="1262695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dirty="0" err="1">
                          <a:solidFill>
                            <a:srgbClr val="262626"/>
                          </a:solidFill>
                        </a:rPr>
                        <a:t>화면명</a:t>
                      </a: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262695">
                        <a:defRPr sz="1100" b="0">
                          <a:solidFill>
                            <a:srgbClr val="262626"/>
                          </a:solidFill>
                        </a:defRPr>
                      </a:pPr>
                      <a:endParaRPr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1262695">
                        <a:defRPr sz="1100" b="0">
                          <a:solidFill>
                            <a:srgbClr val="262626"/>
                          </a:solidFill>
                        </a:defRPr>
                      </a:pPr>
                      <a:r>
                        <a:rPr dirty="0" err="1"/>
                        <a:t>화면ID</a:t>
                      </a: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262695">
                        <a:defRPr sz="1100" b="0">
                          <a:solidFill>
                            <a:srgbClr val="262626"/>
                          </a:solidFill>
                        </a:defRPr>
                      </a:pP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1262695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dirty="0" err="1">
                          <a:solidFill>
                            <a:srgbClr val="262626"/>
                          </a:solidFill>
                        </a:rPr>
                        <a:t>작성자</a:t>
                      </a: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262695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975">
                <a:tc>
                  <a:txBody>
                    <a:bodyPr/>
                    <a:lstStyle/>
                    <a:p>
                      <a:pPr algn="ctr" defTabSz="1262695">
                        <a:defRPr sz="1800"/>
                      </a:pPr>
                      <a:r>
                        <a:rPr lang="ko-KR" altLang="en-US" sz="1100" dirty="0" smtClean="0">
                          <a:solidFill>
                            <a:srgbClr val="262626"/>
                          </a:solidFill>
                        </a:rPr>
                        <a:t>네비게이션</a:t>
                      </a: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defTabSz="1262695">
                        <a:defRPr sz="1100">
                          <a:solidFill>
                            <a:srgbClr val="262626"/>
                          </a:solidFill>
                        </a:defRPr>
                      </a:pP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1262695">
                        <a:defRPr sz="1100">
                          <a:solidFill>
                            <a:srgbClr val="262626"/>
                          </a:solidFill>
                        </a:defRPr>
                      </a:pPr>
                      <a:endParaRPr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262695">
                        <a:defRPr sz="1100">
                          <a:solidFill>
                            <a:srgbClr val="262626"/>
                          </a:solidFill>
                        </a:defRPr>
                      </a:pP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직사각형"/>
          <p:cNvSpPr/>
          <p:nvPr userDrawn="1"/>
        </p:nvSpPr>
        <p:spPr>
          <a:xfrm>
            <a:off x="215899" y="1370417"/>
            <a:ext cx="12426724" cy="7811683"/>
          </a:xfrm>
          <a:prstGeom prst="rect">
            <a:avLst/>
          </a:prstGeom>
          <a:ln w="3175">
            <a:solidFill>
              <a:srgbClr val="808080"/>
            </a:solidFill>
            <a:miter/>
          </a:ln>
        </p:spPr>
        <p:txBody>
          <a:bodyPr lIns="45719" rIns="45719" anchor="ctr"/>
          <a:lstStyle/>
          <a:p>
            <a:pPr algn="ctr">
              <a:defRPr sz="1200">
                <a:solidFill>
                  <a:srgbClr val="404040"/>
                </a:solidFill>
              </a:defRPr>
            </a:pPr>
            <a:endParaRPr/>
          </a:p>
        </p:txBody>
      </p:sp>
      <p:sp>
        <p:nvSpPr>
          <p:cNvPr id="23" name="제목 17"/>
          <p:cNvSpPr>
            <a:spLocks noGrp="1"/>
          </p:cNvSpPr>
          <p:nvPr>
            <p:ph type="title"/>
          </p:nvPr>
        </p:nvSpPr>
        <p:spPr>
          <a:xfrm>
            <a:off x="91388" y="96569"/>
            <a:ext cx="3600450" cy="385568"/>
          </a:xfrm>
        </p:spPr>
        <p:txBody>
          <a:bodyPr>
            <a:normAutofit/>
          </a:bodyPr>
          <a:lstStyle>
            <a:lvl1pPr>
              <a:defRPr sz="160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0" t="27347" r="20480" b="26735"/>
          <a:stretch/>
        </p:blipFill>
        <p:spPr>
          <a:xfrm>
            <a:off x="10893834" y="17238"/>
            <a:ext cx="1748790" cy="54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60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3AF68-0B60-4C5F-B97D-448918D7E80F}" type="datetime1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46C4-F723-49F1-B144-C95BAB7843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031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719FA-D641-4F1E-B4DA-8C164D7FC6DD}" type="datetime1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46C4-F723-49F1-B144-C95BAB7843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67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B1F3-5AD7-4247-BC14-8A9B897D72B2}" type="datetime1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46C4-F723-49F1-B144-C95BAB7843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486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CF094-1442-40EC-BF5D-3A719EE9B239}" type="datetime1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46C4-F723-49F1-B144-C95BAB7843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A70F-70E1-475C-8F95-08D67C969240}" type="datetime1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46C4-F723-49F1-B144-C95BAB7843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28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06583-FE23-47DF-B094-DDD9A1E1D7C8}" type="datetime1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46C4-F723-49F1-B144-C95BAB7843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69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선"/>
          <p:cNvSpPr/>
          <p:nvPr userDrawn="1"/>
        </p:nvSpPr>
        <p:spPr>
          <a:xfrm>
            <a:off x="1891613" y="289353"/>
            <a:ext cx="8839887" cy="0"/>
          </a:xfrm>
          <a:prstGeom prst="line">
            <a:avLst/>
          </a:prstGeom>
          <a:ln w="6350">
            <a:solidFill>
              <a:srgbClr val="E74B3C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" name="직사각형"/>
          <p:cNvSpPr/>
          <p:nvPr userDrawn="1"/>
        </p:nvSpPr>
        <p:spPr>
          <a:xfrm>
            <a:off x="0" y="9333070"/>
            <a:ext cx="12801600" cy="268130"/>
          </a:xfrm>
          <a:prstGeom prst="rect">
            <a:avLst/>
          </a:prstGeom>
          <a:solidFill>
            <a:srgbClr val="E74B3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/>
          </a:p>
        </p:txBody>
      </p:sp>
      <p:sp>
        <p:nvSpPr>
          <p:cNvPr id="14" name="직사각형"/>
          <p:cNvSpPr/>
          <p:nvPr userDrawn="1"/>
        </p:nvSpPr>
        <p:spPr>
          <a:xfrm>
            <a:off x="0" y="9296400"/>
            <a:ext cx="12801600" cy="94726"/>
          </a:xfrm>
          <a:prstGeom prst="rect">
            <a:avLst/>
          </a:prstGeom>
          <a:solidFill>
            <a:srgbClr val="F4ACA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/>
          </a:p>
        </p:txBody>
      </p:sp>
      <p:sp>
        <p:nvSpPr>
          <p:cNvPr id="15" name="CONFIDENTIAL"/>
          <p:cNvSpPr/>
          <p:nvPr userDrawn="1"/>
        </p:nvSpPr>
        <p:spPr>
          <a:xfrm>
            <a:off x="80091" y="9382076"/>
            <a:ext cx="898642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 defTabSz="914400">
              <a:defRPr sz="800">
                <a:solidFill>
                  <a:srgbClr val="FFFFFF"/>
                </a:soli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1pPr>
          </a:lstStyle>
          <a:p>
            <a:r>
              <a:rPr sz="900" b="1" dirty="0"/>
              <a:t>CONFIDENTIAL</a:t>
            </a:r>
          </a:p>
        </p:txBody>
      </p:sp>
      <p:sp>
        <p:nvSpPr>
          <p:cNvPr id="16" name="슬라이드 번호"/>
          <p:cNvSpPr>
            <a:spLocks noGrp="1"/>
          </p:cNvSpPr>
          <p:nvPr>
            <p:ph type="sldNum" sz="quarter" idx="2"/>
          </p:nvPr>
        </p:nvSpPr>
        <p:spPr>
          <a:xfrm>
            <a:off x="12156593" y="9329072"/>
            <a:ext cx="486031" cy="294640"/>
          </a:xfrm>
          <a:prstGeom prst="rect">
            <a:avLst/>
          </a:prstGeom>
        </p:spPr>
        <p:txBody>
          <a:bodyPr anchor="t"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graphicFrame>
        <p:nvGraphicFramePr>
          <p:cNvPr id="17" name="표"/>
          <p:cNvGraphicFramePr/>
          <p:nvPr userDrawn="1">
            <p:extLst/>
          </p:nvPr>
        </p:nvGraphicFramePr>
        <p:xfrm>
          <a:off x="215899" y="640097"/>
          <a:ext cx="12426724" cy="560700"/>
        </p:xfrm>
        <a:graphic>
          <a:graphicData uri="http://schemas.openxmlformats.org/drawingml/2006/table">
            <a:tbl>
              <a:tblPr firstRow="1" bandRow="1"/>
              <a:tblGrid>
                <a:gridCol w="1317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9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0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16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72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752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8975">
                <a:tc>
                  <a:txBody>
                    <a:bodyPr/>
                    <a:lstStyle/>
                    <a:p>
                      <a:pPr algn="ctr" defTabSz="1262695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dirty="0" err="1">
                          <a:solidFill>
                            <a:srgbClr val="262626"/>
                          </a:solidFill>
                        </a:rPr>
                        <a:t>화면명</a:t>
                      </a: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262695">
                        <a:defRPr sz="1100" b="0">
                          <a:solidFill>
                            <a:srgbClr val="262626"/>
                          </a:solidFill>
                        </a:defRPr>
                      </a:pPr>
                      <a:endParaRPr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1262695">
                        <a:defRPr sz="1100" b="0">
                          <a:solidFill>
                            <a:srgbClr val="262626"/>
                          </a:solidFill>
                        </a:defRPr>
                      </a:pPr>
                      <a:r>
                        <a:rPr dirty="0" err="1"/>
                        <a:t>화면ID</a:t>
                      </a: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262695">
                        <a:defRPr sz="1100" b="0">
                          <a:solidFill>
                            <a:srgbClr val="262626"/>
                          </a:solidFill>
                        </a:defRPr>
                      </a:pP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1262695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dirty="0" err="1">
                          <a:solidFill>
                            <a:srgbClr val="262626"/>
                          </a:solidFill>
                        </a:rPr>
                        <a:t>작성자</a:t>
                      </a: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262695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975">
                <a:tc>
                  <a:txBody>
                    <a:bodyPr/>
                    <a:lstStyle/>
                    <a:p>
                      <a:pPr algn="ctr" defTabSz="1262695">
                        <a:defRPr sz="1800"/>
                      </a:pPr>
                      <a:r>
                        <a:rPr lang="ko-KR" altLang="en-US" sz="1100" dirty="0" smtClean="0">
                          <a:solidFill>
                            <a:srgbClr val="262626"/>
                          </a:solidFill>
                        </a:rPr>
                        <a:t>네비게이션</a:t>
                      </a: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defTabSz="1262695">
                        <a:defRPr sz="1100">
                          <a:solidFill>
                            <a:srgbClr val="262626"/>
                          </a:solidFill>
                        </a:defRPr>
                      </a:pP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1262695">
                        <a:defRPr sz="1100">
                          <a:solidFill>
                            <a:srgbClr val="262626"/>
                          </a:solidFill>
                        </a:defRPr>
                      </a:pPr>
                      <a:endParaRPr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262695">
                        <a:defRPr sz="1100">
                          <a:solidFill>
                            <a:srgbClr val="262626"/>
                          </a:solidFill>
                        </a:defRPr>
                      </a:pP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직사각형"/>
          <p:cNvSpPr/>
          <p:nvPr userDrawn="1"/>
        </p:nvSpPr>
        <p:spPr>
          <a:xfrm>
            <a:off x="215899" y="1370417"/>
            <a:ext cx="12426724" cy="7811683"/>
          </a:xfrm>
          <a:prstGeom prst="rect">
            <a:avLst/>
          </a:prstGeom>
          <a:ln w="3175">
            <a:solidFill>
              <a:srgbClr val="808080"/>
            </a:solidFill>
            <a:miter/>
          </a:ln>
        </p:spPr>
        <p:txBody>
          <a:bodyPr lIns="45719" rIns="45719" anchor="ctr"/>
          <a:lstStyle/>
          <a:p>
            <a:pPr algn="ctr">
              <a:defRPr sz="1200">
                <a:solidFill>
                  <a:srgbClr val="404040"/>
                </a:solidFill>
              </a:defRPr>
            </a:pPr>
            <a:endParaRPr/>
          </a:p>
        </p:txBody>
      </p:sp>
      <p:sp>
        <p:nvSpPr>
          <p:cNvPr id="23" name="제목 17"/>
          <p:cNvSpPr>
            <a:spLocks noGrp="1"/>
          </p:cNvSpPr>
          <p:nvPr>
            <p:ph type="title"/>
          </p:nvPr>
        </p:nvSpPr>
        <p:spPr>
          <a:xfrm>
            <a:off x="91388" y="96569"/>
            <a:ext cx="3600450" cy="385568"/>
          </a:xfrm>
        </p:spPr>
        <p:txBody>
          <a:bodyPr>
            <a:normAutofit/>
          </a:bodyPr>
          <a:lstStyle>
            <a:lvl1pPr>
              <a:defRPr sz="160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0" t="27347" r="20480" b="26735"/>
          <a:stretch/>
        </p:blipFill>
        <p:spPr>
          <a:xfrm>
            <a:off x="10893834" y="17238"/>
            <a:ext cx="1748790" cy="544230"/>
          </a:xfrm>
          <a:prstGeom prst="rect">
            <a:avLst/>
          </a:prstGeom>
        </p:spPr>
      </p:pic>
      <p:sp>
        <p:nvSpPr>
          <p:cNvPr id="12" name="텍스트 개체 틀 6"/>
          <p:cNvSpPr>
            <a:spLocks noGrp="1"/>
          </p:cNvSpPr>
          <p:nvPr>
            <p:ph type="body" sz="quarter" idx="10"/>
          </p:nvPr>
        </p:nvSpPr>
        <p:spPr>
          <a:xfrm>
            <a:off x="1552158" y="651757"/>
            <a:ext cx="3825958" cy="274675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endParaRPr lang="ko-KR" altLang="en-US" dirty="0"/>
          </a:p>
        </p:txBody>
      </p:sp>
      <p:sp>
        <p:nvSpPr>
          <p:cNvPr id="18" name="텍스트 개체 틀 6"/>
          <p:cNvSpPr>
            <a:spLocks noGrp="1"/>
          </p:cNvSpPr>
          <p:nvPr>
            <p:ph type="body" sz="quarter" idx="11"/>
          </p:nvPr>
        </p:nvSpPr>
        <p:spPr>
          <a:xfrm>
            <a:off x="1552158" y="938092"/>
            <a:ext cx="3825958" cy="274675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endParaRPr lang="ko-KR" altLang="en-US" dirty="0"/>
          </a:p>
        </p:txBody>
      </p:sp>
      <p:sp>
        <p:nvSpPr>
          <p:cNvPr id="19" name="텍스트 개체 틀 6"/>
          <p:cNvSpPr>
            <a:spLocks noGrp="1"/>
          </p:cNvSpPr>
          <p:nvPr>
            <p:ph type="body" sz="quarter" idx="12"/>
          </p:nvPr>
        </p:nvSpPr>
        <p:spPr>
          <a:xfrm>
            <a:off x="5269915" y="651757"/>
            <a:ext cx="3825958" cy="274675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endParaRPr lang="ko-KR" altLang="en-US" dirty="0"/>
          </a:p>
        </p:txBody>
      </p:sp>
      <p:sp>
        <p:nvSpPr>
          <p:cNvPr id="20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10888621" y="651758"/>
            <a:ext cx="1754002" cy="260454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650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선"/>
          <p:cNvSpPr/>
          <p:nvPr userDrawn="1"/>
        </p:nvSpPr>
        <p:spPr>
          <a:xfrm>
            <a:off x="1891613" y="289353"/>
            <a:ext cx="8839887" cy="0"/>
          </a:xfrm>
          <a:prstGeom prst="line">
            <a:avLst/>
          </a:prstGeom>
          <a:ln w="6350">
            <a:solidFill>
              <a:srgbClr val="E74B3C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" name="직사각형"/>
          <p:cNvSpPr/>
          <p:nvPr userDrawn="1"/>
        </p:nvSpPr>
        <p:spPr>
          <a:xfrm>
            <a:off x="0" y="9333070"/>
            <a:ext cx="12801600" cy="268130"/>
          </a:xfrm>
          <a:prstGeom prst="rect">
            <a:avLst/>
          </a:prstGeom>
          <a:solidFill>
            <a:srgbClr val="E74B3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/>
          </a:p>
        </p:txBody>
      </p:sp>
      <p:sp>
        <p:nvSpPr>
          <p:cNvPr id="14" name="직사각형"/>
          <p:cNvSpPr/>
          <p:nvPr userDrawn="1"/>
        </p:nvSpPr>
        <p:spPr>
          <a:xfrm>
            <a:off x="0" y="9296400"/>
            <a:ext cx="12801600" cy="94726"/>
          </a:xfrm>
          <a:prstGeom prst="rect">
            <a:avLst/>
          </a:prstGeom>
          <a:solidFill>
            <a:srgbClr val="F4ACA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/>
          </a:p>
        </p:txBody>
      </p:sp>
      <p:sp>
        <p:nvSpPr>
          <p:cNvPr id="15" name="CONFIDENTIAL"/>
          <p:cNvSpPr/>
          <p:nvPr userDrawn="1"/>
        </p:nvSpPr>
        <p:spPr>
          <a:xfrm>
            <a:off x="80091" y="9382076"/>
            <a:ext cx="898642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 defTabSz="914400">
              <a:defRPr sz="800">
                <a:solidFill>
                  <a:srgbClr val="FFFFFF"/>
                </a:soli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1pPr>
          </a:lstStyle>
          <a:p>
            <a:r>
              <a:rPr sz="900" b="1" dirty="0"/>
              <a:t>CONFIDENTIAL</a:t>
            </a:r>
          </a:p>
        </p:txBody>
      </p:sp>
      <p:sp>
        <p:nvSpPr>
          <p:cNvPr id="16" name="슬라이드 번호"/>
          <p:cNvSpPr>
            <a:spLocks noGrp="1"/>
          </p:cNvSpPr>
          <p:nvPr>
            <p:ph type="sldNum" sz="quarter" idx="2"/>
          </p:nvPr>
        </p:nvSpPr>
        <p:spPr>
          <a:xfrm>
            <a:off x="12156593" y="9329072"/>
            <a:ext cx="486031" cy="294640"/>
          </a:xfrm>
          <a:prstGeom prst="rect">
            <a:avLst/>
          </a:prstGeom>
        </p:spPr>
        <p:txBody>
          <a:bodyPr anchor="t"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graphicFrame>
        <p:nvGraphicFramePr>
          <p:cNvPr id="17" name="표"/>
          <p:cNvGraphicFramePr/>
          <p:nvPr userDrawn="1">
            <p:extLst/>
          </p:nvPr>
        </p:nvGraphicFramePr>
        <p:xfrm>
          <a:off x="215899" y="640097"/>
          <a:ext cx="12426724" cy="560700"/>
        </p:xfrm>
        <a:graphic>
          <a:graphicData uri="http://schemas.openxmlformats.org/drawingml/2006/table">
            <a:tbl>
              <a:tblPr firstRow="1" bandRow="1"/>
              <a:tblGrid>
                <a:gridCol w="1317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9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0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16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72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752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8975">
                <a:tc>
                  <a:txBody>
                    <a:bodyPr/>
                    <a:lstStyle/>
                    <a:p>
                      <a:pPr algn="ctr" defTabSz="1262695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dirty="0" err="1">
                          <a:solidFill>
                            <a:srgbClr val="262626"/>
                          </a:solidFill>
                        </a:rPr>
                        <a:t>화면명</a:t>
                      </a: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262695">
                        <a:defRPr sz="1100" b="0">
                          <a:solidFill>
                            <a:srgbClr val="262626"/>
                          </a:solidFill>
                        </a:defRPr>
                      </a:pPr>
                      <a:endParaRPr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1262695">
                        <a:defRPr sz="1100" b="0">
                          <a:solidFill>
                            <a:srgbClr val="262626"/>
                          </a:solidFill>
                        </a:defRPr>
                      </a:pPr>
                      <a:r>
                        <a:rPr dirty="0" err="1"/>
                        <a:t>화면ID</a:t>
                      </a: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262695">
                        <a:defRPr sz="1100" b="0">
                          <a:solidFill>
                            <a:srgbClr val="262626"/>
                          </a:solidFill>
                        </a:defRPr>
                      </a:pP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1262695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dirty="0" err="1">
                          <a:solidFill>
                            <a:srgbClr val="262626"/>
                          </a:solidFill>
                        </a:rPr>
                        <a:t>작성자</a:t>
                      </a: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262695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975">
                <a:tc>
                  <a:txBody>
                    <a:bodyPr/>
                    <a:lstStyle/>
                    <a:p>
                      <a:pPr algn="ctr" defTabSz="1262695">
                        <a:defRPr sz="1800"/>
                      </a:pPr>
                      <a:r>
                        <a:rPr lang="ko-KR" altLang="en-US" sz="1100" dirty="0" smtClean="0">
                          <a:solidFill>
                            <a:srgbClr val="262626"/>
                          </a:solidFill>
                        </a:rPr>
                        <a:t>네비게이션</a:t>
                      </a: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defTabSz="1262695">
                        <a:defRPr sz="1100">
                          <a:solidFill>
                            <a:srgbClr val="262626"/>
                          </a:solidFill>
                        </a:defRPr>
                      </a:pP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1262695">
                        <a:defRPr sz="1100">
                          <a:solidFill>
                            <a:srgbClr val="262626"/>
                          </a:solidFill>
                        </a:defRPr>
                      </a:pPr>
                      <a:endParaRPr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262695">
                        <a:defRPr sz="1100">
                          <a:solidFill>
                            <a:srgbClr val="262626"/>
                          </a:solidFill>
                        </a:defRPr>
                      </a:pP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직사각형"/>
          <p:cNvSpPr/>
          <p:nvPr userDrawn="1"/>
        </p:nvSpPr>
        <p:spPr>
          <a:xfrm>
            <a:off x="215899" y="1370417"/>
            <a:ext cx="12426724" cy="7811683"/>
          </a:xfrm>
          <a:prstGeom prst="rect">
            <a:avLst/>
          </a:prstGeom>
          <a:ln w="3175">
            <a:solidFill>
              <a:srgbClr val="808080"/>
            </a:solidFill>
            <a:miter/>
          </a:ln>
        </p:spPr>
        <p:txBody>
          <a:bodyPr lIns="45719" rIns="45719" anchor="ctr"/>
          <a:lstStyle/>
          <a:p>
            <a:pPr algn="ctr">
              <a:defRPr sz="1200">
                <a:solidFill>
                  <a:srgbClr val="404040"/>
                </a:solidFill>
              </a:defRPr>
            </a:pPr>
            <a:endParaRPr/>
          </a:p>
        </p:txBody>
      </p:sp>
      <p:sp>
        <p:nvSpPr>
          <p:cNvPr id="23" name="제목 17"/>
          <p:cNvSpPr>
            <a:spLocks noGrp="1"/>
          </p:cNvSpPr>
          <p:nvPr>
            <p:ph type="title"/>
          </p:nvPr>
        </p:nvSpPr>
        <p:spPr>
          <a:xfrm>
            <a:off x="91388" y="96569"/>
            <a:ext cx="3600450" cy="385568"/>
          </a:xfrm>
        </p:spPr>
        <p:txBody>
          <a:bodyPr>
            <a:normAutofit/>
          </a:bodyPr>
          <a:lstStyle>
            <a:lvl1pPr>
              <a:defRPr sz="160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0" t="27347" r="20480" b="26735"/>
          <a:stretch/>
        </p:blipFill>
        <p:spPr>
          <a:xfrm>
            <a:off x="10893834" y="17238"/>
            <a:ext cx="1748790" cy="544230"/>
          </a:xfrm>
          <a:prstGeom prst="rect">
            <a:avLst/>
          </a:prstGeom>
        </p:spPr>
      </p:pic>
      <p:sp>
        <p:nvSpPr>
          <p:cNvPr id="12" name="텍스트 개체 틀 6"/>
          <p:cNvSpPr>
            <a:spLocks noGrp="1"/>
          </p:cNvSpPr>
          <p:nvPr>
            <p:ph type="body" sz="quarter" idx="10"/>
          </p:nvPr>
        </p:nvSpPr>
        <p:spPr>
          <a:xfrm>
            <a:off x="1552158" y="651757"/>
            <a:ext cx="3825958" cy="274675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endParaRPr lang="ko-KR" altLang="en-US" dirty="0"/>
          </a:p>
        </p:txBody>
      </p:sp>
      <p:sp>
        <p:nvSpPr>
          <p:cNvPr id="18" name="텍스트 개체 틀 6"/>
          <p:cNvSpPr>
            <a:spLocks noGrp="1"/>
          </p:cNvSpPr>
          <p:nvPr>
            <p:ph type="body" sz="quarter" idx="11"/>
          </p:nvPr>
        </p:nvSpPr>
        <p:spPr>
          <a:xfrm>
            <a:off x="1552158" y="938092"/>
            <a:ext cx="3825958" cy="274675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endParaRPr lang="ko-KR" altLang="en-US" dirty="0"/>
          </a:p>
        </p:txBody>
      </p:sp>
      <p:sp>
        <p:nvSpPr>
          <p:cNvPr id="19" name="텍스트 개체 틀 6"/>
          <p:cNvSpPr>
            <a:spLocks noGrp="1"/>
          </p:cNvSpPr>
          <p:nvPr>
            <p:ph type="body" sz="quarter" idx="12"/>
          </p:nvPr>
        </p:nvSpPr>
        <p:spPr>
          <a:xfrm>
            <a:off x="5269915" y="651757"/>
            <a:ext cx="3825958" cy="274675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endParaRPr lang="ko-KR" altLang="en-US" dirty="0"/>
          </a:p>
        </p:txBody>
      </p:sp>
      <p:sp>
        <p:nvSpPr>
          <p:cNvPr id="20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10888621" y="651758"/>
            <a:ext cx="1754002" cy="260454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549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선"/>
          <p:cNvSpPr/>
          <p:nvPr userDrawn="1"/>
        </p:nvSpPr>
        <p:spPr>
          <a:xfrm>
            <a:off x="1891613" y="289353"/>
            <a:ext cx="8839887" cy="0"/>
          </a:xfrm>
          <a:prstGeom prst="line">
            <a:avLst/>
          </a:prstGeom>
          <a:ln w="6350">
            <a:solidFill>
              <a:srgbClr val="E74B3C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" name="직사각형"/>
          <p:cNvSpPr/>
          <p:nvPr userDrawn="1"/>
        </p:nvSpPr>
        <p:spPr>
          <a:xfrm>
            <a:off x="0" y="9333070"/>
            <a:ext cx="12801600" cy="268130"/>
          </a:xfrm>
          <a:prstGeom prst="rect">
            <a:avLst/>
          </a:prstGeom>
          <a:solidFill>
            <a:srgbClr val="E74B3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/>
          </a:p>
        </p:txBody>
      </p:sp>
      <p:sp>
        <p:nvSpPr>
          <p:cNvPr id="14" name="직사각형"/>
          <p:cNvSpPr/>
          <p:nvPr userDrawn="1"/>
        </p:nvSpPr>
        <p:spPr>
          <a:xfrm>
            <a:off x="0" y="9296400"/>
            <a:ext cx="12801600" cy="94726"/>
          </a:xfrm>
          <a:prstGeom prst="rect">
            <a:avLst/>
          </a:prstGeom>
          <a:solidFill>
            <a:srgbClr val="F4ACA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/>
          </a:p>
        </p:txBody>
      </p:sp>
      <p:sp>
        <p:nvSpPr>
          <p:cNvPr id="15" name="CONFIDENTIAL"/>
          <p:cNvSpPr/>
          <p:nvPr userDrawn="1"/>
        </p:nvSpPr>
        <p:spPr>
          <a:xfrm>
            <a:off x="80091" y="9382076"/>
            <a:ext cx="898642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 defTabSz="914400">
              <a:defRPr sz="800">
                <a:solidFill>
                  <a:srgbClr val="FFFFFF"/>
                </a:soli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1pPr>
          </a:lstStyle>
          <a:p>
            <a:r>
              <a:rPr sz="900" b="1" dirty="0"/>
              <a:t>CONFIDENTIAL</a:t>
            </a:r>
          </a:p>
        </p:txBody>
      </p:sp>
      <p:sp>
        <p:nvSpPr>
          <p:cNvPr id="16" name="슬라이드 번호"/>
          <p:cNvSpPr>
            <a:spLocks noGrp="1"/>
          </p:cNvSpPr>
          <p:nvPr>
            <p:ph type="sldNum" sz="quarter" idx="2"/>
          </p:nvPr>
        </p:nvSpPr>
        <p:spPr>
          <a:xfrm>
            <a:off x="12156593" y="9329072"/>
            <a:ext cx="486031" cy="294640"/>
          </a:xfrm>
          <a:prstGeom prst="rect">
            <a:avLst/>
          </a:prstGeom>
        </p:spPr>
        <p:txBody>
          <a:bodyPr anchor="t"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graphicFrame>
        <p:nvGraphicFramePr>
          <p:cNvPr id="17" name="표"/>
          <p:cNvGraphicFramePr/>
          <p:nvPr userDrawn="1">
            <p:extLst/>
          </p:nvPr>
        </p:nvGraphicFramePr>
        <p:xfrm>
          <a:off x="215899" y="640097"/>
          <a:ext cx="12426724" cy="560700"/>
        </p:xfrm>
        <a:graphic>
          <a:graphicData uri="http://schemas.openxmlformats.org/drawingml/2006/table">
            <a:tbl>
              <a:tblPr firstRow="1" bandRow="1"/>
              <a:tblGrid>
                <a:gridCol w="1317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9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0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16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72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752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8975">
                <a:tc>
                  <a:txBody>
                    <a:bodyPr/>
                    <a:lstStyle/>
                    <a:p>
                      <a:pPr algn="ctr" defTabSz="1262695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dirty="0" err="1">
                          <a:solidFill>
                            <a:srgbClr val="262626"/>
                          </a:solidFill>
                        </a:rPr>
                        <a:t>화면명</a:t>
                      </a: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262695">
                        <a:defRPr sz="1100" b="0">
                          <a:solidFill>
                            <a:srgbClr val="262626"/>
                          </a:solidFill>
                        </a:defRPr>
                      </a:pPr>
                      <a:endParaRPr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1262695">
                        <a:defRPr sz="1100" b="0">
                          <a:solidFill>
                            <a:srgbClr val="262626"/>
                          </a:solidFill>
                        </a:defRPr>
                      </a:pPr>
                      <a:r>
                        <a:rPr dirty="0" err="1"/>
                        <a:t>화면ID</a:t>
                      </a: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262695">
                        <a:defRPr sz="1100" b="0">
                          <a:solidFill>
                            <a:srgbClr val="262626"/>
                          </a:solidFill>
                        </a:defRPr>
                      </a:pP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1262695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dirty="0" err="1">
                          <a:solidFill>
                            <a:srgbClr val="262626"/>
                          </a:solidFill>
                        </a:rPr>
                        <a:t>작성자</a:t>
                      </a: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262695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975">
                <a:tc>
                  <a:txBody>
                    <a:bodyPr/>
                    <a:lstStyle/>
                    <a:p>
                      <a:pPr algn="ctr" defTabSz="1262695">
                        <a:defRPr sz="1800"/>
                      </a:pPr>
                      <a:r>
                        <a:rPr lang="ko-KR" altLang="en-US" sz="1100" dirty="0" smtClean="0">
                          <a:solidFill>
                            <a:srgbClr val="262626"/>
                          </a:solidFill>
                        </a:rPr>
                        <a:t>네비게이션</a:t>
                      </a: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defTabSz="1262695">
                        <a:defRPr sz="1100">
                          <a:solidFill>
                            <a:srgbClr val="262626"/>
                          </a:solidFill>
                        </a:defRPr>
                      </a:pP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1262695">
                        <a:defRPr sz="1100">
                          <a:solidFill>
                            <a:srgbClr val="262626"/>
                          </a:solidFill>
                        </a:defRPr>
                      </a:pPr>
                      <a:endParaRPr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262695">
                        <a:defRPr sz="1100">
                          <a:solidFill>
                            <a:srgbClr val="262626"/>
                          </a:solidFill>
                        </a:defRPr>
                      </a:pP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직사각형"/>
          <p:cNvSpPr/>
          <p:nvPr userDrawn="1"/>
        </p:nvSpPr>
        <p:spPr>
          <a:xfrm>
            <a:off x="215899" y="1370417"/>
            <a:ext cx="12426724" cy="7811683"/>
          </a:xfrm>
          <a:prstGeom prst="rect">
            <a:avLst/>
          </a:prstGeom>
          <a:ln w="3175">
            <a:solidFill>
              <a:srgbClr val="808080"/>
            </a:solidFill>
            <a:miter/>
          </a:ln>
        </p:spPr>
        <p:txBody>
          <a:bodyPr lIns="45719" rIns="45719" anchor="ctr"/>
          <a:lstStyle/>
          <a:p>
            <a:pPr algn="ctr">
              <a:defRPr sz="1200">
                <a:solidFill>
                  <a:srgbClr val="404040"/>
                </a:solidFill>
              </a:defRPr>
            </a:pPr>
            <a:endParaRPr/>
          </a:p>
        </p:txBody>
      </p:sp>
      <p:sp>
        <p:nvSpPr>
          <p:cNvPr id="23" name="제목 17"/>
          <p:cNvSpPr>
            <a:spLocks noGrp="1"/>
          </p:cNvSpPr>
          <p:nvPr>
            <p:ph type="title"/>
          </p:nvPr>
        </p:nvSpPr>
        <p:spPr>
          <a:xfrm>
            <a:off x="91388" y="96569"/>
            <a:ext cx="3600450" cy="385568"/>
          </a:xfrm>
        </p:spPr>
        <p:txBody>
          <a:bodyPr>
            <a:normAutofit/>
          </a:bodyPr>
          <a:lstStyle>
            <a:lvl1pPr>
              <a:defRPr sz="160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0" t="27347" r="20480" b="26735"/>
          <a:stretch/>
        </p:blipFill>
        <p:spPr>
          <a:xfrm>
            <a:off x="10893834" y="17238"/>
            <a:ext cx="1748790" cy="544230"/>
          </a:xfrm>
          <a:prstGeom prst="rect">
            <a:avLst/>
          </a:prstGeom>
        </p:spPr>
      </p:pic>
      <p:sp>
        <p:nvSpPr>
          <p:cNvPr id="12" name="텍스트 개체 틀 6"/>
          <p:cNvSpPr>
            <a:spLocks noGrp="1"/>
          </p:cNvSpPr>
          <p:nvPr>
            <p:ph type="body" sz="quarter" idx="10"/>
          </p:nvPr>
        </p:nvSpPr>
        <p:spPr>
          <a:xfrm>
            <a:off x="1552158" y="651757"/>
            <a:ext cx="3825958" cy="274675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endParaRPr lang="ko-KR" altLang="en-US" dirty="0"/>
          </a:p>
        </p:txBody>
      </p:sp>
      <p:sp>
        <p:nvSpPr>
          <p:cNvPr id="18" name="텍스트 개체 틀 6"/>
          <p:cNvSpPr>
            <a:spLocks noGrp="1"/>
          </p:cNvSpPr>
          <p:nvPr>
            <p:ph type="body" sz="quarter" idx="11"/>
          </p:nvPr>
        </p:nvSpPr>
        <p:spPr>
          <a:xfrm>
            <a:off x="1552158" y="938092"/>
            <a:ext cx="3825958" cy="274675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endParaRPr lang="ko-KR" altLang="en-US" dirty="0"/>
          </a:p>
        </p:txBody>
      </p:sp>
      <p:sp>
        <p:nvSpPr>
          <p:cNvPr id="19" name="텍스트 개체 틀 6"/>
          <p:cNvSpPr>
            <a:spLocks noGrp="1"/>
          </p:cNvSpPr>
          <p:nvPr>
            <p:ph type="body" sz="quarter" idx="12"/>
          </p:nvPr>
        </p:nvSpPr>
        <p:spPr>
          <a:xfrm>
            <a:off x="5269915" y="651757"/>
            <a:ext cx="3825958" cy="274675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endParaRPr lang="ko-KR" altLang="en-US" dirty="0"/>
          </a:p>
        </p:txBody>
      </p:sp>
      <p:sp>
        <p:nvSpPr>
          <p:cNvPr id="20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10888621" y="651758"/>
            <a:ext cx="1754002" cy="260454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250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83280" y="4214233"/>
            <a:ext cx="6206490" cy="631516"/>
          </a:xfrm>
        </p:spPr>
        <p:txBody>
          <a:bodyPr>
            <a:normAutofit/>
          </a:bodyPr>
          <a:lstStyle>
            <a:lvl1pPr algn="ctr">
              <a:defRPr sz="4800">
                <a:solidFill>
                  <a:srgbClr val="E74B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직사각형"/>
          <p:cNvSpPr/>
          <p:nvPr userDrawn="1"/>
        </p:nvSpPr>
        <p:spPr>
          <a:xfrm>
            <a:off x="0" y="9333070"/>
            <a:ext cx="12801600" cy="268130"/>
          </a:xfrm>
          <a:prstGeom prst="rect">
            <a:avLst/>
          </a:prstGeom>
          <a:solidFill>
            <a:srgbClr val="E74B3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/>
          </a:p>
        </p:txBody>
      </p:sp>
      <p:sp>
        <p:nvSpPr>
          <p:cNvPr id="7" name="직사각형"/>
          <p:cNvSpPr/>
          <p:nvPr userDrawn="1"/>
        </p:nvSpPr>
        <p:spPr>
          <a:xfrm>
            <a:off x="0" y="9296400"/>
            <a:ext cx="12801600" cy="94726"/>
          </a:xfrm>
          <a:prstGeom prst="rect">
            <a:avLst/>
          </a:prstGeom>
          <a:solidFill>
            <a:srgbClr val="F4ACA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/>
          </a:p>
        </p:txBody>
      </p:sp>
      <p:sp>
        <p:nvSpPr>
          <p:cNvPr id="8" name="Ⓒ {COMPANY NAME} CORPORATION. All rights reserved."/>
          <p:cNvSpPr/>
          <p:nvPr userDrawn="1"/>
        </p:nvSpPr>
        <p:spPr>
          <a:xfrm>
            <a:off x="5059408" y="9381798"/>
            <a:ext cx="2682784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914400">
              <a:defRPr sz="800">
                <a:solidFill>
                  <a:srgbClr val="FFFFFF"/>
                </a:solidFill>
                <a:latin typeface="나눔스퀘어"/>
                <a:ea typeface="나눔스퀘어"/>
                <a:cs typeface="나눔스퀘어"/>
                <a:sym typeface="나눔스퀘어"/>
              </a:defRPr>
            </a:pPr>
            <a:r>
              <a:rPr lang="en-US" sz="900" dirty="0" err="1" smtClean="0"/>
              <a:t>TogetherApps</a:t>
            </a:r>
            <a:r>
              <a:rPr sz="900" dirty="0" smtClean="0"/>
              <a:t> </a:t>
            </a:r>
            <a:r>
              <a:rPr sz="900" dirty="0"/>
              <a:t>CORPORATION. All rights reserved.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533649" y="5284787"/>
            <a:ext cx="7734300" cy="0"/>
          </a:xfrm>
          <a:prstGeom prst="line">
            <a:avLst/>
          </a:prstGeom>
          <a:ln w="190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78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선"/>
          <p:cNvSpPr/>
          <p:nvPr userDrawn="1"/>
        </p:nvSpPr>
        <p:spPr>
          <a:xfrm>
            <a:off x="1891613" y="289353"/>
            <a:ext cx="8839887" cy="0"/>
          </a:xfrm>
          <a:prstGeom prst="line">
            <a:avLst/>
          </a:prstGeom>
          <a:ln w="6350">
            <a:solidFill>
              <a:srgbClr val="E74B3C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" name="직사각형"/>
          <p:cNvSpPr/>
          <p:nvPr userDrawn="1"/>
        </p:nvSpPr>
        <p:spPr>
          <a:xfrm>
            <a:off x="0" y="9333070"/>
            <a:ext cx="12801600" cy="268130"/>
          </a:xfrm>
          <a:prstGeom prst="rect">
            <a:avLst/>
          </a:prstGeom>
          <a:solidFill>
            <a:srgbClr val="E74B3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/>
          </a:p>
        </p:txBody>
      </p:sp>
      <p:sp>
        <p:nvSpPr>
          <p:cNvPr id="14" name="직사각형"/>
          <p:cNvSpPr/>
          <p:nvPr userDrawn="1"/>
        </p:nvSpPr>
        <p:spPr>
          <a:xfrm>
            <a:off x="0" y="9296400"/>
            <a:ext cx="12801600" cy="94726"/>
          </a:xfrm>
          <a:prstGeom prst="rect">
            <a:avLst/>
          </a:prstGeom>
          <a:solidFill>
            <a:srgbClr val="F4ACA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/>
          </a:p>
        </p:txBody>
      </p:sp>
      <p:sp>
        <p:nvSpPr>
          <p:cNvPr id="15" name="CONFIDENTIAL"/>
          <p:cNvSpPr/>
          <p:nvPr userDrawn="1"/>
        </p:nvSpPr>
        <p:spPr>
          <a:xfrm>
            <a:off x="80091" y="9382076"/>
            <a:ext cx="898642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 defTabSz="914400">
              <a:defRPr sz="800">
                <a:solidFill>
                  <a:srgbClr val="FFFFFF"/>
                </a:soli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1pPr>
          </a:lstStyle>
          <a:p>
            <a:r>
              <a:rPr sz="900" b="1" dirty="0"/>
              <a:t>CONFIDENTIAL</a:t>
            </a:r>
          </a:p>
        </p:txBody>
      </p:sp>
      <p:sp>
        <p:nvSpPr>
          <p:cNvPr id="16" name="슬라이드 번호"/>
          <p:cNvSpPr>
            <a:spLocks noGrp="1"/>
          </p:cNvSpPr>
          <p:nvPr>
            <p:ph type="sldNum" sz="quarter" idx="2"/>
          </p:nvPr>
        </p:nvSpPr>
        <p:spPr>
          <a:xfrm>
            <a:off x="12156593" y="9329072"/>
            <a:ext cx="486031" cy="294640"/>
          </a:xfrm>
          <a:prstGeom prst="rect">
            <a:avLst/>
          </a:prstGeom>
        </p:spPr>
        <p:txBody>
          <a:bodyPr anchor="t"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graphicFrame>
        <p:nvGraphicFramePr>
          <p:cNvPr id="17" name="표"/>
          <p:cNvGraphicFramePr/>
          <p:nvPr userDrawn="1">
            <p:extLst/>
          </p:nvPr>
        </p:nvGraphicFramePr>
        <p:xfrm>
          <a:off x="215899" y="640097"/>
          <a:ext cx="12426724" cy="560700"/>
        </p:xfrm>
        <a:graphic>
          <a:graphicData uri="http://schemas.openxmlformats.org/drawingml/2006/table">
            <a:tbl>
              <a:tblPr firstRow="1" bandRow="1"/>
              <a:tblGrid>
                <a:gridCol w="1317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9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0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16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72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752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8975">
                <a:tc>
                  <a:txBody>
                    <a:bodyPr/>
                    <a:lstStyle/>
                    <a:p>
                      <a:pPr algn="ctr" defTabSz="1262695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dirty="0" err="1">
                          <a:solidFill>
                            <a:srgbClr val="262626"/>
                          </a:solidFill>
                        </a:rPr>
                        <a:t>화면명</a:t>
                      </a: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262695">
                        <a:defRPr sz="1100" b="0">
                          <a:solidFill>
                            <a:srgbClr val="262626"/>
                          </a:solidFill>
                        </a:defRPr>
                      </a:pP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1262695">
                        <a:defRPr sz="1100" b="0">
                          <a:solidFill>
                            <a:srgbClr val="262626"/>
                          </a:solidFill>
                        </a:defRPr>
                      </a:pPr>
                      <a:r>
                        <a:rPr dirty="0" err="1"/>
                        <a:t>화면ID</a:t>
                      </a: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262695">
                        <a:defRPr sz="1100" b="0">
                          <a:solidFill>
                            <a:srgbClr val="262626"/>
                          </a:solidFill>
                        </a:defRPr>
                      </a:pP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1262695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dirty="0" err="1">
                          <a:solidFill>
                            <a:srgbClr val="262626"/>
                          </a:solidFill>
                        </a:rPr>
                        <a:t>작성자</a:t>
                      </a: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262695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975">
                <a:tc>
                  <a:txBody>
                    <a:bodyPr/>
                    <a:lstStyle/>
                    <a:p>
                      <a:pPr algn="ctr" defTabSz="1262695">
                        <a:defRPr sz="1800"/>
                      </a:pPr>
                      <a:r>
                        <a:rPr lang="ko-KR" altLang="en-US" sz="1100" dirty="0" smtClean="0">
                          <a:solidFill>
                            <a:srgbClr val="262626"/>
                          </a:solidFill>
                        </a:rPr>
                        <a:t>설명</a:t>
                      </a: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defTabSz="1262695">
                        <a:defRPr sz="1100">
                          <a:solidFill>
                            <a:srgbClr val="262626"/>
                          </a:solidFill>
                        </a:defRPr>
                      </a:pP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1262695">
                        <a:defRPr sz="1100">
                          <a:solidFill>
                            <a:srgbClr val="262626"/>
                          </a:solidFill>
                        </a:defRPr>
                      </a:pPr>
                      <a:endParaRPr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262695">
                        <a:defRPr sz="1100">
                          <a:solidFill>
                            <a:srgbClr val="262626"/>
                          </a:solidFill>
                        </a:defRPr>
                      </a:pP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직사각형"/>
          <p:cNvSpPr/>
          <p:nvPr userDrawn="1"/>
        </p:nvSpPr>
        <p:spPr>
          <a:xfrm>
            <a:off x="9467850" y="1370417"/>
            <a:ext cx="3155950" cy="7811683"/>
          </a:xfrm>
          <a:prstGeom prst="rect">
            <a:avLst/>
          </a:prstGeom>
          <a:ln w="3175">
            <a:solidFill>
              <a:srgbClr val="80808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9" name="그룹"/>
          <p:cNvGrpSpPr/>
          <p:nvPr userDrawn="1"/>
        </p:nvGrpSpPr>
        <p:grpSpPr>
          <a:xfrm>
            <a:off x="9467850" y="1339660"/>
            <a:ext cx="3155950" cy="296768"/>
            <a:chOff x="0" y="-9054"/>
            <a:chExt cx="3155949" cy="296766"/>
          </a:xfrm>
        </p:grpSpPr>
        <p:sp>
          <p:nvSpPr>
            <p:cNvPr id="20" name="직사각형"/>
            <p:cNvSpPr/>
            <p:nvPr/>
          </p:nvSpPr>
          <p:spPr>
            <a:xfrm>
              <a:off x="0" y="21702"/>
              <a:ext cx="3155949" cy="235254"/>
            </a:xfrm>
            <a:prstGeom prst="rect">
              <a:avLst/>
            </a:prstGeom>
            <a:solidFill>
              <a:srgbClr val="D9D9D9"/>
            </a:solidFill>
            <a:ln w="3175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" name="Description"/>
            <p:cNvSpPr/>
            <p:nvPr/>
          </p:nvSpPr>
          <p:spPr>
            <a:xfrm>
              <a:off x="0" y="-9054"/>
              <a:ext cx="3081122" cy="2967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63129" tIns="63129" rIns="63129" bIns="63129" numCol="1" anchor="ctr">
              <a:spAutoFit/>
            </a:bodyPr>
            <a:lstStyle>
              <a:lvl1pPr algn="ctr">
                <a:defRPr sz="1100" b="1">
                  <a:solidFill>
                    <a:srgbClr val="404040"/>
                  </a:solidFill>
                </a:defRPr>
              </a:lvl1pPr>
            </a:lstStyle>
            <a:p>
              <a:pPr algn="ctr"/>
              <a:r>
                <a:rPr dirty="0"/>
                <a:t>Description</a:t>
              </a:r>
            </a:p>
          </p:txBody>
        </p:sp>
      </p:grpSp>
      <p:sp>
        <p:nvSpPr>
          <p:cNvPr id="22" name="직사각형"/>
          <p:cNvSpPr/>
          <p:nvPr userDrawn="1"/>
        </p:nvSpPr>
        <p:spPr>
          <a:xfrm>
            <a:off x="215899" y="1370417"/>
            <a:ext cx="9188452" cy="7811683"/>
          </a:xfrm>
          <a:prstGeom prst="rect">
            <a:avLst/>
          </a:prstGeom>
          <a:ln w="3175">
            <a:solidFill>
              <a:srgbClr val="808080"/>
            </a:solidFill>
            <a:miter/>
          </a:ln>
        </p:spPr>
        <p:txBody>
          <a:bodyPr lIns="45719" rIns="45719" anchor="ctr"/>
          <a:lstStyle/>
          <a:p>
            <a:pPr algn="ctr">
              <a:defRPr sz="1200">
                <a:solidFill>
                  <a:srgbClr val="404040"/>
                </a:solidFill>
              </a:defRPr>
            </a:pPr>
            <a:endParaRPr/>
          </a:p>
        </p:txBody>
      </p:sp>
      <p:sp>
        <p:nvSpPr>
          <p:cNvPr id="23" name="제목 17"/>
          <p:cNvSpPr>
            <a:spLocks noGrp="1"/>
          </p:cNvSpPr>
          <p:nvPr>
            <p:ph type="title"/>
          </p:nvPr>
        </p:nvSpPr>
        <p:spPr>
          <a:xfrm>
            <a:off x="91388" y="96569"/>
            <a:ext cx="3600450" cy="385568"/>
          </a:xfrm>
        </p:spPr>
        <p:txBody>
          <a:bodyPr>
            <a:normAutofit/>
          </a:bodyPr>
          <a:lstStyle>
            <a:lvl1pPr>
              <a:defRPr sz="160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24" name="그림 2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0" t="27347" r="20480" b="26735"/>
          <a:stretch/>
        </p:blipFill>
        <p:spPr>
          <a:xfrm>
            <a:off x="10893834" y="17238"/>
            <a:ext cx="1748790" cy="544230"/>
          </a:xfrm>
          <a:prstGeom prst="rect">
            <a:avLst/>
          </a:prstGeom>
        </p:spPr>
      </p:pic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>
          <a:xfrm>
            <a:off x="1552158" y="651757"/>
            <a:ext cx="3825958" cy="274675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endParaRPr lang="ko-KR" altLang="en-US" dirty="0"/>
          </a:p>
        </p:txBody>
      </p:sp>
      <p:sp>
        <p:nvSpPr>
          <p:cNvPr id="30" name="텍스트 개체 틀 6"/>
          <p:cNvSpPr>
            <a:spLocks noGrp="1"/>
          </p:cNvSpPr>
          <p:nvPr>
            <p:ph type="body" sz="quarter" idx="11"/>
          </p:nvPr>
        </p:nvSpPr>
        <p:spPr>
          <a:xfrm>
            <a:off x="1552158" y="938092"/>
            <a:ext cx="3825958" cy="274675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endParaRPr lang="ko-KR" altLang="en-US" dirty="0"/>
          </a:p>
        </p:txBody>
      </p:sp>
      <p:sp>
        <p:nvSpPr>
          <p:cNvPr id="31" name="텍스트 개체 틀 6"/>
          <p:cNvSpPr>
            <a:spLocks noGrp="1"/>
          </p:cNvSpPr>
          <p:nvPr>
            <p:ph type="body" sz="quarter" idx="12"/>
          </p:nvPr>
        </p:nvSpPr>
        <p:spPr>
          <a:xfrm>
            <a:off x="5269915" y="651757"/>
            <a:ext cx="3825958" cy="274675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endParaRPr lang="ko-KR" altLang="en-US" dirty="0"/>
          </a:p>
        </p:txBody>
      </p:sp>
      <p:sp>
        <p:nvSpPr>
          <p:cNvPr id="32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10888621" y="651758"/>
            <a:ext cx="1754002" cy="260454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649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선"/>
          <p:cNvSpPr/>
          <p:nvPr userDrawn="1"/>
        </p:nvSpPr>
        <p:spPr>
          <a:xfrm>
            <a:off x="1891613" y="289353"/>
            <a:ext cx="8839887" cy="0"/>
          </a:xfrm>
          <a:prstGeom prst="line">
            <a:avLst/>
          </a:prstGeom>
          <a:ln w="6350">
            <a:solidFill>
              <a:srgbClr val="E74B3C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" name="직사각형"/>
          <p:cNvSpPr/>
          <p:nvPr userDrawn="1"/>
        </p:nvSpPr>
        <p:spPr>
          <a:xfrm>
            <a:off x="0" y="9333070"/>
            <a:ext cx="12801600" cy="268130"/>
          </a:xfrm>
          <a:prstGeom prst="rect">
            <a:avLst/>
          </a:prstGeom>
          <a:solidFill>
            <a:srgbClr val="E74B3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/>
          </a:p>
        </p:txBody>
      </p:sp>
      <p:sp>
        <p:nvSpPr>
          <p:cNvPr id="14" name="직사각형"/>
          <p:cNvSpPr/>
          <p:nvPr userDrawn="1"/>
        </p:nvSpPr>
        <p:spPr>
          <a:xfrm>
            <a:off x="0" y="9296400"/>
            <a:ext cx="12801600" cy="94726"/>
          </a:xfrm>
          <a:prstGeom prst="rect">
            <a:avLst/>
          </a:prstGeom>
          <a:solidFill>
            <a:srgbClr val="F4ACA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/>
          </a:p>
        </p:txBody>
      </p:sp>
      <p:sp>
        <p:nvSpPr>
          <p:cNvPr id="15" name="CONFIDENTIAL"/>
          <p:cNvSpPr/>
          <p:nvPr userDrawn="1"/>
        </p:nvSpPr>
        <p:spPr>
          <a:xfrm>
            <a:off x="80091" y="9382076"/>
            <a:ext cx="898642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 defTabSz="914400">
              <a:defRPr sz="800">
                <a:solidFill>
                  <a:srgbClr val="FFFFFF"/>
                </a:soli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1pPr>
          </a:lstStyle>
          <a:p>
            <a:r>
              <a:rPr sz="900" b="1" dirty="0"/>
              <a:t>CONFIDENTIAL</a:t>
            </a:r>
          </a:p>
        </p:txBody>
      </p:sp>
      <p:sp>
        <p:nvSpPr>
          <p:cNvPr id="16" name="슬라이드 번호"/>
          <p:cNvSpPr>
            <a:spLocks noGrp="1"/>
          </p:cNvSpPr>
          <p:nvPr>
            <p:ph type="sldNum" sz="quarter" idx="2"/>
          </p:nvPr>
        </p:nvSpPr>
        <p:spPr>
          <a:xfrm>
            <a:off x="12156593" y="9329072"/>
            <a:ext cx="486031" cy="294640"/>
          </a:xfrm>
          <a:prstGeom prst="rect">
            <a:avLst/>
          </a:prstGeom>
        </p:spPr>
        <p:txBody>
          <a:bodyPr anchor="t"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graphicFrame>
        <p:nvGraphicFramePr>
          <p:cNvPr id="17" name="표"/>
          <p:cNvGraphicFramePr/>
          <p:nvPr userDrawn="1">
            <p:extLst/>
          </p:nvPr>
        </p:nvGraphicFramePr>
        <p:xfrm>
          <a:off x="215899" y="640097"/>
          <a:ext cx="12426724" cy="560700"/>
        </p:xfrm>
        <a:graphic>
          <a:graphicData uri="http://schemas.openxmlformats.org/drawingml/2006/table">
            <a:tbl>
              <a:tblPr firstRow="1" bandRow="1"/>
              <a:tblGrid>
                <a:gridCol w="1317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9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0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16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72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752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8975">
                <a:tc>
                  <a:txBody>
                    <a:bodyPr/>
                    <a:lstStyle/>
                    <a:p>
                      <a:pPr algn="ctr" defTabSz="1262695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dirty="0" err="1">
                          <a:solidFill>
                            <a:srgbClr val="262626"/>
                          </a:solidFill>
                        </a:rPr>
                        <a:t>화면명</a:t>
                      </a: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262695">
                        <a:defRPr sz="1100" b="0">
                          <a:solidFill>
                            <a:srgbClr val="262626"/>
                          </a:solidFill>
                        </a:defRPr>
                      </a:pP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1262695">
                        <a:defRPr sz="1100" b="0">
                          <a:solidFill>
                            <a:srgbClr val="262626"/>
                          </a:solidFill>
                        </a:defRPr>
                      </a:pPr>
                      <a:r>
                        <a:rPr dirty="0" err="1"/>
                        <a:t>화면ID</a:t>
                      </a: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262695">
                        <a:defRPr sz="1100" b="0">
                          <a:solidFill>
                            <a:srgbClr val="262626"/>
                          </a:solidFill>
                        </a:defRPr>
                      </a:pP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1262695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dirty="0" err="1">
                          <a:solidFill>
                            <a:srgbClr val="262626"/>
                          </a:solidFill>
                        </a:rPr>
                        <a:t>작성자</a:t>
                      </a: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262695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975">
                <a:tc>
                  <a:txBody>
                    <a:bodyPr/>
                    <a:lstStyle/>
                    <a:p>
                      <a:pPr algn="ctr" defTabSz="1262695">
                        <a:defRPr sz="1800"/>
                      </a:pPr>
                      <a:r>
                        <a:rPr lang="ko-KR" altLang="en-US" sz="1100" dirty="0" smtClean="0">
                          <a:solidFill>
                            <a:srgbClr val="262626"/>
                          </a:solidFill>
                        </a:rPr>
                        <a:t>설명</a:t>
                      </a: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defTabSz="1262695">
                        <a:defRPr sz="1100">
                          <a:solidFill>
                            <a:srgbClr val="262626"/>
                          </a:solidFill>
                        </a:defRPr>
                      </a:pP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1262695">
                        <a:defRPr sz="1100">
                          <a:solidFill>
                            <a:srgbClr val="262626"/>
                          </a:solidFill>
                        </a:defRPr>
                      </a:pPr>
                      <a:endParaRPr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262695">
                        <a:defRPr sz="1100">
                          <a:solidFill>
                            <a:srgbClr val="262626"/>
                          </a:solidFill>
                        </a:defRPr>
                      </a:pP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직사각형"/>
          <p:cNvSpPr/>
          <p:nvPr userDrawn="1"/>
        </p:nvSpPr>
        <p:spPr>
          <a:xfrm>
            <a:off x="9467850" y="1370417"/>
            <a:ext cx="3155950" cy="7811683"/>
          </a:xfrm>
          <a:prstGeom prst="rect">
            <a:avLst/>
          </a:prstGeom>
          <a:ln w="3175">
            <a:solidFill>
              <a:srgbClr val="80808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9" name="그룹"/>
          <p:cNvGrpSpPr/>
          <p:nvPr userDrawn="1"/>
        </p:nvGrpSpPr>
        <p:grpSpPr>
          <a:xfrm>
            <a:off x="9467850" y="1339660"/>
            <a:ext cx="3155950" cy="296768"/>
            <a:chOff x="0" y="-9054"/>
            <a:chExt cx="3155949" cy="296766"/>
          </a:xfrm>
        </p:grpSpPr>
        <p:sp>
          <p:nvSpPr>
            <p:cNvPr id="20" name="직사각형"/>
            <p:cNvSpPr/>
            <p:nvPr/>
          </p:nvSpPr>
          <p:spPr>
            <a:xfrm>
              <a:off x="0" y="21702"/>
              <a:ext cx="3155949" cy="235254"/>
            </a:xfrm>
            <a:prstGeom prst="rect">
              <a:avLst/>
            </a:prstGeom>
            <a:solidFill>
              <a:srgbClr val="D9D9D9"/>
            </a:solidFill>
            <a:ln w="3175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" name="Description"/>
            <p:cNvSpPr/>
            <p:nvPr/>
          </p:nvSpPr>
          <p:spPr>
            <a:xfrm>
              <a:off x="0" y="-9054"/>
              <a:ext cx="3081122" cy="2967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63129" tIns="63129" rIns="63129" bIns="63129" numCol="1" anchor="ctr">
              <a:spAutoFit/>
            </a:bodyPr>
            <a:lstStyle>
              <a:lvl1pPr algn="ctr">
                <a:defRPr sz="1100" b="1">
                  <a:solidFill>
                    <a:srgbClr val="404040"/>
                  </a:solidFill>
                </a:defRPr>
              </a:lvl1pPr>
            </a:lstStyle>
            <a:p>
              <a:pPr algn="ctr"/>
              <a:r>
                <a:rPr dirty="0"/>
                <a:t>Description</a:t>
              </a:r>
            </a:p>
          </p:txBody>
        </p:sp>
      </p:grpSp>
      <p:sp>
        <p:nvSpPr>
          <p:cNvPr id="22" name="직사각형"/>
          <p:cNvSpPr/>
          <p:nvPr userDrawn="1"/>
        </p:nvSpPr>
        <p:spPr>
          <a:xfrm>
            <a:off x="215899" y="1370417"/>
            <a:ext cx="9188452" cy="7811683"/>
          </a:xfrm>
          <a:prstGeom prst="rect">
            <a:avLst/>
          </a:prstGeom>
          <a:ln w="3175">
            <a:solidFill>
              <a:srgbClr val="808080"/>
            </a:solidFill>
            <a:miter/>
          </a:ln>
        </p:spPr>
        <p:txBody>
          <a:bodyPr lIns="45719" rIns="45719" anchor="ctr"/>
          <a:lstStyle/>
          <a:p>
            <a:pPr algn="ctr">
              <a:defRPr sz="1200">
                <a:solidFill>
                  <a:srgbClr val="404040"/>
                </a:solidFill>
              </a:defRPr>
            </a:pPr>
            <a:endParaRPr/>
          </a:p>
        </p:txBody>
      </p:sp>
      <p:sp>
        <p:nvSpPr>
          <p:cNvPr id="23" name="제목 17"/>
          <p:cNvSpPr>
            <a:spLocks noGrp="1"/>
          </p:cNvSpPr>
          <p:nvPr>
            <p:ph type="title"/>
          </p:nvPr>
        </p:nvSpPr>
        <p:spPr>
          <a:xfrm>
            <a:off x="91388" y="96569"/>
            <a:ext cx="3600450" cy="385568"/>
          </a:xfrm>
        </p:spPr>
        <p:txBody>
          <a:bodyPr>
            <a:normAutofit/>
          </a:bodyPr>
          <a:lstStyle>
            <a:lvl1pPr>
              <a:defRPr sz="160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24" name="그림 2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0" t="27347" r="20480" b="26735"/>
          <a:stretch/>
        </p:blipFill>
        <p:spPr>
          <a:xfrm>
            <a:off x="10893834" y="17238"/>
            <a:ext cx="1748790" cy="544230"/>
          </a:xfrm>
          <a:prstGeom prst="rect">
            <a:avLst/>
          </a:prstGeom>
        </p:spPr>
      </p:pic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>
          <a:xfrm>
            <a:off x="1552158" y="651757"/>
            <a:ext cx="3825958" cy="274675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endParaRPr lang="ko-KR" altLang="en-US" dirty="0"/>
          </a:p>
        </p:txBody>
      </p:sp>
      <p:sp>
        <p:nvSpPr>
          <p:cNvPr id="30" name="텍스트 개체 틀 6"/>
          <p:cNvSpPr>
            <a:spLocks noGrp="1"/>
          </p:cNvSpPr>
          <p:nvPr>
            <p:ph type="body" sz="quarter" idx="11"/>
          </p:nvPr>
        </p:nvSpPr>
        <p:spPr>
          <a:xfrm>
            <a:off x="1552158" y="938092"/>
            <a:ext cx="3825958" cy="274675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endParaRPr lang="ko-KR" altLang="en-US" dirty="0"/>
          </a:p>
        </p:txBody>
      </p:sp>
      <p:sp>
        <p:nvSpPr>
          <p:cNvPr id="31" name="텍스트 개체 틀 6"/>
          <p:cNvSpPr>
            <a:spLocks noGrp="1"/>
          </p:cNvSpPr>
          <p:nvPr>
            <p:ph type="body" sz="quarter" idx="12"/>
          </p:nvPr>
        </p:nvSpPr>
        <p:spPr>
          <a:xfrm>
            <a:off x="5269915" y="651757"/>
            <a:ext cx="3825958" cy="274675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endParaRPr lang="ko-KR" altLang="en-US" dirty="0"/>
          </a:p>
        </p:txBody>
      </p:sp>
      <p:sp>
        <p:nvSpPr>
          <p:cNvPr id="32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10888621" y="651758"/>
            <a:ext cx="1754002" cy="260454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0969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선"/>
          <p:cNvSpPr/>
          <p:nvPr userDrawn="1"/>
        </p:nvSpPr>
        <p:spPr>
          <a:xfrm>
            <a:off x="1891613" y="289353"/>
            <a:ext cx="8839887" cy="0"/>
          </a:xfrm>
          <a:prstGeom prst="line">
            <a:avLst/>
          </a:prstGeom>
          <a:ln w="6350">
            <a:solidFill>
              <a:srgbClr val="E74B3C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" name="직사각형"/>
          <p:cNvSpPr/>
          <p:nvPr userDrawn="1"/>
        </p:nvSpPr>
        <p:spPr>
          <a:xfrm>
            <a:off x="0" y="9333070"/>
            <a:ext cx="12801600" cy="268130"/>
          </a:xfrm>
          <a:prstGeom prst="rect">
            <a:avLst/>
          </a:prstGeom>
          <a:solidFill>
            <a:srgbClr val="E74B3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/>
          </a:p>
        </p:txBody>
      </p:sp>
      <p:sp>
        <p:nvSpPr>
          <p:cNvPr id="14" name="직사각형"/>
          <p:cNvSpPr/>
          <p:nvPr userDrawn="1"/>
        </p:nvSpPr>
        <p:spPr>
          <a:xfrm>
            <a:off x="0" y="9296400"/>
            <a:ext cx="12801600" cy="94726"/>
          </a:xfrm>
          <a:prstGeom prst="rect">
            <a:avLst/>
          </a:prstGeom>
          <a:solidFill>
            <a:srgbClr val="F4ACA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/>
          </a:p>
        </p:txBody>
      </p:sp>
      <p:sp>
        <p:nvSpPr>
          <p:cNvPr id="15" name="CONFIDENTIAL"/>
          <p:cNvSpPr/>
          <p:nvPr userDrawn="1"/>
        </p:nvSpPr>
        <p:spPr>
          <a:xfrm>
            <a:off x="80091" y="9382076"/>
            <a:ext cx="898642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 defTabSz="914400">
              <a:defRPr sz="800">
                <a:solidFill>
                  <a:srgbClr val="FFFFFF"/>
                </a:soli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1pPr>
          </a:lstStyle>
          <a:p>
            <a:r>
              <a:rPr sz="900" b="1" dirty="0"/>
              <a:t>CONFIDENTIAL</a:t>
            </a:r>
          </a:p>
        </p:txBody>
      </p:sp>
      <p:sp>
        <p:nvSpPr>
          <p:cNvPr id="16" name="슬라이드 번호"/>
          <p:cNvSpPr>
            <a:spLocks noGrp="1"/>
          </p:cNvSpPr>
          <p:nvPr>
            <p:ph type="sldNum" sz="quarter" idx="2"/>
          </p:nvPr>
        </p:nvSpPr>
        <p:spPr>
          <a:xfrm>
            <a:off x="12156593" y="9329072"/>
            <a:ext cx="486031" cy="294640"/>
          </a:xfrm>
          <a:prstGeom prst="rect">
            <a:avLst/>
          </a:prstGeom>
        </p:spPr>
        <p:txBody>
          <a:bodyPr anchor="t"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graphicFrame>
        <p:nvGraphicFramePr>
          <p:cNvPr id="17" name="표"/>
          <p:cNvGraphicFramePr/>
          <p:nvPr userDrawn="1">
            <p:extLst/>
          </p:nvPr>
        </p:nvGraphicFramePr>
        <p:xfrm>
          <a:off x="215899" y="640097"/>
          <a:ext cx="12426724" cy="560700"/>
        </p:xfrm>
        <a:graphic>
          <a:graphicData uri="http://schemas.openxmlformats.org/drawingml/2006/table">
            <a:tbl>
              <a:tblPr firstRow="1" bandRow="1"/>
              <a:tblGrid>
                <a:gridCol w="1317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9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0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16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72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752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8975">
                <a:tc>
                  <a:txBody>
                    <a:bodyPr/>
                    <a:lstStyle/>
                    <a:p>
                      <a:pPr algn="ctr" defTabSz="1262695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dirty="0" err="1">
                          <a:solidFill>
                            <a:srgbClr val="262626"/>
                          </a:solidFill>
                        </a:rPr>
                        <a:t>화면명</a:t>
                      </a: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262695">
                        <a:defRPr sz="1100" b="0">
                          <a:solidFill>
                            <a:srgbClr val="262626"/>
                          </a:solidFill>
                        </a:defRPr>
                      </a:pP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1262695">
                        <a:defRPr sz="1100" b="0">
                          <a:solidFill>
                            <a:srgbClr val="262626"/>
                          </a:solidFill>
                        </a:defRPr>
                      </a:pPr>
                      <a:r>
                        <a:rPr dirty="0" err="1"/>
                        <a:t>화면ID</a:t>
                      </a: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262695">
                        <a:defRPr sz="1100" b="0">
                          <a:solidFill>
                            <a:srgbClr val="262626"/>
                          </a:solidFill>
                        </a:defRPr>
                      </a:pP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1262695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dirty="0" err="1">
                          <a:solidFill>
                            <a:srgbClr val="262626"/>
                          </a:solidFill>
                        </a:rPr>
                        <a:t>작성자</a:t>
                      </a: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262695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975">
                <a:tc>
                  <a:txBody>
                    <a:bodyPr/>
                    <a:lstStyle/>
                    <a:p>
                      <a:pPr algn="ctr" defTabSz="1262695">
                        <a:defRPr sz="1800"/>
                      </a:pPr>
                      <a:r>
                        <a:rPr lang="ko-KR" altLang="en-US" sz="1100" dirty="0" smtClean="0">
                          <a:solidFill>
                            <a:srgbClr val="262626"/>
                          </a:solidFill>
                        </a:rPr>
                        <a:t>설명</a:t>
                      </a: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defTabSz="1262695">
                        <a:defRPr sz="1100">
                          <a:solidFill>
                            <a:srgbClr val="262626"/>
                          </a:solidFill>
                        </a:defRPr>
                      </a:pP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1262695">
                        <a:defRPr sz="1100">
                          <a:solidFill>
                            <a:srgbClr val="262626"/>
                          </a:solidFill>
                        </a:defRPr>
                      </a:pPr>
                      <a:endParaRPr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262695">
                        <a:defRPr sz="1100">
                          <a:solidFill>
                            <a:srgbClr val="262626"/>
                          </a:solidFill>
                        </a:defRPr>
                      </a:pP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직사각형"/>
          <p:cNvSpPr/>
          <p:nvPr userDrawn="1"/>
        </p:nvSpPr>
        <p:spPr>
          <a:xfrm>
            <a:off x="9467850" y="1370417"/>
            <a:ext cx="3155950" cy="7811683"/>
          </a:xfrm>
          <a:prstGeom prst="rect">
            <a:avLst/>
          </a:prstGeom>
          <a:ln w="3175">
            <a:solidFill>
              <a:srgbClr val="80808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9" name="그룹"/>
          <p:cNvGrpSpPr/>
          <p:nvPr userDrawn="1"/>
        </p:nvGrpSpPr>
        <p:grpSpPr>
          <a:xfrm>
            <a:off x="9467850" y="1339660"/>
            <a:ext cx="3155950" cy="296768"/>
            <a:chOff x="0" y="-9054"/>
            <a:chExt cx="3155949" cy="296766"/>
          </a:xfrm>
        </p:grpSpPr>
        <p:sp>
          <p:nvSpPr>
            <p:cNvPr id="20" name="직사각형"/>
            <p:cNvSpPr/>
            <p:nvPr/>
          </p:nvSpPr>
          <p:spPr>
            <a:xfrm>
              <a:off x="0" y="21702"/>
              <a:ext cx="3155949" cy="235254"/>
            </a:xfrm>
            <a:prstGeom prst="rect">
              <a:avLst/>
            </a:prstGeom>
            <a:solidFill>
              <a:srgbClr val="D9D9D9"/>
            </a:solidFill>
            <a:ln w="3175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" name="Description"/>
            <p:cNvSpPr/>
            <p:nvPr/>
          </p:nvSpPr>
          <p:spPr>
            <a:xfrm>
              <a:off x="0" y="-9054"/>
              <a:ext cx="3081122" cy="2967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63129" tIns="63129" rIns="63129" bIns="63129" numCol="1" anchor="ctr">
              <a:spAutoFit/>
            </a:bodyPr>
            <a:lstStyle>
              <a:lvl1pPr algn="ctr">
                <a:defRPr sz="1100" b="1">
                  <a:solidFill>
                    <a:srgbClr val="404040"/>
                  </a:solidFill>
                </a:defRPr>
              </a:lvl1pPr>
            </a:lstStyle>
            <a:p>
              <a:pPr algn="ctr"/>
              <a:r>
                <a:rPr dirty="0"/>
                <a:t>Description</a:t>
              </a:r>
            </a:p>
          </p:txBody>
        </p:sp>
      </p:grpSp>
      <p:sp>
        <p:nvSpPr>
          <p:cNvPr id="22" name="직사각형"/>
          <p:cNvSpPr/>
          <p:nvPr userDrawn="1"/>
        </p:nvSpPr>
        <p:spPr>
          <a:xfrm>
            <a:off x="215899" y="1370417"/>
            <a:ext cx="9188452" cy="7811683"/>
          </a:xfrm>
          <a:prstGeom prst="rect">
            <a:avLst/>
          </a:prstGeom>
          <a:ln w="3175">
            <a:solidFill>
              <a:srgbClr val="808080"/>
            </a:solidFill>
            <a:miter/>
          </a:ln>
        </p:spPr>
        <p:txBody>
          <a:bodyPr lIns="45719" rIns="45719" anchor="ctr"/>
          <a:lstStyle/>
          <a:p>
            <a:pPr algn="ctr">
              <a:defRPr sz="1200">
                <a:solidFill>
                  <a:srgbClr val="404040"/>
                </a:solidFill>
              </a:defRPr>
            </a:pPr>
            <a:endParaRPr/>
          </a:p>
        </p:txBody>
      </p:sp>
      <p:sp>
        <p:nvSpPr>
          <p:cNvPr id="23" name="제목 17"/>
          <p:cNvSpPr>
            <a:spLocks noGrp="1"/>
          </p:cNvSpPr>
          <p:nvPr>
            <p:ph type="title"/>
          </p:nvPr>
        </p:nvSpPr>
        <p:spPr>
          <a:xfrm>
            <a:off x="91388" y="96569"/>
            <a:ext cx="3600450" cy="385568"/>
          </a:xfrm>
        </p:spPr>
        <p:txBody>
          <a:bodyPr>
            <a:normAutofit/>
          </a:bodyPr>
          <a:lstStyle>
            <a:lvl1pPr>
              <a:defRPr sz="160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24" name="그림 2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0" t="27347" r="20480" b="26735"/>
          <a:stretch/>
        </p:blipFill>
        <p:spPr>
          <a:xfrm>
            <a:off x="10893834" y="17238"/>
            <a:ext cx="1748790" cy="544230"/>
          </a:xfrm>
          <a:prstGeom prst="rect">
            <a:avLst/>
          </a:prstGeom>
        </p:spPr>
      </p:pic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>
          <a:xfrm>
            <a:off x="1552158" y="651757"/>
            <a:ext cx="3825958" cy="274675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endParaRPr lang="ko-KR" altLang="en-US" dirty="0"/>
          </a:p>
        </p:txBody>
      </p:sp>
      <p:sp>
        <p:nvSpPr>
          <p:cNvPr id="30" name="텍스트 개체 틀 6"/>
          <p:cNvSpPr>
            <a:spLocks noGrp="1"/>
          </p:cNvSpPr>
          <p:nvPr>
            <p:ph type="body" sz="quarter" idx="11"/>
          </p:nvPr>
        </p:nvSpPr>
        <p:spPr>
          <a:xfrm>
            <a:off x="1552158" y="938092"/>
            <a:ext cx="3825958" cy="274675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endParaRPr lang="ko-KR" altLang="en-US" dirty="0"/>
          </a:p>
        </p:txBody>
      </p:sp>
      <p:sp>
        <p:nvSpPr>
          <p:cNvPr id="31" name="텍스트 개체 틀 6"/>
          <p:cNvSpPr>
            <a:spLocks noGrp="1"/>
          </p:cNvSpPr>
          <p:nvPr>
            <p:ph type="body" sz="quarter" idx="12"/>
          </p:nvPr>
        </p:nvSpPr>
        <p:spPr>
          <a:xfrm>
            <a:off x="5269915" y="651757"/>
            <a:ext cx="3825958" cy="274675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endParaRPr lang="ko-KR" altLang="en-US" dirty="0"/>
          </a:p>
        </p:txBody>
      </p:sp>
      <p:sp>
        <p:nvSpPr>
          <p:cNvPr id="32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10888621" y="651758"/>
            <a:ext cx="1754002" cy="260454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362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선"/>
          <p:cNvSpPr/>
          <p:nvPr userDrawn="1"/>
        </p:nvSpPr>
        <p:spPr>
          <a:xfrm>
            <a:off x="1891613" y="289353"/>
            <a:ext cx="8839887" cy="0"/>
          </a:xfrm>
          <a:prstGeom prst="line">
            <a:avLst/>
          </a:prstGeom>
          <a:ln w="6350">
            <a:solidFill>
              <a:srgbClr val="E74B3C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" name="직사각형"/>
          <p:cNvSpPr/>
          <p:nvPr userDrawn="1"/>
        </p:nvSpPr>
        <p:spPr>
          <a:xfrm>
            <a:off x="0" y="9333070"/>
            <a:ext cx="12801600" cy="268130"/>
          </a:xfrm>
          <a:prstGeom prst="rect">
            <a:avLst/>
          </a:prstGeom>
          <a:solidFill>
            <a:srgbClr val="E74B3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/>
          </a:p>
        </p:txBody>
      </p:sp>
      <p:sp>
        <p:nvSpPr>
          <p:cNvPr id="14" name="직사각형"/>
          <p:cNvSpPr/>
          <p:nvPr userDrawn="1"/>
        </p:nvSpPr>
        <p:spPr>
          <a:xfrm>
            <a:off x="0" y="9296400"/>
            <a:ext cx="12801600" cy="94726"/>
          </a:xfrm>
          <a:prstGeom prst="rect">
            <a:avLst/>
          </a:prstGeom>
          <a:solidFill>
            <a:srgbClr val="F4ACA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/>
          </a:p>
        </p:txBody>
      </p:sp>
      <p:sp>
        <p:nvSpPr>
          <p:cNvPr id="15" name="CONFIDENTIAL"/>
          <p:cNvSpPr/>
          <p:nvPr userDrawn="1"/>
        </p:nvSpPr>
        <p:spPr>
          <a:xfrm>
            <a:off x="80091" y="9382076"/>
            <a:ext cx="898642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 defTabSz="914400">
              <a:defRPr sz="800">
                <a:solidFill>
                  <a:srgbClr val="FFFFFF"/>
                </a:soli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1pPr>
          </a:lstStyle>
          <a:p>
            <a:r>
              <a:rPr sz="900" b="1" dirty="0"/>
              <a:t>CONFIDENTIAL</a:t>
            </a:r>
          </a:p>
        </p:txBody>
      </p:sp>
      <p:sp>
        <p:nvSpPr>
          <p:cNvPr id="16" name="슬라이드 번호"/>
          <p:cNvSpPr>
            <a:spLocks noGrp="1"/>
          </p:cNvSpPr>
          <p:nvPr>
            <p:ph type="sldNum" sz="quarter" idx="2"/>
          </p:nvPr>
        </p:nvSpPr>
        <p:spPr>
          <a:xfrm>
            <a:off x="12156593" y="9329072"/>
            <a:ext cx="486031" cy="294640"/>
          </a:xfrm>
          <a:prstGeom prst="rect">
            <a:avLst/>
          </a:prstGeom>
        </p:spPr>
        <p:txBody>
          <a:bodyPr anchor="t"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graphicFrame>
        <p:nvGraphicFramePr>
          <p:cNvPr id="17" name="표"/>
          <p:cNvGraphicFramePr/>
          <p:nvPr userDrawn="1">
            <p:extLst/>
          </p:nvPr>
        </p:nvGraphicFramePr>
        <p:xfrm>
          <a:off x="215899" y="640097"/>
          <a:ext cx="12426724" cy="560700"/>
        </p:xfrm>
        <a:graphic>
          <a:graphicData uri="http://schemas.openxmlformats.org/drawingml/2006/table">
            <a:tbl>
              <a:tblPr firstRow="1" bandRow="1"/>
              <a:tblGrid>
                <a:gridCol w="1317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9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0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16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72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752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8975">
                <a:tc>
                  <a:txBody>
                    <a:bodyPr/>
                    <a:lstStyle/>
                    <a:p>
                      <a:pPr algn="ctr" defTabSz="1262695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dirty="0" err="1">
                          <a:solidFill>
                            <a:srgbClr val="262626"/>
                          </a:solidFill>
                        </a:rPr>
                        <a:t>화면명</a:t>
                      </a: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262695">
                        <a:defRPr sz="1100" b="0">
                          <a:solidFill>
                            <a:srgbClr val="262626"/>
                          </a:solidFill>
                        </a:defRPr>
                      </a:pP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1262695">
                        <a:defRPr sz="1100" b="0">
                          <a:solidFill>
                            <a:srgbClr val="262626"/>
                          </a:solidFill>
                        </a:defRPr>
                      </a:pPr>
                      <a:r>
                        <a:rPr dirty="0" err="1"/>
                        <a:t>화면ID</a:t>
                      </a: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262695">
                        <a:defRPr sz="1100" b="0">
                          <a:solidFill>
                            <a:srgbClr val="262626"/>
                          </a:solidFill>
                        </a:defRPr>
                      </a:pP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1262695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dirty="0" err="1">
                          <a:solidFill>
                            <a:srgbClr val="262626"/>
                          </a:solidFill>
                        </a:rPr>
                        <a:t>작성자</a:t>
                      </a: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262695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975">
                <a:tc>
                  <a:txBody>
                    <a:bodyPr/>
                    <a:lstStyle/>
                    <a:p>
                      <a:pPr algn="ctr" defTabSz="1262695">
                        <a:defRPr sz="1800"/>
                      </a:pPr>
                      <a:r>
                        <a:rPr lang="ko-KR" altLang="en-US" sz="1100" dirty="0" smtClean="0">
                          <a:solidFill>
                            <a:srgbClr val="262626"/>
                          </a:solidFill>
                        </a:rPr>
                        <a:t>설명</a:t>
                      </a: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defTabSz="1262695">
                        <a:defRPr sz="1100">
                          <a:solidFill>
                            <a:srgbClr val="262626"/>
                          </a:solidFill>
                        </a:defRPr>
                      </a:pP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1262695">
                        <a:defRPr sz="1100">
                          <a:solidFill>
                            <a:srgbClr val="262626"/>
                          </a:solidFill>
                        </a:defRPr>
                      </a:pPr>
                      <a:endParaRPr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262695">
                        <a:defRPr sz="1100">
                          <a:solidFill>
                            <a:srgbClr val="262626"/>
                          </a:solidFill>
                        </a:defRPr>
                      </a:pP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직사각형"/>
          <p:cNvSpPr/>
          <p:nvPr userDrawn="1"/>
        </p:nvSpPr>
        <p:spPr>
          <a:xfrm>
            <a:off x="9467850" y="1370417"/>
            <a:ext cx="3155950" cy="7811683"/>
          </a:xfrm>
          <a:prstGeom prst="rect">
            <a:avLst/>
          </a:prstGeom>
          <a:ln w="3175">
            <a:solidFill>
              <a:srgbClr val="80808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9" name="그룹"/>
          <p:cNvGrpSpPr/>
          <p:nvPr userDrawn="1"/>
        </p:nvGrpSpPr>
        <p:grpSpPr>
          <a:xfrm>
            <a:off x="9467850" y="1339660"/>
            <a:ext cx="3155950" cy="296768"/>
            <a:chOff x="0" y="-9054"/>
            <a:chExt cx="3155949" cy="296766"/>
          </a:xfrm>
        </p:grpSpPr>
        <p:sp>
          <p:nvSpPr>
            <p:cNvPr id="20" name="직사각형"/>
            <p:cNvSpPr/>
            <p:nvPr/>
          </p:nvSpPr>
          <p:spPr>
            <a:xfrm>
              <a:off x="0" y="21702"/>
              <a:ext cx="3155949" cy="235254"/>
            </a:xfrm>
            <a:prstGeom prst="rect">
              <a:avLst/>
            </a:prstGeom>
            <a:solidFill>
              <a:srgbClr val="D9D9D9"/>
            </a:solidFill>
            <a:ln w="3175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" name="Description"/>
            <p:cNvSpPr/>
            <p:nvPr/>
          </p:nvSpPr>
          <p:spPr>
            <a:xfrm>
              <a:off x="0" y="-9054"/>
              <a:ext cx="3081122" cy="2967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63129" tIns="63129" rIns="63129" bIns="63129" numCol="1" anchor="ctr">
              <a:spAutoFit/>
            </a:bodyPr>
            <a:lstStyle>
              <a:lvl1pPr algn="ctr">
                <a:defRPr sz="1100" b="1">
                  <a:solidFill>
                    <a:srgbClr val="404040"/>
                  </a:solidFill>
                </a:defRPr>
              </a:lvl1pPr>
            </a:lstStyle>
            <a:p>
              <a:pPr algn="ctr"/>
              <a:r>
                <a:rPr dirty="0"/>
                <a:t>Description</a:t>
              </a:r>
            </a:p>
          </p:txBody>
        </p:sp>
      </p:grpSp>
      <p:sp>
        <p:nvSpPr>
          <p:cNvPr id="22" name="직사각형"/>
          <p:cNvSpPr/>
          <p:nvPr userDrawn="1"/>
        </p:nvSpPr>
        <p:spPr>
          <a:xfrm>
            <a:off x="215899" y="1370417"/>
            <a:ext cx="9188452" cy="7811683"/>
          </a:xfrm>
          <a:prstGeom prst="rect">
            <a:avLst/>
          </a:prstGeom>
          <a:ln w="3175">
            <a:solidFill>
              <a:srgbClr val="808080"/>
            </a:solidFill>
            <a:miter/>
          </a:ln>
        </p:spPr>
        <p:txBody>
          <a:bodyPr lIns="45719" rIns="45719" anchor="ctr"/>
          <a:lstStyle/>
          <a:p>
            <a:pPr algn="ctr">
              <a:defRPr sz="1200">
                <a:solidFill>
                  <a:srgbClr val="404040"/>
                </a:solidFill>
              </a:defRPr>
            </a:pPr>
            <a:endParaRPr/>
          </a:p>
        </p:txBody>
      </p:sp>
      <p:sp>
        <p:nvSpPr>
          <p:cNvPr id="23" name="제목 17"/>
          <p:cNvSpPr>
            <a:spLocks noGrp="1"/>
          </p:cNvSpPr>
          <p:nvPr>
            <p:ph type="title"/>
          </p:nvPr>
        </p:nvSpPr>
        <p:spPr>
          <a:xfrm>
            <a:off x="91388" y="96569"/>
            <a:ext cx="3600450" cy="385568"/>
          </a:xfrm>
        </p:spPr>
        <p:txBody>
          <a:bodyPr>
            <a:normAutofit/>
          </a:bodyPr>
          <a:lstStyle>
            <a:lvl1pPr>
              <a:defRPr sz="160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24" name="그림 2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0" t="27347" r="20480" b="26735"/>
          <a:stretch/>
        </p:blipFill>
        <p:spPr>
          <a:xfrm>
            <a:off x="10893834" y="17238"/>
            <a:ext cx="1748790" cy="544230"/>
          </a:xfrm>
          <a:prstGeom prst="rect">
            <a:avLst/>
          </a:prstGeom>
        </p:spPr>
      </p:pic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>
          <a:xfrm>
            <a:off x="1552158" y="651757"/>
            <a:ext cx="3825958" cy="274675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endParaRPr lang="ko-KR" altLang="en-US" dirty="0"/>
          </a:p>
        </p:txBody>
      </p:sp>
      <p:sp>
        <p:nvSpPr>
          <p:cNvPr id="30" name="텍스트 개체 틀 6"/>
          <p:cNvSpPr>
            <a:spLocks noGrp="1"/>
          </p:cNvSpPr>
          <p:nvPr>
            <p:ph type="body" sz="quarter" idx="11"/>
          </p:nvPr>
        </p:nvSpPr>
        <p:spPr>
          <a:xfrm>
            <a:off x="1552158" y="938092"/>
            <a:ext cx="3825958" cy="274675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endParaRPr lang="ko-KR" altLang="en-US" dirty="0"/>
          </a:p>
        </p:txBody>
      </p:sp>
      <p:sp>
        <p:nvSpPr>
          <p:cNvPr id="31" name="텍스트 개체 틀 6"/>
          <p:cNvSpPr>
            <a:spLocks noGrp="1"/>
          </p:cNvSpPr>
          <p:nvPr>
            <p:ph type="body" sz="quarter" idx="12"/>
          </p:nvPr>
        </p:nvSpPr>
        <p:spPr>
          <a:xfrm>
            <a:off x="5269915" y="651757"/>
            <a:ext cx="3825958" cy="274675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endParaRPr lang="ko-KR" altLang="en-US" dirty="0"/>
          </a:p>
        </p:txBody>
      </p:sp>
      <p:sp>
        <p:nvSpPr>
          <p:cNvPr id="32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10888621" y="651758"/>
            <a:ext cx="1754002" cy="260454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233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선"/>
          <p:cNvSpPr/>
          <p:nvPr userDrawn="1"/>
        </p:nvSpPr>
        <p:spPr>
          <a:xfrm>
            <a:off x="1891613" y="289353"/>
            <a:ext cx="8839887" cy="0"/>
          </a:xfrm>
          <a:prstGeom prst="line">
            <a:avLst/>
          </a:prstGeom>
          <a:ln w="6350">
            <a:solidFill>
              <a:srgbClr val="E74B3C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" name="직사각형"/>
          <p:cNvSpPr/>
          <p:nvPr userDrawn="1"/>
        </p:nvSpPr>
        <p:spPr>
          <a:xfrm>
            <a:off x="0" y="9333070"/>
            <a:ext cx="12801600" cy="268130"/>
          </a:xfrm>
          <a:prstGeom prst="rect">
            <a:avLst/>
          </a:prstGeom>
          <a:solidFill>
            <a:srgbClr val="E74B3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/>
          </a:p>
        </p:txBody>
      </p:sp>
      <p:sp>
        <p:nvSpPr>
          <p:cNvPr id="14" name="직사각형"/>
          <p:cNvSpPr/>
          <p:nvPr userDrawn="1"/>
        </p:nvSpPr>
        <p:spPr>
          <a:xfrm>
            <a:off x="0" y="9296400"/>
            <a:ext cx="12801600" cy="94726"/>
          </a:xfrm>
          <a:prstGeom prst="rect">
            <a:avLst/>
          </a:prstGeom>
          <a:solidFill>
            <a:srgbClr val="F4ACA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/>
          </a:p>
        </p:txBody>
      </p:sp>
      <p:sp>
        <p:nvSpPr>
          <p:cNvPr id="15" name="CONFIDENTIAL"/>
          <p:cNvSpPr/>
          <p:nvPr userDrawn="1"/>
        </p:nvSpPr>
        <p:spPr>
          <a:xfrm>
            <a:off x="80091" y="9382076"/>
            <a:ext cx="898642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 defTabSz="914400">
              <a:defRPr sz="800">
                <a:solidFill>
                  <a:srgbClr val="FFFFFF"/>
                </a:soli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1pPr>
          </a:lstStyle>
          <a:p>
            <a:r>
              <a:rPr sz="900" b="1" dirty="0"/>
              <a:t>CONFIDENTIAL</a:t>
            </a:r>
          </a:p>
        </p:txBody>
      </p:sp>
      <p:sp>
        <p:nvSpPr>
          <p:cNvPr id="16" name="슬라이드 번호"/>
          <p:cNvSpPr>
            <a:spLocks noGrp="1"/>
          </p:cNvSpPr>
          <p:nvPr>
            <p:ph type="sldNum" sz="quarter" idx="2"/>
          </p:nvPr>
        </p:nvSpPr>
        <p:spPr>
          <a:xfrm>
            <a:off x="12156593" y="9329072"/>
            <a:ext cx="486031" cy="294640"/>
          </a:xfrm>
          <a:prstGeom prst="rect">
            <a:avLst/>
          </a:prstGeom>
        </p:spPr>
        <p:txBody>
          <a:bodyPr anchor="t"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graphicFrame>
        <p:nvGraphicFramePr>
          <p:cNvPr id="17" name="표"/>
          <p:cNvGraphicFramePr/>
          <p:nvPr userDrawn="1">
            <p:extLst/>
          </p:nvPr>
        </p:nvGraphicFramePr>
        <p:xfrm>
          <a:off x="215899" y="640097"/>
          <a:ext cx="12426724" cy="560700"/>
        </p:xfrm>
        <a:graphic>
          <a:graphicData uri="http://schemas.openxmlformats.org/drawingml/2006/table">
            <a:tbl>
              <a:tblPr firstRow="1" bandRow="1"/>
              <a:tblGrid>
                <a:gridCol w="1317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9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0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16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72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752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8975">
                <a:tc>
                  <a:txBody>
                    <a:bodyPr/>
                    <a:lstStyle/>
                    <a:p>
                      <a:pPr algn="ctr" defTabSz="1262695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dirty="0" err="1">
                          <a:solidFill>
                            <a:srgbClr val="262626"/>
                          </a:solidFill>
                        </a:rPr>
                        <a:t>화면명</a:t>
                      </a: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262695">
                        <a:defRPr sz="1100" b="0">
                          <a:solidFill>
                            <a:srgbClr val="262626"/>
                          </a:solidFill>
                        </a:defRPr>
                      </a:pP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1262695">
                        <a:defRPr sz="1100" b="0">
                          <a:solidFill>
                            <a:srgbClr val="262626"/>
                          </a:solidFill>
                        </a:defRPr>
                      </a:pPr>
                      <a:r>
                        <a:rPr dirty="0" err="1"/>
                        <a:t>화면ID</a:t>
                      </a: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262695">
                        <a:defRPr sz="1100" b="0">
                          <a:solidFill>
                            <a:srgbClr val="262626"/>
                          </a:solidFill>
                        </a:defRPr>
                      </a:pP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1262695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dirty="0" err="1">
                          <a:solidFill>
                            <a:srgbClr val="262626"/>
                          </a:solidFill>
                        </a:rPr>
                        <a:t>작성자</a:t>
                      </a: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262695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975">
                <a:tc>
                  <a:txBody>
                    <a:bodyPr/>
                    <a:lstStyle/>
                    <a:p>
                      <a:pPr algn="ctr" defTabSz="1262695">
                        <a:defRPr sz="1800"/>
                      </a:pPr>
                      <a:r>
                        <a:rPr lang="ko-KR" altLang="en-US" sz="1100" dirty="0" smtClean="0">
                          <a:solidFill>
                            <a:srgbClr val="262626"/>
                          </a:solidFill>
                        </a:rPr>
                        <a:t>설명</a:t>
                      </a: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defTabSz="1262695">
                        <a:defRPr sz="1100">
                          <a:solidFill>
                            <a:srgbClr val="262626"/>
                          </a:solidFill>
                        </a:defRPr>
                      </a:pP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1262695">
                        <a:defRPr sz="1100">
                          <a:solidFill>
                            <a:srgbClr val="262626"/>
                          </a:solidFill>
                        </a:defRPr>
                      </a:pPr>
                      <a:endParaRPr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262695">
                        <a:defRPr sz="1100">
                          <a:solidFill>
                            <a:srgbClr val="262626"/>
                          </a:solidFill>
                        </a:defRPr>
                      </a:pP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직사각형"/>
          <p:cNvSpPr/>
          <p:nvPr userDrawn="1"/>
        </p:nvSpPr>
        <p:spPr>
          <a:xfrm>
            <a:off x="9467850" y="1370417"/>
            <a:ext cx="3155950" cy="7811683"/>
          </a:xfrm>
          <a:prstGeom prst="rect">
            <a:avLst/>
          </a:prstGeom>
          <a:ln w="3175">
            <a:solidFill>
              <a:srgbClr val="80808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9" name="그룹"/>
          <p:cNvGrpSpPr/>
          <p:nvPr userDrawn="1"/>
        </p:nvGrpSpPr>
        <p:grpSpPr>
          <a:xfrm>
            <a:off x="9467850" y="1339660"/>
            <a:ext cx="3155950" cy="296768"/>
            <a:chOff x="0" y="-9054"/>
            <a:chExt cx="3155949" cy="296766"/>
          </a:xfrm>
        </p:grpSpPr>
        <p:sp>
          <p:nvSpPr>
            <p:cNvPr id="20" name="직사각형"/>
            <p:cNvSpPr/>
            <p:nvPr/>
          </p:nvSpPr>
          <p:spPr>
            <a:xfrm>
              <a:off x="0" y="21702"/>
              <a:ext cx="3155949" cy="235254"/>
            </a:xfrm>
            <a:prstGeom prst="rect">
              <a:avLst/>
            </a:prstGeom>
            <a:solidFill>
              <a:srgbClr val="D9D9D9"/>
            </a:solidFill>
            <a:ln w="3175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" name="Description"/>
            <p:cNvSpPr/>
            <p:nvPr/>
          </p:nvSpPr>
          <p:spPr>
            <a:xfrm>
              <a:off x="0" y="-9054"/>
              <a:ext cx="3081122" cy="2967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63129" tIns="63129" rIns="63129" bIns="63129" numCol="1" anchor="ctr">
              <a:spAutoFit/>
            </a:bodyPr>
            <a:lstStyle>
              <a:lvl1pPr algn="ctr">
                <a:defRPr sz="1100" b="1">
                  <a:solidFill>
                    <a:srgbClr val="404040"/>
                  </a:solidFill>
                </a:defRPr>
              </a:lvl1pPr>
            </a:lstStyle>
            <a:p>
              <a:pPr algn="ctr"/>
              <a:r>
                <a:rPr dirty="0"/>
                <a:t>Description</a:t>
              </a:r>
            </a:p>
          </p:txBody>
        </p:sp>
      </p:grpSp>
      <p:sp>
        <p:nvSpPr>
          <p:cNvPr id="22" name="직사각형"/>
          <p:cNvSpPr/>
          <p:nvPr userDrawn="1"/>
        </p:nvSpPr>
        <p:spPr>
          <a:xfrm>
            <a:off x="215899" y="1370417"/>
            <a:ext cx="9188452" cy="7811683"/>
          </a:xfrm>
          <a:prstGeom prst="rect">
            <a:avLst/>
          </a:prstGeom>
          <a:ln w="3175">
            <a:solidFill>
              <a:srgbClr val="808080"/>
            </a:solidFill>
            <a:miter/>
          </a:ln>
        </p:spPr>
        <p:txBody>
          <a:bodyPr lIns="45719" rIns="45719" anchor="ctr"/>
          <a:lstStyle/>
          <a:p>
            <a:pPr algn="ctr">
              <a:defRPr sz="1200">
                <a:solidFill>
                  <a:srgbClr val="404040"/>
                </a:solidFill>
              </a:defRPr>
            </a:pPr>
            <a:endParaRPr/>
          </a:p>
        </p:txBody>
      </p:sp>
      <p:sp>
        <p:nvSpPr>
          <p:cNvPr id="23" name="제목 17"/>
          <p:cNvSpPr>
            <a:spLocks noGrp="1"/>
          </p:cNvSpPr>
          <p:nvPr>
            <p:ph type="title"/>
          </p:nvPr>
        </p:nvSpPr>
        <p:spPr>
          <a:xfrm>
            <a:off x="91388" y="96569"/>
            <a:ext cx="3600450" cy="385568"/>
          </a:xfrm>
        </p:spPr>
        <p:txBody>
          <a:bodyPr>
            <a:normAutofit/>
          </a:bodyPr>
          <a:lstStyle>
            <a:lvl1pPr>
              <a:defRPr sz="160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24" name="그림 2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0" t="27347" r="20480" b="26735"/>
          <a:stretch/>
        </p:blipFill>
        <p:spPr>
          <a:xfrm>
            <a:off x="10893834" y="17238"/>
            <a:ext cx="1748790" cy="544230"/>
          </a:xfrm>
          <a:prstGeom prst="rect">
            <a:avLst/>
          </a:prstGeom>
        </p:spPr>
      </p:pic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>
          <a:xfrm>
            <a:off x="1552158" y="651757"/>
            <a:ext cx="3825958" cy="274675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endParaRPr lang="ko-KR" altLang="en-US" dirty="0"/>
          </a:p>
        </p:txBody>
      </p:sp>
      <p:sp>
        <p:nvSpPr>
          <p:cNvPr id="30" name="텍스트 개체 틀 6"/>
          <p:cNvSpPr>
            <a:spLocks noGrp="1"/>
          </p:cNvSpPr>
          <p:nvPr>
            <p:ph type="body" sz="quarter" idx="11"/>
          </p:nvPr>
        </p:nvSpPr>
        <p:spPr>
          <a:xfrm>
            <a:off x="1552158" y="938092"/>
            <a:ext cx="3825958" cy="274675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endParaRPr lang="ko-KR" altLang="en-US" dirty="0"/>
          </a:p>
        </p:txBody>
      </p:sp>
      <p:sp>
        <p:nvSpPr>
          <p:cNvPr id="31" name="텍스트 개체 틀 6"/>
          <p:cNvSpPr>
            <a:spLocks noGrp="1"/>
          </p:cNvSpPr>
          <p:nvPr>
            <p:ph type="body" sz="quarter" idx="12"/>
          </p:nvPr>
        </p:nvSpPr>
        <p:spPr>
          <a:xfrm>
            <a:off x="5269915" y="651757"/>
            <a:ext cx="3825958" cy="274675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endParaRPr lang="ko-KR" altLang="en-US" dirty="0"/>
          </a:p>
        </p:txBody>
      </p:sp>
      <p:sp>
        <p:nvSpPr>
          <p:cNvPr id="32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10888621" y="651758"/>
            <a:ext cx="1754002" cy="260454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2131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선"/>
          <p:cNvSpPr/>
          <p:nvPr userDrawn="1"/>
        </p:nvSpPr>
        <p:spPr>
          <a:xfrm>
            <a:off x="1891613" y="289353"/>
            <a:ext cx="8839887" cy="0"/>
          </a:xfrm>
          <a:prstGeom prst="line">
            <a:avLst/>
          </a:prstGeom>
          <a:ln w="6350">
            <a:solidFill>
              <a:srgbClr val="E74B3C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" name="직사각형"/>
          <p:cNvSpPr/>
          <p:nvPr userDrawn="1"/>
        </p:nvSpPr>
        <p:spPr>
          <a:xfrm>
            <a:off x="0" y="9333070"/>
            <a:ext cx="12801600" cy="268130"/>
          </a:xfrm>
          <a:prstGeom prst="rect">
            <a:avLst/>
          </a:prstGeom>
          <a:solidFill>
            <a:srgbClr val="E74B3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/>
          </a:p>
        </p:txBody>
      </p:sp>
      <p:sp>
        <p:nvSpPr>
          <p:cNvPr id="14" name="직사각형"/>
          <p:cNvSpPr/>
          <p:nvPr userDrawn="1"/>
        </p:nvSpPr>
        <p:spPr>
          <a:xfrm>
            <a:off x="0" y="9296400"/>
            <a:ext cx="12801600" cy="94726"/>
          </a:xfrm>
          <a:prstGeom prst="rect">
            <a:avLst/>
          </a:prstGeom>
          <a:solidFill>
            <a:srgbClr val="F4ACA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/>
          </a:p>
        </p:txBody>
      </p:sp>
      <p:sp>
        <p:nvSpPr>
          <p:cNvPr id="15" name="CONFIDENTIAL"/>
          <p:cNvSpPr/>
          <p:nvPr userDrawn="1"/>
        </p:nvSpPr>
        <p:spPr>
          <a:xfrm>
            <a:off x="80091" y="9382076"/>
            <a:ext cx="898642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 defTabSz="914400">
              <a:defRPr sz="800">
                <a:solidFill>
                  <a:srgbClr val="FFFFFF"/>
                </a:soli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1pPr>
          </a:lstStyle>
          <a:p>
            <a:r>
              <a:rPr sz="900" b="1" dirty="0"/>
              <a:t>CONFIDENTIAL</a:t>
            </a:r>
          </a:p>
        </p:txBody>
      </p:sp>
      <p:sp>
        <p:nvSpPr>
          <p:cNvPr id="16" name="슬라이드 번호"/>
          <p:cNvSpPr>
            <a:spLocks noGrp="1"/>
          </p:cNvSpPr>
          <p:nvPr>
            <p:ph type="sldNum" sz="quarter" idx="2"/>
          </p:nvPr>
        </p:nvSpPr>
        <p:spPr>
          <a:xfrm>
            <a:off x="12156593" y="9329072"/>
            <a:ext cx="486031" cy="294640"/>
          </a:xfrm>
          <a:prstGeom prst="rect">
            <a:avLst/>
          </a:prstGeom>
        </p:spPr>
        <p:txBody>
          <a:bodyPr anchor="t"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graphicFrame>
        <p:nvGraphicFramePr>
          <p:cNvPr id="17" name="표"/>
          <p:cNvGraphicFramePr/>
          <p:nvPr userDrawn="1">
            <p:extLst/>
          </p:nvPr>
        </p:nvGraphicFramePr>
        <p:xfrm>
          <a:off x="215899" y="640097"/>
          <a:ext cx="12426724" cy="560700"/>
        </p:xfrm>
        <a:graphic>
          <a:graphicData uri="http://schemas.openxmlformats.org/drawingml/2006/table">
            <a:tbl>
              <a:tblPr firstRow="1" bandRow="1"/>
              <a:tblGrid>
                <a:gridCol w="1317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9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0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16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72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752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8975">
                <a:tc>
                  <a:txBody>
                    <a:bodyPr/>
                    <a:lstStyle/>
                    <a:p>
                      <a:pPr algn="ctr" defTabSz="1262695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dirty="0" err="1">
                          <a:solidFill>
                            <a:srgbClr val="262626"/>
                          </a:solidFill>
                        </a:rPr>
                        <a:t>화면명</a:t>
                      </a: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262695">
                        <a:defRPr sz="1100" b="0">
                          <a:solidFill>
                            <a:srgbClr val="262626"/>
                          </a:solidFill>
                        </a:defRPr>
                      </a:pP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1262695">
                        <a:defRPr sz="1100" b="0">
                          <a:solidFill>
                            <a:srgbClr val="262626"/>
                          </a:solidFill>
                        </a:defRPr>
                      </a:pPr>
                      <a:r>
                        <a:rPr dirty="0" err="1"/>
                        <a:t>화면ID</a:t>
                      </a: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262695">
                        <a:defRPr sz="1100" b="0">
                          <a:solidFill>
                            <a:srgbClr val="262626"/>
                          </a:solidFill>
                        </a:defRPr>
                      </a:pP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1262695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dirty="0" err="1">
                          <a:solidFill>
                            <a:srgbClr val="262626"/>
                          </a:solidFill>
                        </a:rPr>
                        <a:t>작성자</a:t>
                      </a: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262695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975">
                <a:tc>
                  <a:txBody>
                    <a:bodyPr/>
                    <a:lstStyle/>
                    <a:p>
                      <a:pPr algn="ctr" defTabSz="1262695">
                        <a:defRPr sz="1800"/>
                      </a:pPr>
                      <a:r>
                        <a:rPr lang="ko-KR" altLang="en-US" sz="1100" dirty="0" smtClean="0">
                          <a:solidFill>
                            <a:srgbClr val="262626"/>
                          </a:solidFill>
                        </a:rPr>
                        <a:t>설명</a:t>
                      </a: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defTabSz="1262695">
                        <a:defRPr sz="1100">
                          <a:solidFill>
                            <a:srgbClr val="262626"/>
                          </a:solidFill>
                        </a:defRPr>
                      </a:pP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1262695">
                        <a:defRPr sz="1100">
                          <a:solidFill>
                            <a:srgbClr val="262626"/>
                          </a:solidFill>
                        </a:defRPr>
                      </a:pPr>
                      <a:endParaRPr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262695">
                        <a:defRPr sz="1100">
                          <a:solidFill>
                            <a:srgbClr val="262626"/>
                          </a:solidFill>
                        </a:defRPr>
                      </a:pP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직사각형"/>
          <p:cNvSpPr/>
          <p:nvPr userDrawn="1"/>
        </p:nvSpPr>
        <p:spPr>
          <a:xfrm>
            <a:off x="9467850" y="1370417"/>
            <a:ext cx="3155950" cy="7811683"/>
          </a:xfrm>
          <a:prstGeom prst="rect">
            <a:avLst/>
          </a:prstGeom>
          <a:ln w="3175">
            <a:solidFill>
              <a:srgbClr val="80808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9" name="그룹"/>
          <p:cNvGrpSpPr/>
          <p:nvPr userDrawn="1"/>
        </p:nvGrpSpPr>
        <p:grpSpPr>
          <a:xfrm>
            <a:off x="9467850" y="1339660"/>
            <a:ext cx="3155950" cy="296768"/>
            <a:chOff x="0" y="-9054"/>
            <a:chExt cx="3155949" cy="296766"/>
          </a:xfrm>
        </p:grpSpPr>
        <p:sp>
          <p:nvSpPr>
            <p:cNvPr id="20" name="직사각형"/>
            <p:cNvSpPr/>
            <p:nvPr/>
          </p:nvSpPr>
          <p:spPr>
            <a:xfrm>
              <a:off x="0" y="21702"/>
              <a:ext cx="3155949" cy="235254"/>
            </a:xfrm>
            <a:prstGeom prst="rect">
              <a:avLst/>
            </a:prstGeom>
            <a:solidFill>
              <a:srgbClr val="D9D9D9"/>
            </a:solidFill>
            <a:ln w="3175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" name="Description"/>
            <p:cNvSpPr/>
            <p:nvPr/>
          </p:nvSpPr>
          <p:spPr>
            <a:xfrm>
              <a:off x="0" y="-9054"/>
              <a:ext cx="3081122" cy="2967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63129" tIns="63129" rIns="63129" bIns="63129" numCol="1" anchor="ctr">
              <a:spAutoFit/>
            </a:bodyPr>
            <a:lstStyle>
              <a:lvl1pPr algn="ctr">
                <a:defRPr sz="1100" b="1">
                  <a:solidFill>
                    <a:srgbClr val="404040"/>
                  </a:solidFill>
                </a:defRPr>
              </a:lvl1pPr>
            </a:lstStyle>
            <a:p>
              <a:pPr algn="ctr"/>
              <a:r>
                <a:rPr dirty="0"/>
                <a:t>Description</a:t>
              </a:r>
            </a:p>
          </p:txBody>
        </p:sp>
      </p:grpSp>
      <p:sp>
        <p:nvSpPr>
          <p:cNvPr id="22" name="직사각형"/>
          <p:cNvSpPr/>
          <p:nvPr userDrawn="1"/>
        </p:nvSpPr>
        <p:spPr>
          <a:xfrm>
            <a:off x="215899" y="1370417"/>
            <a:ext cx="9188452" cy="7811683"/>
          </a:xfrm>
          <a:prstGeom prst="rect">
            <a:avLst/>
          </a:prstGeom>
          <a:ln w="3175">
            <a:solidFill>
              <a:srgbClr val="808080"/>
            </a:solidFill>
            <a:miter/>
          </a:ln>
        </p:spPr>
        <p:txBody>
          <a:bodyPr lIns="45719" rIns="45719" anchor="ctr"/>
          <a:lstStyle/>
          <a:p>
            <a:pPr algn="ctr">
              <a:defRPr sz="1200">
                <a:solidFill>
                  <a:srgbClr val="404040"/>
                </a:solidFill>
              </a:defRPr>
            </a:pPr>
            <a:endParaRPr/>
          </a:p>
        </p:txBody>
      </p:sp>
      <p:sp>
        <p:nvSpPr>
          <p:cNvPr id="23" name="제목 17"/>
          <p:cNvSpPr>
            <a:spLocks noGrp="1"/>
          </p:cNvSpPr>
          <p:nvPr>
            <p:ph type="title"/>
          </p:nvPr>
        </p:nvSpPr>
        <p:spPr>
          <a:xfrm>
            <a:off x="91388" y="96569"/>
            <a:ext cx="3600450" cy="385568"/>
          </a:xfrm>
        </p:spPr>
        <p:txBody>
          <a:bodyPr>
            <a:normAutofit/>
          </a:bodyPr>
          <a:lstStyle>
            <a:lvl1pPr>
              <a:defRPr sz="160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24" name="그림 2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0" t="27347" r="20480" b="26735"/>
          <a:stretch/>
        </p:blipFill>
        <p:spPr>
          <a:xfrm>
            <a:off x="10893834" y="17238"/>
            <a:ext cx="1748790" cy="544230"/>
          </a:xfrm>
          <a:prstGeom prst="rect">
            <a:avLst/>
          </a:prstGeom>
        </p:spPr>
      </p:pic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>
          <a:xfrm>
            <a:off x="1552158" y="651757"/>
            <a:ext cx="3825958" cy="274675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endParaRPr lang="ko-KR" altLang="en-US" dirty="0"/>
          </a:p>
        </p:txBody>
      </p:sp>
      <p:sp>
        <p:nvSpPr>
          <p:cNvPr id="30" name="텍스트 개체 틀 6"/>
          <p:cNvSpPr>
            <a:spLocks noGrp="1"/>
          </p:cNvSpPr>
          <p:nvPr>
            <p:ph type="body" sz="quarter" idx="11"/>
          </p:nvPr>
        </p:nvSpPr>
        <p:spPr>
          <a:xfrm>
            <a:off x="1552158" y="938092"/>
            <a:ext cx="3825958" cy="274675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endParaRPr lang="ko-KR" altLang="en-US" dirty="0"/>
          </a:p>
        </p:txBody>
      </p:sp>
      <p:sp>
        <p:nvSpPr>
          <p:cNvPr id="31" name="텍스트 개체 틀 6"/>
          <p:cNvSpPr>
            <a:spLocks noGrp="1"/>
          </p:cNvSpPr>
          <p:nvPr>
            <p:ph type="body" sz="quarter" idx="12"/>
          </p:nvPr>
        </p:nvSpPr>
        <p:spPr>
          <a:xfrm>
            <a:off x="5269915" y="651757"/>
            <a:ext cx="3825958" cy="274675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endParaRPr lang="ko-KR" altLang="en-US" dirty="0"/>
          </a:p>
        </p:txBody>
      </p:sp>
      <p:sp>
        <p:nvSpPr>
          <p:cNvPr id="32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10888621" y="651758"/>
            <a:ext cx="1754002" cy="260454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076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선"/>
          <p:cNvSpPr/>
          <p:nvPr userDrawn="1"/>
        </p:nvSpPr>
        <p:spPr>
          <a:xfrm>
            <a:off x="1891613" y="289353"/>
            <a:ext cx="8839887" cy="0"/>
          </a:xfrm>
          <a:prstGeom prst="line">
            <a:avLst/>
          </a:prstGeom>
          <a:ln w="6350">
            <a:solidFill>
              <a:srgbClr val="E74B3C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" name="직사각형"/>
          <p:cNvSpPr/>
          <p:nvPr userDrawn="1"/>
        </p:nvSpPr>
        <p:spPr>
          <a:xfrm>
            <a:off x="0" y="9333070"/>
            <a:ext cx="12801600" cy="268130"/>
          </a:xfrm>
          <a:prstGeom prst="rect">
            <a:avLst/>
          </a:prstGeom>
          <a:solidFill>
            <a:srgbClr val="E74B3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/>
          </a:p>
        </p:txBody>
      </p:sp>
      <p:sp>
        <p:nvSpPr>
          <p:cNvPr id="14" name="직사각형"/>
          <p:cNvSpPr/>
          <p:nvPr userDrawn="1"/>
        </p:nvSpPr>
        <p:spPr>
          <a:xfrm>
            <a:off x="0" y="9296400"/>
            <a:ext cx="12801600" cy="94726"/>
          </a:xfrm>
          <a:prstGeom prst="rect">
            <a:avLst/>
          </a:prstGeom>
          <a:solidFill>
            <a:srgbClr val="F4ACA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/>
          </a:p>
        </p:txBody>
      </p:sp>
      <p:sp>
        <p:nvSpPr>
          <p:cNvPr id="15" name="CONFIDENTIAL"/>
          <p:cNvSpPr/>
          <p:nvPr userDrawn="1"/>
        </p:nvSpPr>
        <p:spPr>
          <a:xfrm>
            <a:off x="80091" y="9382076"/>
            <a:ext cx="898642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 defTabSz="914400">
              <a:defRPr sz="800">
                <a:solidFill>
                  <a:srgbClr val="FFFFFF"/>
                </a:soli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1pPr>
          </a:lstStyle>
          <a:p>
            <a:r>
              <a:rPr sz="900" b="1" dirty="0"/>
              <a:t>CONFIDENTIAL</a:t>
            </a:r>
          </a:p>
        </p:txBody>
      </p:sp>
      <p:sp>
        <p:nvSpPr>
          <p:cNvPr id="16" name="슬라이드 번호"/>
          <p:cNvSpPr>
            <a:spLocks noGrp="1"/>
          </p:cNvSpPr>
          <p:nvPr>
            <p:ph type="sldNum" sz="quarter" idx="2"/>
          </p:nvPr>
        </p:nvSpPr>
        <p:spPr>
          <a:xfrm>
            <a:off x="12156593" y="9329072"/>
            <a:ext cx="486031" cy="294640"/>
          </a:xfrm>
          <a:prstGeom prst="rect">
            <a:avLst/>
          </a:prstGeom>
        </p:spPr>
        <p:txBody>
          <a:bodyPr anchor="t"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graphicFrame>
        <p:nvGraphicFramePr>
          <p:cNvPr id="17" name="표"/>
          <p:cNvGraphicFramePr/>
          <p:nvPr userDrawn="1">
            <p:extLst/>
          </p:nvPr>
        </p:nvGraphicFramePr>
        <p:xfrm>
          <a:off x="215899" y="640097"/>
          <a:ext cx="12426724" cy="560700"/>
        </p:xfrm>
        <a:graphic>
          <a:graphicData uri="http://schemas.openxmlformats.org/drawingml/2006/table">
            <a:tbl>
              <a:tblPr firstRow="1" bandRow="1"/>
              <a:tblGrid>
                <a:gridCol w="1317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9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0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16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72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752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8975">
                <a:tc>
                  <a:txBody>
                    <a:bodyPr/>
                    <a:lstStyle/>
                    <a:p>
                      <a:pPr algn="ctr" defTabSz="1262695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dirty="0" err="1">
                          <a:solidFill>
                            <a:srgbClr val="262626"/>
                          </a:solidFill>
                        </a:rPr>
                        <a:t>화면명</a:t>
                      </a: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262695">
                        <a:defRPr sz="1100" b="0">
                          <a:solidFill>
                            <a:srgbClr val="262626"/>
                          </a:solidFill>
                        </a:defRPr>
                      </a:pP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1262695">
                        <a:defRPr sz="1100" b="0">
                          <a:solidFill>
                            <a:srgbClr val="262626"/>
                          </a:solidFill>
                        </a:defRPr>
                      </a:pPr>
                      <a:r>
                        <a:rPr dirty="0" err="1"/>
                        <a:t>화면ID</a:t>
                      </a: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262695">
                        <a:defRPr sz="1100" b="0">
                          <a:solidFill>
                            <a:srgbClr val="262626"/>
                          </a:solidFill>
                        </a:defRPr>
                      </a:pP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1262695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dirty="0" err="1">
                          <a:solidFill>
                            <a:srgbClr val="262626"/>
                          </a:solidFill>
                        </a:rPr>
                        <a:t>작성자</a:t>
                      </a: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262695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975">
                <a:tc>
                  <a:txBody>
                    <a:bodyPr/>
                    <a:lstStyle/>
                    <a:p>
                      <a:pPr algn="ctr" defTabSz="1262695">
                        <a:defRPr sz="1800"/>
                      </a:pPr>
                      <a:r>
                        <a:rPr lang="ko-KR" altLang="en-US" sz="1100" dirty="0" smtClean="0">
                          <a:solidFill>
                            <a:srgbClr val="262626"/>
                          </a:solidFill>
                        </a:rPr>
                        <a:t>설명</a:t>
                      </a: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defTabSz="1262695">
                        <a:defRPr sz="1100">
                          <a:solidFill>
                            <a:srgbClr val="262626"/>
                          </a:solidFill>
                        </a:defRPr>
                      </a:pP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1262695">
                        <a:defRPr sz="1100">
                          <a:solidFill>
                            <a:srgbClr val="262626"/>
                          </a:solidFill>
                        </a:defRPr>
                      </a:pPr>
                      <a:endParaRPr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262695">
                        <a:defRPr sz="1100">
                          <a:solidFill>
                            <a:srgbClr val="262626"/>
                          </a:solidFill>
                        </a:defRPr>
                      </a:pP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직사각형"/>
          <p:cNvSpPr/>
          <p:nvPr userDrawn="1"/>
        </p:nvSpPr>
        <p:spPr>
          <a:xfrm>
            <a:off x="9467850" y="1370417"/>
            <a:ext cx="3155950" cy="7811683"/>
          </a:xfrm>
          <a:prstGeom prst="rect">
            <a:avLst/>
          </a:prstGeom>
          <a:ln w="3175">
            <a:solidFill>
              <a:srgbClr val="80808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9" name="그룹"/>
          <p:cNvGrpSpPr/>
          <p:nvPr userDrawn="1"/>
        </p:nvGrpSpPr>
        <p:grpSpPr>
          <a:xfrm>
            <a:off x="9467850" y="1339660"/>
            <a:ext cx="3155950" cy="296768"/>
            <a:chOff x="0" y="-9054"/>
            <a:chExt cx="3155949" cy="296766"/>
          </a:xfrm>
        </p:grpSpPr>
        <p:sp>
          <p:nvSpPr>
            <p:cNvPr id="20" name="직사각형"/>
            <p:cNvSpPr/>
            <p:nvPr/>
          </p:nvSpPr>
          <p:spPr>
            <a:xfrm>
              <a:off x="0" y="21702"/>
              <a:ext cx="3155949" cy="235254"/>
            </a:xfrm>
            <a:prstGeom prst="rect">
              <a:avLst/>
            </a:prstGeom>
            <a:solidFill>
              <a:srgbClr val="D9D9D9"/>
            </a:solidFill>
            <a:ln w="3175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" name="Description"/>
            <p:cNvSpPr/>
            <p:nvPr/>
          </p:nvSpPr>
          <p:spPr>
            <a:xfrm>
              <a:off x="0" y="-9054"/>
              <a:ext cx="3081122" cy="2967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63129" tIns="63129" rIns="63129" bIns="63129" numCol="1" anchor="ctr">
              <a:spAutoFit/>
            </a:bodyPr>
            <a:lstStyle>
              <a:lvl1pPr algn="ctr">
                <a:defRPr sz="1100" b="1">
                  <a:solidFill>
                    <a:srgbClr val="404040"/>
                  </a:solidFill>
                </a:defRPr>
              </a:lvl1pPr>
            </a:lstStyle>
            <a:p>
              <a:pPr algn="ctr"/>
              <a:r>
                <a:rPr dirty="0"/>
                <a:t>Description</a:t>
              </a:r>
            </a:p>
          </p:txBody>
        </p:sp>
      </p:grpSp>
      <p:sp>
        <p:nvSpPr>
          <p:cNvPr id="22" name="직사각형"/>
          <p:cNvSpPr/>
          <p:nvPr userDrawn="1"/>
        </p:nvSpPr>
        <p:spPr>
          <a:xfrm>
            <a:off x="215899" y="1370417"/>
            <a:ext cx="9188452" cy="7811683"/>
          </a:xfrm>
          <a:prstGeom prst="rect">
            <a:avLst/>
          </a:prstGeom>
          <a:ln w="3175">
            <a:solidFill>
              <a:srgbClr val="808080"/>
            </a:solidFill>
            <a:miter/>
          </a:ln>
        </p:spPr>
        <p:txBody>
          <a:bodyPr lIns="45719" rIns="45719" anchor="ctr"/>
          <a:lstStyle/>
          <a:p>
            <a:pPr algn="ctr">
              <a:defRPr sz="1200">
                <a:solidFill>
                  <a:srgbClr val="404040"/>
                </a:solidFill>
              </a:defRPr>
            </a:pPr>
            <a:endParaRPr/>
          </a:p>
        </p:txBody>
      </p:sp>
      <p:sp>
        <p:nvSpPr>
          <p:cNvPr id="23" name="제목 17"/>
          <p:cNvSpPr>
            <a:spLocks noGrp="1"/>
          </p:cNvSpPr>
          <p:nvPr>
            <p:ph type="title"/>
          </p:nvPr>
        </p:nvSpPr>
        <p:spPr>
          <a:xfrm>
            <a:off x="91388" y="96569"/>
            <a:ext cx="3600450" cy="385568"/>
          </a:xfrm>
        </p:spPr>
        <p:txBody>
          <a:bodyPr>
            <a:normAutofit/>
          </a:bodyPr>
          <a:lstStyle>
            <a:lvl1pPr>
              <a:defRPr sz="160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24" name="그림 2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0" t="27347" r="20480" b="26735"/>
          <a:stretch/>
        </p:blipFill>
        <p:spPr>
          <a:xfrm>
            <a:off x="10893834" y="17238"/>
            <a:ext cx="1748790" cy="544230"/>
          </a:xfrm>
          <a:prstGeom prst="rect">
            <a:avLst/>
          </a:prstGeom>
        </p:spPr>
      </p:pic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>
          <a:xfrm>
            <a:off x="1552158" y="651757"/>
            <a:ext cx="3825958" cy="274675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endParaRPr lang="ko-KR" altLang="en-US" dirty="0"/>
          </a:p>
        </p:txBody>
      </p:sp>
      <p:sp>
        <p:nvSpPr>
          <p:cNvPr id="30" name="텍스트 개체 틀 6"/>
          <p:cNvSpPr>
            <a:spLocks noGrp="1"/>
          </p:cNvSpPr>
          <p:nvPr>
            <p:ph type="body" sz="quarter" idx="11"/>
          </p:nvPr>
        </p:nvSpPr>
        <p:spPr>
          <a:xfrm>
            <a:off x="1552158" y="938092"/>
            <a:ext cx="3825958" cy="274675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endParaRPr lang="ko-KR" altLang="en-US" dirty="0"/>
          </a:p>
        </p:txBody>
      </p:sp>
      <p:sp>
        <p:nvSpPr>
          <p:cNvPr id="31" name="텍스트 개체 틀 6"/>
          <p:cNvSpPr>
            <a:spLocks noGrp="1"/>
          </p:cNvSpPr>
          <p:nvPr>
            <p:ph type="body" sz="quarter" idx="12"/>
          </p:nvPr>
        </p:nvSpPr>
        <p:spPr>
          <a:xfrm>
            <a:off x="5269915" y="651757"/>
            <a:ext cx="3825958" cy="274675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endParaRPr lang="ko-KR" altLang="en-US" dirty="0"/>
          </a:p>
        </p:txBody>
      </p:sp>
      <p:sp>
        <p:nvSpPr>
          <p:cNvPr id="32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10888621" y="651758"/>
            <a:ext cx="1754002" cy="260454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854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선"/>
          <p:cNvSpPr/>
          <p:nvPr userDrawn="1"/>
        </p:nvSpPr>
        <p:spPr>
          <a:xfrm>
            <a:off x="1891613" y="289353"/>
            <a:ext cx="8839887" cy="0"/>
          </a:xfrm>
          <a:prstGeom prst="line">
            <a:avLst/>
          </a:prstGeom>
          <a:ln w="6350">
            <a:solidFill>
              <a:srgbClr val="E74B3C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" name="직사각형"/>
          <p:cNvSpPr/>
          <p:nvPr userDrawn="1"/>
        </p:nvSpPr>
        <p:spPr>
          <a:xfrm>
            <a:off x="0" y="9333070"/>
            <a:ext cx="12801600" cy="268130"/>
          </a:xfrm>
          <a:prstGeom prst="rect">
            <a:avLst/>
          </a:prstGeom>
          <a:solidFill>
            <a:srgbClr val="E74B3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/>
          </a:p>
        </p:txBody>
      </p:sp>
      <p:sp>
        <p:nvSpPr>
          <p:cNvPr id="14" name="직사각형"/>
          <p:cNvSpPr/>
          <p:nvPr userDrawn="1"/>
        </p:nvSpPr>
        <p:spPr>
          <a:xfrm>
            <a:off x="0" y="9296400"/>
            <a:ext cx="12801600" cy="94726"/>
          </a:xfrm>
          <a:prstGeom prst="rect">
            <a:avLst/>
          </a:prstGeom>
          <a:solidFill>
            <a:srgbClr val="F4ACA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/>
          </a:p>
        </p:txBody>
      </p:sp>
      <p:sp>
        <p:nvSpPr>
          <p:cNvPr id="15" name="CONFIDENTIAL"/>
          <p:cNvSpPr/>
          <p:nvPr userDrawn="1"/>
        </p:nvSpPr>
        <p:spPr>
          <a:xfrm>
            <a:off x="80091" y="9382076"/>
            <a:ext cx="898642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 defTabSz="914400">
              <a:defRPr sz="800">
                <a:solidFill>
                  <a:srgbClr val="FFFFFF"/>
                </a:soli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1pPr>
          </a:lstStyle>
          <a:p>
            <a:r>
              <a:rPr sz="900" b="1" dirty="0"/>
              <a:t>CONFIDENTIAL</a:t>
            </a:r>
          </a:p>
        </p:txBody>
      </p:sp>
      <p:sp>
        <p:nvSpPr>
          <p:cNvPr id="16" name="슬라이드 번호"/>
          <p:cNvSpPr>
            <a:spLocks noGrp="1"/>
          </p:cNvSpPr>
          <p:nvPr>
            <p:ph type="sldNum" sz="quarter" idx="2"/>
          </p:nvPr>
        </p:nvSpPr>
        <p:spPr>
          <a:xfrm>
            <a:off x="12156593" y="9329072"/>
            <a:ext cx="486031" cy="294640"/>
          </a:xfrm>
          <a:prstGeom prst="rect">
            <a:avLst/>
          </a:prstGeom>
        </p:spPr>
        <p:txBody>
          <a:bodyPr anchor="t"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graphicFrame>
        <p:nvGraphicFramePr>
          <p:cNvPr id="17" name="표"/>
          <p:cNvGraphicFramePr/>
          <p:nvPr userDrawn="1">
            <p:extLst/>
          </p:nvPr>
        </p:nvGraphicFramePr>
        <p:xfrm>
          <a:off x="215899" y="640097"/>
          <a:ext cx="12426724" cy="560700"/>
        </p:xfrm>
        <a:graphic>
          <a:graphicData uri="http://schemas.openxmlformats.org/drawingml/2006/table">
            <a:tbl>
              <a:tblPr firstRow="1" bandRow="1"/>
              <a:tblGrid>
                <a:gridCol w="1317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9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0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16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72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752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8975">
                <a:tc>
                  <a:txBody>
                    <a:bodyPr/>
                    <a:lstStyle/>
                    <a:p>
                      <a:pPr algn="ctr" defTabSz="1262695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dirty="0" err="1">
                          <a:solidFill>
                            <a:srgbClr val="262626"/>
                          </a:solidFill>
                        </a:rPr>
                        <a:t>화면명</a:t>
                      </a: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262695">
                        <a:defRPr sz="1100" b="0">
                          <a:solidFill>
                            <a:srgbClr val="262626"/>
                          </a:solidFill>
                        </a:defRPr>
                      </a:pP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1262695">
                        <a:defRPr sz="1100" b="0">
                          <a:solidFill>
                            <a:srgbClr val="262626"/>
                          </a:solidFill>
                        </a:defRPr>
                      </a:pPr>
                      <a:r>
                        <a:rPr dirty="0" err="1"/>
                        <a:t>화면ID</a:t>
                      </a: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262695">
                        <a:defRPr sz="1100" b="0">
                          <a:solidFill>
                            <a:srgbClr val="262626"/>
                          </a:solidFill>
                        </a:defRPr>
                      </a:pP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1262695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dirty="0" err="1">
                          <a:solidFill>
                            <a:srgbClr val="262626"/>
                          </a:solidFill>
                        </a:rPr>
                        <a:t>작성자</a:t>
                      </a: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262695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975">
                <a:tc>
                  <a:txBody>
                    <a:bodyPr/>
                    <a:lstStyle/>
                    <a:p>
                      <a:pPr algn="ctr" defTabSz="1262695">
                        <a:defRPr sz="1800"/>
                      </a:pPr>
                      <a:r>
                        <a:rPr lang="ko-KR" altLang="en-US" sz="1100" dirty="0" smtClean="0">
                          <a:solidFill>
                            <a:srgbClr val="262626"/>
                          </a:solidFill>
                        </a:rPr>
                        <a:t>설명</a:t>
                      </a: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defTabSz="1262695">
                        <a:defRPr sz="1100">
                          <a:solidFill>
                            <a:srgbClr val="262626"/>
                          </a:solidFill>
                        </a:defRPr>
                      </a:pP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1262695">
                        <a:defRPr sz="1100">
                          <a:solidFill>
                            <a:srgbClr val="262626"/>
                          </a:solidFill>
                        </a:defRPr>
                      </a:pPr>
                      <a:endParaRPr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262695">
                        <a:defRPr sz="1100">
                          <a:solidFill>
                            <a:srgbClr val="262626"/>
                          </a:solidFill>
                        </a:defRPr>
                      </a:pP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직사각형"/>
          <p:cNvSpPr/>
          <p:nvPr userDrawn="1"/>
        </p:nvSpPr>
        <p:spPr>
          <a:xfrm>
            <a:off x="9467850" y="1370417"/>
            <a:ext cx="3155950" cy="7811683"/>
          </a:xfrm>
          <a:prstGeom prst="rect">
            <a:avLst/>
          </a:prstGeom>
          <a:ln w="3175">
            <a:solidFill>
              <a:srgbClr val="80808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9" name="그룹"/>
          <p:cNvGrpSpPr/>
          <p:nvPr userDrawn="1"/>
        </p:nvGrpSpPr>
        <p:grpSpPr>
          <a:xfrm>
            <a:off x="9467850" y="1339660"/>
            <a:ext cx="3155950" cy="296768"/>
            <a:chOff x="0" y="-9054"/>
            <a:chExt cx="3155949" cy="296766"/>
          </a:xfrm>
        </p:grpSpPr>
        <p:sp>
          <p:nvSpPr>
            <p:cNvPr id="20" name="직사각형"/>
            <p:cNvSpPr/>
            <p:nvPr/>
          </p:nvSpPr>
          <p:spPr>
            <a:xfrm>
              <a:off x="0" y="21702"/>
              <a:ext cx="3155949" cy="235254"/>
            </a:xfrm>
            <a:prstGeom prst="rect">
              <a:avLst/>
            </a:prstGeom>
            <a:solidFill>
              <a:srgbClr val="D9D9D9"/>
            </a:solidFill>
            <a:ln w="3175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" name="Description"/>
            <p:cNvSpPr/>
            <p:nvPr/>
          </p:nvSpPr>
          <p:spPr>
            <a:xfrm>
              <a:off x="0" y="-9054"/>
              <a:ext cx="3081122" cy="2967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63129" tIns="63129" rIns="63129" bIns="63129" numCol="1" anchor="ctr">
              <a:spAutoFit/>
            </a:bodyPr>
            <a:lstStyle>
              <a:lvl1pPr algn="ctr">
                <a:defRPr sz="1100" b="1">
                  <a:solidFill>
                    <a:srgbClr val="404040"/>
                  </a:solidFill>
                </a:defRPr>
              </a:lvl1pPr>
            </a:lstStyle>
            <a:p>
              <a:pPr algn="ctr"/>
              <a:r>
                <a:rPr dirty="0"/>
                <a:t>Description</a:t>
              </a:r>
            </a:p>
          </p:txBody>
        </p:sp>
      </p:grpSp>
      <p:sp>
        <p:nvSpPr>
          <p:cNvPr id="22" name="직사각형"/>
          <p:cNvSpPr/>
          <p:nvPr userDrawn="1"/>
        </p:nvSpPr>
        <p:spPr>
          <a:xfrm>
            <a:off x="215899" y="1370417"/>
            <a:ext cx="9188452" cy="7811683"/>
          </a:xfrm>
          <a:prstGeom prst="rect">
            <a:avLst/>
          </a:prstGeom>
          <a:ln w="3175">
            <a:solidFill>
              <a:srgbClr val="808080"/>
            </a:solidFill>
            <a:miter/>
          </a:ln>
        </p:spPr>
        <p:txBody>
          <a:bodyPr lIns="45719" rIns="45719" anchor="ctr"/>
          <a:lstStyle/>
          <a:p>
            <a:pPr algn="ctr">
              <a:defRPr sz="1200">
                <a:solidFill>
                  <a:srgbClr val="404040"/>
                </a:solidFill>
              </a:defRPr>
            </a:pPr>
            <a:endParaRPr/>
          </a:p>
        </p:txBody>
      </p:sp>
      <p:sp>
        <p:nvSpPr>
          <p:cNvPr id="23" name="제목 17"/>
          <p:cNvSpPr>
            <a:spLocks noGrp="1"/>
          </p:cNvSpPr>
          <p:nvPr>
            <p:ph type="title"/>
          </p:nvPr>
        </p:nvSpPr>
        <p:spPr>
          <a:xfrm>
            <a:off x="91388" y="96569"/>
            <a:ext cx="3600450" cy="385568"/>
          </a:xfrm>
        </p:spPr>
        <p:txBody>
          <a:bodyPr>
            <a:normAutofit/>
          </a:bodyPr>
          <a:lstStyle>
            <a:lvl1pPr>
              <a:defRPr sz="160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24" name="그림 2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0" t="27347" r="20480" b="26735"/>
          <a:stretch/>
        </p:blipFill>
        <p:spPr>
          <a:xfrm>
            <a:off x="10893834" y="17238"/>
            <a:ext cx="1748790" cy="544230"/>
          </a:xfrm>
          <a:prstGeom prst="rect">
            <a:avLst/>
          </a:prstGeom>
        </p:spPr>
      </p:pic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>
          <a:xfrm>
            <a:off x="1552158" y="651757"/>
            <a:ext cx="3825958" cy="274675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endParaRPr lang="ko-KR" altLang="en-US" dirty="0"/>
          </a:p>
        </p:txBody>
      </p:sp>
      <p:sp>
        <p:nvSpPr>
          <p:cNvPr id="30" name="텍스트 개체 틀 6"/>
          <p:cNvSpPr>
            <a:spLocks noGrp="1"/>
          </p:cNvSpPr>
          <p:nvPr>
            <p:ph type="body" sz="quarter" idx="11"/>
          </p:nvPr>
        </p:nvSpPr>
        <p:spPr>
          <a:xfrm>
            <a:off x="1552158" y="938092"/>
            <a:ext cx="3825958" cy="274675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endParaRPr lang="ko-KR" altLang="en-US" dirty="0"/>
          </a:p>
        </p:txBody>
      </p:sp>
      <p:sp>
        <p:nvSpPr>
          <p:cNvPr id="31" name="텍스트 개체 틀 6"/>
          <p:cNvSpPr>
            <a:spLocks noGrp="1"/>
          </p:cNvSpPr>
          <p:nvPr>
            <p:ph type="body" sz="quarter" idx="12"/>
          </p:nvPr>
        </p:nvSpPr>
        <p:spPr>
          <a:xfrm>
            <a:off x="5269915" y="651757"/>
            <a:ext cx="3825958" cy="274675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endParaRPr lang="ko-KR" altLang="en-US" dirty="0"/>
          </a:p>
        </p:txBody>
      </p:sp>
      <p:sp>
        <p:nvSpPr>
          <p:cNvPr id="32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10888621" y="651758"/>
            <a:ext cx="1754002" cy="260454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470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선"/>
          <p:cNvSpPr/>
          <p:nvPr userDrawn="1"/>
        </p:nvSpPr>
        <p:spPr>
          <a:xfrm>
            <a:off x="1891613" y="289353"/>
            <a:ext cx="8839887" cy="0"/>
          </a:xfrm>
          <a:prstGeom prst="line">
            <a:avLst/>
          </a:prstGeom>
          <a:ln w="6350">
            <a:solidFill>
              <a:srgbClr val="E74B3C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" name="직사각형"/>
          <p:cNvSpPr/>
          <p:nvPr userDrawn="1"/>
        </p:nvSpPr>
        <p:spPr>
          <a:xfrm>
            <a:off x="0" y="9333070"/>
            <a:ext cx="12801600" cy="268130"/>
          </a:xfrm>
          <a:prstGeom prst="rect">
            <a:avLst/>
          </a:prstGeom>
          <a:solidFill>
            <a:srgbClr val="E74B3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/>
          </a:p>
        </p:txBody>
      </p:sp>
      <p:sp>
        <p:nvSpPr>
          <p:cNvPr id="12" name="직사각형"/>
          <p:cNvSpPr/>
          <p:nvPr userDrawn="1"/>
        </p:nvSpPr>
        <p:spPr>
          <a:xfrm>
            <a:off x="0" y="9296400"/>
            <a:ext cx="12801600" cy="94726"/>
          </a:xfrm>
          <a:prstGeom prst="rect">
            <a:avLst/>
          </a:prstGeom>
          <a:solidFill>
            <a:srgbClr val="F4ACA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/>
          </a:p>
        </p:txBody>
      </p:sp>
      <p:sp>
        <p:nvSpPr>
          <p:cNvPr id="13" name="CONFIDENTIAL"/>
          <p:cNvSpPr/>
          <p:nvPr userDrawn="1"/>
        </p:nvSpPr>
        <p:spPr>
          <a:xfrm>
            <a:off x="80091" y="9382076"/>
            <a:ext cx="898642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 defTabSz="914400">
              <a:defRPr sz="800">
                <a:solidFill>
                  <a:srgbClr val="FFFFFF"/>
                </a:soli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1pPr>
          </a:lstStyle>
          <a:p>
            <a:r>
              <a:rPr sz="900" b="1" dirty="0"/>
              <a:t>CONFIDENTIAL</a:t>
            </a:r>
          </a:p>
        </p:txBody>
      </p:sp>
      <p:sp>
        <p:nvSpPr>
          <p:cNvPr id="14" name="슬라이드 번호"/>
          <p:cNvSpPr>
            <a:spLocks noGrp="1"/>
          </p:cNvSpPr>
          <p:nvPr>
            <p:ph type="sldNum" sz="quarter" idx="2"/>
          </p:nvPr>
        </p:nvSpPr>
        <p:spPr>
          <a:xfrm>
            <a:off x="12156593" y="9329072"/>
            <a:ext cx="486031" cy="294640"/>
          </a:xfrm>
          <a:prstGeom prst="rect">
            <a:avLst/>
          </a:prstGeom>
        </p:spPr>
        <p:txBody>
          <a:bodyPr anchor="t"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graphicFrame>
        <p:nvGraphicFramePr>
          <p:cNvPr id="15" name="표"/>
          <p:cNvGraphicFramePr/>
          <p:nvPr userDrawn="1">
            <p:extLst/>
          </p:nvPr>
        </p:nvGraphicFramePr>
        <p:xfrm>
          <a:off x="215899" y="640097"/>
          <a:ext cx="12426724" cy="560700"/>
        </p:xfrm>
        <a:graphic>
          <a:graphicData uri="http://schemas.openxmlformats.org/drawingml/2006/table">
            <a:tbl>
              <a:tblPr firstRow="1" bandRow="1"/>
              <a:tblGrid>
                <a:gridCol w="1317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9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0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16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72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752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8975">
                <a:tc>
                  <a:txBody>
                    <a:bodyPr/>
                    <a:lstStyle/>
                    <a:p>
                      <a:pPr algn="ctr" defTabSz="1262695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dirty="0" err="1">
                          <a:solidFill>
                            <a:srgbClr val="262626"/>
                          </a:solidFill>
                        </a:rPr>
                        <a:t>화면명</a:t>
                      </a: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262695">
                        <a:defRPr sz="1100" b="0">
                          <a:solidFill>
                            <a:srgbClr val="262626"/>
                          </a:solidFill>
                        </a:defRPr>
                      </a:pPr>
                      <a:endParaRPr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1262695">
                        <a:defRPr sz="1100" b="0">
                          <a:solidFill>
                            <a:srgbClr val="262626"/>
                          </a:solidFill>
                        </a:defRPr>
                      </a:pPr>
                      <a:r>
                        <a:rPr dirty="0" err="1"/>
                        <a:t>화면ID</a:t>
                      </a: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262695">
                        <a:defRPr sz="1100" b="0">
                          <a:solidFill>
                            <a:srgbClr val="262626"/>
                          </a:solidFill>
                        </a:defRPr>
                      </a:pP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1262695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dirty="0" err="1">
                          <a:solidFill>
                            <a:srgbClr val="262626"/>
                          </a:solidFill>
                        </a:rPr>
                        <a:t>작성자</a:t>
                      </a: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262695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975">
                <a:tc>
                  <a:txBody>
                    <a:bodyPr/>
                    <a:lstStyle/>
                    <a:p>
                      <a:pPr algn="ctr" defTabSz="1262695">
                        <a:defRPr sz="1800"/>
                      </a:pPr>
                      <a:r>
                        <a:rPr lang="ko-KR" altLang="en-US" sz="1100" dirty="0" smtClean="0">
                          <a:solidFill>
                            <a:srgbClr val="262626"/>
                          </a:solidFill>
                        </a:rPr>
                        <a:t>설명</a:t>
                      </a: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defTabSz="1262695">
                        <a:defRPr sz="1100">
                          <a:solidFill>
                            <a:srgbClr val="262626"/>
                          </a:solidFill>
                        </a:defRPr>
                      </a:pP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1262695">
                        <a:defRPr sz="1100">
                          <a:solidFill>
                            <a:srgbClr val="262626"/>
                          </a:solidFill>
                        </a:defRPr>
                      </a:pPr>
                      <a:endParaRPr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262695">
                        <a:defRPr sz="1100">
                          <a:solidFill>
                            <a:srgbClr val="262626"/>
                          </a:solidFill>
                        </a:defRPr>
                      </a:pP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제목 17"/>
          <p:cNvSpPr>
            <a:spLocks noGrp="1"/>
          </p:cNvSpPr>
          <p:nvPr>
            <p:ph type="title"/>
          </p:nvPr>
        </p:nvSpPr>
        <p:spPr>
          <a:xfrm>
            <a:off x="91388" y="96569"/>
            <a:ext cx="3600450" cy="385568"/>
          </a:xfrm>
        </p:spPr>
        <p:txBody>
          <a:bodyPr>
            <a:normAutofit/>
          </a:bodyPr>
          <a:lstStyle>
            <a:lvl1pPr>
              <a:defRPr sz="160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0" t="27347" r="20480" b="26735"/>
          <a:stretch/>
        </p:blipFill>
        <p:spPr>
          <a:xfrm>
            <a:off x="10893834" y="17238"/>
            <a:ext cx="1748790" cy="544230"/>
          </a:xfrm>
          <a:prstGeom prst="rect">
            <a:avLst/>
          </a:prstGeom>
        </p:spPr>
      </p:pic>
      <p:sp>
        <p:nvSpPr>
          <p:cNvPr id="10" name="텍스트 개체 틀 6"/>
          <p:cNvSpPr>
            <a:spLocks noGrp="1"/>
          </p:cNvSpPr>
          <p:nvPr>
            <p:ph type="body" sz="quarter" idx="10"/>
          </p:nvPr>
        </p:nvSpPr>
        <p:spPr>
          <a:xfrm>
            <a:off x="1552158" y="651757"/>
            <a:ext cx="3825958" cy="274675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endParaRPr lang="ko-KR" altLang="en-US" dirty="0"/>
          </a:p>
        </p:txBody>
      </p:sp>
      <p:sp>
        <p:nvSpPr>
          <p:cNvPr id="18" name="텍스트 개체 틀 6"/>
          <p:cNvSpPr>
            <a:spLocks noGrp="1"/>
          </p:cNvSpPr>
          <p:nvPr>
            <p:ph type="body" sz="quarter" idx="11"/>
          </p:nvPr>
        </p:nvSpPr>
        <p:spPr>
          <a:xfrm>
            <a:off x="1552158" y="938092"/>
            <a:ext cx="3825958" cy="274675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endParaRPr lang="ko-KR" altLang="en-US" dirty="0"/>
          </a:p>
        </p:txBody>
      </p:sp>
      <p:sp>
        <p:nvSpPr>
          <p:cNvPr id="19" name="텍스트 개체 틀 6"/>
          <p:cNvSpPr>
            <a:spLocks noGrp="1"/>
          </p:cNvSpPr>
          <p:nvPr>
            <p:ph type="body" sz="quarter" idx="12"/>
          </p:nvPr>
        </p:nvSpPr>
        <p:spPr>
          <a:xfrm>
            <a:off x="5269915" y="651757"/>
            <a:ext cx="3825958" cy="274675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endParaRPr lang="ko-KR" altLang="en-US" dirty="0"/>
          </a:p>
        </p:txBody>
      </p:sp>
      <p:sp>
        <p:nvSpPr>
          <p:cNvPr id="20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10888621" y="651758"/>
            <a:ext cx="1754002" cy="260454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8831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선"/>
          <p:cNvSpPr/>
          <p:nvPr userDrawn="1"/>
        </p:nvSpPr>
        <p:spPr>
          <a:xfrm>
            <a:off x="1891613" y="289353"/>
            <a:ext cx="8839887" cy="0"/>
          </a:xfrm>
          <a:prstGeom prst="line">
            <a:avLst/>
          </a:prstGeom>
          <a:ln w="6350">
            <a:solidFill>
              <a:srgbClr val="E74B3C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" name="직사각형"/>
          <p:cNvSpPr/>
          <p:nvPr userDrawn="1"/>
        </p:nvSpPr>
        <p:spPr>
          <a:xfrm>
            <a:off x="0" y="9333070"/>
            <a:ext cx="12801600" cy="268130"/>
          </a:xfrm>
          <a:prstGeom prst="rect">
            <a:avLst/>
          </a:prstGeom>
          <a:solidFill>
            <a:srgbClr val="E74B3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/>
          </a:p>
        </p:txBody>
      </p:sp>
      <p:sp>
        <p:nvSpPr>
          <p:cNvPr id="12" name="직사각형"/>
          <p:cNvSpPr/>
          <p:nvPr userDrawn="1"/>
        </p:nvSpPr>
        <p:spPr>
          <a:xfrm>
            <a:off x="0" y="9296400"/>
            <a:ext cx="12801600" cy="94726"/>
          </a:xfrm>
          <a:prstGeom prst="rect">
            <a:avLst/>
          </a:prstGeom>
          <a:solidFill>
            <a:srgbClr val="F4ACA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/>
          </a:p>
        </p:txBody>
      </p:sp>
      <p:sp>
        <p:nvSpPr>
          <p:cNvPr id="13" name="CONFIDENTIAL"/>
          <p:cNvSpPr/>
          <p:nvPr userDrawn="1"/>
        </p:nvSpPr>
        <p:spPr>
          <a:xfrm>
            <a:off x="80091" y="9382076"/>
            <a:ext cx="898642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 defTabSz="914400">
              <a:defRPr sz="800">
                <a:solidFill>
                  <a:srgbClr val="FFFFFF"/>
                </a:soli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1pPr>
          </a:lstStyle>
          <a:p>
            <a:r>
              <a:rPr sz="900" b="1" dirty="0"/>
              <a:t>CONFIDENTIAL</a:t>
            </a:r>
          </a:p>
        </p:txBody>
      </p:sp>
      <p:sp>
        <p:nvSpPr>
          <p:cNvPr id="14" name="슬라이드 번호"/>
          <p:cNvSpPr>
            <a:spLocks noGrp="1"/>
          </p:cNvSpPr>
          <p:nvPr>
            <p:ph type="sldNum" sz="quarter" idx="2"/>
          </p:nvPr>
        </p:nvSpPr>
        <p:spPr>
          <a:xfrm>
            <a:off x="12156593" y="9329072"/>
            <a:ext cx="486031" cy="294640"/>
          </a:xfrm>
          <a:prstGeom prst="rect">
            <a:avLst/>
          </a:prstGeom>
        </p:spPr>
        <p:txBody>
          <a:bodyPr anchor="t"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graphicFrame>
        <p:nvGraphicFramePr>
          <p:cNvPr id="15" name="표"/>
          <p:cNvGraphicFramePr/>
          <p:nvPr userDrawn="1">
            <p:extLst/>
          </p:nvPr>
        </p:nvGraphicFramePr>
        <p:xfrm>
          <a:off x="215899" y="640097"/>
          <a:ext cx="12426724" cy="560700"/>
        </p:xfrm>
        <a:graphic>
          <a:graphicData uri="http://schemas.openxmlformats.org/drawingml/2006/table">
            <a:tbl>
              <a:tblPr firstRow="1" bandRow="1"/>
              <a:tblGrid>
                <a:gridCol w="1317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9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0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16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72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752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8975">
                <a:tc>
                  <a:txBody>
                    <a:bodyPr/>
                    <a:lstStyle/>
                    <a:p>
                      <a:pPr algn="ctr" defTabSz="1262695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dirty="0" err="1">
                          <a:solidFill>
                            <a:srgbClr val="262626"/>
                          </a:solidFill>
                        </a:rPr>
                        <a:t>화면명</a:t>
                      </a: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262695">
                        <a:defRPr sz="1100" b="0">
                          <a:solidFill>
                            <a:srgbClr val="262626"/>
                          </a:solidFill>
                        </a:defRPr>
                      </a:pPr>
                      <a:endParaRPr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1262695">
                        <a:defRPr sz="1100" b="0">
                          <a:solidFill>
                            <a:srgbClr val="262626"/>
                          </a:solidFill>
                        </a:defRPr>
                      </a:pPr>
                      <a:r>
                        <a:rPr dirty="0" err="1"/>
                        <a:t>화면ID</a:t>
                      </a: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262695">
                        <a:defRPr sz="1100" b="0">
                          <a:solidFill>
                            <a:srgbClr val="262626"/>
                          </a:solidFill>
                        </a:defRPr>
                      </a:pP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1262695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dirty="0" err="1">
                          <a:solidFill>
                            <a:srgbClr val="262626"/>
                          </a:solidFill>
                        </a:rPr>
                        <a:t>작성자</a:t>
                      </a: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262695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975">
                <a:tc>
                  <a:txBody>
                    <a:bodyPr/>
                    <a:lstStyle/>
                    <a:p>
                      <a:pPr algn="ctr" defTabSz="1262695">
                        <a:defRPr sz="1800"/>
                      </a:pPr>
                      <a:r>
                        <a:rPr lang="ko-KR" altLang="en-US" sz="1100" dirty="0" smtClean="0">
                          <a:solidFill>
                            <a:srgbClr val="262626"/>
                          </a:solidFill>
                        </a:rPr>
                        <a:t>설명</a:t>
                      </a: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defTabSz="1262695">
                        <a:defRPr sz="1100">
                          <a:solidFill>
                            <a:srgbClr val="262626"/>
                          </a:solidFill>
                        </a:defRPr>
                      </a:pP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1262695">
                        <a:defRPr sz="1100">
                          <a:solidFill>
                            <a:srgbClr val="262626"/>
                          </a:solidFill>
                        </a:defRPr>
                      </a:pPr>
                      <a:endParaRPr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262695">
                        <a:defRPr sz="1100">
                          <a:solidFill>
                            <a:srgbClr val="262626"/>
                          </a:solidFill>
                        </a:defRPr>
                      </a:pP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제목 17"/>
          <p:cNvSpPr>
            <a:spLocks noGrp="1"/>
          </p:cNvSpPr>
          <p:nvPr>
            <p:ph type="title"/>
          </p:nvPr>
        </p:nvSpPr>
        <p:spPr>
          <a:xfrm>
            <a:off x="91388" y="96569"/>
            <a:ext cx="3600450" cy="385568"/>
          </a:xfrm>
        </p:spPr>
        <p:txBody>
          <a:bodyPr>
            <a:normAutofit/>
          </a:bodyPr>
          <a:lstStyle>
            <a:lvl1pPr>
              <a:defRPr sz="160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0" t="27347" r="20480" b="26735"/>
          <a:stretch/>
        </p:blipFill>
        <p:spPr>
          <a:xfrm>
            <a:off x="10893834" y="17238"/>
            <a:ext cx="1748790" cy="544230"/>
          </a:xfrm>
          <a:prstGeom prst="rect">
            <a:avLst/>
          </a:prstGeom>
        </p:spPr>
      </p:pic>
      <p:sp>
        <p:nvSpPr>
          <p:cNvPr id="10" name="텍스트 개체 틀 6"/>
          <p:cNvSpPr>
            <a:spLocks noGrp="1"/>
          </p:cNvSpPr>
          <p:nvPr>
            <p:ph type="body" sz="quarter" idx="10"/>
          </p:nvPr>
        </p:nvSpPr>
        <p:spPr>
          <a:xfrm>
            <a:off x="1552158" y="651757"/>
            <a:ext cx="3825958" cy="274675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endParaRPr lang="ko-KR" altLang="en-US" dirty="0"/>
          </a:p>
        </p:txBody>
      </p:sp>
      <p:sp>
        <p:nvSpPr>
          <p:cNvPr id="18" name="텍스트 개체 틀 6"/>
          <p:cNvSpPr>
            <a:spLocks noGrp="1"/>
          </p:cNvSpPr>
          <p:nvPr>
            <p:ph type="body" sz="quarter" idx="11"/>
          </p:nvPr>
        </p:nvSpPr>
        <p:spPr>
          <a:xfrm>
            <a:off x="1552158" y="938092"/>
            <a:ext cx="3825958" cy="274675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endParaRPr lang="ko-KR" altLang="en-US" dirty="0"/>
          </a:p>
        </p:txBody>
      </p:sp>
      <p:sp>
        <p:nvSpPr>
          <p:cNvPr id="19" name="텍스트 개체 틀 6"/>
          <p:cNvSpPr>
            <a:spLocks noGrp="1"/>
          </p:cNvSpPr>
          <p:nvPr>
            <p:ph type="body" sz="quarter" idx="12"/>
          </p:nvPr>
        </p:nvSpPr>
        <p:spPr>
          <a:xfrm>
            <a:off x="5269915" y="651757"/>
            <a:ext cx="3825958" cy="274675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endParaRPr lang="ko-KR" altLang="en-US" dirty="0"/>
          </a:p>
        </p:txBody>
      </p:sp>
      <p:sp>
        <p:nvSpPr>
          <p:cNvPr id="20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10888621" y="651758"/>
            <a:ext cx="1754002" cy="260454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028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5108526" y="4800600"/>
            <a:ext cx="474562" cy="0"/>
          </a:xfrm>
          <a:prstGeom prst="line">
            <a:avLst/>
          </a:prstGeom>
          <a:ln w="38100">
            <a:solidFill>
              <a:srgbClr val="E74B3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"/>
          <p:cNvSpPr/>
          <p:nvPr userDrawn="1"/>
        </p:nvSpPr>
        <p:spPr>
          <a:xfrm>
            <a:off x="0" y="9333070"/>
            <a:ext cx="12801600" cy="268130"/>
          </a:xfrm>
          <a:prstGeom prst="rect">
            <a:avLst/>
          </a:prstGeom>
          <a:solidFill>
            <a:srgbClr val="E74B3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/>
          </a:p>
        </p:txBody>
      </p:sp>
      <p:sp>
        <p:nvSpPr>
          <p:cNvPr id="11" name="직사각형"/>
          <p:cNvSpPr/>
          <p:nvPr userDrawn="1"/>
        </p:nvSpPr>
        <p:spPr>
          <a:xfrm>
            <a:off x="0" y="9296400"/>
            <a:ext cx="12801600" cy="94726"/>
          </a:xfrm>
          <a:prstGeom prst="rect">
            <a:avLst/>
          </a:prstGeom>
          <a:solidFill>
            <a:srgbClr val="F4ACA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/>
          </a:p>
        </p:txBody>
      </p:sp>
      <p:sp>
        <p:nvSpPr>
          <p:cNvPr id="12" name="Ⓒ {COMPANY NAME} CORPORATION. All rights reserved."/>
          <p:cNvSpPr/>
          <p:nvPr userDrawn="1"/>
        </p:nvSpPr>
        <p:spPr>
          <a:xfrm>
            <a:off x="5059408" y="9381798"/>
            <a:ext cx="2682784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914400">
              <a:defRPr sz="800">
                <a:solidFill>
                  <a:srgbClr val="FFFFFF"/>
                </a:solidFill>
                <a:latin typeface="나눔스퀘어"/>
                <a:ea typeface="나눔스퀘어"/>
                <a:cs typeface="나눔스퀘어"/>
                <a:sym typeface="나눔스퀘어"/>
              </a:defRPr>
            </a:pPr>
            <a:r>
              <a:rPr lang="en-US" sz="900" dirty="0" err="1" smtClean="0"/>
              <a:t>TogetherApps</a:t>
            </a:r>
            <a:r>
              <a:rPr sz="900" dirty="0" smtClean="0"/>
              <a:t> </a:t>
            </a:r>
            <a:r>
              <a:rPr sz="900" dirty="0"/>
              <a:t>CORPORATION. All rights reserved.</a:t>
            </a: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0"/>
          </p:nvPr>
        </p:nvSpPr>
        <p:spPr>
          <a:xfrm>
            <a:off x="5085376" y="4064429"/>
            <a:ext cx="4738055" cy="526097"/>
          </a:xfrm>
        </p:spPr>
        <p:txBody>
          <a:bodyPr/>
          <a:lstStyle>
            <a:lvl1pPr marL="0" indent="0">
              <a:buNone/>
              <a:defRPr sz="3200">
                <a:solidFill>
                  <a:srgbClr val="E74B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  <p:sp>
        <p:nvSpPr>
          <p:cNvPr id="18" name="텍스트 개체 틀 16"/>
          <p:cNvSpPr>
            <a:spLocks noGrp="1"/>
          </p:cNvSpPr>
          <p:nvPr>
            <p:ph type="body" sz="quarter" idx="11"/>
          </p:nvPr>
        </p:nvSpPr>
        <p:spPr>
          <a:xfrm>
            <a:off x="5085377" y="5167555"/>
            <a:ext cx="2366984" cy="33855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E74B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9473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선"/>
          <p:cNvSpPr/>
          <p:nvPr userDrawn="1"/>
        </p:nvSpPr>
        <p:spPr>
          <a:xfrm>
            <a:off x="1891613" y="289353"/>
            <a:ext cx="8839887" cy="0"/>
          </a:xfrm>
          <a:prstGeom prst="line">
            <a:avLst/>
          </a:prstGeom>
          <a:ln w="6350">
            <a:solidFill>
              <a:srgbClr val="E74B3C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" name="직사각형"/>
          <p:cNvSpPr/>
          <p:nvPr userDrawn="1"/>
        </p:nvSpPr>
        <p:spPr>
          <a:xfrm>
            <a:off x="0" y="9333070"/>
            <a:ext cx="12801600" cy="268130"/>
          </a:xfrm>
          <a:prstGeom prst="rect">
            <a:avLst/>
          </a:prstGeom>
          <a:solidFill>
            <a:srgbClr val="E74B3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/>
          </a:p>
        </p:txBody>
      </p:sp>
      <p:sp>
        <p:nvSpPr>
          <p:cNvPr id="12" name="직사각형"/>
          <p:cNvSpPr/>
          <p:nvPr userDrawn="1"/>
        </p:nvSpPr>
        <p:spPr>
          <a:xfrm>
            <a:off x="0" y="9296400"/>
            <a:ext cx="12801600" cy="94726"/>
          </a:xfrm>
          <a:prstGeom prst="rect">
            <a:avLst/>
          </a:prstGeom>
          <a:solidFill>
            <a:srgbClr val="F4ACA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/>
          </a:p>
        </p:txBody>
      </p:sp>
      <p:sp>
        <p:nvSpPr>
          <p:cNvPr id="13" name="CONFIDENTIAL"/>
          <p:cNvSpPr/>
          <p:nvPr userDrawn="1"/>
        </p:nvSpPr>
        <p:spPr>
          <a:xfrm>
            <a:off x="80091" y="9382076"/>
            <a:ext cx="898642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 defTabSz="914400">
              <a:defRPr sz="800">
                <a:solidFill>
                  <a:srgbClr val="FFFFFF"/>
                </a:soli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1pPr>
          </a:lstStyle>
          <a:p>
            <a:r>
              <a:rPr sz="900" b="1" dirty="0"/>
              <a:t>CONFIDENTIAL</a:t>
            </a:r>
          </a:p>
        </p:txBody>
      </p:sp>
      <p:sp>
        <p:nvSpPr>
          <p:cNvPr id="14" name="슬라이드 번호"/>
          <p:cNvSpPr>
            <a:spLocks noGrp="1"/>
          </p:cNvSpPr>
          <p:nvPr>
            <p:ph type="sldNum" sz="quarter" idx="2"/>
          </p:nvPr>
        </p:nvSpPr>
        <p:spPr>
          <a:xfrm>
            <a:off x="12156593" y="9329072"/>
            <a:ext cx="486031" cy="294640"/>
          </a:xfrm>
          <a:prstGeom prst="rect">
            <a:avLst/>
          </a:prstGeom>
        </p:spPr>
        <p:txBody>
          <a:bodyPr anchor="t"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graphicFrame>
        <p:nvGraphicFramePr>
          <p:cNvPr id="15" name="표"/>
          <p:cNvGraphicFramePr/>
          <p:nvPr userDrawn="1">
            <p:extLst/>
          </p:nvPr>
        </p:nvGraphicFramePr>
        <p:xfrm>
          <a:off x="215899" y="640097"/>
          <a:ext cx="12426724" cy="560700"/>
        </p:xfrm>
        <a:graphic>
          <a:graphicData uri="http://schemas.openxmlformats.org/drawingml/2006/table">
            <a:tbl>
              <a:tblPr firstRow="1" bandRow="1"/>
              <a:tblGrid>
                <a:gridCol w="1317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9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0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16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72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752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8975">
                <a:tc>
                  <a:txBody>
                    <a:bodyPr/>
                    <a:lstStyle/>
                    <a:p>
                      <a:pPr algn="ctr" defTabSz="1262695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dirty="0" err="1">
                          <a:solidFill>
                            <a:srgbClr val="262626"/>
                          </a:solidFill>
                        </a:rPr>
                        <a:t>화면명</a:t>
                      </a: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262695">
                        <a:defRPr sz="1100" b="0">
                          <a:solidFill>
                            <a:srgbClr val="262626"/>
                          </a:solidFill>
                        </a:defRPr>
                      </a:pPr>
                      <a:endParaRPr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1262695">
                        <a:defRPr sz="1100" b="0">
                          <a:solidFill>
                            <a:srgbClr val="262626"/>
                          </a:solidFill>
                        </a:defRPr>
                      </a:pPr>
                      <a:r>
                        <a:rPr dirty="0" err="1"/>
                        <a:t>화면ID</a:t>
                      </a: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262695">
                        <a:defRPr sz="1100" b="0">
                          <a:solidFill>
                            <a:srgbClr val="262626"/>
                          </a:solidFill>
                        </a:defRPr>
                      </a:pP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1262695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dirty="0" err="1">
                          <a:solidFill>
                            <a:srgbClr val="262626"/>
                          </a:solidFill>
                        </a:rPr>
                        <a:t>작성자</a:t>
                      </a: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262695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975">
                <a:tc>
                  <a:txBody>
                    <a:bodyPr/>
                    <a:lstStyle/>
                    <a:p>
                      <a:pPr algn="ctr" defTabSz="1262695">
                        <a:defRPr sz="1800"/>
                      </a:pPr>
                      <a:r>
                        <a:rPr lang="ko-KR" altLang="en-US" sz="1100" dirty="0" smtClean="0">
                          <a:solidFill>
                            <a:srgbClr val="262626"/>
                          </a:solidFill>
                        </a:rPr>
                        <a:t>설명</a:t>
                      </a: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defTabSz="1262695">
                        <a:defRPr sz="1100">
                          <a:solidFill>
                            <a:srgbClr val="262626"/>
                          </a:solidFill>
                        </a:defRPr>
                      </a:pP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1262695">
                        <a:defRPr sz="1100">
                          <a:solidFill>
                            <a:srgbClr val="262626"/>
                          </a:solidFill>
                        </a:defRPr>
                      </a:pPr>
                      <a:endParaRPr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262695">
                        <a:defRPr sz="1100">
                          <a:solidFill>
                            <a:srgbClr val="262626"/>
                          </a:solidFill>
                        </a:defRPr>
                      </a:pP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제목 17"/>
          <p:cNvSpPr>
            <a:spLocks noGrp="1"/>
          </p:cNvSpPr>
          <p:nvPr>
            <p:ph type="title"/>
          </p:nvPr>
        </p:nvSpPr>
        <p:spPr>
          <a:xfrm>
            <a:off x="91388" y="96569"/>
            <a:ext cx="3600450" cy="385568"/>
          </a:xfrm>
        </p:spPr>
        <p:txBody>
          <a:bodyPr>
            <a:normAutofit/>
          </a:bodyPr>
          <a:lstStyle>
            <a:lvl1pPr>
              <a:defRPr sz="160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0" t="27347" r="20480" b="26735"/>
          <a:stretch/>
        </p:blipFill>
        <p:spPr>
          <a:xfrm>
            <a:off x="10893834" y="17238"/>
            <a:ext cx="1748790" cy="544230"/>
          </a:xfrm>
          <a:prstGeom prst="rect">
            <a:avLst/>
          </a:prstGeom>
        </p:spPr>
      </p:pic>
      <p:sp>
        <p:nvSpPr>
          <p:cNvPr id="10" name="텍스트 개체 틀 6"/>
          <p:cNvSpPr>
            <a:spLocks noGrp="1"/>
          </p:cNvSpPr>
          <p:nvPr>
            <p:ph type="body" sz="quarter" idx="10"/>
          </p:nvPr>
        </p:nvSpPr>
        <p:spPr>
          <a:xfrm>
            <a:off x="1552158" y="651757"/>
            <a:ext cx="3825958" cy="274675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endParaRPr lang="ko-KR" altLang="en-US" dirty="0"/>
          </a:p>
        </p:txBody>
      </p:sp>
      <p:sp>
        <p:nvSpPr>
          <p:cNvPr id="18" name="텍스트 개체 틀 6"/>
          <p:cNvSpPr>
            <a:spLocks noGrp="1"/>
          </p:cNvSpPr>
          <p:nvPr>
            <p:ph type="body" sz="quarter" idx="11"/>
          </p:nvPr>
        </p:nvSpPr>
        <p:spPr>
          <a:xfrm>
            <a:off x="1552158" y="938092"/>
            <a:ext cx="3825958" cy="274675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endParaRPr lang="ko-KR" altLang="en-US" dirty="0"/>
          </a:p>
        </p:txBody>
      </p:sp>
      <p:sp>
        <p:nvSpPr>
          <p:cNvPr id="19" name="텍스트 개체 틀 6"/>
          <p:cNvSpPr>
            <a:spLocks noGrp="1"/>
          </p:cNvSpPr>
          <p:nvPr>
            <p:ph type="body" sz="quarter" idx="12"/>
          </p:nvPr>
        </p:nvSpPr>
        <p:spPr>
          <a:xfrm>
            <a:off x="5269915" y="651757"/>
            <a:ext cx="3825958" cy="274675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endParaRPr lang="ko-KR" altLang="en-US" dirty="0"/>
          </a:p>
        </p:txBody>
      </p:sp>
      <p:sp>
        <p:nvSpPr>
          <p:cNvPr id="20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10888621" y="651758"/>
            <a:ext cx="1754002" cy="260454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7359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"/>
          <p:cNvSpPr/>
          <p:nvPr userDrawn="1"/>
        </p:nvSpPr>
        <p:spPr>
          <a:xfrm>
            <a:off x="0" y="9333070"/>
            <a:ext cx="12801600" cy="268130"/>
          </a:xfrm>
          <a:prstGeom prst="rect">
            <a:avLst/>
          </a:prstGeom>
          <a:solidFill>
            <a:srgbClr val="E74B3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/>
          </a:p>
        </p:txBody>
      </p:sp>
      <p:sp>
        <p:nvSpPr>
          <p:cNvPr id="8" name="직사각형"/>
          <p:cNvSpPr/>
          <p:nvPr userDrawn="1"/>
        </p:nvSpPr>
        <p:spPr>
          <a:xfrm>
            <a:off x="0" y="9296400"/>
            <a:ext cx="12801600" cy="94726"/>
          </a:xfrm>
          <a:prstGeom prst="rect">
            <a:avLst/>
          </a:prstGeom>
          <a:solidFill>
            <a:srgbClr val="F4ACA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/>
          </a:p>
        </p:txBody>
      </p:sp>
      <p:sp>
        <p:nvSpPr>
          <p:cNvPr id="10" name="CONFIDENTIAL"/>
          <p:cNvSpPr/>
          <p:nvPr userDrawn="1"/>
        </p:nvSpPr>
        <p:spPr>
          <a:xfrm>
            <a:off x="80091" y="9382076"/>
            <a:ext cx="898642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 defTabSz="914400">
              <a:defRPr sz="800">
                <a:solidFill>
                  <a:srgbClr val="FFFFFF"/>
                </a:soli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1pPr>
          </a:lstStyle>
          <a:p>
            <a:r>
              <a:rPr sz="900" b="1" dirty="0"/>
              <a:t>CONFIDENTIAL</a:t>
            </a:r>
          </a:p>
        </p:txBody>
      </p:sp>
      <p:sp>
        <p:nvSpPr>
          <p:cNvPr id="11" name="슬라이드 번호"/>
          <p:cNvSpPr>
            <a:spLocks noGrp="1"/>
          </p:cNvSpPr>
          <p:nvPr>
            <p:ph type="sldNum" sz="quarter" idx="2"/>
          </p:nvPr>
        </p:nvSpPr>
        <p:spPr>
          <a:xfrm>
            <a:off x="12156593" y="9329072"/>
            <a:ext cx="486031" cy="294640"/>
          </a:xfrm>
          <a:prstGeom prst="rect">
            <a:avLst/>
          </a:prstGeom>
        </p:spPr>
        <p:txBody>
          <a:bodyPr anchor="t"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9421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선"/>
          <p:cNvSpPr/>
          <p:nvPr userDrawn="1"/>
        </p:nvSpPr>
        <p:spPr>
          <a:xfrm>
            <a:off x="1891613" y="289353"/>
            <a:ext cx="8839887" cy="0"/>
          </a:xfrm>
          <a:prstGeom prst="line">
            <a:avLst/>
          </a:prstGeom>
          <a:ln w="6350">
            <a:solidFill>
              <a:srgbClr val="E74B3C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" name="직사각형"/>
          <p:cNvSpPr/>
          <p:nvPr userDrawn="1"/>
        </p:nvSpPr>
        <p:spPr>
          <a:xfrm>
            <a:off x="0" y="9333070"/>
            <a:ext cx="12801600" cy="268130"/>
          </a:xfrm>
          <a:prstGeom prst="rect">
            <a:avLst/>
          </a:prstGeom>
          <a:solidFill>
            <a:srgbClr val="E74B3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/>
          </a:p>
        </p:txBody>
      </p:sp>
      <p:sp>
        <p:nvSpPr>
          <p:cNvPr id="11" name="직사각형"/>
          <p:cNvSpPr/>
          <p:nvPr userDrawn="1"/>
        </p:nvSpPr>
        <p:spPr>
          <a:xfrm>
            <a:off x="0" y="9296400"/>
            <a:ext cx="12801600" cy="94726"/>
          </a:xfrm>
          <a:prstGeom prst="rect">
            <a:avLst/>
          </a:prstGeom>
          <a:solidFill>
            <a:srgbClr val="F4ACA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/>
          </a:p>
        </p:txBody>
      </p:sp>
      <p:sp>
        <p:nvSpPr>
          <p:cNvPr id="12" name="CONFIDENTIAL"/>
          <p:cNvSpPr/>
          <p:nvPr userDrawn="1"/>
        </p:nvSpPr>
        <p:spPr>
          <a:xfrm>
            <a:off x="80091" y="9382076"/>
            <a:ext cx="898642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 defTabSz="914400">
              <a:defRPr sz="800">
                <a:solidFill>
                  <a:srgbClr val="FFFFFF"/>
                </a:soli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1pPr>
          </a:lstStyle>
          <a:p>
            <a:r>
              <a:rPr sz="900" b="1" dirty="0"/>
              <a:t>CONFIDENTIAL</a:t>
            </a:r>
          </a:p>
        </p:txBody>
      </p:sp>
      <p:sp>
        <p:nvSpPr>
          <p:cNvPr id="13" name="슬라이드 번호"/>
          <p:cNvSpPr>
            <a:spLocks noGrp="1"/>
          </p:cNvSpPr>
          <p:nvPr>
            <p:ph type="sldNum" sz="quarter" idx="2"/>
          </p:nvPr>
        </p:nvSpPr>
        <p:spPr>
          <a:xfrm>
            <a:off x="12156593" y="9329072"/>
            <a:ext cx="486031" cy="294640"/>
          </a:xfrm>
          <a:prstGeom prst="rect">
            <a:avLst/>
          </a:prstGeom>
        </p:spPr>
        <p:txBody>
          <a:bodyPr anchor="t"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xfrm>
            <a:off x="91388" y="96569"/>
            <a:ext cx="3600450" cy="385568"/>
          </a:xfrm>
        </p:spPr>
        <p:txBody>
          <a:bodyPr>
            <a:normAutofit/>
          </a:bodyPr>
          <a:lstStyle>
            <a:lvl1pPr>
              <a:defRPr sz="160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0" t="27347" r="20480" b="26735"/>
          <a:stretch/>
        </p:blipFill>
        <p:spPr>
          <a:xfrm>
            <a:off x="10893834" y="17238"/>
            <a:ext cx="1748790" cy="54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34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"/>
          <p:cNvSpPr/>
          <p:nvPr userDrawn="1"/>
        </p:nvSpPr>
        <p:spPr>
          <a:xfrm>
            <a:off x="0" y="9333070"/>
            <a:ext cx="12801600" cy="268130"/>
          </a:xfrm>
          <a:prstGeom prst="rect">
            <a:avLst/>
          </a:prstGeom>
          <a:solidFill>
            <a:srgbClr val="E74B3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/>
          </a:p>
        </p:txBody>
      </p:sp>
      <p:sp>
        <p:nvSpPr>
          <p:cNvPr id="11" name="직사각형"/>
          <p:cNvSpPr/>
          <p:nvPr userDrawn="1"/>
        </p:nvSpPr>
        <p:spPr>
          <a:xfrm>
            <a:off x="0" y="9296400"/>
            <a:ext cx="12801600" cy="94726"/>
          </a:xfrm>
          <a:prstGeom prst="rect">
            <a:avLst/>
          </a:prstGeom>
          <a:solidFill>
            <a:srgbClr val="F4ACA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/>
          </a:p>
        </p:txBody>
      </p:sp>
      <p:sp>
        <p:nvSpPr>
          <p:cNvPr id="12" name="CONFIDENTIAL"/>
          <p:cNvSpPr/>
          <p:nvPr userDrawn="1"/>
        </p:nvSpPr>
        <p:spPr>
          <a:xfrm>
            <a:off x="80091" y="9382076"/>
            <a:ext cx="898642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 defTabSz="914400">
              <a:defRPr sz="800">
                <a:solidFill>
                  <a:srgbClr val="FFFFFF"/>
                </a:soli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1pPr>
          </a:lstStyle>
          <a:p>
            <a:r>
              <a:rPr sz="900" b="1" dirty="0"/>
              <a:t>CONFIDENTIAL</a:t>
            </a:r>
          </a:p>
        </p:txBody>
      </p:sp>
      <p:sp>
        <p:nvSpPr>
          <p:cNvPr id="13" name="슬라이드 번호"/>
          <p:cNvSpPr>
            <a:spLocks noGrp="1"/>
          </p:cNvSpPr>
          <p:nvPr>
            <p:ph type="sldNum" sz="quarter" idx="2"/>
          </p:nvPr>
        </p:nvSpPr>
        <p:spPr>
          <a:xfrm>
            <a:off x="12156593" y="9329072"/>
            <a:ext cx="486031" cy="294640"/>
          </a:xfrm>
          <a:prstGeom prst="rect">
            <a:avLst/>
          </a:prstGeom>
        </p:spPr>
        <p:txBody>
          <a:bodyPr anchor="t"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xfrm>
            <a:off x="91388" y="96569"/>
            <a:ext cx="3600450" cy="385568"/>
          </a:xfrm>
        </p:spPr>
        <p:txBody>
          <a:bodyPr>
            <a:normAutofit/>
          </a:bodyPr>
          <a:lstStyle>
            <a:lvl1pPr>
              <a:defRPr sz="160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0" t="27347" r="20480" b="26735"/>
          <a:stretch/>
        </p:blipFill>
        <p:spPr>
          <a:xfrm>
            <a:off x="10893834" y="17238"/>
            <a:ext cx="1748790" cy="54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98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선"/>
          <p:cNvSpPr/>
          <p:nvPr userDrawn="1"/>
        </p:nvSpPr>
        <p:spPr>
          <a:xfrm>
            <a:off x="1891613" y="289353"/>
            <a:ext cx="8839887" cy="0"/>
          </a:xfrm>
          <a:prstGeom prst="line">
            <a:avLst/>
          </a:prstGeom>
          <a:ln w="6350">
            <a:solidFill>
              <a:srgbClr val="E74B3C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" name="직사각형"/>
          <p:cNvSpPr/>
          <p:nvPr userDrawn="1"/>
        </p:nvSpPr>
        <p:spPr>
          <a:xfrm>
            <a:off x="0" y="9333070"/>
            <a:ext cx="12801600" cy="268130"/>
          </a:xfrm>
          <a:prstGeom prst="rect">
            <a:avLst/>
          </a:prstGeom>
          <a:solidFill>
            <a:srgbClr val="E74B3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/>
          </a:p>
        </p:txBody>
      </p:sp>
      <p:sp>
        <p:nvSpPr>
          <p:cNvPr id="12" name="직사각형"/>
          <p:cNvSpPr/>
          <p:nvPr userDrawn="1"/>
        </p:nvSpPr>
        <p:spPr>
          <a:xfrm>
            <a:off x="0" y="9296400"/>
            <a:ext cx="12801600" cy="94726"/>
          </a:xfrm>
          <a:prstGeom prst="rect">
            <a:avLst/>
          </a:prstGeom>
          <a:solidFill>
            <a:srgbClr val="F4ACA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/>
          </a:p>
        </p:txBody>
      </p:sp>
      <p:sp>
        <p:nvSpPr>
          <p:cNvPr id="13" name="CONFIDENTIAL"/>
          <p:cNvSpPr/>
          <p:nvPr userDrawn="1"/>
        </p:nvSpPr>
        <p:spPr>
          <a:xfrm>
            <a:off x="80091" y="9382076"/>
            <a:ext cx="898642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 defTabSz="914400">
              <a:defRPr sz="800">
                <a:solidFill>
                  <a:srgbClr val="FFFFFF"/>
                </a:soli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1pPr>
          </a:lstStyle>
          <a:p>
            <a:r>
              <a:rPr sz="900" b="1" dirty="0"/>
              <a:t>CONFIDENTIAL</a:t>
            </a:r>
          </a:p>
        </p:txBody>
      </p:sp>
      <p:sp>
        <p:nvSpPr>
          <p:cNvPr id="14" name="슬라이드 번호"/>
          <p:cNvSpPr>
            <a:spLocks noGrp="1"/>
          </p:cNvSpPr>
          <p:nvPr>
            <p:ph type="sldNum" sz="quarter" idx="2"/>
          </p:nvPr>
        </p:nvSpPr>
        <p:spPr>
          <a:xfrm>
            <a:off x="12156593" y="9329072"/>
            <a:ext cx="486031" cy="294640"/>
          </a:xfrm>
          <a:prstGeom prst="rect">
            <a:avLst/>
          </a:prstGeom>
        </p:spPr>
        <p:txBody>
          <a:bodyPr anchor="t"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graphicFrame>
        <p:nvGraphicFramePr>
          <p:cNvPr id="15" name="표"/>
          <p:cNvGraphicFramePr/>
          <p:nvPr userDrawn="1">
            <p:extLst>
              <p:ext uri="{D42A27DB-BD31-4B8C-83A1-F6EECF244321}">
                <p14:modId xmlns:p14="http://schemas.microsoft.com/office/powerpoint/2010/main" val="225003237"/>
              </p:ext>
            </p:extLst>
          </p:nvPr>
        </p:nvGraphicFramePr>
        <p:xfrm>
          <a:off x="215899" y="640097"/>
          <a:ext cx="12426724" cy="560700"/>
        </p:xfrm>
        <a:graphic>
          <a:graphicData uri="http://schemas.openxmlformats.org/drawingml/2006/table">
            <a:tbl>
              <a:tblPr firstRow="1" bandRow="1"/>
              <a:tblGrid>
                <a:gridCol w="1317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9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0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16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72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752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8975">
                <a:tc>
                  <a:txBody>
                    <a:bodyPr/>
                    <a:lstStyle/>
                    <a:p>
                      <a:pPr algn="ctr" defTabSz="1262695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dirty="0" err="1">
                          <a:solidFill>
                            <a:srgbClr val="262626"/>
                          </a:solidFill>
                        </a:rPr>
                        <a:t>화면명</a:t>
                      </a: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262695">
                        <a:defRPr sz="1100" b="0">
                          <a:solidFill>
                            <a:srgbClr val="262626"/>
                          </a:solidFill>
                        </a:defRPr>
                      </a:pPr>
                      <a:endParaRPr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1262695">
                        <a:defRPr sz="1100" b="0">
                          <a:solidFill>
                            <a:srgbClr val="262626"/>
                          </a:solidFill>
                        </a:defRPr>
                      </a:pPr>
                      <a:r>
                        <a:rPr dirty="0" err="1"/>
                        <a:t>화면ID</a:t>
                      </a: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262695">
                        <a:defRPr sz="1100" b="0">
                          <a:solidFill>
                            <a:srgbClr val="262626"/>
                          </a:solidFill>
                        </a:defRPr>
                      </a:pP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1262695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dirty="0" err="1">
                          <a:solidFill>
                            <a:srgbClr val="262626"/>
                          </a:solidFill>
                        </a:rPr>
                        <a:t>작성자</a:t>
                      </a: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262695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262626"/>
                          </a:solidFill>
                        </a:rPr>
                        <a:t>홍 종원</a:t>
                      </a: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975">
                <a:tc>
                  <a:txBody>
                    <a:bodyPr/>
                    <a:lstStyle/>
                    <a:p>
                      <a:pPr algn="ctr" defTabSz="1262695">
                        <a:defRPr sz="1800"/>
                      </a:pPr>
                      <a:r>
                        <a:rPr lang="ko-KR" altLang="en-US" sz="1100" dirty="0" smtClean="0">
                          <a:solidFill>
                            <a:srgbClr val="262626"/>
                          </a:solidFill>
                        </a:rPr>
                        <a:t>설명</a:t>
                      </a: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defTabSz="1262695">
                        <a:defRPr sz="1100">
                          <a:solidFill>
                            <a:srgbClr val="262626"/>
                          </a:solidFill>
                        </a:defRPr>
                      </a:pP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1262695">
                        <a:defRPr sz="1100">
                          <a:solidFill>
                            <a:srgbClr val="262626"/>
                          </a:solidFill>
                        </a:defRPr>
                      </a:pPr>
                      <a:endParaRPr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262695">
                        <a:defRPr sz="1100">
                          <a:solidFill>
                            <a:srgbClr val="262626"/>
                          </a:solidFill>
                        </a:defRPr>
                      </a:pP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제목 17"/>
          <p:cNvSpPr>
            <a:spLocks noGrp="1"/>
          </p:cNvSpPr>
          <p:nvPr>
            <p:ph type="title"/>
          </p:nvPr>
        </p:nvSpPr>
        <p:spPr>
          <a:xfrm>
            <a:off x="91388" y="96569"/>
            <a:ext cx="3600450" cy="385568"/>
          </a:xfrm>
        </p:spPr>
        <p:txBody>
          <a:bodyPr>
            <a:normAutofit/>
          </a:bodyPr>
          <a:lstStyle>
            <a:lvl1pPr>
              <a:defRPr sz="160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0" t="27347" r="20480" b="26735"/>
          <a:stretch/>
        </p:blipFill>
        <p:spPr>
          <a:xfrm>
            <a:off x="10893834" y="17238"/>
            <a:ext cx="1748790" cy="54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753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선"/>
          <p:cNvSpPr/>
          <p:nvPr userDrawn="1"/>
        </p:nvSpPr>
        <p:spPr>
          <a:xfrm>
            <a:off x="1891613" y="289353"/>
            <a:ext cx="8839887" cy="0"/>
          </a:xfrm>
          <a:prstGeom prst="line">
            <a:avLst/>
          </a:prstGeom>
          <a:ln w="6350">
            <a:solidFill>
              <a:srgbClr val="E74B3C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" name="직사각형"/>
          <p:cNvSpPr/>
          <p:nvPr userDrawn="1"/>
        </p:nvSpPr>
        <p:spPr>
          <a:xfrm>
            <a:off x="0" y="9333070"/>
            <a:ext cx="12801600" cy="268130"/>
          </a:xfrm>
          <a:prstGeom prst="rect">
            <a:avLst/>
          </a:prstGeom>
          <a:solidFill>
            <a:srgbClr val="E74B3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/>
          </a:p>
        </p:txBody>
      </p:sp>
      <p:sp>
        <p:nvSpPr>
          <p:cNvPr id="14" name="직사각형"/>
          <p:cNvSpPr/>
          <p:nvPr userDrawn="1"/>
        </p:nvSpPr>
        <p:spPr>
          <a:xfrm>
            <a:off x="0" y="9296400"/>
            <a:ext cx="12801600" cy="94726"/>
          </a:xfrm>
          <a:prstGeom prst="rect">
            <a:avLst/>
          </a:prstGeom>
          <a:solidFill>
            <a:srgbClr val="F4ACA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/>
          </a:p>
        </p:txBody>
      </p:sp>
      <p:sp>
        <p:nvSpPr>
          <p:cNvPr id="15" name="CONFIDENTIAL"/>
          <p:cNvSpPr/>
          <p:nvPr userDrawn="1"/>
        </p:nvSpPr>
        <p:spPr>
          <a:xfrm>
            <a:off x="80091" y="9382076"/>
            <a:ext cx="898642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 defTabSz="914400">
              <a:defRPr sz="800">
                <a:solidFill>
                  <a:srgbClr val="FFFFFF"/>
                </a:soli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1pPr>
          </a:lstStyle>
          <a:p>
            <a:r>
              <a:rPr sz="900" b="1" dirty="0"/>
              <a:t>CONFIDENTIAL</a:t>
            </a:r>
          </a:p>
        </p:txBody>
      </p:sp>
      <p:sp>
        <p:nvSpPr>
          <p:cNvPr id="16" name="슬라이드 번호"/>
          <p:cNvSpPr>
            <a:spLocks noGrp="1"/>
          </p:cNvSpPr>
          <p:nvPr>
            <p:ph type="sldNum" sz="quarter" idx="2"/>
          </p:nvPr>
        </p:nvSpPr>
        <p:spPr>
          <a:xfrm>
            <a:off x="12156593" y="9329072"/>
            <a:ext cx="486031" cy="294640"/>
          </a:xfrm>
          <a:prstGeom prst="rect">
            <a:avLst/>
          </a:prstGeom>
        </p:spPr>
        <p:txBody>
          <a:bodyPr anchor="t"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graphicFrame>
        <p:nvGraphicFramePr>
          <p:cNvPr id="17" name="표"/>
          <p:cNvGraphicFramePr/>
          <p:nvPr userDrawn="1">
            <p:extLst>
              <p:ext uri="{D42A27DB-BD31-4B8C-83A1-F6EECF244321}">
                <p14:modId xmlns:p14="http://schemas.microsoft.com/office/powerpoint/2010/main" val="3636069452"/>
              </p:ext>
            </p:extLst>
          </p:nvPr>
        </p:nvGraphicFramePr>
        <p:xfrm>
          <a:off x="215899" y="640097"/>
          <a:ext cx="12426724" cy="560700"/>
        </p:xfrm>
        <a:graphic>
          <a:graphicData uri="http://schemas.openxmlformats.org/drawingml/2006/table">
            <a:tbl>
              <a:tblPr firstRow="1" bandRow="1"/>
              <a:tblGrid>
                <a:gridCol w="1317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9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0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16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72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752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8975">
                <a:tc>
                  <a:txBody>
                    <a:bodyPr/>
                    <a:lstStyle/>
                    <a:p>
                      <a:pPr algn="ctr" defTabSz="1262695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dirty="0" err="1">
                          <a:solidFill>
                            <a:srgbClr val="262626"/>
                          </a:solidFill>
                        </a:rPr>
                        <a:t>화면명</a:t>
                      </a: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262695">
                        <a:defRPr sz="1100" b="0">
                          <a:solidFill>
                            <a:srgbClr val="262626"/>
                          </a:solidFill>
                        </a:defRPr>
                      </a:pPr>
                      <a:endParaRPr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1262695">
                        <a:defRPr sz="1100" b="0">
                          <a:solidFill>
                            <a:srgbClr val="262626"/>
                          </a:solidFill>
                        </a:defRPr>
                      </a:pPr>
                      <a:r>
                        <a:rPr dirty="0" err="1"/>
                        <a:t>화면ID</a:t>
                      </a: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262695">
                        <a:defRPr sz="1100" b="0">
                          <a:solidFill>
                            <a:srgbClr val="262626"/>
                          </a:solidFill>
                        </a:defRPr>
                      </a:pP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1262695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dirty="0" err="1">
                          <a:solidFill>
                            <a:srgbClr val="262626"/>
                          </a:solidFill>
                        </a:rPr>
                        <a:t>작성자</a:t>
                      </a: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262695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975">
                <a:tc>
                  <a:txBody>
                    <a:bodyPr/>
                    <a:lstStyle/>
                    <a:p>
                      <a:pPr algn="ctr" defTabSz="1262695">
                        <a:defRPr sz="1800"/>
                      </a:pPr>
                      <a:r>
                        <a:rPr lang="ko-KR" altLang="en-US" sz="1100" dirty="0" smtClean="0">
                          <a:solidFill>
                            <a:srgbClr val="262626"/>
                          </a:solidFill>
                        </a:rPr>
                        <a:t>네비게이션</a:t>
                      </a: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defTabSz="1262695">
                        <a:defRPr sz="1100">
                          <a:solidFill>
                            <a:srgbClr val="262626"/>
                          </a:solidFill>
                        </a:defRPr>
                      </a:pP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1262695">
                        <a:defRPr sz="1100">
                          <a:solidFill>
                            <a:srgbClr val="262626"/>
                          </a:solidFill>
                        </a:defRPr>
                      </a:pPr>
                      <a:endParaRPr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262695">
                        <a:defRPr sz="1100">
                          <a:solidFill>
                            <a:srgbClr val="262626"/>
                          </a:solidFill>
                        </a:defRPr>
                      </a:pP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직사각형"/>
          <p:cNvSpPr/>
          <p:nvPr userDrawn="1"/>
        </p:nvSpPr>
        <p:spPr>
          <a:xfrm>
            <a:off x="9467850" y="1370417"/>
            <a:ext cx="3155950" cy="7811683"/>
          </a:xfrm>
          <a:prstGeom prst="rect">
            <a:avLst/>
          </a:prstGeom>
          <a:ln w="3175">
            <a:solidFill>
              <a:srgbClr val="80808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9" name="그룹"/>
          <p:cNvGrpSpPr/>
          <p:nvPr userDrawn="1"/>
        </p:nvGrpSpPr>
        <p:grpSpPr>
          <a:xfrm>
            <a:off x="9467850" y="1339660"/>
            <a:ext cx="3155950" cy="296768"/>
            <a:chOff x="0" y="-9054"/>
            <a:chExt cx="3155949" cy="296766"/>
          </a:xfrm>
        </p:grpSpPr>
        <p:sp>
          <p:nvSpPr>
            <p:cNvPr id="20" name="직사각형"/>
            <p:cNvSpPr/>
            <p:nvPr/>
          </p:nvSpPr>
          <p:spPr>
            <a:xfrm>
              <a:off x="0" y="21702"/>
              <a:ext cx="3155949" cy="235254"/>
            </a:xfrm>
            <a:prstGeom prst="rect">
              <a:avLst/>
            </a:prstGeom>
            <a:solidFill>
              <a:srgbClr val="D9D9D9"/>
            </a:solidFill>
            <a:ln w="3175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" name="Description"/>
            <p:cNvSpPr/>
            <p:nvPr/>
          </p:nvSpPr>
          <p:spPr>
            <a:xfrm>
              <a:off x="0" y="-9054"/>
              <a:ext cx="3081122" cy="2967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63129" tIns="63129" rIns="63129" bIns="63129" numCol="1" anchor="ctr">
              <a:spAutoFit/>
            </a:bodyPr>
            <a:lstStyle>
              <a:lvl1pPr algn="ctr">
                <a:defRPr sz="1100" b="1">
                  <a:solidFill>
                    <a:srgbClr val="404040"/>
                  </a:solidFill>
                </a:defRPr>
              </a:lvl1pPr>
            </a:lstStyle>
            <a:p>
              <a:pPr algn="ctr"/>
              <a:r>
                <a:rPr dirty="0"/>
                <a:t>Description</a:t>
              </a:r>
            </a:p>
          </p:txBody>
        </p:sp>
      </p:grpSp>
      <p:sp>
        <p:nvSpPr>
          <p:cNvPr id="22" name="직사각형"/>
          <p:cNvSpPr/>
          <p:nvPr userDrawn="1"/>
        </p:nvSpPr>
        <p:spPr>
          <a:xfrm>
            <a:off x="215899" y="1370417"/>
            <a:ext cx="9188452" cy="7811683"/>
          </a:xfrm>
          <a:prstGeom prst="rect">
            <a:avLst/>
          </a:prstGeom>
          <a:ln w="3175">
            <a:solidFill>
              <a:srgbClr val="808080"/>
            </a:solidFill>
            <a:miter/>
          </a:ln>
        </p:spPr>
        <p:txBody>
          <a:bodyPr lIns="45719" rIns="45719" anchor="ctr"/>
          <a:lstStyle/>
          <a:p>
            <a:pPr algn="ctr">
              <a:defRPr sz="1200">
                <a:solidFill>
                  <a:srgbClr val="404040"/>
                </a:solidFill>
              </a:defRPr>
            </a:pPr>
            <a:endParaRPr/>
          </a:p>
        </p:txBody>
      </p:sp>
      <p:sp>
        <p:nvSpPr>
          <p:cNvPr id="23" name="제목 17"/>
          <p:cNvSpPr>
            <a:spLocks noGrp="1"/>
          </p:cNvSpPr>
          <p:nvPr>
            <p:ph type="title"/>
          </p:nvPr>
        </p:nvSpPr>
        <p:spPr>
          <a:xfrm>
            <a:off x="91388" y="96569"/>
            <a:ext cx="3600450" cy="385568"/>
          </a:xfrm>
        </p:spPr>
        <p:txBody>
          <a:bodyPr>
            <a:normAutofit/>
          </a:bodyPr>
          <a:lstStyle>
            <a:lvl1pPr>
              <a:defRPr sz="160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24" name="그림 2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0" t="27347" r="20480" b="26735"/>
          <a:stretch/>
        </p:blipFill>
        <p:spPr>
          <a:xfrm>
            <a:off x="10893834" y="17238"/>
            <a:ext cx="1748790" cy="54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87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선"/>
          <p:cNvSpPr/>
          <p:nvPr userDrawn="1"/>
        </p:nvSpPr>
        <p:spPr>
          <a:xfrm>
            <a:off x="1891613" y="289353"/>
            <a:ext cx="8839887" cy="0"/>
          </a:xfrm>
          <a:prstGeom prst="line">
            <a:avLst/>
          </a:prstGeom>
          <a:ln w="6350">
            <a:solidFill>
              <a:srgbClr val="E74B3C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" name="직사각형"/>
          <p:cNvSpPr/>
          <p:nvPr userDrawn="1"/>
        </p:nvSpPr>
        <p:spPr>
          <a:xfrm>
            <a:off x="0" y="9333070"/>
            <a:ext cx="12801600" cy="268130"/>
          </a:xfrm>
          <a:prstGeom prst="rect">
            <a:avLst/>
          </a:prstGeom>
          <a:solidFill>
            <a:srgbClr val="E74B3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/>
          </a:p>
        </p:txBody>
      </p:sp>
      <p:sp>
        <p:nvSpPr>
          <p:cNvPr id="14" name="직사각형"/>
          <p:cNvSpPr/>
          <p:nvPr userDrawn="1"/>
        </p:nvSpPr>
        <p:spPr>
          <a:xfrm>
            <a:off x="0" y="9296400"/>
            <a:ext cx="12801600" cy="94726"/>
          </a:xfrm>
          <a:prstGeom prst="rect">
            <a:avLst/>
          </a:prstGeom>
          <a:solidFill>
            <a:srgbClr val="F4ACA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/>
          </a:p>
        </p:txBody>
      </p:sp>
      <p:sp>
        <p:nvSpPr>
          <p:cNvPr id="15" name="CONFIDENTIAL"/>
          <p:cNvSpPr/>
          <p:nvPr userDrawn="1"/>
        </p:nvSpPr>
        <p:spPr>
          <a:xfrm>
            <a:off x="80091" y="9382076"/>
            <a:ext cx="898642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 defTabSz="914400">
              <a:defRPr sz="800">
                <a:solidFill>
                  <a:srgbClr val="FFFFFF"/>
                </a:soli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1pPr>
          </a:lstStyle>
          <a:p>
            <a:r>
              <a:rPr sz="900" b="1" dirty="0"/>
              <a:t>CONFIDENTIAL</a:t>
            </a:r>
          </a:p>
        </p:txBody>
      </p:sp>
      <p:sp>
        <p:nvSpPr>
          <p:cNvPr id="16" name="슬라이드 번호"/>
          <p:cNvSpPr>
            <a:spLocks noGrp="1"/>
          </p:cNvSpPr>
          <p:nvPr>
            <p:ph type="sldNum" sz="quarter" idx="2"/>
          </p:nvPr>
        </p:nvSpPr>
        <p:spPr>
          <a:xfrm>
            <a:off x="12156593" y="9329072"/>
            <a:ext cx="486031" cy="294640"/>
          </a:xfrm>
          <a:prstGeom prst="rect">
            <a:avLst/>
          </a:prstGeom>
        </p:spPr>
        <p:txBody>
          <a:bodyPr anchor="t"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graphicFrame>
        <p:nvGraphicFramePr>
          <p:cNvPr id="17" name="표"/>
          <p:cNvGraphicFramePr/>
          <p:nvPr userDrawn="1">
            <p:extLst>
              <p:ext uri="{D42A27DB-BD31-4B8C-83A1-F6EECF244321}">
                <p14:modId xmlns:p14="http://schemas.microsoft.com/office/powerpoint/2010/main" val="4008702602"/>
              </p:ext>
            </p:extLst>
          </p:nvPr>
        </p:nvGraphicFramePr>
        <p:xfrm>
          <a:off x="215899" y="640097"/>
          <a:ext cx="12426724" cy="560700"/>
        </p:xfrm>
        <a:graphic>
          <a:graphicData uri="http://schemas.openxmlformats.org/drawingml/2006/table">
            <a:tbl>
              <a:tblPr firstRow="1" bandRow="1"/>
              <a:tblGrid>
                <a:gridCol w="1317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9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0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16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72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752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8975">
                <a:tc>
                  <a:txBody>
                    <a:bodyPr/>
                    <a:lstStyle/>
                    <a:p>
                      <a:pPr algn="ctr" defTabSz="1262695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dirty="0" err="1">
                          <a:solidFill>
                            <a:srgbClr val="262626"/>
                          </a:solidFill>
                        </a:rPr>
                        <a:t>화면명</a:t>
                      </a: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262695">
                        <a:defRPr sz="1100" b="0">
                          <a:solidFill>
                            <a:srgbClr val="262626"/>
                          </a:solidFill>
                        </a:defRPr>
                      </a:pPr>
                      <a:endParaRPr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1262695">
                        <a:defRPr sz="1100" b="0">
                          <a:solidFill>
                            <a:srgbClr val="262626"/>
                          </a:solidFill>
                        </a:defRPr>
                      </a:pPr>
                      <a:r>
                        <a:rPr dirty="0" err="1"/>
                        <a:t>화면ID</a:t>
                      </a: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262695">
                        <a:defRPr sz="1100" b="0">
                          <a:solidFill>
                            <a:srgbClr val="262626"/>
                          </a:solidFill>
                        </a:defRPr>
                      </a:pP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1262695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dirty="0" err="1">
                          <a:solidFill>
                            <a:srgbClr val="262626"/>
                          </a:solidFill>
                        </a:rPr>
                        <a:t>작성자</a:t>
                      </a: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262695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975">
                <a:tc>
                  <a:txBody>
                    <a:bodyPr/>
                    <a:lstStyle/>
                    <a:p>
                      <a:pPr algn="ctr" defTabSz="1262695">
                        <a:defRPr sz="1800"/>
                      </a:pPr>
                      <a:r>
                        <a:rPr lang="ko-KR" altLang="en-US" sz="1100" dirty="0" smtClean="0">
                          <a:solidFill>
                            <a:srgbClr val="262626"/>
                          </a:solidFill>
                        </a:rPr>
                        <a:t>네비게이션</a:t>
                      </a: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defTabSz="1262695">
                        <a:defRPr sz="1100">
                          <a:solidFill>
                            <a:srgbClr val="262626"/>
                          </a:solidFill>
                        </a:defRPr>
                      </a:pP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1262695">
                        <a:defRPr sz="1100">
                          <a:solidFill>
                            <a:srgbClr val="262626"/>
                          </a:solidFill>
                        </a:defRPr>
                      </a:pPr>
                      <a:endParaRPr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262695">
                        <a:defRPr sz="1100">
                          <a:solidFill>
                            <a:srgbClr val="262626"/>
                          </a:solidFill>
                        </a:defRPr>
                      </a:pP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직사각형"/>
          <p:cNvSpPr/>
          <p:nvPr userDrawn="1"/>
        </p:nvSpPr>
        <p:spPr>
          <a:xfrm>
            <a:off x="9467850" y="1370417"/>
            <a:ext cx="3155950" cy="7811683"/>
          </a:xfrm>
          <a:prstGeom prst="rect">
            <a:avLst/>
          </a:prstGeom>
          <a:ln w="3175">
            <a:solidFill>
              <a:srgbClr val="80808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9" name="그룹"/>
          <p:cNvGrpSpPr/>
          <p:nvPr userDrawn="1"/>
        </p:nvGrpSpPr>
        <p:grpSpPr>
          <a:xfrm>
            <a:off x="9467850" y="1339660"/>
            <a:ext cx="3155950" cy="296768"/>
            <a:chOff x="0" y="-9054"/>
            <a:chExt cx="3155949" cy="296766"/>
          </a:xfrm>
        </p:grpSpPr>
        <p:sp>
          <p:nvSpPr>
            <p:cNvPr id="20" name="직사각형"/>
            <p:cNvSpPr/>
            <p:nvPr/>
          </p:nvSpPr>
          <p:spPr>
            <a:xfrm>
              <a:off x="0" y="21702"/>
              <a:ext cx="3155949" cy="235254"/>
            </a:xfrm>
            <a:prstGeom prst="rect">
              <a:avLst/>
            </a:prstGeom>
            <a:solidFill>
              <a:srgbClr val="D9D9D9"/>
            </a:solidFill>
            <a:ln w="3175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" name="Description"/>
            <p:cNvSpPr/>
            <p:nvPr/>
          </p:nvSpPr>
          <p:spPr>
            <a:xfrm>
              <a:off x="0" y="-9054"/>
              <a:ext cx="3081122" cy="2967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63129" tIns="63129" rIns="63129" bIns="63129" numCol="1" anchor="ctr">
              <a:spAutoFit/>
            </a:bodyPr>
            <a:lstStyle>
              <a:lvl1pPr algn="ctr">
                <a:defRPr sz="1100" b="1">
                  <a:solidFill>
                    <a:srgbClr val="404040"/>
                  </a:solidFill>
                </a:defRPr>
              </a:lvl1pPr>
            </a:lstStyle>
            <a:p>
              <a:pPr algn="ctr"/>
              <a:r>
                <a:rPr dirty="0"/>
                <a:t>Description</a:t>
              </a:r>
            </a:p>
          </p:txBody>
        </p:sp>
      </p:grpSp>
      <p:sp>
        <p:nvSpPr>
          <p:cNvPr id="23" name="제목 17"/>
          <p:cNvSpPr>
            <a:spLocks noGrp="1"/>
          </p:cNvSpPr>
          <p:nvPr>
            <p:ph type="title"/>
          </p:nvPr>
        </p:nvSpPr>
        <p:spPr>
          <a:xfrm>
            <a:off x="91388" y="96569"/>
            <a:ext cx="3600450" cy="385568"/>
          </a:xfrm>
        </p:spPr>
        <p:txBody>
          <a:bodyPr>
            <a:normAutofit/>
          </a:bodyPr>
          <a:lstStyle>
            <a:lvl1pPr>
              <a:defRPr sz="160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0" t="27347" r="20480" b="26735"/>
          <a:stretch/>
        </p:blipFill>
        <p:spPr>
          <a:xfrm>
            <a:off x="10893834" y="17238"/>
            <a:ext cx="1748790" cy="54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601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DA2D3-8B2F-4D17-AB83-5F8CC5B9E769}" type="datetime1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046C4-F723-49F1-B144-C95BAB7843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966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8" r:id="rId2"/>
    <p:sldLayoutId id="2147483687" r:id="rId3"/>
    <p:sldLayoutId id="2147483674" r:id="rId4"/>
    <p:sldLayoutId id="2147483675" r:id="rId5"/>
    <p:sldLayoutId id="2147483685" r:id="rId6"/>
    <p:sldLayoutId id="2147483676" r:id="rId7"/>
    <p:sldLayoutId id="2147483677" r:id="rId8"/>
    <p:sldLayoutId id="2147483686" r:id="rId9"/>
    <p:sldLayoutId id="2147483684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8" r:id="rId26"/>
    <p:sldLayoutId id="2147483699" r:id="rId27"/>
    <p:sldLayoutId id="2147483700" r:id="rId28"/>
    <p:sldLayoutId id="2147483701" r:id="rId29"/>
    <p:sldLayoutId id="2147483702" r:id="rId30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80160" rtl="0" eaLnBrk="1" latinLnBrk="1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1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22.xml"/><Relationship Id="rId7" Type="http://schemas.openxmlformats.org/officeDocument/2006/relationships/slideLayout" Target="../slideLayouts/slideLayout28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slideLayout" Target="../slideLayouts/slideLayout5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33649" y="5284787"/>
            <a:ext cx="7734300" cy="0"/>
          </a:xfrm>
          <a:prstGeom prst="line">
            <a:avLst/>
          </a:prstGeom>
          <a:ln w="190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297481" y="4114493"/>
            <a:ext cx="62066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TOGETHER FUNDING</a:t>
            </a:r>
            <a:endParaRPr lang="ko-KR" altLang="en-US" sz="4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66941" y="5439419"/>
            <a:ext cx="2667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토스 관련 </a:t>
            </a:r>
            <a:r>
              <a:rPr lang="ko-KR" altLang="en-US" sz="18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상품세팅</a:t>
            </a:r>
            <a:r>
              <a:rPr lang="ko-KR" altLang="en-US" sz="1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8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리뉴얼</a:t>
            </a:r>
            <a:endParaRPr lang="ko-KR" altLang="en-US" sz="1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3010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10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상품 </a:t>
            </a:r>
            <a:r>
              <a:rPr lang="ko-KR" altLang="en-US" dirty="0" err="1" smtClean="0"/>
              <a:t>썸네일</a:t>
            </a:r>
            <a:endParaRPr lang="ko-KR" altLang="en-US" dirty="0"/>
          </a:p>
        </p:txBody>
      </p:sp>
      <p:graphicFrame>
        <p:nvGraphicFramePr>
          <p:cNvPr id="5" name="표"/>
          <p:cNvGraphicFramePr/>
          <p:nvPr>
            <p:extLst>
              <p:ext uri="{D42A27DB-BD31-4B8C-83A1-F6EECF244321}">
                <p14:modId xmlns:p14="http://schemas.microsoft.com/office/powerpoint/2010/main" val="3480343694"/>
              </p:ext>
            </p:extLst>
          </p:nvPr>
        </p:nvGraphicFramePr>
        <p:xfrm>
          <a:off x="215899" y="640097"/>
          <a:ext cx="12426724" cy="560700"/>
        </p:xfrm>
        <a:graphic>
          <a:graphicData uri="http://schemas.openxmlformats.org/drawingml/2006/table">
            <a:tbl>
              <a:tblPr firstRow="1" bandRow="1"/>
              <a:tblGrid>
                <a:gridCol w="1317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9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0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16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72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752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8975">
                <a:tc>
                  <a:txBody>
                    <a:bodyPr/>
                    <a:lstStyle/>
                    <a:p>
                      <a:pPr algn="ctr" defTabSz="1262695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dirty="0" err="1">
                          <a:solidFill>
                            <a:srgbClr val="262626"/>
                          </a:solidFill>
                        </a:rPr>
                        <a:t>화면명</a:t>
                      </a: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262695">
                        <a:defRPr sz="1100" b="0">
                          <a:solidFill>
                            <a:srgbClr val="262626"/>
                          </a:solidFill>
                        </a:defRPr>
                      </a:pP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1262695">
                        <a:defRPr sz="1100" b="0">
                          <a:solidFill>
                            <a:srgbClr val="262626"/>
                          </a:solidFill>
                        </a:defRPr>
                      </a:pPr>
                      <a:r>
                        <a:rPr dirty="0" err="1"/>
                        <a:t>화면ID</a:t>
                      </a: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262695">
                        <a:defRPr sz="1100" b="0">
                          <a:solidFill>
                            <a:srgbClr val="262626"/>
                          </a:solidFill>
                        </a:defRPr>
                      </a:pP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1262695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dirty="0" err="1">
                          <a:solidFill>
                            <a:srgbClr val="262626"/>
                          </a:solidFill>
                        </a:rPr>
                        <a:t>작성자</a:t>
                      </a: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262695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dirty="0">
                          <a:solidFill>
                            <a:srgbClr val="262626"/>
                          </a:solidFill>
                        </a:rPr>
                        <a:t>홍 </a:t>
                      </a:r>
                      <a:r>
                        <a:rPr sz="1100" dirty="0" err="1">
                          <a:solidFill>
                            <a:srgbClr val="262626"/>
                          </a:solidFill>
                        </a:rPr>
                        <a:t>종원</a:t>
                      </a: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975">
                <a:tc>
                  <a:txBody>
                    <a:bodyPr/>
                    <a:lstStyle/>
                    <a:p>
                      <a:pPr algn="ctr" defTabSz="1262695">
                        <a:defRPr sz="1800"/>
                      </a:pPr>
                      <a:r>
                        <a:rPr lang="ko-KR" altLang="en-US" sz="1100" dirty="0" smtClean="0">
                          <a:solidFill>
                            <a:srgbClr val="262626"/>
                          </a:solidFill>
                        </a:rPr>
                        <a:t>설명</a:t>
                      </a: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defTabSz="1262695">
                        <a:defRPr sz="1100">
                          <a:solidFill>
                            <a:srgbClr val="262626"/>
                          </a:solidFill>
                        </a:defRPr>
                      </a:pP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1262695">
                        <a:defRPr sz="1100">
                          <a:solidFill>
                            <a:srgbClr val="262626"/>
                          </a:solidFill>
                        </a:defRPr>
                      </a:pPr>
                      <a:endParaRPr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262695">
                        <a:defRPr sz="1100">
                          <a:solidFill>
                            <a:srgbClr val="262626"/>
                          </a:solidFill>
                        </a:defRPr>
                      </a:pP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7" name="그림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72" y="2453531"/>
            <a:ext cx="4419600" cy="5133975"/>
          </a:xfrm>
          <a:prstGeom prst="rect">
            <a:avLst/>
          </a:prstGeom>
        </p:spPr>
      </p:pic>
      <p:sp>
        <p:nvSpPr>
          <p:cNvPr id="89" name="모서리가 둥근 직사각형 88"/>
          <p:cNvSpPr/>
          <p:nvPr/>
        </p:nvSpPr>
        <p:spPr>
          <a:xfrm>
            <a:off x="2894402" y="6948270"/>
            <a:ext cx="1877623" cy="393540"/>
          </a:xfrm>
          <a:prstGeom prst="roundRect">
            <a:avLst>
              <a:gd name="adj" fmla="val 3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토스전용</a:t>
            </a:r>
            <a:endParaRPr lang="ko-KR" alt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1458410" y="8221787"/>
            <a:ext cx="3881191" cy="30777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위 상품은 토스 어플리케이션 전용 상품입니다</a:t>
            </a:r>
            <a:r>
              <a:rPr lang="en-US" altLang="ko-KR" sz="1400" dirty="0" smtClean="0">
                <a:solidFill>
                  <a:schemeClr val="bg1"/>
                </a:solidFill>
              </a:rPr>
              <a:t>.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94" name="Click"/>
          <p:cNvGrpSpPr>
            <a:grpSpLocks noChangeAspect="1"/>
          </p:cNvGrpSpPr>
          <p:nvPr/>
        </p:nvGrpSpPr>
        <p:grpSpPr>
          <a:xfrm>
            <a:off x="4491319" y="7187457"/>
            <a:ext cx="280706" cy="400049"/>
            <a:chOff x="5294313" y="2197100"/>
            <a:chExt cx="530225" cy="755651"/>
          </a:xfrm>
        </p:grpSpPr>
        <p:sp>
          <p:nvSpPr>
            <p:cNvPr id="95" name="Arrow Cursor"/>
            <p:cNvSpPr>
              <a:spLocks noChangeAspect="1"/>
            </p:cNvSpPr>
            <p:nvPr/>
          </p:nvSpPr>
          <p:spPr bwMode="auto">
            <a:xfrm>
              <a:off x="5448300" y="2363788"/>
              <a:ext cx="376238" cy="588963"/>
            </a:xfrm>
            <a:custGeom>
              <a:avLst/>
              <a:gdLst>
                <a:gd name="T0" fmla="*/ 379 w 495"/>
                <a:gd name="T1" fmla="*/ 721 h 773"/>
                <a:gd name="T2" fmla="*/ 269 w 495"/>
                <a:gd name="T3" fmla="*/ 494 h 773"/>
                <a:gd name="T4" fmla="*/ 495 w 495"/>
                <a:gd name="T5" fmla="*/ 494 h 773"/>
                <a:gd name="T6" fmla="*/ 0 w 495"/>
                <a:gd name="T7" fmla="*/ 0 h 773"/>
                <a:gd name="T8" fmla="*/ 0 w 495"/>
                <a:gd name="T9" fmla="*/ 702 h 773"/>
                <a:gd name="T10" fmla="*/ 167 w 495"/>
                <a:gd name="T11" fmla="*/ 536 h 773"/>
                <a:gd name="T12" fmla="*/ 282 w 495"/>
                <a:gd name="T13" fmla="*/ 773 h 773"/>
                <a:gd name="T14" fmla="*/ 379 w 495"/>
                <a:gd name="T15" fmla="*/ 721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5" h="773">
                  <a:moveTo>
                    <a:pt x="379" y="721"/>
                  </a:moveTo>
                  <a:lnTo>
                    <a:pt x="269" y="494"/>
                  </a:lnTo>
                  <a:lnTo>
                    <a:pt x="495" y="494"/>
                  </a:lnTo>
                  <a:lnTo>
                    <a:pt x="0" y="0"/>
                  </a:lnTo>
                  <a:lnTo>
                    <a:pt x="0" y="702"/>
                  </a:lnTo>
                  <a:lnTo>
                    <a:pt x="167" y="536"/>
                  </a:lnTo>
                  <a:lnTo>
                    <a:pt x="282" y="773"/>
                  </a:lnTo>
                  <a:lnTo>
                    <a:pt x="379" y="72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6" name="Click"/>
            <p:cNvSpPr>
              <a:spLocks noEditPoints="1"/>
            </p:cNvSpPr>
            <p:nvPr/>
          </p:nvSpPr>
          <p:spPr bwMode="auto">
            <a:xfrm>
              <a:off x="5294313" y="2197100"/>
              <a:ext cx="307975" cy="231775"/>
            </a:xfrm>
            <a:custGeom>
              <a:avLst/>
              <a:gdLst>
                <a:gd name="T0" fmla="*/ 156 w 405"/>
                <a:gd name="T1" fmla="*/ 248 h 303"/>
                <a:gd name="T2" fmla="*/ 101 w 405"/>
                <a:gd name="T3" fmla="*/ 303 h 303"/>
                <a:gd name="T4" fmla="*/ 156 w 405"/>
                <a:gd name="T5" fmla="*/ 155 h 303"/>
                <a:gd name="T6" fmla="*/ 101 w 405"/>
                <a:gd name="T7" fmla="*/ 101 h 303"/>
                <a:gd name="T8" fmla="*/ 249 w 405"/>
                <a:gd name="T9" fmla="*/ 155 h 303"/>
                <a:gd name="T10" fmla="*/ 303 w 405"/>
                <a:gd name="T11" fmla="*/ 101 h 303"/>
                <a:gd name="T12" fmla="*/ 137 w 405"/>
                <a:gd name="T13" fmla="*/ 202 h 303"/>
                <a:gd name="T14" fmla="*/ 0 w 405"/>
                <a:gd name="T15" fmla="*/ 202 h 303"/>
                <a:gd name="T16" fmla="*/ 202 w 405"/>
                <a:gd name="T17" fmla="*/ 136 h 303"/>
                <a:gd name="T18" fmla="*/ 202 w 405"/>
                <a:gd name="T19" fmla="*/ 0 h 303"/>
                <a:gd name="T20" fmla="*/ 268 w 405"/>
                <a:gd name="T21" fmla="*/ 202 h 303"/>
                <a:gd name="T22" fmla="*/ 405 w 405"/>
                <a:gd name="T23" fmla="*/ 202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5" h="303">
                  <a:moveTo>
                    <a:pt x="156" y="248"/>
                  </a:moveTo>
                  <a:lnTo>
                    <a:pt x="101" y="303"/>
                  </a:lnTo>
                  <a:moveTo>
                    <a:pt x="156" y="155"/>
                  </a:moveTo>
                  <a:lnTo>
                    <a:pt x="101" y="101"/>
                  </a:lnTo>
                  <a:moveTo>
                    <a:pt x="249" y="155"/>
                  </a:moveTo>
                  <a:lnTo>
                    <a:pt x="303" y="101"/>
                  </a:lnTo>
                  <a:moveTo>
                    <a:pt x="137" y="202"/>
                  </a:moveTo>
                  <a:lnTo>
                    <a:pt x="0" y="202"/>
                  </a:lnTo>
                  <a:moveTo>
                    <a:pt x="202" y="136"/>
                  </a:moveTo>
                  <a:lnTo>
                    <a:pt x="202" y="0"/>
                  </a:lnTo>
                  <a:moveTo>
                    <a:pt x="268" y="202"/>
                  </a:moveTo>
                  <a:lnTo>
                    <a:pt x="405" y="202"/>
                  </a:lnTo>
                </a:path>
              </a:pathLst>
            </a:custGeom>
            <a:noFill/>
            <a:ln w="9525" cap="rnd">
              <a:solidFill>
                <a:srgbClr val="3483C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43" name="꺾인 연결선 42"/>
          <p:cNvCxnSpPr>
            <a:stCxn id="95" idx="6"/>
            <a:endCxn id="41" idx="0"/>
          </p:cNvCxnSpPr>
          <p:nvPr/>
        </p:nvCxnSpPr>
        <p:spPr>
          <a:xfrm flipH="1">
            <a:off x="3399006" y="7587506"/>
            <a:ext cx="1287310" cy="634281"/>
          </a:xfrm>
          <a:prstGeom prst="bentConnector4">
            <a:avLst>
              <a:gd name="adj1" fmla="val 225"/>
              <a:gd name="adj2" fmla="val 50000"/>
            </a:avLst>
          </a:prstGeom>
          <a:ln w="31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모서리가 둥근 직사각형 96"/>
          <p:cNvSpPr/>
          <p:nvPr/>
        </p:nvSpPr>
        <p:spPr>
          <a:xfrm>
            <a:off x="807244" y="2939967"/>
            <a:ext cx="916782" cy="212807"/>
          </a:xfrm>
          <a:prstGeom prst="roundRect">
            <a:avLst>
              <a:gd name="adj" fmla="val 883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토스전용상품</a:t>
            </a:r>
            <a:endParaRPr lang="ko-KR" altLang="en-US" sz="900" dirty="0"/>
          </a:p>
        </p:txBody>
      </p:sp>
      <p:grpSp>
        <p:nvGrpSpPr>
          <p:cNvPr id="98" name="그룹"/>
          <p:cNvGrpSpPr/>
          <p:nvPr/>
        </p:nvGrpSpPr>
        <p:grpSpPr>
          <a:xfrm>
            <a:off x="435589" y="2774321"/>
            <a:ext cx="195622" cy="261608"/>
            <a:chOff x="4210" y="-11904"/>
            <a:chExt cx="195621" cy="261605"/>
          </a:xfrm>
        </p:grpSpPr>
        <p:sp>
          <p:nvSpPr>
            <p:cNvPr id="99" name="직사각형"/>
            <p:cNvSpPr/>
            <p:nvPr/>
          </p:nvSpPr>
          <p:spPr>
            <a:xfrm>
              <a:off x="4210" y="35791"/>
              <a:ext cx="195621" cy="159558"/>
            </a:xfrm>
            <a:prstGeom prst="rect">
              <a:avLst/>
            </a:prstGeom>
            <a:solidFill>
              <a:srgbClr val="FF7755"/>
            </a:solidFill>
            <a:ln w="12700" cap="flat">
              <a:solidFill>
                <a:srgbClr val="FF7655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4572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0" name="1"/>
            <p:cNvSpPr txBox="1"/>
            <p:nvPr/>
          </p:nvSpPr>
          <p:spPr>
            <a:xfrm>
              <a:off x="19049" y="-11904"/>
              <a:ext cx="169274" cy="2616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xmlns:lc="http://schemas.openxmlformats.org/drawingml/2006/lockedCanvas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sz="105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1" name="직사각형 100"/>
          <p:cNvSpPr/>
          <p:nvPr/>
        </p:nvSpPr>
        <p:spPr>
          <a:xfrm>
            <a:off x="633769" y="2886075"/>
            <a:ext cx="1249944" cy="371475"/>
          </a:xfrm>
          <a:prstGeom prst="rect">
            <a:avLst/>
          </a:prstGeom>
          <a:noFill/>
          <a:ln w="19050">
            <a:solidFill>
              <a:srgbClr val="FD6A5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029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20595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808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411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0148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61787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22083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482381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5" name="그룹"/>
          <p:cNvGrpSpPr/>
          <p:nvPr/>
        </p:nvGrpSpPr>
        <p:grpSpPr>
          <a:xfrm>
            <a:off x="2788264" y="6689096"/>
            <a:ext cx="195622" cy="253914"/>
            <a:chOff x="4210" y="-11904"/>
            <a:chExt cx="195621" cy="253911"/>
          </a:xfrm>
        </p:grpSpPr>
        <p:sp>
          <p:nvSpPr>
            <p:cNvPr id="106" name="직사각형"/>
            <p:cNvSpPr/>
            <p:nvPr/>
          </p:nvSpPr>
          <p:spPr>
            <a:xfrm>
              <a:off x="4210" y="35791"/>
              <a:ext cx="195621" cy="159558"/>
            </a:xfrm>
            <a:prstGeom prst="rect">
              <a:avLst/>
            </a:prstGeom>
            <a:solidFill>
              <a:srgbClr val="FF7755"/>
            </a:solidFill>
            <a:ln w="12700" cap="flat">
              <a:solidFill>
                <a:srgbClr val="FF7655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4572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7" name="1"/>
            <p:cNvSpPr txBox="1"/>
            <p:nvPr/>
          </p:nvSpPr>
          <p:spPr>
            <a:xfrm>
              <a:off x="19049" y="-11904"/>
              <a:ext cx="169274" cy="2539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xmlns:lc="http://schemas.openxmlformats.org/drawingml/2006/lockedCanvas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8" name="직사각형 107"/>
          <p:cNvSpPr/>
          <p:nvPr/>
        </p:nvSpPr>
        <p:spPr>
          <a:xfrm>
            <a:off x="6077991" y="6394734"/>
            <a:ext cx="6078601" cy="2541757"/>
          </a:xfrm>
          <a:prstGeom prst="rect">
            <a:avLst/>
          </a:prstGeom>
          <a:solidFill>
            <a:srgbClr val="FFFFCC"/>
          </a:solidFill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029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20595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808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411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0148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61787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22083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482381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토스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전용상품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딱지</a:t>
            </a:r>
            <a:endParaRPr lang="en-US" altLang="ko-KR" sz="1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1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Loan.partner_type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PLATFORM_PARTNER 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경우 해당 파트너 상품 전용</a:t>
            </a:r>
            <a:endParaRPr lang="en-US" altLang="ko-KR" sz="1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상품세팅에서 소속파트너에 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toss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선택하면 </a:t>
            </a:r>
            <a:r>
              <a:rPr lang="ko-KR" altLang="en-US" sz="11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썸네일에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토스전용상품의 딱지가 생성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1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토스전용</a:t>
            </a:r>
            <a:endParaRPr lang="en-US" altLang="ko-KR" sz="1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토스전용상품일 경우 버튼을 누르면 토스트메세지를 출력합니다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2851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11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상품 상세</a:t>
            </a:r>
            <a:endParaRPr lang="ko-KR" altLang="en-US" dirty="0"/>
          </a:p>
        </p:txBody>
      </p:sp>
      <p:graphicFrame>
        <p:nvGraphicFramePr>
          <p:cNvPr id="5" name="표"/>
          <p:cNvGraphicFramePr/>
          <p:nvPr>
            <p:extLst>
              <p:ext uri="{D42A27DB-BD31-4B8C-83A1-F6EECF244321}">
                <p14:modId xmlns:p14="http://schemas.microsoft.com/office/powerpoint/2010/main" val="1387114862"/>
              </p:ext>
            </p:extLst>
          </p:nvPr>
        </p:nvGraphicFramePr>
        <p:xfrm>
          <a:off x="215899" y="640097"/>
          <a:ext cx="12426724" cy="560700"/>
        </p:xfrm>
        <a:graphic>
          <a:graphicData uri="http://schemas.openxmlformats.org/drawingml/2006/table">
            <a:tbl>
              <a:tblPr firstRow="1" bandRow="1"/>
              <a:tblGrid>
                <a:gridCol w="1317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9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0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16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72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752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8975">
                <a:tc>
                  <a:txBody>
                    <a:bodyPr/>
                    <a:lstStyle/>
                    <a:p>
                      <a:pPr algn="ctr" defTabSz="1262695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dirty="0" err="1">
                          <a:solidFill>
                            <a:srgbClr val="262626"/>
                          </a:solidFill>
                        </a:rPr>
                        <a:t>화면명</a:t>
                      </a: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262695">
                        <a:defRPr sz="1100" b="0">
                          <a:solidFill>
                            <a:srgbClr val="262626"/>
                          </a:solidFill>
                        </a:defRPr>
                      </a:pP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1262695">
                        <a:defRPr sz="1100" b="0">
                          <a:solidFill>
                            <a:srgbClr val="262626"/>
                          </a:solidFill>
                        </a:defRPr>
                      </a:pPr>
                      <a:r>
                        <a:rPr dirty="0" err="1"/>
                        <a:t>화면ID</a:t>
                      </a: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262695">
                        <a:defRPr sz="1100" b="0">
                          <a:solidFill>
                            <a:srgbClr val="262626"/>
                          </a:solidFill>
                        </a:defRPr>
                      </a:pP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1262695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dirty="0" err="1">
                          <a:solidFill>
                            <a:srgbClr val="262626"/>
                          </a:solidFill>
                        </a:rPr>
                        <a:t>작성자</a:t>
                      </a: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262695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dirty="0">
                          <a:solidFill>
                            <a:srgbClr val="262626"/>
                          </a:solidFill>
                        </a:rPr>
                        <a:t>홍 </a:t>
                      </a:r>
                      <a:r>
                        <a:rPr sz="1100" dirty="0" err="1">
                          <a:solidFill>
                            <a:srgbClr val="262626"/>
                          </a:solidFill>
                        </a:rPr>
                        <a:t>종원</a:t>
                      </a: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975">
                <a:tc>
                  <a:txBody>
                    <a:bodyPr/>
                    <a:lstStyle/>
                    <a:p>
                      <a:pPr algn="ctr" defTabSz="1262695">
                        <a:defRPr sz="1800"/>
                      </a:pPr>
                      <a:r>
                        <a:rPr lang="ko-KR" altLang="en-US" sz="1100" dirty="0" smtClean="0">
                          <a:solidFill>
                            <a:srgbClr val="262626"/>
                          </a:solidFill>
                        </a:rPr>
                        <a:t>설명</a:t>
                      </a: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defTabSz="1262695">
                        <a:defRPr sz="1100">
                          <a:solidFill>
                            <a:srgbClr val="262626"/>
                          </a:solidFill>
                        </a:defRPr>
                      </a:pP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1262695">
                        <a:defRPr sz="1100">
                          <a:solidFill>
                            <a:srgbClr val="262626"/>
                          </a:solidFill>
                        </a:defRPr>
                      </a:pPr>
                      <a:endParaRPr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262695">
                        <a:defRPr sz="1100">
                          <a:solidFill>
                            <a:srgbClr val="262626"/>
                          </a:solidFill>
                        </a:defRPr>
                      </a:pP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87" y="1971675"/>
            <a:ext cx="9420225" cy="2762250"/>
          </a:xfrm>
          <a:prstGeom prst="rect">
            <a:avLst/>
          </a:prstGeom>
        </p:spPr>
      </p:pic>
      <p:sp>
        <p:nvSpPr>
          <p:cNvPr id="42" name="모서리가 둥근 직사각형 41"/>
          <p:cNvSpPr/>
          <p:nvPr/>
        </p:nvSpPr>
        <p:spPr>
          <a:xfrm>
            <a:off x="1407822" y="2622467"/>
            <a:ext cx="916782" cy="212807"/>
          </a:xfrm>
          <a:prstGeom prst="roundRect">
            <a:avLst>
              <a:gd name="adj" fmla="val 883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토스전용상품</a:t>
            </a:r>
            <a:endParaRPr lang="ko-KR" altLang="en-US" sz="900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5929703" y="3811370"/>
            <a:ext cx="1042598" cy="393540"/>
          </a:xfrm>
          <a:prstGeom prst="roundRect">
            <a:avLst>
              <a:gd name="adj" fmla="val 3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토스전용</a:t>
            </a:r>
            <a:endParaRPr lang="ko-KR" altLang="en-US" sz="1600" dirty="0"/>
          </a:p>
        </p:txBody>
      </p:sp>
      <p:sp>
        <p:nvSpPr>
          <p:cNvPr id="45" name="직사각형 44"/>
          <p:cNvSpPr/>
          <p:nvPr/>
        </p:nvSpPr>
        <p:spPr>
          <a:xfrm>
            <a:off x="5569991" y="5302741"/>
            <a:ext cx="4817021" cy="1270879"/>
          </a:xfrm>
          <a:prstGeom prst="rect">
            <a:avLst/>
          </a:prstGeom>
          <a:solidFill>
            <a:srgbClr val="FFFFCC"/>
          </a:solidFill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029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20595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808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411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0148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61787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22083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482381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썸네일과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동일</a:t>
            </a:r>
            <a:endParaRPr lang="en-US" altLang="ko-KR" sz="16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13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12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투자내역</a:t>
            </a:r>
            <a:endParaRPr lang="ko-KR" altLang="en-US" dirty="0"/>
          </a:p>
        </p:txBody>
      </p:sp>
      <p:graphicFrame>
        <p:nvGraphicFramePr>
          <p:cNvPr id="5" name="표"/>
          <p:cNvGraphicFramePr/>
          <p:nvPr>
            <p:extLst/>
          </p:nvPr>
        </p:nvGraphicFramePr>
        <p:xfrm>
          <a:off x="215899" y="640097"/>
          <a:ext cx="12426724" cy="560700"/>
        </p:xfrm>
        <a:graphic>
          <a:graphicData uri="http://schemas.openxmlformats.org/drawingml/2006/table">
            <a:tbl>
              <a:tblPr firstRow="1" bandRow="1"/>
              <a:tblGrid>
                <a:gridCol w="1317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9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0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16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72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752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8975">
                <a:tc>
                  <a:txBody>
                    <a:bodyPr/>
                    <a:lstStyle/>
                    <a:p>
                      <a:pPr algn="ctr" defTabSz="1262695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dirty="0" err="1">
                          <a:solidFill>
                            <a:srgbClr val="262626"/>
                          </a:solidFill>
                        </a:rPr>
                        <a:t>화면명</a:t>
                      </a: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262695">
                        <a:defRPr sz="1100" b="0">
                          <a:solidFill>
                            <a:srgbClr val="262626"/>
                          </a:solidFill>
                        </a:defRPr>
                      </a:pPr>
                      <a:r>
                        <a:rPr lang="ko-KR" altLang="en-US" dirty="0" smtClean="0"/>
                        <a:t>관리자페이지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대출자 등록</a:t>
                      </a: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1262695">
                        <a:defRPr sz="1100" b="0">
                          <a:solidFill>
                            <a:srgbClr val="262626"/>
                          </a:solidFill>
                        </a:defRPr>
                      </a:pPr>
                      <a:r>
                        <a:rPr dirty="0" err="1"/>
                        <a:t>화면ID</a:t>
                      </a: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262695">
                        <a:defRPr sz="1100" b="0">
                          <a:solidFill>
                            <a:srgbClr val="262626"/>
                          </a:solidFill>
                        </a:defRPr>
                      </a:pP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1262695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dirty="0" err="1">
                          <a:solidFill>
                            <a:srgbClr val="262626"/>
                          </a:solidFill>
                        </a:rPr>
                        <a:t>작성자</a:t>
                      </a: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262695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dirty="0">
                          <a:solidFill>
                            <a:srgbClr val="262626"/>
                          </a:solidFill>
                        </a:rPr>
                        <a:t>홍 </a:t>
                      </a:r>
                      <a:r>
                        <a:rPr sz="1100" dirty="0" err="1">
                          <a:solidFill>
                            <a:srgbClr val="262626"/>
                          </a:solidFill>
                        </a:rPr>
                        <a:t>종원</a:t>
                      </a: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975">
                <a:tc>
                  <a:txBody>
                    <a:bodyPr/>
                    <a:lstStyle/>
                    <a:p>
                      <a:pPr algn="ctr" defTabSz="1262695">
                        <a:defRPr sz="1800"/>
                      </a:pPr>
                      <a:r>
                        <a:rPr lang="ko-KR" altLang="en-US" sz="1100" dirty="0" smtClean="0">
                          <a:solidFill>
                            <a:srgbClr val="262626"/>
                          </a:solidFill>
                        </a:rPr>
                        <a:t>설명</a:t>
                      </a: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defTabSz="1262695">
                        <a:defRPr sz="1100">
                          <a:solidFill>
                            <a:srgbClr val="262626"/>
                          </a:solidFill>
                        </a:defRPr>
                      </a:pPr>
                      <a:r>
                        <a:rPr lang="ko-KR" altLang="en-US" dirty="0" smtClean="0"/>
                        <a:t>대출자 </a:t>
                      </a:r>
                      <a:r>
                        <a:rPr lang="ko-KR" altLang="en-US" dirty="0" err="1" smtClean="0"/>
                        <a:t>등록시</a:t>
                      </a:r>
                      <a:r>
                        <a:rPr lang="ko-KR" altLang="en-US" dirty="0" smtClean="0"/>
                        <a:t> 수집해야 할 추가 항목 정리</a:t>
                      </a:r>
                      <a:r>
                        <a:rPr lang="en-US" altLang="ko-KR" dirty="0" smtClean="0"/>
                        <a:t>.</a:t>
                      </a: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1262695">
                        <a:defRPr sz="1100">
                          <a:solidFill>
                            <a:srgbClr val="262626"/>
                          </a:solidFill>
                        </a:defRPr>
                      </a:pPr>
                      <a:endParaRPr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262695">
                        <a:defRPr sz="1100">
                          <a:solidFill>
                            <a:srgbClr val="262626"/>
                          </a:solidFill>
                        </a:defRPr>
                      </a:pP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89" y="2109562"/>
            <a:ext cx="9288171" cy="3229426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8724106" y="3840080"/>
            <a:ext cx="916782" cy="212807"/>
          </a:xfrm>
          <a:prstGeom prst="roundRect">
            <a:avLst>
              <a:gd name="adj" fmla="val 883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/>
              <a:t>판매불가</a:t>
            </a:r>
            <a:endParaRPr lang="ko-KR" altLang="en-US" sz="900" dirty="0"/>
          </a:p>
        </p:txBody>
      </p:sp>
      <p:sp>
        <p:nvSpPr>
          <p:cNvPr id="11" name="직사각형 10"/>
          <p:cNvSpPr/>
          <p:nvPr/>
        </p:nvSpPr>
        <p:spPr>
          <a:xfrm>
            <a:off x="4766716" y="6686549"/>
            <a:ext cx="5662073" cy="1430707"/>
          </a:xfrm>
          <a:prstGeom prst="rect">
            <a:avLst/>
          </a:prstGeom>
          <a:solidFill>
            <a:srgbClr val="FFFFCC"/>
          </a:solidFill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029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20595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808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411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0148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61787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22083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482381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세팅에서 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Is_openmarket_Sell</a:t>
            </a:r>
            <a:r>
              <a:rPr lang="ko-KR" altLang="en-US" sz="1100" dirty="0" smtClean="0">
                <a:solidFill>
                  <a:schemeClr val="tx1"/>
                </a:solidFill>
              </a:rPr>
              <a:t>값이 </a:t>
            </a:r>
            <a:r>
              <a:rPr lang="en-US" altLang="ko-KR" sz="1100" dirty="0" smtClean="0">
                <a:solidFill>
                  <a:schemeClr val="tx1"/>
                </a:solidFill>
              </a:rPr>
              <a:t>FALSE</a:t>
            </a:r>
            <a:r>
              <a:rPr lang="ko-KR" altLang="en-US" sz="1100" dirty="0" smtClean="0">
                <a:solidFill>
                  <a:schemeClr val="tx1"/>
                </a:solidFill>
              </a:rPr>
              <a:t>인 경우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판매 불가능 합니다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클릭시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토스트메세지 출력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78601" y="5783405"/>
            <a:ext cx="4559261" cy="30777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토스에서 투자한 상품은 오픈마켓 판매가 불가능합니다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8" name="꺾인 연결선 7"/>
          <p:cNvCxnSpPr>
            <a:stCxn id="10" idx="3"/>
            <a:endCxn id="12" idx="0"/>
          </p:cNvCxnSpPr>
          <p:nvPr/>
        </p:nvCxnSpPr>
        <p:spPr>
          <a:xfrm flipH="1">
            <a:off x="9058232" y="3946484"/>
            <a:ext cx="582656" cy="1836921"/>
          </a:xfrm>
          <a:prstGeom prst="bentConnector4">
            <a:avLst>
              <a:gd name="adj1" fmla="val -102989"/>
              <a:gd name="adj2" fmla="val 67415"/>
            </a:avLst>
          </a:prstGeom>
          <a:ln w="31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69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토스 연동 관련 작업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회원 연동 </a:t>
            </a:r>
            <a:r>
              <a:rPr lang="en-US" altLang="ko-KR" dirty="0" smtClean="0"/>
              <a:t>Flow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57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14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6689" y="1092989"/>
            <a:ext cx="75351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 err="1" smtClean="0"/>
              <a:t>투게더펀딩</a:t>
            </a:r>
            <a:r>
              <a:rPr lang="ko-KR" altLang="en-US" sz="1500" b="1" dirty="0" smtClean="0"/>
              <a:t> 토스 연동</a:t>
            </a:r>
            <a:endParaRPr lang="ko-KR" altLang="en-US" sz="15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75927" y="1450971"/>
            <a:ext cx="7988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토스 부동산 소액투자를 통해 </a:t>
            </a:r>
            <a:r>
              <a:rPr lang="ko-KR" altLang="en-US" sz="1200" dirty="0" err="1" smtClean="0"/>
              <a:t>투게더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펀딩</a:t>
            </a:r>
            <a:r>
              <a:rPr lang="ko-KR" altLang="en-US" sz="1200" dirty="0" smtClean="0"/>
              <a:t> 가입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기존 </a:t>
            </a:r>
            <a:r>
              <a:rPr lang="ko-KR" altLang="en-US" sz="1200" dirty="0" err="1" smtClean="0"/>
              <a:t>투게더펀딩</a:t>
            </a:r>
            <a:r>
              <a:rPr lang="ko-KR" altLang="en-US" sz="1200" dirty="0" smtClean="0"/>
              <a:t> 회원이 토스의 부동산 소액투자 서비스 이용 </a:t>
            </a:r>
            <a:endParaRPr lang="en-US" altLang="ko-KR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416689" y="2350221"/>
            <a:ext cx="75351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 err="1" smtClean="0"/>
              <a:t>투게더펀딩</a:t>
            </a:r>
            <a:r>
              <a:rPr lang="ko-KR" altLang="en-US" sz="1500" b="1" dirty="0" smtClean="0"/>
              <a:t> 토스 연동 회원가입</a:t>
            </a:r>
            <a:endParaRPr lang="ko-KR" altLang="en-US" sz="15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975926" y="2783424"/>
            <a:ext cx="11679054" cy="1170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토스를 통해 회원가입 회원의 경우 이메일 </a:t>
            </a:r>
            <a:r>
              <a:rPr lang="en-US" altLang="ko-KR" sz="1200" dirty="0" smtClean="0"/>
              <a:t>ID</a:t>
            </a:r>
            <a:r>
              <a:rPr lang="ko-KR" altLang="en-US" sz="1200" dirty="0" smtClean="0"/>
              <a:t>값이 없으므로 임시로 등록 후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핸드폰번호</a:t>
            </a:r>
            <a:r>
              <a:rPr lang="en-US" altLang="ko-KR" sz="1200" dirty="0" smtClean="0"/>
              <a:t>@together.co.kr)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투게더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펀딩</a:t>
            </a:r>
            <a:r>
              <a:rPr lang="ko-KR" altLang="en-US" sz="1200" dirty="0" smtClean="0"/>
              <a:t> 사이트에서 회원가입 시 등록한 이메일 계정으로 </a:t>
            </a:r>
            <a:r>
              <a:rPr lang="en-US" altLang="ko-KR" sz="1200" dirty="0" smtClean="0"/>
              <a:t>Override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토스 가입회원 </a:t>
            </a:r>
            <a:r>
              <a:rPr lang="ko-KR" altLang="en-US" sz="1200" dirty="0" err="1" smtClean="0"/>
              <a:t>투게더펀딩</a:t>
            </a:r>
            <a:r>
              <a:rPr lang="ko-KR" altLang="en-US" sz="1200" dirty="0" smtClean="0"/>
              <a:t> 사이트 회원가입 시 토스 로그인 연동을 통해 회원가입</a:t>
            </a:r>
            <a:endParaRPr lang="en-US" altLang="ko-KR" sz="12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기존 본인 </a:t>
            </a:r>
            <a:r>
              <a:rPr lang="ko-KR" altLang="en-US" sz="1200" dirty="0" err="1" smtClean="0"/>
              <a:t>미인증</a:t>
            </a:r>
            <a:r>
              <a:rPr lang="ko-KR" altLang="en-US" sz="1200" dirty="0" smtClean="0"/>
              <a:t> 회원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토스로 가입 후 </a:t>
            </a:r>
            <a:r>
              <a:rPr lang="ko-KR" altLang="en-US" sz="1200" dirty="0" err="1" smtClean="0"/>
              <a:t>투게더펀딩에서</a:t>
            </a:r>
            <a:r>
              <a:rPr lang="ko-KR" altLang="en-US" sz="1200" dirty="0" smtClean="0"/>
              <a:t> 일반회원으로 가입한 경우 토스로 로그인 </a:t>
            </a:r>
            <a:r>
              <a:rPr lang="en-US" altLang="ko-KR" sz="1200" dirty="0" smtClean="0"/>
              <a:t>alert </a:t>
            </a:r>
            <a:r>
              <a:rPr lang="ko-KR" altLang="en-US" sz="1200" dirty="0" smtClean="0"/>
              <a:t>및 다음단계로 진행 불가</a:t>
            </a:r>
            <a:endParaRPr lang="en-US" altLang="ko-KR" sz="1200" dirty="0" smtClean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315350"/>
              </p:ext>
            </p:extLst>
          </p:nvPr>
        </p:nvGraphicFramePr>
        <p:xfrm>
          <a:off x="857503" y="5899197"/>
          <a:ext cx="9027277" cy="22884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056">
                  <a:extLst>
                    <a:ext uri="{9D8B030D-6E8A-4147-A177-3AD203B41FA5}">
                      <a16:colId xmlns:a16="http://schemas.microsoft.com/office/drawing/2014/main" val="1288213195"/>
                    </a:ext>
                  </a:extLst>
                </a:gridCol>
                <a:gridCol w="2556615">
                  <a:extLst>
                    <a:ext uri="{9D8B030D-6E8A-4147-A177-3AD203B41FA5}">
                      <a16:colId xmlns:a16="http://schemas.microsoft.com/office/drawing/2014/main" val="3639080116"/>
                    </a:ext>
                  </a:extLst>
                </a:gridCol>
                <a:gridCol w="363855">
                  <a:extLst>
                    <a:ext uri="{9D8B030D-6E8A-4147-A177-3AD203B41FA5}">
                      <a16:colId xmlns:a16="http://schemas.microsoft.com/office/drawing/2014/main" val="1399406960"/>
                    </a:ext>
                  </a:extLst>
                </a:gridCol>
                <a:gridCol w="511493">
                  <a:extLst>
                    <a:ext uri="{9D8B030D-6E8A-4147-A177-3AD203B41FA5}">
                      <a16:colId xmlns:a16="http://schemas.microsoft.com/office/drawing/2014/main" val="4089898660"/>
                    </a:ext>
                  </a:extLst>
                </a:gridCol>
                <a:gridCol w="790893">
                  <a:extLst>
                    <a:ext uri="{9D8B030D-6E8A-4147-A177-3AD203B41FA5}">
                      <a16:colId xmlns:a16="http://schemas.microsoft.com/office/drawing/2014/main" val="655651759"/>
                    </a:ext>
                  </a:extLst>
                </a:gridCol>
                <a:gridCol w="828993">
                  <a:extLst>
                    <a:ext uri="{9D8B030D-6E8A-4147-A177-3AD203B41FA5}">
                      <a16:colId xmlns:a16="http://schemas.microsoft.com/office/drawing/2014/main" val="1585564900"/>
                    </a:ext>
                  </a:extLst>
                </a:gridCol>
                <a:gridCol w="790893">
                  <a:extLst>
                    <a:ext uri="{9D8B030D-6E8A-4147-A177-3AD203B41FA5}">
                      <a16:colId xmlns:a16="http://schemas.microsoft.com/office/drawing/2014/main" val="812202583"/>
                    </a:ext>
                  </a:extLst>
                </a:gridCol>
                <a:gridCol w="379730">
                  <a:extLst>
                    <a:ext uri="{9D8B030D-6E8A-4147-A177-3AD203B41FA5}">
                      <a16:colId xmlns:a16="http://schemas.microsoft.com/office/drawing/2014/main" val="3045854747"/>
                    </a:ext>
                  </a:extLst>
                </a:gridCol>
                <a:gridCol w="459105">
                  <a:extLst>
                    <a:ext uri="{9D8B030D-6E8A-4147-A177-3AD203B41FA5}">
                      <a16:colId xmlns:a16="http://schemas.microsoft.com/office/drawing/2014/main" val="2859190325"/>
                    </a:ext>
                  </a:extLst>
                </a:gridCol>
                <a:gridCol w="1141644">
                  <a:extLst>
                    <a:ext uri="{9D8B030D-6E8A-4147-A177-3AD203B41FA5}">
                      <a16:colId xmlns:a16="http://schemas.microsoft.com/office/drawing/2014/main" val="1212811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토스 가입 상태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 smtClean="0">
                          <a:solidFill>
                            <a:schemeClr val="tx1"/>
                          </a:solidFill>
                        </a:rPr>
                        <a:t>투게더펀딩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 가입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CI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생년월일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 smtClean="0">
                          <a:solidFill>
                            <a:schemeClr val="tx1"/>
                          </a:solidFill>
                        </a:rPr>
                        <a:t>출금계좌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원천징수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PW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 smtClean="0">
                          <a:solidFill>
                            <a:schemeClr val="tx1"/>
                          </a:solidFill>
                        </a:rPr>
                        <a:t>투게더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 사이트</a:t>
                      </a:r>
                      <a:endParaRPr lang="en-US" altLang="ko-KR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투자 가능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648504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토스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차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투게더펀딩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미가입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TOSS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계좌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281806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투게더펀딩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토스로 로그인 후 연동 가입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TOSS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계좌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744052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투게더펀딩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기존 회원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(OBP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회원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투게더계좌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261987"/>
                  </a:ext>
                </a:extLst>
              </a:tr>
              <a:tr h="37832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토스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차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투게더펀딩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미가입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TOSS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계좌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83068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투게더펀딩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토스로 로그인 후 연동 가입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TOSS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계좌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492857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16689" y="5330828"/>
            <a:ext cx="75351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 smtClean="0"/>
              <a:t>토스 가입 </a:t>
            </a:r>
            <a:r>
              <a:rPr lang="en-US" altLang="ko-KR" sz="1500" b="1" dirty="0" smtClean="0"/>
              <a:t>, </a:t>
            </a:r>
            <a:r>
              <a:rPr lang="ko-KR" altLang="en-US" sz="1500" b="1" dirty="0" err="1" smtClean="0"/>
              <a:t>투게더펀딩</a:t>
            </a:r>
            <a:r>
              <a:rPr lang="ko-KR" altLang="en-US" sz="1500" b="1" dirty="0" smtClean="0"/>
              <a:t> 회원가입 </a:t>
            </a:r>
            <a:r>
              <a:rPr lang="ko-KR" altLang="en-US" sz="1500" b="1" dirty="0" err="1" smtClean="0"/>
              <a:t>상태별</a:t>
            </a:r>
            <a:r>
              <a:rPr lang="ko-KR" altLang="en-US" sz="1500" b="1" dirty="0" smtClean="0"/>
              <a:t> 정보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77333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15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9603" y="96569"/>
            <a:ext cx="3600450" cy="385568"/>
          </a:xfrm>
        </p:spPr>
        <p:txBody>
          <a:bodyPr/>
          <a:lstStyle/>
          <a:p>
            <a:r>
              <a:rPr lang="ko-KR" altLang="en-US" dirty="0" smtClean="0"/>
              <a:t>토스에서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회원 가입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423307" y="4373880"/>
            <a:ext cx="1268934" cy="55840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부동산 소액투자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토스로 시작하기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231431" y="3309771"/>
            <a:ext cx="1400585" cy="317752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338272" y="3026488"/>
            <a:ext cx="1186902" cy="44887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solidFill>
                  <a:srgbClr val="C00000"/>
                </a:solidFill>
              </a:rPr>
              <a:t>1</a:t>
            </a:r>
            <a:r>
              <a:rPr lang="ko-KR" altLang="en-US" sz="1050" b="1" dirty="0" smtClean="0">
                <a:solidFill>
                  <a:srgbClr val="C00000"/>
                </a:solidFill>
              </a:rPr>
              <a:t>차 가입</a:t>
            </a:r>
            <a:endParaRPr lang="en-US" altLang="ko-KR" sz="1050" b="1" dirty="0" smtClean="0">
              <a:solidFill>
                <a:srgbClr val="C00000"/>
              </a:solidFill>
            </a:endParaRPr>
          </a:p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(</a:t>
            </a:r>
            <a:r>
              <a:rPr lang="ko-KR" altLang="en-US" sz="1050" dirty="0" smtClean="0">
                <a:solidFill>
                  <a:schemeClr val="tx1"/>
                </a:solidFill>
              </a:rPr>
              <a:t>빠른 회원가입</a:t>
            </a:r>
            <a:r>
              <a:rPr lang="en-US" altLang="ko-KR" sz="1050" dirty="0" smtClean="0">
                <a:solidFill>
                  <a:schemeClr val="tx1"/>
                </a:solidFill>
              </a:rPr>
              <a:t>)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392222" y="3655637"/>
            <a:ext cx="1079002" cy="27779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이용약관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392222" y="4089111"/>
            <a:ext cx="1079002" cy="27779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개인정보 약관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404038" y="4522585"/>
            <a:ext cx="1079002" cy="36974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rgbClr val="C00000"/>
                </a:solidFill>
              </a:rPr>
              <a:t>원리금수취권 </a:t>
            </a:r>
            <a:endParaRPr lang="en-US" altLang="ko-KR" sz="1050" dirty="0" smtClean="0">
              <a:solidFill>
                <a:srgbClr val="C00000"/>
              </a:solidFill>
            </a:endParaRPr>
          </a:p>
          <a:p>
            <a:pPr algn="ctr"/>
            <a:r>
              <a:rPr lang="ko-KR" altLang="en-US" sz="1050" dirty="0" smtClean="0">
                <a:solidFill>
                  <a:srgbClr val="C00000"/>
                </a:solidFill>
              </a:rPr>
              <a:t>동의</a:t>
            </a:r>
            <a:endParaRPr lang="ko-KR" altLang="en-US" sz="1050" dirty="0">
              <a:solidFill>
                <a:srgbClr val="C0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392222" y="5048628"/>
            <a:ext cx="1079002" cy="27779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국적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392222" y="5481482"/>
            <a:ext cx="1079002" cy="27779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출금 계좌 등록 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/>
          <p:cNvCxnSpPr>
            <a:stCxn id="34" idx="2"/>
            <a:endCxn id="35" idx="0"/>
          </p:cNvCxnSpPr>
          <p:nvPr/>
        </p:nvCxnSpPr>
        <p:spPr>
          <a:xfrm>
            <a:off x="2931723" y="3933430"/>
            <a:ext cx="0" cy="155681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35" idx="2"/>
            <a:endCxn id="36" idx="0"/>
          </p:cNvCxnSpPr>
          <p:nvPr/>
        </p:nvCxnSpPr>
        <p:spPr>
          <a:xfrm>
            <a:off x="2931723" y="4366904"/>
            <a:ext cx="11816" cy="155681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36" idx="2"/>
            <a:endCxn id="37" idx="0"/>
          </p:cNvCxnSpPr>
          <p:nvPr/>
        </p:nvCxnSpPr>
        <p:spPr>
          <a:xfrm flipH="1">
            <a:off x="2931723" y="4892327"/>
            <a:ext cx="11816" cy="156301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37" idx="2"/>
            <a:endCxn id="38" idx="0"/>
          </p:cNvCxnSpPr>
          <p:nvPr/>
        </p:nvCxnSpPr>
        <p:spPr>
          <a:xfrm>
            <a:off x="2931723" y="5326421"/>
            <a:ext cx="0" cy="155061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stCxn id="18" idx="3"/>
            <a:endCxn id="34" idx="1"/>
          </p:cNvCxnSpPr>
          <p:nvPr/>
        </p:nvCxnSpPr>
        <p:spPr>
          <a:xfrm flipV="1">
            <a:off x="1692241" y="3794534"/>
            <a:ext cx="699981" cy="858551"/>
          </a:xfrm>
          <a:prstGeom prst="bentConnector3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>
            <a:stCxn id="38" idx="3"/>
            <a:endCxn id="66" idx="1"/>
          </p:cNvCxnSpPr>
          <p:nvPr/>
        </p:nvCxnSpPr>
        <p:spPr>
          <a:xfrm flipV="1">
            <a:off x="3471224" y="4653085"/>
            <a:ext cx="799888" cy="967294"/>
          </a:xfrm>
          <a:prstGeom prst="bentConnector3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4271112" y="4373880"/>
            <a:ext cx="1153575" cy="55840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</a:rPr>
              <a:t>투게더펀딩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OBP </a:t>
            </a:r>
            <a:r>
              <a:rPr lang="ko-KR" altLang="en-US" sz="1050" dirty="0">
                <a:solidFill>
                  <a:schemeClr val="tx1"/>
                </a:solidFill>
              </a:rPr>
              <a:t>계좌 생성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5897975" y="4373880"/>
            <a:ext cx="953368" cy="55840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투자하기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71" name="직선 화살표 연결선 70"/>
          <p:cNvCxnSpPr>
            <a:stCxn id="66" idx="3"/>
            <a:endCxn id="69" idx="1"/>
          </p:cNvCxnSpPr>
          <p:nvPr/>
        </p:nvCxnSpPr>
        <p:spPr>
          <a:xfrm>
            <a:off x="5424687" y="4653085"/>
            <a:ext cx="473288" cy="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모서리가 둥근 직사각형 71"/>
          <p:cNvSpPr/>
          <p:nvPr/>
        </p:nvSpPr>
        <p:spPr>
          <a:xfrm>
            <a:off x="7324631" y="3625720"/>
            <a:ext cx="1400585" cy="191801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7579814" y="3497802"/>
            <a:ext cx="891737" cy="27779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투자하기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7486181" y="3982959"/>
            <a:ext cx="1079002" cy="27779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약관동의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7486181" y="4464536"/>
            <a:ext cx="1079002" cy="27779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투자위험고지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7486181" y="4946113"/>
            <a:ext cx="1079002" cy="27779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동의함 입력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78" name="꺾인 연결선 77"/>
          <p:cNvCxnSpPr>
            <a:stCxn id="69" idx="3"/>
            <a:endCxn id="74" idx="1"/>
          </p:cNvCxnSpPr>
          <p:nvPr/>
        </p:nvCxnSpPr>
        <p:spPr>
          <a:xfrm flipV="1">
            <a:off x="6851343" y="4121856"/>
            <a:ext cx="634838" cy="531229"/>
          </a:xfrm>
          <a:prstGeom prst="bentConnector3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모서리가 둥근 직사각형 104"/>
          <p:cNvSpPr/>
          <p:nvPr/>
        </p:nvSpPr>
        <p:spPr>
          <a:xfrm>
            <a:off x="9386125" y="3625720"/>
            <a:ext cx="1400585" cy="191801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9547675" y="3311172"/>
            <a:ext cx="1079002" cy="4473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rgbClr val="C00000"/>
                </a:solidFill>
              </a:rPr>
              <a:t>2</a:t>
            </a:r>
            <a:r>
              <a:rPr lang="ko-KR" altLang="en-US" sz="1050" b="1" dirty="0">
                <a:solidFill>
                  <a:srgbClr val="C00000"/>
                </a:solidFill>
              </a:rPr>
              <a:t>차 가입</a:t>
            </a:r>
            <a:r>
              <a:rPr lang="en-US" altLang="ko-KR" sz="1050" b="1" dirty="0">
                <a:solidFill>
                  <a:srgbClr val="C00000"/>
                </a:solidFill>
              </a:rPr>
              <a:t/>
            </a:r>
            <a:br>
              <a:rPr lang="en-US" altLang="ko-KR" sz="1050" b="1" dirty="0">
                <a:solidFill>
                  <a:srgbClr val="C00000"/>
                </a:solidFill>
              </a:rPr>
            </a:br>
            <a:r>
              <a:rPr lang="en-US" altLang="ko-KR" sz="1050" dirty="0">
                <a:solidFill>
                  <a:schemeClr val="tx1"/>
                </a:solidFill>
              </a:rPr>
              <a:t>(</a:t>
            </a:r>
            <a:r>
              <a:rPr lang="ko-KR" altLang="en-US" sz="1050" dirty="0">
                <a:solidFill>
                  <a:schemeClr val="tx1"/>
                </a:solidFill>
              </a:rPr>
              <a:t>원천징수 정보</a:t>
            </a:r>
            <a:r>
              <a:rPr lang="en-US" altLang="ko-KR" sz="1050" dirty="0">
                <a:solidFill>
                  <a:schemeClr val="tx1"/>
                </a:solidFill>
              </a:rPr>
              <a:t>)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9547675" y="3982959"/>
            <a:ext cx="1079002" cy="27779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주민번호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9547675" y="4464536"/>
            <a:ext cx="1079002" cy="27779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주소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9547675" y="4946113"/>
            <a:ext cx="1079002" cy="27779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이메일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11447619" y="4373880"/>
            <a:ext cx="953368" cy="55840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 smtClean="0">
                <a:solidFill>
                  <a:schemeClr val="tx1"/>
                </a:solidFill>
              </a:rPr>
              <a:t>투자완료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116" name="꺾인 연결선 115"/>
          <p:cNvCxnSpPr>
            <a:stCxn id="109" idx="3"/>
            <a:endCxn id="112" idx="1"/>
          </p:cNvCxnSpPr>
          <p:nvPr/>
        </p:nvCxnSpPr>
        <p:spPr>
          <a:xfrm flipV="1">
            <a:off x="10626677" y="4653085"/>
            <a:ext cx="820942" cy="431925"/>
          </a:xfrm>
          <a:prstGeom prst="bentConnector3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꺾인 연결선 117"/>
          <p:cNvCxnSpPr>
            <a:stCxn id="76" idx="3"/>
            <a:endCxn id="107" idx="1"/>
          </p:cNvCxnSpPr>
          <p:nvPr/>
        </p:nvCxnSpPr>
        <p:spPr>
          <a:xfrm flipV="1">
            <a:off x="8565183" y="4121856"/>
            <a:ext cx="982492" cy="963154"/>
          </a:xfrm>
          <a:prstGeom prst="bentConnector3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>
            <a:stCxn id="74" idx="2"/>
            <a:endCxn id="75" idx="0"/>
          </p:cNvCxnSpPr>
          <p:nvPr/>
        </p:nvCxnSpPr>
        <p:spPr>
          <a:xfrm>
            <a:off x="8025682" y="4260752"/>
            <a:ext cx="0" cy="203784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/>
          <p:cNvCxnSpPr>
            <a:stCxn id="75" idx="2"/>
            <a:endCxn id="76" idx="0"/>
          </p:cNvCxnSpPr>
          <p:nvPr/>
        </p:nvCxnSpPr>
        <p:spPr>
          <a:xfrm>
            <a:off x="8025682" y="4742329"/>
            <a:ext cx="0" cy="203784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>
            <a:stCxn id="107" idx="2"/>
            <a:endCxn id="108" idx="0"/>
          </p:cNvCxnSpPr>
          <p:nvPr/>
        </p:nvCxnSpPr>
        <p:spPr>
          <a:xfrm>
            <a:off x="10087176" y="4260752"/>
            <a:ext cx="0" cy="203784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/>
          <p:cNvCxnSpPr>
            <a:stCxn id="108" idx="2"/>
            <a:endCxn id="109" idx="0"/>
          </p:cNvCxnSpPr>
          <p:nvPr/>
        </p:nvCxnSpPr>
        <p:spPr>
          <a:xfrm>
            <a:off x="10087176" y="4742329"/>
            <a:ext cx="0" cy="203784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/>
          <p:cNvSpPr/>
          <p:nvPr/>
        </p:nvSpPr>
        <p:spPr>
          <a:xfrm>
            <a:off x="4034468" y="3067262"/>
            <a:ext cx="1626863" cy="113887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[</a:t>
            </a:r>
            <a:r>
              <a:rPr lang="ko-KR" altLang="en-US" sz="1000" dirty="0" smtClean="0">
                <a:solidFill>
                  <a:schemeClr val="tx1"/>
                </a:solidFill>
              </a:rPr>
              <a:t>토스 전달 정보</a:t>
            </a:r>
            <a:r>
              <a:rPr lang="en-US" altLang="ko-KR" sz="1000" dirty="0" smtClean="0">
                <a:solidFill>
                  <a:schemeClr val="tx1"/>
                </a:solidFill>
              </a:rPr>
              <a:t>]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</a:rPr>
              <a:t>이름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</a:rPr>
              <a:t>생년월일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</a:rPr>
              <a:t>국적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</a:rPr>
              <a:t>휴대폰번호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</a:rPr>
              <a:t>출금 계좌 정보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312616" y="3973155"/>
            <a:ext cx="1717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/>
              <a:t>[</a:t>
            </a:r>
            <a:r>
              <a:rPr lang="ko-KR" altLang="en-US" sz="1800" dirty="0" smtClean="0"/>
              <a:t>토스</a:t>
            </a:r>
            <a:r>
              <a:rPr lang="en-US" altLang="ko-KR" sz="1800" dirty="0" smtClean="0"/>
              <a:t>]</a:t>
            </a:r>
            <a:endParaRPr lang="ko-KR" altLang="en-US" sz="1800" dirty="0"/>
          </a:p>
        </p:txBody>
      </p:sp>
      <p:sp>
        <p:nvSpPr>
          <p:cNvPr id="130" name="직사각형 129"/>
          <p:cNvSpPr/>
          <p:nvPr/>
        </p:nvSpPr>
        <p:spPr>
          <a:xfrm>
            <a:off x="312616" y="6798106"/>
            <a:ext cx="5756766" cy="189505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tx1"/>
                </a:solidFill>
              </a:rPr>
              <a:t>[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토스로 로그인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]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 smtClean="0">
                <a:solidFill>
                  <a:schemeClr val="tx1"/>
                </a:solidFill>
              </a:rPr>
              <a:t>투게더펀딩</a:t>
            </a:r>
            <a:r>
              <a:rPr lang="ko-KR" altLang="en-US" sz="1000" dirty="0" smtClean="0">
                <a:solidFill>
                  <a:schemeClr val="tx1"/>
                </a:solidFill>
              </a:rPr>
              <a:t> 사이트에서 회원가입을 하지 않을 경우 토스에서만 투자 진행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2392222" y="5942503"/>
            <a:ext cx="1079002" cy="36974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토스로 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시작하기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133" name="직선 화살표 연결선 132"/>
          <p:cNvCxnSpPr>
            <a:stCxn id="38" idx="2"/>
            <a:endCxn id="132" idx="0"/>
          </p:cNvCxnSpPr>
          <p:nvPr/>
        </p:nvCxnSpPr>
        <p:spPr>
          <a:xfrm>
            <a:off x="2931723" y="5759275"/>
            <a:ext cx="0" cy="183228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직사각형 135"/>
          <p:cNvSpPr/>
          <p:nvPr/>
        </p:nvSpPr>
        <p:spPr>
          <a:xfrm>
            <a:off x="9056429" y="5732287"/>
            <a:ext cx="2268226" cy="7392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※</a:t>
            </a:r>
            <a:r>
              <a:rPr lang="ko-KR" altLang="en-US" sz="1000" dirty="0">
                <a:solidFill>
                  <a:schemeClr val="tx1"/>
                </a:solidFill>
              </a:rPr>
              <a:t>토스에서 </a:t>
            </a:r>
            <a:r>
              <a:rPr lang="en-US" altLang="ko-KR" sz="1000" dirty="0">
                <a:solidFill>
                  <a:schemeClr val="tx1"/>
                </a:solidFill>
              </a:rPr>
              <a:t>2</a:t>
            </a:r>
            <a:r>
              <a:rPr lang="ko-KR" altLang="en-US" sz="1000" dirty="0">
                <a:solidFill>
                  <a:schemeClr val="tx1"/>
                </a:solidFill>
              </a:rPr>
              <a:t>차 가입시에 입력하는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원천징수 정보 중 이메일은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err="1" smtClean="0">
                <a:solidFill>
                  <a:schemeClr val="tx1"/>
                </a:solidFill>
              </a:rPr>
              <a:t>투게더펀딩에서는</a:t>
            </a:r>
            <a:r>
              <a:rPr lang="ko-KR" altLang="en-US" sz="1000" dirty="0" smtClean="0">
                <a:solidFill>
                  <a:schemeClr val="tx1"/>
                </a:solidFill>
              </a:rPr>
              <a:t> 서브 메일로 </a:t>
            </a:r>
            <a:r>
              <a:rPr lang="ko-KR" altLang="en-US" sz="1000" dirty="0">
                <a:solidFill>
                  <a:schemeClr val="tx1"/>
                </a:solidFill>
              </a:rPr>
              <a:t>관리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4132133" y="5243097"/>
            <a:ext cx="2268226" cy="12284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</a:rPr>
              <a:t>※  1</a:t>
            </a:r>
            <a:r>
              <a:rPr lang="ko-KR" altLang="en-US" sz="1000" dirty="0" smtClean="0">
                <a:solidFill>
                  <a:schemeClr val="tx1"/>
                </a:solidFill>
              </a:rPr>
              <a:t>차 가입시 임의의 이메일 주소를 부여하여 가입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</a:rPr>
              <a:t>※ </a:t>
            </a:r>
            <a:r>
              <a:rPr lang="en-US" altLang="ko-KR" sz="1000" dirty="0">
                <a:solidFill>
                  <a:schemeClr val="tx1"/>
                </a:solidFill>
              </a:rPr>
              <a:t>1</a:t>
            </a:r>
            <a:r>
              <a:rPr lang="ko-KR" altLang="en-US" sz="1000" dirty="0">
                <a:solidFill>
                  <a:schemeClr val="tx1"/>
                </a:solidFill>
              </a:rPr>
              <a:t>차 가입시 </a:t>
            </a:r>
            <a:r>
              <a:rPr lang="ko-KR" altLang="en-US" sz="1000" dirty="0" smtClean="0">
                <a:solidFill>
                  <a:schemeClr val="tx1"/>
                </a:solidFill>
              </a:rPr>
              <a:t>전달받은 </a:t>
            </a:r>
            <a:r>
              <a:rPr lang="en-US" altLang="ko-KR" sz="1000" dirty="0" smtClean="0">
                <a:solidFill>
                  <a:schemeClr val="tx1"/>
                </a:solidFill>
              </a:rPr>
              <a:t>HP </a:t>
            </a:r>
            <a:r>
              <a:rPr lang="ko-KR" altLang="en-US" sz="1000" dirty="0" smtClean="0">
                <a:solidFill>
                  <a:schemeClr val="tx1"/>
                </a:solidFill>
              </a:rPr>
              <a:t>번호는 실 </a:t>
            </a:r>
            <a:r>
              <a:rPr lang="en-US" altLang="ko-KR" sz="1000" dirty="0" smtClean="0">
                <a:solidFill>
                  <a:schemeClr val="tx1"/>
                </a:solidFill>
              </a:rPr>
              <a:t>HP</a:t>
            </a:r>
            <a:r>
              <a:rPr lang="ko-KR" altLang="en-US" sz="1000" dirty="0" smtClean="0">
                <a:solidFill>
                  <a:schemeClr val="tx1"/>
                </a:solidFill>
              </a:rPr>
              <a:t>와 서브 </a:t>
            </a:r>
            <a:r>
              <a:rPr lang="en-US" altLang="ko-KR" sz="1000" dirty="0" smtClean="0">
                <a:solidFill>
                  <a:schemeClr val="tx1"/>
                </a:solidFill>
              </a:rPr>
              <a:t>HP</a:t>
            </a:r>
            <a:r>
              <a:rPr lang="ko-KR" altLang="en-US" sz="1000" dirty="0" smtClean="0">
                <a:solidFill>
                  <a:schemeClr val="tx1"/>
                </a:solidFill>
              </a:rPr>
              <a:t>에 등록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72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16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토스회원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투게더가입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토스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 가입자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첫 </a:t>
            </a:r>
            <a:r>
              <a:rPr lang="ko-KR" altLang="en-US" dirty="0" err="1" smtClean="0"/>
              <a:t>투게더펀딩</a:t>
            </a:r>
            <a:r>
              <a:rPr lang="ko-KR" altLang="en-US" dirty="0" smtClean="0"/>
              <a:t> 토스로 로그인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05088" y="3311196"/>
            <a:ext cx="1268934" cy="55840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토스 </a:t>
            </a:r>
            <a:r>
              <a:rPr lang="en-US" altLang="ko-KR" sz="1050" dirty="0" smtClean="0">
                <a:solidFill>
                  <a:schemeClr val="tx1"/>
                </a:solidFill>
              </a:rPr>
              <a:t>1</a:t>
            </a:r>
            <a:r>
              <a:rPr lang="ko-KR" altLang="en-US" sz="1050" dirty="0" smtClean="0">
                <a:solidFill>
                  <a:schemeClr val="tx1"/>
                </a:solidFill>
              </a:rPr>
              <a:t>차 가입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회원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704685" y="3311196"/>
            <a:ext cx="1268934" cy="55840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OBP </a:t>
            </a:r>
            <a:r>
              <a:rPr lang="ko-KR" altLang="en-US" sz="1050" dirty="0">
                <a:solidFill>
                  <a:schemeClr val="tx1"/>
                </a:solidFill>
              </a:rPr>
              <a:t>계좌 생성</a:t>
            </a:r>
          </a:p>
        </p:txBody>
      </p:sp>
      <p:cxnSp>
        <p:nvCxnSpPr>
          <p:cNvPr id="9" name="직선 화살표 연결선 8"/>
          <p:cNvCxnSpPr>
            <a:stCxn id="5" idx="3"/>
            <a:endCxn id="7" idx="1"/>
          </p:cNvCxnSpPr>
          <p:nvPr/>
        </p:nvCxnSpPr>
        <p:spPr>
          <a:xfrm>
            <a:off x="1974022" y="3590401"/>
            <a:ext cx="730663" cy="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704282" y="3311196"/>
            <a:ext cx="1268934" cy="55840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 smtClean="0">
                <a:solidFill>
                  <a:schemeClr val="tx1"/>
                </a:solidFill>
              </a:rPr>
              <a:t>투게더펀딩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로그인 페이지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>
            <a:stCxn id="7" idx="3"/>
            <a:endCxn id="10" idx="1"/>
          </p:cNvCxnSpPr>
          <p:nvPr/>
        </p:nvCxnSpPr>
        <p:spPr>
          <a:xfrm>
            <a:off x="3973619" y="3590401"/>
            <a:ext cx="730663" cy="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6706806" y="3311196"/>
            <a:ext cx="1268934" cy="55840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토스로 로그인 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진행</a:t>
            </a:r>
            <a:endParaRPr lang="en-US" altLang="ko-KR" sz="1050" dirty="0" smtClean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8514930" y="2614246"/>
            <a:ext cx="1400585" cy="221724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621771" y="2348501"/>
            <a:ext cx="1186902" cy="44887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rgbClr val="C00000"/>
                </a:solidFill>
              </a:rPr>
              <a:t>토스로 로그인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675721" y="2977650"/>
            <a:ext cx="1079002" cy="27779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이름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675721" y="3536848"/>
            <a:ext cx="1079002" cy="40671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휴대폰번호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(</a:t>
            </a:r>
            <a:r>
              <a:rPr lang="ko-KR" altLang="en-US" sz="1050" dirty="0" smtClean="0">
                <a:solidFill>
                  <a:schemeClr val="tx1"/>
                </a:solidFill>
              </a:rPr>
              <a:t>본인인증</a:t>
            </a:r>
            <a:r>
              <a:rPr lang="en-US" altLang="ko-KR" sz="1050" dirty="0" smtClean="0">
                <a:solidFill>
                  <a:schemeClr val="tx1"/>
                </a:solidFill>
              </a:rPr>
              <a:t>)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/>
          <p:cNvCxnSpPr>
            <a:stCxn id="21" idx="2"/>
            <a:endCxn id="22" idx="0"/>
          </p:cNvCxnSpPr>
          <p:nvPr/>
        </p:nvCxnSpPr>
        <p:spPr>
          <a:xfrm>
            <a:off x="9215222" y="3255443"/>
            <a:ext cx="0" cy="281405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8675721" y="4270639"/>
            <a:ext cx="1079002" cy="27779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로그인하기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35" name="직선 화살표 연결선 34"/>
          <p:cNvCxnSpPr>
            <a:stCxn id="22" idx="2"/>
            <a:endCxn id="34" idx="0"/>
          </p:cNvCxnSpPr>
          <p:nvPr/>
        </p:nvCxnSpPr>
        <p:spPr>
          <a:xfrm>
            <a:off x="9215222" y="3943564"/>
            <a:ext cx="0" cy="327075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10615806" y="3311196"/>
            <a:ext cx="1555597" cy="55840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토스 회원 여부 및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첫 토스 로그인 여부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확인</a:t>
            </a:r>
            <a:r>
              <a:rPr lang="en-US" altLang="ko-KR" sz="1050" dirty="0" smtClean="0">
                <a:solidFill>
                  <a:schemeClr val="tx1"/>
                </a:solidFill>
              </a:rPr>
              <a:t> (Y/N)</a:t>
            </a:r>
          </a:p>
        </p:txBody>
      </p:sp>
      <p:cxnSp>
        <p:nvCxnSpPr>
          <p:cNvPr id="44" name="꺾인 연결선 43"/>
          <p:cNvCxnSpPr>
            <a:stCxn id="16" idx="3"/>
            <a:endCxn id="21" idx="1"/>
          </p:cNvCxnSpPr>
          <p:nvPr/>
        </p:nvCxnSpPr>
        <p:spPr>
          <a:xfrm flipV="1">
            <a:off x="7975740" y="3116547"/>
            <a:ext cx="699981" cy="473854"/>
          </a:xfrm>
          <a:prstGeom prst="bentConnector3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34" idx="3"/>
            <a:endCxn id="38" idx="1"/>
          </p:cNvCxnSpPr>
          <p:nvPr/>
        </p:nvCxnSpPr>
        <p:spPr>
          <a:xfrm flipV="1">
            <a:off x="9754723" y="3590401"/>
            <a:ext cx="861083" cy="819135"/>
          </a:xfrm>
          <a:prstGeom prst="bentConnector3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10" idx="3"/>
            <a:endCxn id="16" idx="1"/>
          </p:cNvCxnSpPr>
          <p:nvPr/>
        </p:nvCxnSpPr>
        <p:spPr>
          <a:xfrm>
            <a:off x="5973216" y="3590401"/>
            <a:ext cx="733590" cy="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>
            <a:stCxn id="38" idx="0"/>
            <a:endCxn id="10" idx="0"/>
          </p:cNvCxnSpPr>
          <p:nvPr/>
        </p:nvCxnSpPr>
        <p:spPr>
          <a:xfrm rot="16200000" flipV="1">
            <a:off x="8366177" y="283768"/>
            <a:ext cx="12700" cy="6054856"/>
          </a:xfrm>
          <a:prstGeom prst="bentConnector3">
            <a:avLst>
              <a:gd name="adj1" fmla="val 13086488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3973619" y="6646025"/>
            <a:ext cx="1797218" cy="76370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 smtClean="0">
                <a:solidFill>
                  <a:schemeClr val="tx1"/>
                </a:solidFill>
              </a:rPr>
              <a:t>투게더펀딩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회원가입 완료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1304100" y="5608770"/>
            <a:ext cx="1400585" cy="342401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1410941" y="5250781"/>
            <a:ext cx="1186902" cy="44887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rgbClr val="C00000"/>
                </a:solidFill>
              </a:rPr>
              <a:t>토스 연동하기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464891" y="6291440"/>
            <a:ext cx="1079002" cy="27779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이메일 아이디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78" name="직선 화살표 연결선 77"/>
          <p:cNvCxnSpPr>
            <a:stCxn id="76" idx="2"/>
            <a:endCxn id="85" idx="0"/>
          </p:cNvCxnSpPr>
          <p:nvPr/>
        </p:nvCxnSpPr>
        <p:spPr>
          <a:xfrm>
            <a:off x="2004392" y="6569233"/>
            <a:ext cx="0" cy="20099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/>
          <p:cNvSpPr/>
          <p:nvPr/>
        </p:nvSpPr>
        <p:spPr>
          <a:xfrm>
            <a:off x="1464891" y="6770223"/>
            <a:ext cx="1079002" cy="27779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비밀번호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1464891" y="7249006"/>
            <a:ext cx="1079002" cy="27779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비밀번호 확인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89" name="직선 화살표 연결선 88"/>
          <p:cNvCxnSpPr>
            <a:stCxn id="85" idx="2"/>
            <a:endCxn id="88" idx="0"/>
          </p:cNvCxnSpPr>
          <p:nvPr/>
        </p:nvCxnSpPr>
        <p:spPr>
          <a:xfrm>
            <a:off x="2004392" y="7048016"/>
            <a:ext cx="0" cy="20099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/>
          <p:cNvSpPr/>
          <p:nvPr/>
        </p:nvSpPr>
        <p:spPr>
          <a:xfrm>
            <a:off x="1464891" y="7728996"/>
            <a:ext cx="1079002" cy="27779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주민번호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95" name="직선 화살표 연결선 94"/>
          <p:cNvCxnSpPr>
            <a:stCxn id="88" idx="2"/>
            <a:endCxn id="94" idx="0"/>
          </p:cNvCxnSpPr>
          <p:nvPr/>
        </p:nvCxnSpPr>
        <p:spPr>
          <a:xfrm>
            <a:off x="2004392" y="7526799"/>
            <a:ext cx="0" cy="202197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/>
          <p:cNvSpPr/>
          <p:nvPr/>
        </p:nvSpPr>
        <p:spPr>
          <a:xfrm>
            <a:off x="1464891" y="8208986"/>
            <a:ext cx="1079002" cy="27779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주소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103" name="직선 화살표 연결선 102"/>
          <p:cNvCxnSpPr>
            <a:stCxn id="94" idx="2"/>
            <a:endCxn id="102" idx="0"/>
          </p:cNvCxnSpPr>
          <p:nvPr/>
        </p:nvCxnSpPr>
        <p:spPr>
          <a:xfrm>
            <a:off x="2004392" y="8006789"/>
            <a:ext cx="0" cy="202197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/>
          <p:cNvSpPr/>
          <p:nvPr/>
        </p:nvSpPr>
        <p:spPr>
          <a:xfrm>
            <a:off x="1464891" y="8678832"/>
            <a:ext cx="1079002" cy="27779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연동하기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107" name="직선 화살표 연결선 106"/>
          <p:cNvCxnSpPr>
            <a:stCxn id="102" idx="2"/>
            <a:endCxn id="106" idx="0"/>
          </p:cNvCxnSpPr>
          <p:nvPr/>
        </p:nvCxnSpPr>
        <p:spPr>
          <a:xfrm>
            <a:off x="2004392" y="8486779"/>
            <a:ext cx="0" cy="192053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꺾인 연결선 110"/>
          <p:cNvCxnSpPr>
            <a:stCxn id="38" idx="2"/>
            <a:endCxn id="130" idx="1"/>
          </p:cNvCxnSpPr>
          <p:nvPr/>
        </p:nvCxnSpPr>
        <p:spPr>
          <a:xfrm rot="5400000">
            <a:off x="5377276" y="-42780"/>
            <a:ext cx="2103944" cy="9928714"/>
          </a:xfrm>
          <a:prstGeom prst="bentConnector4">
            <a:avLst>
              <a:gd name="adj1" fmla="val 57271"/>
              <a:gd name="adj2" fmla="val 105413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꺾인 연결선 114"/>
          <p:cNvCxnSpPr>
            <a:stCxn id="106" idx="3"/>
            <a:endCxn id="68" idx="1"/>
          </p:cNvCxnSpPr>
          <p:nvPr/>
        </p:nvCxnSpPr>
        <p:spPr>
          <a:xfrm flipV="1">
            <a:off x="2543893" y="7027878"/>
            <a:ext cx="1429726" cy="1789851"/>
          </a:xfrm>
          <a:prstGeom prst="bentConnector3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/>
          <p:cNvSpPr/>
          <p:nvPr/>
        </p:nvSpPr>
        <p:spPr>
          <a:xfrm>
            <a:off x="6587634" y="6947064"/>
            <a:ext cx="5756766" cy="19514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tx1"/>
                </a:solidFill>
              </a:rPr>
              <a:t>[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토스로 로그인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]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</a:rPr>
              <a:t>첫 연동 가입 이후에는 기존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투게더펀딩</a:t>
            </a:r>
            <a:r>
              <a:rPr lang="ko-KR" altLang="en-US" sz="1000" dirty="0" smtClean="0">
                <a:solidFill>
                  <a:schemeClr val="tx1"/>
                </a:solidFill>
              </a:rPr>
              <a:t> 회원과 동일하게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/>
            </a:r>
            <a:br>
              <a:rPr lang="en-US" altLang="ko-KR" sz="1000" dirty="0" smtClean="0">
                <a:solidFill>
                  <a:schemeClr val="tx1"/>
                </a:solidFill>
              </a:rPr>
            </a:br>
            <a:r>
              <a:rPr lang="en-US" altLang="ko-KR" sz="1000" dirty="0" smtClean="0">
                <a:solidFill>
                  <a:schemeClr val="tx1"/>
                </a:solidFill>
              </a:rPr>
              <a:t>ID / PW </a:t>
            </a:r>
            <a:r>
              <a:rPr lang="ko-KR" altLang="en-US" sz="1000" dirty="0" smtClean="0">
                <a:solidFill>
                  <a:schemeClr val="tx1"/>
                </a:solidFill>
              </a:rPr>
              <a:t> 입력 후 로그인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</a:rPr>
              <a:t>토스 </a:t>
            </a:r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r>
              <a:rPr lang="ko-KR" altLang="en-US" sz="1000" dirty="0" smtClean="0">
                <a:solidFill>
                  <a:schemeClr val="tx1"/>
                </a:solidFill>
              </a:rPr>
              <a:t>차 가입시에 등록된 회원 정보에 연동 시에 입력한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ID/PW </a:t>
            </a:r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</a:rPr>
              <a:t>연동 가입 이후 토스로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로그인으로</a:t>
            </a:r>
            <a:r>
              <a:rPr lang="ko-KR" altLang="en-US" sz="1000" dirty="0" smtClean="0">
                <a:solidFill>
                  <a:schemeClr val="tx1"/>
                </a:solidFill>
              </a:rPr>
              <a:t> 이름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</a:rPr>
              <a:t>휴대폰 번호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입력 후 로그인 시</a:t>
            </a:r>
            <a:r>
              <a:rPr lang="en-US" altLang="ko-KR" sz="1000" dirty="0" smtClean="0">
                <a:solidFill>
                  <a:schemeClr val="tx1"/>
                </a:solidFill>
              </a:rPr>
              <a:t/>
            </a:r>
            <a:br>
              <a:rPr lang="en-US" altLang="ko-KR" sz="1000" dirty="0" smtClean="0">
                <a:solidFill>
                  <a:schemeClr val="tx1"/>
                </a:solidFill>
              </a:rPr>
            </a:br>
            <a:r>
              <a:rPr lang="en-US" altLang="ko-KR" sz="1000" dirty="0" smtClean="0">
                <a:solidFill>
                  <a:schemeClr val="tx1"/>
                </a:solidFill>
              </a:rPr>
              <a:t>[ </a:t>
            </a:r>
            <a:r>
              <a:rPr lang="ko-KR" altLang="en-US" sz="1000" dirty="0" smtClean="0">
                <a:solidFill>
                  <a:schemeClr val="tx1"/>
                </a:solidFill>
              </a:rPr>
              <a:t>이미 토스 연동 가입이 완료되었습니다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 ID,PW</a:t>
            </a:r>
            <a:r>
              <a:rPr lang="ko-KR" altLang="en-US" sz="1000" dirty="0" smtClean="0">
                <a:solidFill>
                  <a:schemeClr val="tx1"/>
                </a:solidFill>
              </a:rPr>
              <a:t>로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로그인을</a:t>
            </a:r>
            <a:r>
              <a:rPr lang="ko-KR" altLang="en-US" sz="1000" dirty="0" smtClean="0">
                <a:solidFill>
                  <a:schemeClr val="tx1"/>
                </a:solidFill>
              </a:rPr>
              <a:t> 진행해주시기 바랍니다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.] alert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7775130" y="1492713"/>
            <a:ext cx="1268934" cy="33913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alert</a:t>
            </a:r>
          </a:p>
        </p:txBody>
      </p:sp>
      <p:sp>
        <p:nvSpPr>
          <p:cNvPr id="122" name="직사각형 121"/>
          <p:cNvSpPr/>
          <p:nvPr/>
        </p:nvSpPr>
        <p:spPr>
          <a:xfrm>
            <a:off x="11300175" y="4365852"/>
            <a:ext cx="199559" cy="201907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0000FF"/>
                </a:solidFill>
              </a:rPr>
              <a:t>Y</a:t>
            </a:r>
            <a:endParaRPr lang="ko-KR" altLang="en-US" sz="1000" b="1" dirty="0">
              <a:solidFill>
                <a:srgbClr val="0000FF"/>
              </a:solidFill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11293824" y="2011837"/>
            <a:ext cx="199559" cy="2019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C00000"/>
                </a:solidFill>
              </a:rPr>
              <a:t>N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1464891" y="5834652"/>
            <a:ext cx="1079002" cy="27779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약관동의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136" name="직선 화살표 연결선 135"/>
          <p:cNvCxnSpPr>
            <a:stCxn id="130" idx="2"/>
            <a:endCxn id="76" idx="0"/>
          </p:cNvCxnSpPr>
          <p:nvPr/>
        </p:nvCxnSpPr>
        <p:spPr>
          <a:xfrm>
            <a:off x="2004392" y="6112445"/>
            <a:ext cx="0" cy="178995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599984" y="5244153"/>
            <a:ext cx="3744416" cy="803356"/>
          </a:xfrm>
          <a:prstGeom prst="rect">
            <a:avLst/>
          </a:prstGeom>
          <a:solidFill>
            <a:srgbClr val="FFFFCC"/>
          </a:solidFill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029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20595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808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411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0148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61787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22083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482381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이름과 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CI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 대조로 </a:t>
            </a:r>
            <a:r>
              <a:rPr lang="ko-KR" altLang="en-US" sz="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투게더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기존 회원 여부 판단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pSp>
        <p:nvGrpSpPr>
          <p:cNvPr id="47" name="그룹"/>
          <p:cNvGrpSpPr/>
          <p:nvPr/>
        </p:nvGrpSpPr>
        <p:grpSpPr>
          <a:xfrm>
            <a:off x="10597197" y="3050317"/>
            <a:ext cx="195622" cy="261608"/>
            <a:chOff x="4210" y="-11904"/>
            <a:chExt cx="195621" cy="261605"/>
          </a:xfrm>
        </p:grpSpPr>
        <p:sp>
          <p:nvSpPr>
            <p:cNvPr id="49" name="직사각형"/>
            <p:cNvSpPr/>
            <p:nvPr/>
          </p:nvSpPr>
          <p:spPr>
            <a:xfrm>
              <a:off x="4210" y="35791"/>
              <a:ext cx="195621" cy="159558"/>
            </a:xfrm>
            <a:prstGeom prst="rect">
              <a:avLst/>
            </a:prstGeom>
            <a:solidFill>
              <a:srgbClr val="FF7755"/>
            </a:solidFill>
            <a:ln w="12700" cap="flat">
              <a:solidFill>
                <a:srgbClr val="FF7655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4572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1"/>
            <p:cNvSpPr txBox="1"/>
            <p:nvPr/>
          </p:nvSpPr>
          <p:spPr>
            <a:xfrm>
              <a:off x="19049" y="-11904"/>
              <a:ext cx="169274" cy="2616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xmlns:lc="http://schemas.openxmlformats.org/drawingml/2006/lockedCanvas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sz="105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1" name="그룹"/>
          <p:cNvGrpSpPr/>
          <p:nvPr/>
        </p:nvGrpSpPr>
        <p:grpSpPr>
          <a:xfrm>
            <a:off x="8675721" y="5318094"/>
            <a:ext cx="195622" cy="261608"/>
            <a:chOff x="4210" y="-11904"/>
            <a:chExt cx="195621" cy="261605"/>
          </a:xfrm>
        </p:grpSpPr>
        <p:sp>
          <p:nvSpPr>
            <p:cNvPr id="52" name="직사각형"/>
            <p:cNvSpPr/>
            <p:nvPr/>
          </p:nvSpPr>
          <p:spPr>
            <a:xfrm>
              <a:off x="4210" y="35791"/>
              <a:ext cx="195621" cy="159558"/>
            </a:xfrm>
            <a:prstGeom prst="rect">
              <a:avLst/>
            </a:prstGeom>
            <a:solidFill>
              <a:srgbClr val="FF7755"/>
            </a:solidFill>
            <a:ln w="12700" cap="flat">
              <a:solidFill>
                <a:srgbClr val="FF7655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4572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1"/>
            <p:cNvSpPr txBox="1"/>
            <p:nvPr/>
          </p:nvSpPr>
          <p:spPr>
            <a:xfrm>
              <a:off x="19049" y="-11904"/>
              <a:ext cx="169274" cy="2616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xmlns:lc="http://schemas.openxmlformats.org/drawingml/2006/lockedCanvas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sz="105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4879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17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토스회원</a:t>
            </a:r>
            <a:r>
              <a:rPr lang="ko-KR" altLang="en-US" dirty="0"/>
              <a:t> </a:t>
            </a:r>
            <a:r>
              <a:rPr lang="ko-KR" altLang="en-US" dirty="0" err="1"/>
              <a:t>투게더가입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토스 </a:t>
            </a:r>
            <a:r>
              <a:rPr lang="en-US" altLang="ko-KR" dirty="0"/>
              <a:t>2</a:t>
            </a:r>
            <a:r>
              <a:rPr lang="ko-KR" altLang="en-US" dirty="0" smtClean="0"/>
              <a:t>차 </a:t>
            </a:r>
            <a:r>
              <a:rPr lang="en-US" altLang="ko-KR" dirty="0" smtClean="0"/>
              <a:t>– </a:t>
            </a:r>
            <a:r>
              <a:rPr lang="ko-KR" altLang="en-US" dirty="0"/>
              <a:t>첫 </a:t>
            </a:r>
            <a:r>
              <a:rPr lang="ko-KR" altLang="en-US" dirty="0" err="1"/>
              <a:t>투게더펀딩</a:t>
            </a:r>
            <a:r>
              <a:rPr lang="ko-KR" altLang="en-US" dirty="0"/>
              <a:t> 토스로 로그인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96169" y="3657183"/>
            <a:ext cx="1268934" cy="55840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토스 </a:t>
            </a:r>
            <a:r>
              <a:rPr lang="en-US" altLang="ko-KR" sz="1050" dirty="0">
                <a:solidFill>
                  <a:schemeClr val="tx1"/>
                </a:solidFill>
              </a:rPr>
              <a:t>2</a:t>
            </a:r>
            <a:r>
              <a:rPr lang="ko-KR" altLang="en-US" sz="1050" dirty="0" smtClean="0">
                <a:solidFill>
                  <a:schemeClr val="tx1"/>
                </a:solidFill>
              </a:rPr>
              <a:t>차 가입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회원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5" idx="3"/>
            <a:endCxn id="8" idx="1"/>
          </p:cNvCxnSpPr>
          <p:nvPr/>
        </p:nvCxnSpPr>
        <p:spPr>
          <a:xfrm>
            <a:off x="1665103" y="3936388"/>
            <a:ext cx="987957" cy="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653060" y="3657183"/>
            <a:ext cx="1268934" cy="55840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 smtClean="0">
                <a:solidFill>
                  <a:schemeClr val="tx1"/>
                </a:solidFill>
              </a:rPr>
              <a:t>투게더펀딩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로그인 페이지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55584" y="3657183"/>
            <a:ext cx="1268934" cy="55840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토스로 로그인 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진행</a:t>
            </a:r>
            <a:endParaRPr lang="en-US" altLang="ko-KR" sz="1050" dirty="0" smtClean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463708" y="2960233"/>
            <a:ext cx="1400585" cy="221724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570549" y="2694488"/>
            <a:ext cx="1186902" cy="44887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rgbClr val="C00000"/>
                </a:solidFill>
              </a:rPr>
              <a:t>토스로 로그인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624499" y="3323637"/>
            <a:ext cx="1079002" cy="27779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이름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624499" y="3882835"/>
            <a:ext cx="1079002" cy="40671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휴대폰번호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(</a:t>
            </a:r>
            <a:r>
              <a:rPr lang="ko-KR" altLang="en-US" sz="1050" dirty="0" smtClean="0">
                <a:solidFill>
                  <a:schemeClr val="tx1"/>
                </a:solidFill>
              </a:rPr>
              <a:t>본인인증</a:t>
            </a:r>
            <a:r>
              <a:rPr lang="en-US" altLang="ko-KR" sz="1050" dirty="0" smtClean="0">
                <a:solidFill>
                  <a:schemeClr val="tx1"/>
                </a:solidFill>
              </a:rPr>
              <a:t>)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stCxn id="13" idx="2"/>
            <a:endCxn id="14" idx="0"/>
          </p:cNvCxnSpPr>
          <p:nvPr/>
        </p:nvCxnSpPr>
        <p:spPr>
          <a:xfrm>
            <a:off x="7164000" y="3601430"/>
            <a:ext cx="0" cy="281405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6624499" y="4616626"/>
            <a:ext cx="1079002" cy="27779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로그인하기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>
            <a:stCxn id="14" idx="2"/>
            <a:endCxn id="16" idx="0"/>
          </p:cNvCxnSpPr>
          <p:nvPr/>
        </p:nvCxnSpPr>
        <p:spPr>
          <a:xfrm>
            <a:off x="7164000" y="4289551"/>
            <a:ext cx="0" cy="327075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8564584" y="3657183"/>
            <a:ext cx="1555597" cy="55840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토스 회원 여부 및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첫 토스 로그인 여부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확인</a:t>
            </a:r>
            <a:r>
              <a:rPr lang="en-US" altLang="ko-KR" sz="1050" dirty="0" smtClean="0">
                <a:solidFill>
                  <a:schemeClr val="tx1"/>
                </a:solidFill>
              </a:rPr>
              <a:t> (Y/N)</a:t>
            </a:r>
          </a:p>
        </p:txBody>
      </p:sp>
      <p:cxnSp>
        <p:nvCxnSpPr>
          <p:cNvPr id="19" name="꺾인 연결선 18"/>
          <p:cNvCxnSpPr>
            <a:stCxn id="10" idx="3"/>
            <a:endCxn id="13" idx="1"/>
          </p:cNvCxnSpPr>
          <p:nvPr/>
        </p:nvCxnSpPr>
        <p:spPr>
          <a:xfrm flipV="1">
            <a:off x="5924518" y="3462534"/>
            <a:ext cx="699981" cy="473854"/>
          </a:xfrm>
          <a:prstGeom prst="bentConnector3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16" idx="3"/>
            <a:endCxn id="18" idx="1"/>
          </p:cNvCxnSpPr>
          <p:nvPr/>
        </p:nvCxnSpPr>
        <p:spPr>
          <a:xfrm flipV="1">
            <a:off x="7703501" y="3936388"/>
            <a:ext cx="861083" cy="819135"/>
          </a:xfrm>
          <a:prstGeom prst="bentConnector3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8" idx="3"/>
            <a:endCxn id="10" idx="1"/>
          </p:cNvCxnSpPr>
          <p:nvPr/>
        </p:nvCxnSpPr>
        <p:spPr>
          <a:xfrm>
            <a:off x="3921994" y="3936388"/>
            <a:ext cx="733590" cy="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18" idx="0"/>
            <a:endCxn id="8" idx="0"/>
          </p:cNvCxnSpPr>
          <p:nvPr/>
        </p:nvCxnSpPr>
        <p:spPr>
          <a:xfrm rot="16200000" flipV="1">
            <a:off x="6314955" y="629755"/>
            <a:ext cx="12700" cy="6054856"/>
          </a:xfrm>
          <a:prstGeom prst="bentConnector3">
            <a:avLst>
              <a:gd name="adj1" fmla="val 13086488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729289" y="7172381"/>
            <a:ext cx="1797218" cy="76370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 smtClean="0">
                <a:solidFill>
                  <a:schemeClr val="tx1"/>
                </a:solidFill>
              </a:rPr>
              <a:t>투게더펀딩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회원가입 완료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0977507" y="2960233"/>
            <a:ext cx="1400585" cy="266208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1084348" y="2694489"/>
            <a:ext cx="1186902" cy="44887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rgbClr val="C00000"/>
                </a:solidFill>
              </a:rPr>
              <a:t>토스 연동하기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138298" y="3716867"/>
            <a:ext cx="1079002" cy="27779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이메일 아이디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>
            <a:stCxn id="26" idx="2"/>
            <a:endCxn id="28" idx="0"/>
          </p:cNvCxnSpPr>
          <p:nvPr/>
        </p:nvCxnSpPr>
        <p:spPr>
          <a:xfrm>
            <a:off x="11677799" y="3994660"/>
            <a:ext cx="0" cy="20099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11138298" y="4195650"/>
            <a:ext cx="1079002" cy="27779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비밀번호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1138298" y="4674433"/>
            <a:ext cx="1079002" cy="27779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비밀번호 확인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/>
          <p:cNvCxnSpPr>
            <a:stCxn id="28" idx="2"/>
            <a:endCxn id="29" idx="0"/>
          </p:cNvCxnSpPr>
          <p:nvPr/>
        </p:nvCxnSpPr>
        <p:spPr>
          <a:xfrm>
            <a:off x="11677799" y="4473443"/>
            <a:ext cx="0" cy="20099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29" idx="2"/>
            <a:endCxn id="35" idx="0"/>
          </p:cNvCxnSpPr>
          <p:nvPr/>
        </p:nvCxnSpPr>
        <p:spPr>
          <a:xfrm>
            <a:off x="11677799" y="4952226"/>
            <a:ext cx="0" cy="225251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11138298" y="5177477"/>
            <a:ext cx="1079002" cy="27779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연동하기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37" name="꺾인 연결선 36"/>
          <p:cNvCxnSpPr>
            <a:endCxn id="59" idx="1"/>
          </p:cNvCxnSpPr>
          <p:nvPr/>
        </p:nvCxnSpPr>
        <p:spPr>
          <a:xfrm flipV="1">
            <a:off x="10120181" y="3399048"/>
            <a:ext cx="1018117" cy="463205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35" idx="2"/>
            <a:endCxn id="23" idx="1"/>
          </p:cNvCxnSpPr>
          <p:nvPr/>
        </p:nvCxnSpPr>
        <p:spPr>
          <a:xfrm rot="5400000">
            <a:off x="5154062" y="1030497"/>
            <a:ext cx="2098964" cy="10948510"/>
          </a:xfrm>
          <a:prstGeom prst="bentConnector4">
            <a:avLst>
              <a:gd name="adj1" fmla="val 40904"/>
              <a:gd name="adj2" fmla="val 102088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3293877" y="6462178"/>
            <a:ext cx="5756766" cy="22177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tx1"/>
                </a:solidFill>
              </a:rPr>
              <a:t>[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토스로 로그인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]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</a:rPr>
              <a:t>첫 연동 가입 이후에는 기존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투게더펀딩</a:t>
            </a:r>
            <a:r>
              <a:rPr lang="ko-KR" altLang="en-US" sz="1000" dirty="0" smtClean="0">
                <a:solidFill>
                  <a:schemeClr val="tx1"/>
                </a:solidFill>
              </a:rPr>
              <a:t> 회원과 동일하게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/>
            </a:r>
            <a:br>
              <a:rPr lang="en-US" altLang="ko-KR" sz="1000" dirty="0" smtClean="0">
                <a:solidFill>
                  <a:schemeClr val="tx1"/>
                </a:solidFill>
              </a:rPr>
            </a:br>
            <a:r>
              <a:rPr lang="en-US" altLang="ko-KR" sz="1000" dirty="0" smtClean="0">
                <a:solidFill>
                  <a:schemeClr val="tx1"/>
                </a:solidFill>
              </a:rPr>
              <a:t>ID / PW </a:t>
            </a:r>
            <a:r>
              <a:rPr lang="ko-KR" altLang="en-US" sz="1000" dirty="0" smtClean="0">
                <a:solidFill>
                  <a:schemeClr val="tx1"/>
                </a:solidFill>
              </a:rPr>
              <a:t> 입력 후 로그인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</a:rPr>
              <a:t>토스 </a:t>
            </a:r>
            <a:r>
              <a:rPr lang="en-US" altLang="ko-KR" sz="1000" dirty="0">
                <a:solidFill>
                  <a:schemeClr val="tx1"/>
                </a:solidFill>
              </a:rPr>
              <a:t>2</a:t>
            </a:r>
            <a:r>
              <a:rPr lang="ko-KR" altLang="en-US" sz="1000" dirty="0" smtClean="0">
                <a:solidFill>
                  <a:schemeClr val="tx1"/>
                </a:solidFill>
              </a:rPr>
              <a:t>차 가입시에 등록된 회원 정보에 연동 시에 입력한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ID/PW </a:t>
            </a:r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</a:rPr>
              <a:t>연동 가입 이후 토스로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로그인으로</a:t>
            </a:r>
            <a:r>
              <a:rPr lang="ko-KR" altLang="en-US" sz="1000" dirty="0" smtClean="0">
                <a:solidFill>
                  <a:schemeClr val="tx1"/>
                </a:solidFill>
              </a:rPr>
              <a:t> 이름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</a:rPr>
              <a:t>휴대폰 번호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입력 후 로그인 시</a:t>
            </a:r>
            <a:r>
              <a:rPr lang="en-US" altLang="ko-KR" sz="1000" dirty="0" smtClean="0">
                <a:solidFill>
                  <a:schemeClr val="tx1"/>
                </a:solidFill>
              </a:rPr>
              <a:t/>
            </a:r>
            <a:br>
              <a:rPr lang="en-US" altLang="ko-KR" sz="1000" dirty="0" smtClean="0">
                <a:solidFill>
                  <a:schemeClr val="tx1"/>
                </a:solidFill>
              </a:rPr>
            </a:br>
            <a:r>
              <a:rPr lang="en-US" altLang="ko-KR" sz="1000" dirty="0" smtClean="0">
                <a:solidFill>
                  <a:schemeClr val="tx1"/>
                </a:solidFill>
              </a:rPr>
              <a:t>[ </a:t>
            </a:r>
            <a:r>
              <a:rPr lang="ko-KR" altLang="en-US" sz="1000" dirty="0" smtClean="0">
                <a:solidFill>
                  <a:schemeClr val="tx1"/>
                </a:solidFill>
              </a:rPr>
              <a:t>이미 토스 연동 가입이 완료되었습니다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 ID,PW</a:t>
            </a:r>
            <a:r>
              <a:rPr lang="ko-KR" altLang="en-US" sz="1000" dirty="0" smtClean="0">
                <a:solidFill>
                  <a:schemeClr val="tx1"/>
                </a:solidFill>
              </a:rPr>
              <a:t>로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로그인을</a:t>
            </a:r>
            <a:r>
              <a:rPr lang="ko-KR" altLang="en-US" sz="1000" dirty="0" smtClean="0">
                <a:solidFill>
                  <a:schemeClr val="tx1"/>
                </a:solidFill>
              </a:rPr>
              <a:t> 진행해주시기 바랍니다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.] alert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solidFill>
                  <a:schemeClr val="tx1"/>
                </a:solidFill>
              </a:rPr>
              <a:t>2</a:t>
            </a:r>
            <a:r>
              <a:rPr lang="ko-KR" altLang="en-US" sz="1000" dirty="0" smtClean="0">
                <a:solidFill>
                  <a:schemeClr val="tx1"/>
                </a:solidFill>
              </a:rPr>
              <a:t>차 회원의 경우 이미 토스에서 원천징수 정보를 입력한 회원이기 때문에</a:t>
            </a:r>
            <a:r>
              <a:rPr lang="en-US" altLang="ko-KR" sz="1000" dirty="0">
                <a:solidFill>
                  <a:schemeClr val="tx1"/>
                </a:solidFill>
              </a:rPr>
              <a:t/>
            </a:r>
            <a:br>
              <a:rPr lang="en-US" altLang="ko-KR" sz="1000" dirty="0">
                <a:solidFill>
                  <a:schemeClr val="tx1"/>
                </a:solidFill>
              </a:rPr>
            </a:br>
            <a:r>
              <a:rPr lang="ko-KR" altLang="en-US" sz="1000" dirty="0" smtClean="0">
                <a:solidFill>
                  <a:schemeClr val="tx1"/>
                </a:solidFill>
              </a:rPr>
              <a:t>토스 연동 시 주민번호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</a:rPr>
              <a:t>주소 입력 없이 가입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723908" y="1838700"/>
            <a:ext cx="1268934" cy="33913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alert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10523564" y="3531299"/>
            <a:ext cx="199559" cy="201907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0000FF"/>
                </a:solidFill>
              </a:rPr>
              <a:t>Y</a:t>
            </a:r>
            <a:endParaRPr lang="ko-KR" altLang="en-US" sz="1000" b="1" dirty="0">
              <a:solidFill>
                <a:srgbClr val="0000FF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9242602" y="2357824"/>
            <a:ext cx="199559" cy="2019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C00000"/>
                </a:solidFill>
              </a:rPr>
              <a:t>N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1138298" y="3260151"/>
            <a:ext cx="1079002" cy="27779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약관동의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63" name="직선 화살표 연결선 62"/>
          <p:cNvCxnSpPr>
            <a:stCxn id="59" idx="2"/>
            <a:endCxn id="26" idx="0"/>
          </p:cNvCxnSpPr>
          <p:nvPr/>
        </p:nvCxnSpPr>
        <p:spPr>
          <a:xfrm>
            <a:off x="11677799" y="3537944"/>
            <a:ext cx="0" cy="178923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79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18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투게더</a:t>
            </a:r>
            <a:r>
              <a:rPr lang="ko-KR" altLang="en-US" dirty="0" smtClean="0"/>
              <a:t> 회원 </a:t>
            </a:r>
            <a:r>
              <a:rPr lang="ko-KR" altLang="en-US" dirty="0" err="1" smtClean="0"/>
              <a:t>토스가입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토스 </a:t>
            </a:r>
            <a:r>
              <a:rPr lang="en-US" altLang="ko-KR" dirty="0" smtClean="0"/>
              <a:t>1,2</a:t>
            </a:r>
            <a:r>
              <a:rPr lang="ko-KR" altLang="en-US" dirty="0" smtClean="0"/>
              <a:t>차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투게더펀딩</a:t>
            </a:r>
            <a:r>
              <a:rPr lang="ko-KR" altLang="en-US" dirty="0" smtClean="0"/>
              <a:t> 기존회원 토스 가입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54912" y="4649342"/>
            <a:ext cx="1268934" cy="55840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기존 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 err="1" smtClean="0">
                <a:solidFill>
                  <a:schemeClr val="tx1"/>
                </a:solidFill>
              </a:rPr>
              <a:t>투게더펀딩</a:t>
            </a:r>
            <a:r>
              <a:rPr lang="en-US" altLang="ko-KR" sz="1050" dirty="0">
                <a:solidFill>
                  <a:schemeClr val="tx1"/>
                </a:solidFill>
              </a:rPr>
              <a:t> </a:t>
            </a:r>
            <a:r>
              <a:rPr lang="ko-KR" altLang="en-US" sz="1050" dirty="0" smtClean="0">
                <a:solidFill>
                  <a:schemeClr val="tx1"/>
                </a:solidFill>
              </a:rPr>
              <a:t>회원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004678" y="4597979"/>
            <a:ext cx="1556200" cy="55840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기존 </a:t>
            </a:r>
            <a:r>
              <a:rPr lang="ko-KR" altLang="en-US" sz="1050" dirty="0" err="1">
                <a:solidFill>
                  <a:schemeClr val="tx1"/>
                </a:solidFill>
              </a:rPr>
              <a:t>투게더펀딩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OBP </a:t>
            </a:r>
            <a:r>
              <a:rPr lang="ko-KR" altLang="en-US" sz="1050" dirty="0" smtClean="0">
                <a:solidFill>
                  <a:schemeClr val="tx1"/>
                </a:solidFill>
              </a:rPr>
              <a:t>계좌 전달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7712324" y="3992656"/>
            <a:ext cx="1400585" cy="191801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7967507" y="3864738"/>
            <a:ext cx="891737" cy="27779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투자하기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873874" y="4349895"/>
            <a:ext cx="1079002" cy="27779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약관동의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873874" y="4831472"/>
            <a:ext cx="1079002" cy="27779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투자위험고지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873874" y="5313049"/>
            <a:ext cx="1079002" cy="27779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동의함 입력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9630473" y="3992656"/>
            <a:ext cx="1400585" cy="191801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9792023" y="3678108"/>
            <a:ext cx="1079002" cy="4473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rgbClr val="C00000"/>
                </a:solidFill>
              </a:rPr>
              <a:t>2</a:t>
            </a:r>
            <a:r>
              <a:rPr lang="ko-KR" altLang="en-US" sz="1050" b="1" dirty="0">
                <a:solidFill>
                  <a:srgbClr val="C00000"/>
                </a:solidFill>
              </a:rPr>
              <a:t>차 가입</a:t>
            </a:r>
            <a:r>
              <a:rPr lang="en-US" altLang="ko-KR" sz="1050" b="1" dirty="0">
                <a:solidFill>
                  <a:srgbClr val="C00000"/>
                </a:solidFill>
              </a:rPr>
              <a:t/>
            </a:r>
            <a:br>
              <a:rPr lang="en-US" altLang="ko-KR" sz="1050" b="1" dirty="0">
                <a:solidFill>
                  <a:srgbClr val="C00000"/>
                </a:solidFill>
              </a:rPr>
            </a:br>
            <a:r>
              <a:rPr lang="en-US" altLang="ko-KR" sz="1050" dirty="0">
                <a:solidFill>
                  <a:schemeClr val="tx1"/>
                </a:solidFill>
              </a:rPr>
              <a:t>(</a:t>
            </a:r>
            <a:r>
              <a:rPr lang="ko-KR" altLang="en-US" sz="1050" dirty="0">
                <a:solidFill>
                  <a:schemeClr val="tx1"/>
                </a:solidFill>
              </a:rPr>
              <a:t>원천징수 정보</a:t>
            </a:r>
            <a:r>
              <a:rPr lang="en-US" altLang="ko-KR" sz="1050" dirty="0">
                <a:solidFill>
                  <a:schemeClr val="tx1"/>
                </a:solidFill>
              </a:rPr>
              <a:t>)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9792023" y="4349895"/>
            <a:ext cx="1079002" cy="27779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주민번호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9792023" y="4831472"/>
            <a:ext cx="1079002" cy="27779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주소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9792023" y="5313049"/>
            <a:ext cx="1079002" cy="27779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이메일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/>
          <p:cNvCxnSpPr>
            <a:stCxn id="42" idx="2"/>
            <a:endCxn id="43" idx="0"/>
          </p:cNvCxnSpPr>
          <p:nvPr/>
        </p:nvCxnSpPr>
        <p:spPr>
          <a:xfrm>
            <a:off x="8413375" y="4627688"/>
            <a:ext cx="0" cy="203784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43" idx="2"/>
            <a:endCxn id="44" idx="0"/>
          </p:cNvCxnSpPr>
          <p:nvPr/>
        </p:nvCxnSpPr>
        <p:spPr>
          <a:xfrm>
            <a:off x="8413375" y="5109265"/>
            <a:ext cx="0" cy="203784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48" idx="2"/>
            <a:endCxn id="49" idx="0"/>
          </p:cNvCxnSpPr>
          <p:nvPr/>
        </p:nvCxnSpPr>
        <p:spPr>
          <a:xfrm>
            <a:off x="10331524" y="4627688"/>
            <a:ext cx="0" cy="203784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49" idx="2"/>
            <a:endCxn id="50" idx="0"/>
          </p:cNvCxnSpPr>
          <p:nvPr/>
        </p:nvCxnSpPr>
        <p:spPr>
          <a:xfrm>
            <a:off x="10331524" y="5109265"/>
            <a:ext cx="0" cy="203784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6225880" y="4597979"/>
            <a:ext cx="966277" cy="55840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투자하기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65" name="꺾인 연결선 64"/>
          <p:cNvCxnSpPr>
            <a:stCxn id="21" idx="3"/>
            <a:endCxn id="68" idx="1"/>
          </p:cNvCxnSpPr>
          <p:nvPr/>
        </p:nvCxnSpPr>
        <p:spPr>
          <a:xfrm flipV="1">
            <a:off x="1623846" y="3794534"/>
            <a:ext cx="768376" cy="1134013"/>
          </a:xfrm>
          <a:prstGeom prst="bentConnector3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모서리가 둥근 직사각형 65"/>
          <p:cNvSpPr/>
          <p:nvPr/>
        </p:nvSpPr>
        <p:spPr>
          <a:xfrm>
            <a:off x="2231431" y="3309771"/>
            <a:ext cx="1400585" cy="317752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2338272" y="3026488"/>
            <a:ext cx="1186902" cy="44887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solidFill>
                  <a:srgbClr val="C00000"/>
                </a:solidFill>
              </a:rPr>
              <a:t>1</a:t>
            </a:r>
            <a:r>
              <a:rPr lang="ko-KR" altLang="en-US" sz="1050" b="1" dirty="0" smtClean="0">
                <a:solidFill>
                  <a:srgbClr val="C00000"/>
                </a:solidFill>
              </a:rPr>
              <a:t>차 가입</a:t>
            </a:r>
            <a:endParaRPr lang="en-US" altLang="ko-KR" sz="1050" b="1" dirty="0" smtClean="0">
              <a:solidFill>
                <a:srgbClr val="C00000"/>
              </a:solidFill>
            </a:endParaRPr>
          </a:p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(</a:t>
            </a:r>
            <a:r>
              <a:rPr lang="ko-KR" altLang="en-US" sz="1050" dirty="0" smtClean="0">
                <a:solidFill>
                  <a:schemeClr val="tx1"/>
                </a:solidFill>
              </a:rPr>
              <a:t>빠른 회원가입</a:t>
            </a:r>
            <a:r>
              <a:rPr lang="en-US" altLang="ko-KR" sz="1050" dirty="0" smtClean="0">
                <a:solidFill>
                  <a:schemeClr val="tx1"/>
                </a:solidFill>
              </a:rPr>
              <a:t>)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392222" y="3655637"/>
            <a:ext cx="1079002" cy="27779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이용약관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392222" y="4089111"/>
            <a:ext cx="1079002" cy="27779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개인정보 약관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404038" y="4522585"/>
            <a:ext cx="1079002" cy="36974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원리금수취권 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동의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392222" y="5048628"/>
            <a:ext cx="1079002" cy="27779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국적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392222" y="5481482"/>
            <a:ext cx="1079002" cy="27779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출금 계좌 등록 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73" name="직선 화살표 연결선 72"/>
          <p:cNvCxnSpPr>
            <a:stCxn id="68" idx="2"/>
            <a:endCxn id="69" idx="0"/>
          </p:cNvCxnSpPr>
          <p:nvPr/>
        </p:nvCxnSpPr>
        <p:spPr>
          <a:xfrm>
            <a:off x="2931723" y="3933430"/>
            <a:ext cx="0" cy="155681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69" idx="2"/>
            <a:endCxn id="70" idx="0"/>
          </p:cNvCxnSpPr>
          <p:nvPr/>
        </p:nvCxnSpPr>
        <p:spPr>
          <a:xfrm>
            <a:off x="2931723" y="4366904"/>
            <a:ext cx="11816" cy="155681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70" idx="2"/>
            <a:endCxn id="71" idx="0"/>
          </p:cNvCxnSpPr>
          <p:nvPr/>
        </p:nvCxnSpPr>
        <p:spPr>
          <a:xfrm flipH="1">
            <a:off x="2931723" y="4892327"/>
            <a:ext cx="11816" cy="156301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71" idx="2"/>
            <a:endCxn id="72" idx="0"/>
          </p:cNvCxnSpPr>
          <p:nvPr/>
        </p:nvCxnSpPr>
        <p:spPr>
          <a:xfrm>
            <a:off x="2931723" y="5326421"/>
            <a:ext cx="0" cy="155061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2392222" y="5942503"/>
            <a:ext cx="1079002" cy="36974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토스로 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시작하기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78" name="직선 화살표 연결선 77"/>
          <p:cNvCxnSpPr>
            <a:stCxn id="72" idx="2"/>
            <a:endCxn id="77" idx="0"/>
          </p:cNvCxnSpPr>
          <p:nvPr/>
        </p:nvCxnSpPr>
        <p:spPr>
          <a:xfrm>
            <a:off x="2931723" y="5759275"/>
            <a:ext cx="0" cy="183228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77" idx="3"/>
            <a:endCxn id="38" idx="1"/>
          </p:cNvCxnSpPr>
          <p:nvPr/>
        </p:nvCxnSpPr>
        <p:spPr>
          <a:xfrm flipV="1">
            <a:off x="3471224" y="4877184"/>
            <a:ext cx="533454" cy="1250190"/>
          </a:xfrm>
          <a:prstGeom prst="bentConnector3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38" idx="3"/>
            <a:endCxn id="59" idx="1"/>
          </p:cNvCxnSpPr>
          <p:nvPr/>
        </p:nvCxnSpPr>
        <p:spPr>
          <a:xfrm>
            <a:off x="5560878" y="4877184"/>
            <a:ext cx="665002" cy="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>
            <a:stCxn id="59" idx="3"/>
            <a:endCxn id="42" idx="1"/>
          </p:cNvCxnSpPr>
          <p:nvPr/>
        </p:nvCxnSpPr>
        <p:spPr>
          <a:xfrm flipV="1">
            <a:off x="7192157" y="4488792"/>
            <a:ext cx="681717" cy="388392"/>
          </a:xfrm>
          <a:prstGeom prst="bentConnector3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 89"/>
          <p:cNvCxnSpPr>
            <a:stCxn id="44" idx="3"/>
            <a:endCxn id="48" idx="1"/>
          </p:cNvCxnSpPr>
          <p:nvPr/>
        </p:nvCxnSpPr>
        <p:spPr>
          <a:xfrm flipV="1">
            <a:off x="8952876" y="4488792"/>
            <a:ext cx="839147" cy="963154"/>
          </a:xfrm>
          <a:prstGeom prst="bentConnector3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/>
          <p:cNvSpPr/>
          <p:nvPr/>
        </p:nvSpPr>
        <p:spPr>
          <a:xfrm>
            <a:off x="11436844" y="4597979"/>
            <a:ext cx="878434" cy="55840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 smtClean="0">
                <a:solidFill>
                  <a:schemeClr val="tx1"/>
                </a:solidFill>
              </a:rPr>
              <a:t>투자완료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95" name="꺾인 연결선 94"/>
          <p:cNvCxnSpPr>
            <a:stCxn id="50" idx="3"/>
            <a:endCxn id="93" idx="1"/>
          </p:cNvCxnSpPr>
          <p:nvPr/>
        </p:nvCxnSpPr>
        <p:spPr>
          <a:xfrm flipV="1">
            <a:off x="10871025" y="4877184"/>
            <a:ext cx="565819" cy="574762"/>
          </a:xfrm>
          <a:prstGeom prst="bentConnector3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6587634" y="6662362"/>
            <a:ext cx="5756766" cy="19514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tx1"/>
                </a:solidFill>
              </a:rPr>
              <a:t>[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기존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투게더펀딩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회원 토스 가입시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]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</a:rPr>
              <a:t>토스에서 </a:t>
            </a:r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차가입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후 기존회원 </a:t>
            </a:r>
            <a:r>
              <a:rPr lang="en-US" altLang="ko-KR" sz="1000" dirty="0" smtClean="0">
                <a:solidFill>
                  <a:schemeClr val="tx1"/>
                </a:solidFill>
              </a:rPr>
              <a:t>OBP </a:t>
            </a:r>
            <a:r>
              <a:rPr lang="ko-KR" altLang="en-US" sz="1000" dirty="0" smtClean="0">
                <a:solidFill>
                  <a:schemeClr val="tx1"/>
                </a:solidFill>
              </a:rPr>
              <a:t>계좌 정보 전달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</a:rPr>
              <a:t>별도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투게더펀딩에서는</a:t>
            </a:r>
            <a:r>
              <a:rPr lang="ko-KR" altLang="en-US" sz="1000" dirty="0" smtClean="0">
                <a:solidFill>
                  <a:schemeClr val="tx1"/>
                </a:solidFill>
              </a:rPr>
              <a:t> 원천징수 정보를 전달하지 않기 때문에 토스에서 </a:t>
            </a:r>
            <a:r>
              <a:rPr lang="en-US" altLang="ko-KR" sz="1000" dirty="0" smtClean="0">
                <a:solidFill>
                  <a:schemeClr val="tx1"/>
                </a:solidFill>
              </a:rPr>
              <a:t>2</a:t>
            </a:r>
            <a:r>
              <a:rPr lang="ko-KR" altLang="en-US" sz="1000" dirty="0" smtClean="0">
                <a:solidFill>
                  <a:schemeClr val="tx1"/>
                </a:solidFill>
              </a:rPr>
              <a:t>차 가입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</a:rPr>
              <a:t>원천징수 정보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r>
              <a:rPr lang="ko-KR" altLang="en-US" sz="1000" dirty="0" smtClean="0">
                <a:solidFill>
                  <a:schemeClr val="tx1"/>
                </a:solidFill>
              </a:rPr>
              <a:t> 입력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95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토스 연동 관련 작업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Toss</a:t>
            </a:r>
            <a:r>
              <a:rPr lang="ko-KR" altLang="en-US" dirty="0" smtClean="0"/>
              <a:t>로 로그인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211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기획의도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1413" y="625033"/>
            <a:ext cx="5622950" cy="19961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토스 전용 상품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추가로 인한 기능 추가</a:t>
            </a:r>
            <a:r>
              <a:rPr lang="en-US" altLang="ko-KR" sz="1400" dirty="0" smtClean="0"/>
              <a:t>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토스 전용 상품은 </a:t>
            </a:r>
            <a:r>
              <a:rPr lang="ko-KR" altLang="en-US" sz="1400" dirty="0" err="1" smtClean="0"/>
              <a:t>투게더</a:t>
            </a:r>
            <a:r>
              <a:rPr lang="ko-KR" altLang="en-US" sz="1400" dirty="0" smtClean="0"/>
              <a:t> 홈페이지에서 투자 불가능하다</a:t>
            </a:r>
            <a:r>
              <a:rPr lang="en-US" altLang="ko-KR" sz="1400" dirty="0" smtClean="0"/>
              <a:t>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토스 전용 상품은 오픈마켓에서 판매 불가능 하다</a:t>
            </a:r>
            <a:r>
              <a:rPr lang="en-US" altLang="ko-KR" sz="1400" dirty="0" smtClean="0"/>
              <a:t>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/>
              <a:t>LOAN/MEMBER/INVEST</a:t>
            </a:r>
            <a:r>
              <a:rPr lang="ko-KR" altLang="en-US" sz="1400" dirty="0" smtClean="0"/>
              <a:t> 컬럼 추가</a:t>
            </a:r>
            <a:r>
              <a:rPr lang="en-US" altLang="ko-KR" sz="1400" dirty="0" smtClean="0"/>
              <a:t>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/>
              <a:t>LOAN </a:t>
            </a:r>
            <a:r>
              <a:rPr lang="ko-KR" altLang="en-US" sz="1400" dirty="0" smtClean="0"/>
              <a:t>컬럼 추가에 따른 프론트 페이지 변경</a:t>
            </a:r>
            <a:r>
              <a:rPr lang="en-US" altLang="ko-KR" sz="1400" dirty="0" smtClean="0"/>
              <a:t>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/>
              <a:t>MEMBER </a:t>
            </a:r>
            <a:r>
              <a:rPr lang="ko-KR" altLang="en-US" sz="1400" dirty="0" smtClean="0"/>
              <a:t>컬럼 추가에 따른 회원정보 </a:t>
            </a:r>
            <a:r>
              <a:rPr lang="en-US" altLang="ko-KR" sz="1400" dirty="0" smtClean="0"/>
              <a:t>Flow </a:t>
            </a:r>
            <a:r>
              <a:rPr lang="ko-KR" altLang="en-US" sz="1400" dirty="0" smtClean="0"/>
              <a:t>및 프론트 페이지 변경</a:t>
            </a:r>
            <a:endParaRPr lang="en-US" altLang="ko-KR" sz="14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293066"/>
              </p:ext>
            </p:extLst>
          </p:nvPr>
        </p:nvGraphicFramePr>
        <p:xfrm>
          <a:off x="907303" y="3604122"/>
          <a:ext cx="11072494" cy="44665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4764">
                  <a:extLst>
                    <a:ext uri="{9D8B030D-6E8A-4147-A177-3AD203B41FA5}">
                      <a16:colId xmlns:a16="http://schemas.microsoft.com/office/drawing/2014/main" val="3569583930"/>
                    </a:ext>
                  </a:extLst>
                </a:gridCol>
                <a:gridCol w="4121168">
                  <a:extLst>
                    <a:ext uri="{9D8B030D-6E8A-4147-A177-3AD203B41FA5}">
                      <a16:colId xmlns:a16="http://schemas.microsoft.com/office/drawing/2014/main" val="652639091"/>
                    </a:ext>
                  </a:extLst>
                </a:gridCol>
                <a:gridCol w="5046562">
                  <a:extLst>
                    <a:ext uri="{9D8B030D-6E8A-4147-A177-3AD203B41FA5}">
                      <a16:colId xmlns:a16="http://schemas.microsoft.com/office/drawing/2014/main" val="2825567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컬럼명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값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098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Partner_Type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투자 가능 파트너 구분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ALL,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ALLIENCE_PARTNER, PLATFORM_PARTNER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279516"/>
                  </a:ext>
                </a:extLst>
              </a:tr>
              <a:tr h="1129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Partner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투자 가능 파트너 및 플랫폼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355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Kb_min_price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KB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시세 매매 하위 평균가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소수점 허용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251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Kb_max_price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KB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시세 매매 상위 평균가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소수점 허용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575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molit_min_price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국토교통부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거래 하한가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소수점 허용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493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molit_max_price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국토교통부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거래 상한가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소수점 허용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394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Invest_point_title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투자포인트 제목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텍스트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651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Invest_point_description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투자포인트 내용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텍스트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118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Is_openmarket_Sell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오픈마켓 판매 가능 여부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ko-KR" altLang="en-US" sz="1100" baseline="0" dirty="0" err="1" smtClean="0">
                          <a:solidFill>
                            <a:schemeClr val="tx1"/>
                          </a:solidFill>
                        </a:rPr>
                        <a:t>판매가능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, false :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판매 불가능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7101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66003" y="2994628"/>
            <a:ext cx="1380955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ko-KR" dirty="0" smtClean="0"/>
              <a:t>LOAN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666143"/>
              </p:ext>
            </p:extLst>
          </p:nvPr>
        </p:nvGraphicFramePr>
        <p:xfrm>
          <a:off x="7349923" y="4490656"/>
          <a:ext cx="42209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967">
                  <a:extLst>
                    <a:ext uri="{9D8B030D-6E8A-4147-A177-3AD203B41FA5}">
                      <a16:colId xmlns:a16="http://schemas.microsoft.com/office/drawing/2014/main" val="902509290"/>
                    </a:ext>
                  </a:extLst>
                </a:gridCol>
                <a:gridCol w="1406967">
                  <a:extLst>
                    <a:ext uri="{9D8B030D-6E8A-4147-A177-3AD203B41FA5}">
                      <a16:colId xmlns:a16="http://schemas.microsoft.com/office/drawing/2014/main" val="3370512802"/>
                    </a:ext>
                  </a:extLst>
                </a:gridCol>
                <a:gridCol w="1406967">
                  <a:extLst>
                    <a:ext uri="{9D8B030D-6E8A-4147-A177-3AD203B41FA5}">
                      <a16:colId xmlns:a16="http://schemas.microsoft.com/office/drawing/2014/main" val="8318395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Alience_partner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Platform_partner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208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ALL, TOGETHER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WELCOME,APRO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TOSS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366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430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20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토스 연동 가입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토스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 가입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투게더펀딩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연동가입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16474" y="2887572"/>
            <a:ext cx="1912979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로그인</a:t>
            </a:r>
            <a:endParaRPr lang="ko-KR" altLang="en-US" b="1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617725" y="3676246"/>
            <a:ext cx="2910476" cy="4448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E-mail </a:t>
            </a:r>
            <a:r>
              <a:rPr lang="ko-KR" altLang="en-US" sz="1000" dirty="0" smtClean="0">
                <a:solidFill>
                  <a:schemeClr val="tx1"/>
                </a:solidFill>
              </a:rPr>
              <a:t>주소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17725" y="4366441"/>
            <a:ext cx="2910476" cy="4448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비밀번호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617725" y="5056636"/>
            <a:ext cx="2910476" cy="444843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로그인</a:t>
            </a:r>
            <a:endParaRPr lang="ko-KR" altLang="en-US" sz="1600" b="1" dirty="0"/>
          </a:p>
        </p:txBody>
      </p:sp>
      <p:grpSp>
        <p:nvGrpSpPr>
          <p:cNvPr id="13" name="Check Box"/>
          <p:cNvGrpSpPr/>
          <p:nvPr/>
        </p:nvGrpSpPr>
        <p:grpSpPr>
          <a:xfrm>
            <a:off x="3691838" y="5656862"/>
            <a:ext cx="837798" cy="153888"/>
            <a:chOff x="539954" y="1505303"/>
            <a:chExt cx="837798" cy="153888"/>
          </a:xfrm>
        </p:grpSpPr>
        <p:sp>
          <p:nvSpPr>
            <p:cNvPr id="14" name="Box" descr="&lt;Tags&gt;&lt;SMARTRESIZEANCHORS&gt;None,None,Absolute,None&lt;/SMARTRESIZEANCHORS&gt;&lt;/Tags&gt;"/>
            <p:cNvSpPr>
              <a:spLocks noChangeAspect="1"/>
            </p:cNvSpPr>
            <p:nvPr/>
          </p:nvSpPr>
          <p:spPr>
            <a:xfrm>
              <a:off x="539954" y="1515571"/>
              <a:ext cx="133350" cy="13335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Label" descr="&lt;SmartSettings&gt;&lt;SmartResize anchorLeft=&quot;Absolute&quot; anchorTop=&quot;Relative&quot; anchorRight=&quot;Relative&quot; anchorBottom=&quot;Relative&quot; /&gt;&lt;/SmartSettings&gt;"/>
            <p:cNvSpPr txBox="1"/>
            <p:nvPr>
              <p:custDataLst>
                <p:tags r:id="rId1"/>
              </p:custDataLst>
            </p:nvPr>
          </p:nvSpPr>
          <p:spPr>
            <a:xfrm>
              <a:off x="736551" y="1505303"/>
              <a:ext cx="641201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ko-KR" altLang="en-US" sz="100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자동로그인</a:t>
              </a:r>
              <a:endParaRPr lang="en-US" sz="10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18" name="직선 연결선 17"/>
          <p:cNvCxnSpPr/>
          <p:nvPr/>
        </p:nvCxnSpPr>
        <p:spPr>
          <a:xfrm>
            <a:off x="3427329" y="6599933"/>
            <a:ext cx="3272698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66262" y="6726171"/>
            <a:ext cx="2739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회원가입 │</a:t>
            </a:r>
            <a:r>
              <a:rPr lang="ko-KR" altLang="en-US" sz="1000" dirty="0" smtClean="0"/>
              <a:t> 아이디 찾기 </a:t>
            </a:r>
            <a:r>
              <a:rPr lang="ko-KR" altLang="en-US" sz="1000" dirty="0"/>
              <a:t>│ </a:t>
            </a:r>
            <a:r>
              <a:rPr lang="ko-KR" altLang="en-US" sz="1000" dirty="0" smtClean="0"/>
              <a:t>비밀번호 찾기</a:t>
            </a:r>
            <a:endParaRPr lang="ko-KR" altLang="en-US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2710600" y="7221114"/>
            <a:ext cx="4747875" cy="765268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Q&amp;A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는 </a:t>
            </a:r>
            <a:r>
              <a:rPr lang="en-US" altLang="ko-KR" sz="1000" dirty="0" smtClean="0">
                <a:solidFill>
                  <a:srgbClr val="0000FF"/>
                </a:solidFill>
              </a:rPr>
              <a:t>[</a:t>
            </a:r>
            <a:r>
              <a:rPr lang="ko-KR" altLang="en-US" sz="1000" dirty="0" err="1" smtClean="0">
                <a:solidFill>
                  <a:srgbClr val="0000FF"/>
                </a:solidFill>
              </a:rPr>
              <a:t>문의메일</a:t>
            </a:r>
            <a:r>
              <a:rPr lang="ko-KR" altLang="en-US" sz="1000" dirty="0" smtClean="0">
                <a:solidFill>
                  <a:srgbClr val="0000FF"/>
                </a:solidFill>
              </a:rPr>
              <a:t> </a:t>
            </a:r>
            <a:r>
              <a:rPr lang="ko-KR" altLang="en-US" sz="1000" dirty="0" err="1" smtClean="0">
                <a:solidFill>
                  <a:srgbClr val="0000FF"/>
                </a:solidFill>
              </a:rPr>
              <a:t>바로가기</a:t>
            </a:r>
            <a:r>
              <a:rPr lang="en-US" altLang="ko-KR" sz="1000" dirty="0" smtClean="0">
                <a:solidFill>
                  <a:srgbClr val="0000FF"/>
                </a:solidFill>
              </a:rPr>
              <a:t>]</a:t>
            </a:r>
            <a:endParaRPr lang="ko-KR" altLang="en-US" sz="1000" dirty="0">
              <a:solidFill>
                <a:srgbClr val="0000FF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699025" y="2397211"/>
            <a:ext cx="4747875" cy="572808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5297772" y="6075574"/>
            <a:ext cx="1182861" cy="32380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Toss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65436" y="6040103"/>
            <a:ext cx="251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토스에서 이미 부동산 </a:t>
            </a:r>
            <a:endParaRPr lang="en-US" altLang="ko-KR" sz="1000" dirty="0" smtClean="0"/>
          </a:p>
          <a:p>
            <a:r>
              <a:rPr lang="ko-KR" altLang="en-US" sz="1000" dirty="0" smtClean="0"/>
              <a:t>소액투자를 </a:t>
            </a:r>
            <a:r>
              <a:rPr lang="ko-KR" altLang="en-US" sz="1000" dirty="0" err="1" smtClean="0"/>
              <a:t>이용하시나요</a:t>
            </a:r>
            <a:r>
              <a:rPr lang="en-US" altLang="ko-KR" sz="1000" dirty="0" smtClean="0"/>
              <a:t>?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605238" y="5888827"/>
            <a:ext cx="245352" cy="24535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27" name="직사각형 26"/>
          <p:cNvSpPr/>
          <p:nvPr/>
        </p:nvSpPr>
        <p:spPr>
          <a:xfrm>
            <a:off x="3643083" y="6661898"/>
            <a:ext cx="245352" cy="24535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/>
          </p:nvPr>
        </p:nvGraphicFramePr>
        <p:xfrm>
          <a:off x="9479665" y="1622408"/>
          <a:ext cx="3162958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368">
                  <a:extLst>
                    <a:ext uri="{9D8B030D-6E8A-4147-A177-3AD203B41FA5}">
                      <a16:colId xmlns:a16="http://schemas.microsoft.com/office/drawing/2014/main" val="2477721673"/>
                    </a:ext>
                  </a:extLst>
                </a:gridCol>
                <a:gridCol w="2873590">
                  <a:extLst>
                    <a:ext uri="{9D8B030D-6E8A-4147-A177-3AD203B41FA5}">
                      <a16:colId xmlns:a16="http://schemas.microsoft.com/office/drawing/2014/main" val="1317216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토스로 로그인 버튼 추가 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5959068"/>
                  </a:ext>
                </a:extLst>
              </a:tr>
              <a:tr h="3911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기존 자동로그인 우측에 있던 회원가입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하단으로 이동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9580727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254643" y="1377387"/>
            <a:ext cx="9132426" cy="2450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GNB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54643" y="8930021"/>
            <a:ext cx="9132426" cy="2450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FOOTER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1552158" y="965979"/>
            <a:ext cx="3825958" cy="27467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토스 로그인 페이지 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068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21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토스 연동 가입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토스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 가입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투게더펀딩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연동가입</a:t>
            </a:r>
            <a:endParaRPr lang="ko-KR" altLang="en-US" dirty="0"/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/>
          </p:nvPr>
        </p:nvGraphicFramePr>
        <p:xfrm>
          <a:off x="9479665" y="1622408"/>
          <a:ext cx="3162958" cy="4651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368">
                  <a:extLst>
                    <a:ext uri="{9D8B030D-6E8A-4147-A177-3AD203B41FA5}">
                      <a16:colId xmlns:a16="http://schemas.microsoft.com/office/drawing/2014/main" val="2477721673"/>
                    </a:ext>
                  </a:extLst>
                </a:gridCol>
                <a:gridCol w="2873590">
                  <a:extLst>
                    <a:ext uri="{9D8B030D-6E8A-4147-A177-3AD203B41FA5}">
                      <a16:colId xmlns:a16="http://schemas.microsoft.com/office/drawing/2014/main" val="1317216190"/>
                    </a:ext>
                  </a:extLst>
                </a:gridCol>
              </a:tblGrid>
              <a:tr h="284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휴대폰 번호로 본인인증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인증 후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[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인증이 완료되었습니다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.]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팝업 후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토스 연동페이지로 이동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5959068"/>
                  </a:ext>
                </a:extLst>
              </a:tr>
              <a:tr h="18056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토스 회원이 아닌 경우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[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토스 회원으로 확인되지않습니다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b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Toss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</a:rPr>
                        <a:t>로그인이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 아닌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</a:rPr>
                        <a:t>투게더펀딩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 회원가입을 진행해주시기 바랍니다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팝업 후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투게더펀딩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회원가입 페이지로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 이동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이미 연동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가입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이 완료된 회원의 경우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이미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</a:rPr>
                        <a:t>투게더펀딩에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 토스 연동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</a:rPr>
                        <a:t>회원가입된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 회원입니다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.  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ID , PW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를 입력해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</a:rPr>
                        <a:t>로그인을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 진행해주시기 바랍니다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.]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팝업 후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</a:rPr>
                        <a:t>투게더펀딩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 로그인페이지로 이동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4603475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254643" y="1377387"/>
            <a:ext cx="9132426" cy="2450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GNB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54643" y="8930021"/>
            <a:ext cx="9132426" cy="2450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FOOTER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710600" y="2876528"/>
            <a:ext cx="4747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Toss </a:t>
            </a:r>
            <a:r>
              <a:rPr lang="ko-KR" altLang="en-US" sz="2400" b="1" dirty="0" smtClean="0"/>
              <a:t>로그인</a:t>
            </a:r>
            <a:endParaRPr lang="ko-KR" altLang="en-US" sz="2400" b="1" dirty="0"/>
          </a:p>
        </p:txBody>
      </p:sp>
      <p:sp>
        <p:nvSpPr>
          <p:cNvPr id="20" name="직사각형 19"/>
          <p:cNvSpPr/>
          <p:nvPr/>
        </p:nvSpPr>
        <p:spPr>
          <a:xfrm>
            <a:off x="2699025" y="3486199"/>
            <a:ext cx="474787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50" dirty="0" smtClean="0"/>
              <a:t>본인인증을 하셔야 토스로 로그인 및 </a:t>
            </a:r>
            <a:r>
              <a:rPr lang="ko-KR" altLang="en-US" sz="1050" dirty="0" err="1" smtClean="0"/>
              <a:t>유저연동이</a:t>
            </a:r>
            <a:r>
              <a:rPr lang="ko-KR" altLang="en-US" sz="1050" dirty="0" smtClean="0"/>
              <a:t> 가능합니다.</a:t>
            </a:r>
            <a:endParaRPr lang="ko-KR" altLang="en-US" sz="1050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822" y="4230732"/>
            <a:ext cx="1657350" cy="1152525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2710600" y="7221114"/>
            <a:ext cx="4747875" cy="765268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Q&amp;A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는 </a:t>
            </a:r>
            <a:r>
              <a:rPr lang="en-US" altLang="ko-KR" sz="1000" dirty="0" smtClean="0">
                <a:solidFill>
                  <a:srgbClr val="0000FF"/>
                </a:solidFill>
              </a:rPr>
              <a:t>[</a:t>
            </a:r>
            <a:r>
              <a:rPr lang="ko-KR" altLang="en-US" sz="1000" dirty="0" err="1" smtClean="0">
                <a:solidFill>
                  <a:srgbClr val="0000FF"/>
                </a:solidFill>
              </a:rPr>
              <a:t>문의메일</a:t>
            </a:r>
            <a:r>
              <a:rPr lang="ko-KR" altLang="en-US" sz="1000" dirty="0" smtClean="0">
                <a:solidFill>
                  <a:srgbClr val="0000FF"/>
                </a:solidFill>
              </a:rPr>
              <a:t> </a:t>
            </a:r>
            <a:r>
              <a:rPr lang="ko-KR" altLang="en-US" sz="1000" dirty="0" err="1" smtClean="0">
                <a:solidFill>
                  <a:srgbClr val="0000FF"/>
                </a:solidFill>
              </a:rPr>
              <a:t>바로가기</a:t>
            </a:r>
            <a:r>
              <a:rPr lang="en-US" altLang="ko-KR" sz="1000" dirty="0" smtClean="0">
                <a:solidFill>
                  <a:srgbClr val="0000FF"/>
                </a:solidFill>
              </a:rPr>
              <a:t>]</a:t>
            </a:r>
            <a:endParaRPr lang="ko-KR" altLang="en-US" sz="1000" dirty="0">
              <a:solidFill>
                <a:srgbClr val="0000FF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699025" y="2397211"/>
            <a:ext cx="4747875" cy="572808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3617725" y="6007301"/>
            <a:ext cx="2910476" cy="444843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휴대폰 인증</a:t>
            </a:r>
            <a:endParaRPr lang="ko-KR" altLang="en-US" sz="1400" b="1" dirty="0"/>
          </a:p>
        </p:txBody>
      </p:sp>
      <p:sp>
        <p:nvSpPr>
          <p:cNvPr id="39" name="직사각형 38"/>
          <p:cNvSpPr/>
          <p:nvPr/>
        </p:nvSpPr>
        <p:spPr>
          <a:xfrm>
            <a:off x="3605238" y="5888827"/>
            <a:ext cx="245352" cy="24535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40" name="직사각형 39"/>
          <p:cNvSpPr/>
          <p:nvPr/>
        </p:nvSpPr>
        <p:spPr>
          <a:xfrm>
            <a:off x="2699025" y="5702313"/>
            <a:ext cx="474787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50" dirty="0" smtClean="0"/>
              <a:t>토스에서 가입한 휴대폰번호를 인증해주시기 바랍니다</a:t>
            </a:r>
            <a:r>
              <a:rPr lang="en-US" altLang="ko-KR" sz="1050" dirty="0" smtClean="0"/>
              <a:t>.</a:t>
            </a:r>
            <a:endParaRPr lang="ko-KR" altLang="en-US" sz="1050" dirty="0"/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1543" y="2242252"/>
            <a:ext cx="1556277" cy="1996867"/>
          </a:xfrm>
          <a:prstGeom prst="rect">
            <a:avLst/>
          </a:prstGeom>
        </p:spPr>
      </p:pic>
      <p:sp>
        <p:nvSpPr>
          <p:cNvPr id="42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1552158" y="941523"/>
            <a:ext cx="3825958" cy="274675"/>
          </a:xfrm>
        </p:spPr>
        <p:txBody>
          <a:bodyPr/>
          <a:lstStyle/>
          <a:p>
            <a:r>
              <a:rPr lang="ko-KR" altLang="en-US" dirty="0" smtClean="0"/>
              <a:t>토스 로그인 본인인증 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6295336" y="5856753"/>
            <a:ext cx="245352" cy="24535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60986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22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토스 연동 가입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토스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 가입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투게더펀딩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연동가입</a:t>
            </a:r>
            <a:endParaRPr lang="ko-KR" altLang="en-US" dirty="0"/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/>
          </p:nvPr>
        </p:nvGraphicFramePr>
        <p:xfrm>
          <a:off x="9479665" y="1622408"/>
          <a:ext cx="3162958" cy="648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368">
                  <a:extLst>
                    <a:ext uri="{9D8B030D-6E8A-4147-A177-3AD203B41FA5}">
                      <a16:colId xmlns:a16="http://schemas.microsoft.com/office/drawing/2014/main" val="2477721673"/>
                    </a:ext>
                  </a:extLst>
                </a:gridCol>
                <a:gridCol w="2873590">
                  <a:extLst>
                    <a:ext uri="{9D8B030D-6E8A-4147-A177-3AD203B41FA5}">
                      <a16:colId xmlns:a16="http://schemas.microsoft.com/office/drawing/2014/main" val="1317216190"/>
                    </a:ext>
                  </a:extLst>
                </a:gridCol>
              </a:tblGrid>
              <a:tr h="2526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본인확인시에 인증한 휴대폰 번호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 자동 입력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59590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본인확인시에 입력한 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생년월일 앞자리 자동입력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9580727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254643" y="1377387"/>
            <a:ext cx="9132426" cy="2450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GNB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54643" y="8930021"/>
            <a:ext cx="9132426" cy="2450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이어서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710600" y="1909441"/>
            <a:ext cx="474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/>
              <a:t>Toss </a:t>
            </a:r>
            <a:r>
              <a:rPr lang="ko-KR" altLang="en-US" sz="1600" b="1" dirty="0" smtClean="0"/>
              <a:t>유저 가입</a:t>
            </a:r>
            <a:endParaRPr lang="ko-KR" altLang="en-US" sz="1600" b="1" dirty="0"/>
          </a:p>
        </p:txBody>
      </p:sp>
      <p:sp>
        <p:nvSpPr>
          <p:cNvPr id="37" name="직사각형 36"/>
          <p:cNvSpPr/>
          <p:nvPr/>
        </p:nvSpPr>
        <p:spPr>
          <a:xfrm>
            <a:off x="2699025" y="1728611"/>
            <a:ext cx="4747875" cy="711444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1552158" y="950240"/>
            <a:ext cx="3825958" cy="274675"/>
          </a:xfrm>
        </p:spPr>
        <p:txBody>
          <a:bodyPr/>
          <a:lstStyle/>
          <a:p>
            <a:r>
              <a:rPr lang="ko-KR" altLang="en-US" dirty="0" smtClean="0"/>
              <a:t>토스 유저 연동 페이지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95492" y="2486099"/>
            <a:ext cx="110158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b="1" dirty="0" smtClean="0"/>
              <a:t>*</a:t>
            </a:r>
            <a:r>
              <a:rPr lang="ko-KR" altLang="en-US" sz="1050" b="1" dirty="0" smtClean="0"/>
              <a:t>이메일 </a:t>
            </a:r>
            <a:r>
              <a:rPr lang="ko-KR" altLang="en-US" sz="1050" b="1" dirty="0"/>
              <a:t>아이디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3326228" y="2735591"/>
            <a:ext cx="3493470" cy="36763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이메일 아이디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326228" y="3136052"/>
            <a:ext cx="245772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※</a:t>
            </a:r>
            <a:r>
              <a:rPr lang="ko-KR" altLang="en-US" sz="1000" dirty="0"/>
              <a:t>이메일아이디는 변경이 불가능합니다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3295492" y="3426126"/>
            <a:ext cx="78418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b="1" dirty="0" smtClean="0"/>
              <a:t>*</a:t>
            </a:r>
            <a:r>
              <a:rPr lang="ko-KR" altLang="en-US" sz="1050" b="1" dirty="0" smtClean="0"/>
              <a:t>비밀번호</a:t>
            </a:r>
            <a:endParaRPr lang="ko-KR" altLang="en-US" sz="1050" b="1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326228" y="3675618"/>
            <a:ext cx="3493470" cy="36763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비밀번호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25023" y="4104373"/>
            <a:ext cx="40873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영문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숫자, 특수문자(~!@#$%^&amp;*()_+-|{}:"/[]&lt;&gt;?\`';.,=)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를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altLang="ko-KR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혼용하여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8~20자리로 입력해 주셔야 합니다.</a:t>
            </a:r>
          </a:p>
          <a:p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자 이상 연속된 문자열(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예:abc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/123) 및 연속 </a:t>
            </a:r>
            <a:r>
              <a:rPr lang="ko-KR" alt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동일문자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예:aaa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/111), </a:t>
            </a:r>
            <a:endParaRPr lang="en-US" altLang="ko-KR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아이디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포함 비밀번호는 사용할 수 없습니다.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295492" y="5592761"/>
            <a:ext cx="96693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b="1" dirty="0" smtClean="0"/>
              <a:t>*</a:t>
            </a:r>
            <a:r>
              <a:rPr lang="ko-KR" altLang="en-US" sz="1050" b="1" dirty="0" smtClean="0"/>
              <a:t>휴대폰 번호</a:t>
            </a:r>
            <a:endParaRPr lang="ko-KR" altLang="en-US" sz="1050" b="1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326228" y="5842253"/>
            <a:ext cx="3493470" cy="36763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{000-0000-0000}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295492" y="6375408"/>
            <a:ext cx="83227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b="1" dirty="0" smtClean="0"/>
              <a:t>*</a:t>
            </a:r>
            <a:r>
              <a:rPr lang="ko-KR" altLang="en-US" sz="1050" b="1" dirty="0" smtClean="0"/>
              <a:t>주민 번호</a:t>
            </a:r>
            <a:endParaRPr lang="ko-KR" altLang="en-US" sz="1050" b="1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3326227" y="6624900"/>
            <a:ext cx="1551047" cy="36763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{000000}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952577" y="6728061"/>
            <a:ext cx="24077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b="1" dirty="0" smtClean="0"/>
              <a:t>-</a:t>
            </a:r>
            <a:endParaRPr lang="ko-KR" altLang="en-US" sz="1050" b="1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5268651" y="6624900"/>
            <a:ext cx="1551047" cy="36763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번호 뒷자리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295492" y="7213984"/>
            <a:ext cx="51488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b="1" dirty="0" smtClean="0"/>
              <a:t>*</a:t>
            </a:r>
            <a:r>
              <a:rPr lang="ko-KR" altLang="en-US" sz="1050" b="1" dirty="0" smtClean="0"/>
              <a:t>주소</a:t>
            </a:r>
            <a:endParaRPr lang="ko-KR" altLang="en-US" sz="1050" b="1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3326227" y="7475051"/>
            <a:ext cx="1867122" cy="36763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우편번호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5268651" y="7475051"/>
            <a:ext cx="1551047" cy="36763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주소찾기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3326226" y="7908362"/>
            <a:ext cx="3493471" cy="36763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주소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3326226" y="8337249"/>
            <a:ext cx="3493471" cy="36763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</a:rPr>
              <a:t>상세주소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065508" y="5653848"/>
            <a:ext cx="245352" cy="24535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53" name="직사각형 52"/>
          <p:cNvSpPr/>
          <p:nvPr/>
        </p:nvSpPr>
        <p:spPr>
          <a:xfrm>
            <a:off x="3295492" y="4803461"/>
            <a:ext cx="110158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b="1" dirty="0" smtClean="0"/>
              <a:t>*</a:t>
            </a:r>
            <a:r>
              <a:rPr lang="ko-KR" altLang="en-US" sz="1050" b="1" dirty="0" smtClean="0"/>
              <a:t>비밀번호 확인</a:t>
            </a:r>
            <a:endParaRPr lang="ko-KR" altLang="en-US" sz="1050" b="1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3326228" y="5052953"/>
            <a:ext cx="3493470" cy="36763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비밀번호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065508" y="6556992"/>
            <a:ext cx="245352" cy="24535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02876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23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토스 연동 가입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토스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 가입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투게더펀딩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연동가입</a:t>
            </a:r>
            <a:endParaRPr lang="ko-KR" altLang="en-US" dirty="0"/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/>
          </p:nvPr>
        </p:nvGraphicFramePr>
        <p:xfrm>
          <a:off x="9479665" y="1622408"/>
          <a:ext cx="3162958" cy="1441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368">
                  <a:extLst>
                    <a:ext uri="{9D8B030D-6E8A-4147-A177-3AD203B41FA5}">
                      <a16:colId xmlns:a16="http://schemas.microsoft.com/office/drawing/2014/main" val="2477721673"/>
                    </a:ext>
                  </a:extLst>
                </a:gridCol>
                <a:gridCol w="2873590">
                  <a:extLst>
                    <a:ext uri="{9D8B030D-6E8A-4147-A177-3AD203B41FA5}">
                      <a16:colId xmlns:a16="http://schemas.microsoft.com/office/drawing/2014/main" val="1317216190"/>
                    </a:ext>
                  </a:extLst>
                </a:gridCol>
              </a:tblGrid>
              <a:tr h="2526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이용약관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클릭 시 하단에 이용약관 내용 표시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59590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전체동의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클릭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 시 이용약관 모두 동의 체크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95807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정보수신동의 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메일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문자 모두 체크 상태로 기본값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75595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필수 정보 입력 후 가입완료 시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[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토스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</a:rPr>
                        <a:t>연동가입이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 완료되었습니다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.]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팝업 안내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후 로그인 상태로 메인페이지로 이동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0684183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254643" y="1377387"/>
            <a:ext cx="9132426" cy="2450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이어서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54643" y="8930021"/>
            <a:ext cx="9132426" cy="2450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FOOTER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699025" y="1985246"/>
            <a:ext cx="4747875" cy="654728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1552158" y="950240"/>
            <a:ext cx="3825958" cy="274675"/>
          </a:xfrm>
        </p:spPr>
        <p:txBody>
          <a:bodyPr/>
          <a:lstStyle/>
          <a:p>
            <a:r>
              <a:rPr lang="ko-KR" altLang="en-US" dirty="0" smtClean="0"/>
              <a:t>토스 유저 연동 페이지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3040849" y="2506433"/>
            <a:ext cx="4027542" cy="1862667"/>
            <a:chOff x="3040849" y="1946405"/>
            <a:chExt cx="4027542" cy="1862667"/>
          </a:xfrm>
        </p:grpSpPr>
        <p:sp>
          <p:nvSpPr>
            <p:cNvPr id="31" name="직사각형 30"/>
            <p:cNvSpPr/>
            <p:nvPr/>
          </p:nvSpPr>
          <p:spPr>
            <a:xfrm>
              <a:off x="3040849" y="1946405"/>
              <a:ext cx="1675459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b="1" dirty="0"/>
                <a:t>(</a:t>
              </a:r>
              <a:r>
                <a:rPr lang="ko-KR" altLang="en-US" sz="1050" b="1" dirty="0"/>
                <a:t>주</a:t>
              </a:r>
              <a:r>
                <a:rPr lang="en-US" altLang="ko-KR" sz="1050" b="1" dirty="0"/>
                <a:t>)</a:t>
              </a:r>
              <a:r>
                <a:rPr lang="ko-KR" altLang="en-US" sz="1050" b="1" dirty="0" err="1"/>
                <a:t>투게더앱스</a:t>
              </a:r>
              <a:r>
                <a:rPr lang="ko-KR" altLang="en-US" sz="1050" b="1" dirty="0"/>
                <a:t> 이용약관</a:t>
              </a: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749073" y="2017711"/>
              <a:ext cx="31931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50" b="1" dirty="0" smtClean="0"/>
                <a:t>▲</a:t>
              </a:r>
              <a:endParaRPr lang="ko-KR" altLang="en-US" sz="1050" b="1" dirty="0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3120981" y="2246619"/>
              <a:ext cx="3858160" cy="1123514"/>
              <a:chOff x="3120981" y="2246619"/>
              <a:chExt cx="3858160" cy="1123514"/>
            </a:xfrm>
          </p:grpSpPr>
          <p:cxnSp>
            <p:nvCxnSpPr>
              <p:cNvPr id="8" name="직선 연결선 7"/>
              <p:cNvCxnSpPr/>
              <p:nvPr/>
            </p:nvCxnSpPr>
            <p:spPr>
              <a:xfrm>
                <a:off x="3120981" y="2246619"/>
                <a:ext cx="3857662" cy="0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직사각형 8"/>
              <p:cNvSpPr/>
              <p:nvPr/>
            </p:nvSpPr>
            <p:spPr>
              <a:xfrm>
                <a:off x="3120981" y="2292918"/>
                <a:ext cx="3857662" cy="10772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6" name="Scrollbar" descr="&lt;SmartSettings&gt;&lt;SmartResize enabled=&quot;True&quot; minWidth=&quot;7&quot; minHeight=&quot;60&quot; /&gt;&lt;/SmartSettings&gt;"/>
              <p:cNvGrpSpPr/>
              <p:nvPr>
                <p:custDataLst>
                  <p:tags r:id="rId4"/>
                </p:custDataLst>
              </p:nvPr>
            </p:nvGrpSpPr>
            <p:grpSpPr>
              <a:xfrm>
                <a:off x="6848216" y="2295135"/>
                <a:ext cx="130925" cy="1074998"/>
                <a:chOff x="5066755" y="1652473"/>
                <a:chExt cx="144017" cy="2304356"/>
              </a:xfrm>
              <a:solidFill>
                <a:srgbClr val="FFFFFF"/>
              </a:solidFill>
            </p:grpSpPr>
            <p:sp>
              <p:nvSpPr>
                <p:cNvPr id="38" name="Track"/>
                <p:cNvSpPr/>
                <p:nvPr/>
              </p:nvSpPr>
              <p:spPr>
                <a:xfrm rot="5400000">
                  <a:off x="3986586" y="2732642"/>
                  <a:ext cx="2304356" cy="144017"/>
                </a:xfrm>
                <a:prstGeom prst="rect">
                  <a:avLst/>
                </a:prstGeom>
                <a:grp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9" name="Scroll Thumb" descr="&lt;SmartSettings&gt;&lt;SmartResize anchorLeft=&quot;Absolute&quot; anchorTop=&quot;Absolute&quot; anchorRight=&quot;Absolute&quot; anchorBottom=&quot;Absolute&quot; /&gt;&lt;/SmartSettings&gt;"/>
                <p:cNvSpPr/>
                <p:nvPr>
                  <p:custDataLst>
                    <p:tags r:id="rId5"/>
                  </p:custDataLst>
                </p:nvPr>
              </p:nvSpPr>
              <p:spPr>
                <a:xfrm rot="5400000">
                  <a:off x="4758472" y="2344045"/>
                  <a:ext cx="760585" cy="76533"/>
                </a:xfrm>
                <a:prstGeom prst="rect">
                  <a:avLst/>
                </a:prstGeom>
                <a:grp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0" name="Chevron" descr="&lt;SmartSettings&gt;&lt;SmartResize anchorLeft=&quot;None&quot; anchorTop=&quot;Absolute&quot; anchorRight=&quot;None&quot; anchorBottom=&quot;None&quot; /&gt;&lt;/SmartSettings&gt;"/>
                <p:cNvSpPr>
                  <a:spLocks noChangeAspect="1"/>
                </p:cNvSpPr>
                <p:nvPr>
                  <p:custDataLst>
                    <p:tags r:id="rId6"/>
                  </p:custDataLst>
                </p:nvPr>
              </p:nvSpPr>
              <p:spPr bwMode="auto">
                <a:xfrm rot="10800000" flipH="1">
                  <a:off x="5103558" y="1779491"/>
                  <a:ext cx="70409" cy="77549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grp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1" name="Chevron" descr="&lt;SmartSettings&gt;&lt;SmartResize anchorLeft=&quot;None&quot; anchorTop=&quot;None&quot; anchorRight=&quot;None&quot; anchorBottom=&quot;Absolute&quot; /&gt;&lt;/SmartSettings&gt;"/>
                <p:cNvSpPr>
                  <a:spLocks noChangeAspect="1"/>
                </p:cNvSpPr>
                <p:nvPr>
                  <p:custDataLst>
                    <p:tags r:id="rId7"/>
                  </p:custDataLst>
                </p:nvPr>
              </p:nvSpPr>
              <p:spPr bwMode="auto">
                <a:xfrm flipH="1">
                  <a:off x="5103560" y="3759063"/>
                  <a:ext cx="70409" cy="77549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grp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46" name="직사각형 45"/>
            <p:cNvSpPr/>
            <p:nvPr/>
          </p:nvSpPr>
          <p:spPr>
            <a:xfrm>
              <a:off x="3040849" y="3483850"/>
              <a:ext cx="1896673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50" b="1" dirty="0"/>
                <a:t>개인정보 취급방침 이용약관</a:t>
              </a: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749073" y="3555156"/>
              <a:ext cx="31931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50" b="1" dirty="0" smtClean="0"/>
                <a:t>▼</a:t>
              </a:r>
              <a:endParaRPr lang="ko-KR" altLang="en-US" sz="1050" b="1" dirty="0"/>
            </a:p>
          </p:txBody>
        </p:sp>
        <p:cxnSp>
          <p:nvCxnSpPr>
            <p:cNvPr id="60" name="직선 연결선 59"/>
            <p:cNvCxnSpPr/>
            <p:nvPr/>
          </p:nvCxnSpPr>
          <p:spPr>
            <a:xfrm>
              <a:off x="3120981" y="3809072"/>
              <a:ext cx="3857662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Check Box"/>
          <p:cNvGrpSpPr/>
          <p:nvPr/>
        </p:nvGrpSpPr>
        <p:grpSpPr>
          <a:xfrm>
            <a:off x="4679024" y="2546556"/>
            <a:ext cx="453077" cy="153888"/>
            <a:chOff x="539954" y="1505303"/>
            <a:chExt cx="453077" cy="153888"/>
          </a:xfrm>
        </p:grpSpPr>
        <p:sp>
          <p:nvSpPr>
            <p:cNvPr id="68" name="Box" descr="&lt;Tags&gt;&lt;SMARTRESIZEANCHORS&gt;None,None,Absolute,None&lt;/SMARTRESIZEANCHORS&gt;&lt;/Tags&gt;"/>
            <p:cNvSpPr>
              <a:spLocks noChangeAspect="1"/>
            </p:cNvSpPr>
            <p:nvPr/>
          </p:nvSpPr>
          <p:spPr>
            <a:xfrm>
              <a:off x="539954" y="1515571"/>
              <a:ext cx="133350" cy="13335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9" name="Label" descr="&lt;SmartSettings&gt;&lt;SmartResize anchorLeft=&quot;Absolute&quot; anchorTop=&quot;Relative&quot; anchorRight=&quot;Relative&quot; anchorBottom=&quot;Relative&quot; /&gt;&lt;/SmartSettings&gt;"/>
            <p:cNvSpPr txBox="1"/>
            <p:nvPr>
              <p:custDataLst>
                <p:tags r:id="rId3"/>
              </p:custDataLst>
            </p:nvPr>
          </p:nvSpPr>
          <p:spPr>
            <a:xfrm>
              <a:off x="736551" y="1505303"/>
              <a:ext cx="256480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ko-KR" altLang="en-US" sz="100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동의</a:t>
              </a:r>
              <a:endParaRPr lang="en-US" sz="10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0" name="Check Box"/>
          <p:cNvGrpSpPr/>
          <p:nvPr/>
        </p:nvGrpSpPr>
        <p:grpSpPr>
          <a:xfrm>
            <a:off x="4937522" y="4085167"/>
            <a:ext cx="453077" cy="153888"/>
            <a:chOff x="539954" y="1505303"/>
            <a:chExt cx="453077" cy="153888"/>
          </a:xfrm>
        </p:grpSpPr>
        <p:sp>
          <p:nvSpPr>
            <p:cNvPr id="71" name="Box" descr="&lt;Tags&gt;&lt;SMARTRESIZEANCHORS&gt;None,None,Absolute,None&lt;/SMARTRESIZEANCHORS&gt;&lt;/Tags&gt;"/>
            <p:cNvSpPr>
              <a:spLocks noChangeAspect="1"/>
            </p:cNvSpPr>
            <p:nvPr/>
          </p:nvSpPr>
          <p:spPr>
            <a:xfrm>
              <a:off x="539954" y="1515571"/>
              <a:ext cx="133350" cy="13335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Label" descr="&lt;SmartSettings&gt;&lt;SmartResize anchorLeft=&quot;Absolute&quot; anchorTop=&quot;Relative&quot; anchorRight=&quot;Relative&quot; anchorBottom=&quot;Relative&quot; /&gt;&lt;/SmartSettings&gt;"/>
            <p:cNvSpPr txBox="1"/>
            <p:nvPr>
              <p:custDataLst>
                <p:tags r:id="rId2"/>
              </p:custDataLst>
            </p:nvPr>
          </p:nvSpPr>
          <p:spPr>
            <a:xfrm>
              <a:off x="736551" y="1505303"/>
              <a:ext cx="256480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ko-KR" altLang="en-US" sz="100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동의</a:t>
              </a:r>
              <a:endParaRPr lang="en-US" sz="10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3" name="Check Box"/>
          <p:cNvGrpSpPr/>
          <p:nvPr/>
        </p:nvGrpSpPr>
        <p:grpSpPr>
          <a:xfrm>
            <a:off x="3120981" y="4529108"/>
            <a:ext cx="709558" cy="153888"/>
            <a:chOff x="539954" y="1505303"/>
            <a:chExt cx="709558" cy="153888"/>
          </a:xfrm>
        </p:grpSpPr>
        <p:sp>
          <p:nvSpPr>
            <p:cNvPr id="74" name="Box" descr="&lt;Tags&gt;&lt;SMARTRESIZEANCHORS&gt;None,None,Absolute,None&lt;/SMARTRESIZEANCHORS&gt;&lt;/Tags&gt;"/>
            <p:cNvSpPr>
              <a:spLocks noChangeAspect="1"/>
            </p:cNvSpPr>
            <p:nvPr/>
          </p:nvSpPr>
          <p:spPr>
            <a:xfrm>
              <a:off x="539954" y="1515571"/>
              <a:ext cx="133350" cy="13335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5" name="Label" descr="&lt;SmartSettings&gt;&lt;SmartResize anchorLeft=&quot;Absolute&quot; anchorTop=&quot;Relative&quot; anchorRight=&quot;Relative&quot; anchorBottom=&quot;Relative&quot; /&gt;&lt;/SmartSettings&gt;"/>
            <p:cNvSpPr txBox="1"/>
            <p:nvPr>
              <p:custDataLst>
                <p:tags r:id="rId1"/>
              </p:custDataLst>
            </p:nvPr>
          </p:nvSpPr>
          <p:spPr>
            <a:xfrm>
              <a:off x="736551" y="1505303"/>
              <a:ext cx="512961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ko-KR" altLang="en-US" sz="1000" dirty="0" err="1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전체동의</a:t>
              </a:r>
              <a:endParaRPr lang="en-US" sz="10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7" name="직사각형 76"/>
          <p:cNvSpPr/>
          <p:nvPr/>
        </p:nvSpPr>
        <p:spPr>
          <a:xfrm>
            <a:off x="3040849" y="5086732"/>
            <a:ext cx="99257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b="1" dirty="0" smtClean="0"/>
              <a:t>정보수신동의</a:t>
            </a:r>
            <a:endParaRPr lang="ko-KR" altLang="en-US" sz="1050" b="1" dirty="0"/>
          </a:p>
        </p:txBody>
      </p:sp>
      <p:grpSp>
        <p:nvGrpSpPr>
          <p:cNvPr id="85" name="Checkbox"/>
          <p:cNvGrpSpPr/>
          <p:nvPr/>
        </p:nvGrpSpPr>
        <p:grpSpPr>
          <a:xfrm>
            <a:off x="3304436" y="5495472"/>
            <a:ext cx="1075356" cy="181781"/>
            <a:chOff x="863600" y="1279918"/>
            <a:chExt cx="1075356" cy="181781"/>
          </a:xfrm>
        </p:grpSpPr>
        <p:grpSp>
          <p:nvGrpSpPr>
            <p:cNvPr id="86" name="Checkbox"/>
            <p:cNvGrpSpPr/>
            <p:nvPr/>
          </p:nvGrpSpPr>
          <p:grpSpPr>
            <a:xfrm>
              <a:off x="863600" y="1306515"/>
              <a:ext cx="128588" cy="128588"/>
              <a:chOff x="863600" y="1311275"/>
              <a:chExt cx="128588" cy="128588"/>
            </a:xfrm>
          </p:grpSpPr>
          <p:sp>
            <p:nvSpPr>
              <p:cNvPr id="88" name="Box"/>
              <p:cNvSpPr>
                <a:spLocks noChangeAspect="1" noChangeArrowheads="1"/>
              </p:cNvSpPr>
              <p:nvPr/>
            </p:nvSpPr>
            <p:spPr bwMode="auto">
              <a:xfrm>
                <a:off x="863600" y="1311275"/>
                <a:ext cx="128588" cy="128588"/>
              </a:xfrm>
              <a:prstGeom prst="rect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9" name="Check"/>
              <p:cNvSpPr>
                <a:spLocks noChangeAspect="1"/>
              </p:cNvSpPr>
              <p:nvPr/>
            </p:nvSpPr>
            <p:spPr bwMode="auto">
              <a:xfrm>
                <a:off x="879475" y="1335088"/>
                <a:ext cx="96838" cy="80963"/>
              </a:xfrm>
              <a:custGeom>
                <a:avLst/>
                <a:gdLst>
                  <a:gd name="T0" fmla="*/ 49 w 61"/>
                  <a:gd name="T1" fmla="*/ 0 h 51"/>
                  <a:gd name="T2" fmla="*/ 27 w 61"/>
                  <a:gd name="T3" fmla="*/ 31 h 51"/>
                  <a:gd name="T4" fmla="*/ 9 w 61"/>
                  <a:gd name="T5" fmla="*/ 18 h 51"/>
                  <a:gd name="T6" fmla="*/ 0 w 61"/>
                  <a:gd name="T7" fmla="*/ 30 h 51"/>
                  <a:gd name="T8" fmla="*/ 18 w 61"/>
                  <a:gd name="T9" fmla="*/ 43 h 51"/>
                  <a:gd name="T10" fmla="*/ 30 w 61"/>
                  <a:gd name="T11" fmla="*/ 51 h 51"/>
                  <a:gd name="T12" fmla="*/ 39 w 61"/>
                  <a:gd name="T13" fmla="*/ 39 h 51"/>
                  <a:gd name="T14" fmla="*/ 61 w 61"/>
                  <a:gd name="T15" fmla="*/ 9 h 51"/>
                  <a:gd name="T16" fmla="*/ 49 w 6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51">
                    <a:moveTo>
                      <a:pt x="49" y="0"/>
                    </a:moveTo>
                    <a:lnTo>
                      <a:pt x="27" y="31"/>
                    </a:lnTo>
                    <a:lnTo>
                      <a:pt x="9" y="18"/>
                    </a:lnTo>
                    <a:lnTo>
                      <a:pt x="0" y="30"/>
                    </a:lnTo>
                    <a:lnTo>
                      <a:pt x="18" y="43"/>
                    </a:lnTo>
                    <a:lnTo>
                      <a:pt x="30" y="51"/>
                    </a:lnTo>
                    <a:lnTo>
                      <a:pt x="39" y="39"/>
                    </a:lnTo>
                    <a:lnTo>
                      <a:pt x="61" y="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87" name="Text"/>
            <p:cNvSpPr txBox="1"/>
            <p:nvPr/>
          </p:nvSpPr>
          <p:spPr>
            <a:xfrm>
              <a:off x="1057304" y="1279918"/>
              <a:ext cx="881652" cy="18178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050" noProof="1" smtClean="0">
                  <a:latin typeface="Segoe UI" panose="020B0502040204020203" pitchFamily="34" charset="0"/>
                  <a:cs typeface="Segoe UI" panose="020B0502040204020203" pitchFamily="34" charset="0"/>
                </a:rPr>
                <a:t>메일</a:t>
              </a:r>
              <a:r>
                <a:rPr lang="en-US" altLang="ko-KR" sz="1050" noProof="1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ko-KR" altLang="en-US" sz="1050" noProof="1" smtClean="0">
                  <a:latin typeface="Segoe UI" panose="020B0502040204020203" pitchFamily="34" charset="0"/>
                  <a:cs typeface="Segoe UI" panose="020B0502040204020203" pitchFamily="34" charset="0"/>
                </a:rPr>
                <a:t>수신 동의</a:t>
              </a:r>
              <a:endParaRPr lang="en-US" sz="1050" noProof="1" smtClean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0" name="Checkbox"/>
          <p:cNvGrpSpPr/>
          <p:nvPr/>
        </p:nvGrpSpPr>
        <p:grpSpPr>
          <a:xfrm>
            <a:off x="3304436" y="5879874"/>
            <a:ext cx="1075356" cy="181781"/>
            <a:chOff x="863600" y="1279918"/>
            <a:chExt cx="1075356" cy="181781"/>
          </a:xfrm>
        </p:grpSpPr>
        <p:grpSp>
          <p:nvGrpSpPr>
            <p:cNvPr id="91" name="Checkbox"/>
            <p:cNvGrpSpPr/>
            <p:nvPr/>
          </p:nvGrpSpPr>
          <p:grpSpPr>
            <a:xfrm>
              <a:off x="863600" y="1306515"/>
              <a:ext cx="128588" cy="128588"/>
              <a:chOff x="863600" y="1311275"/>
              <a:chExt cx="128588" cy="128588"/>
            </a:xfrm>
          </p:grpSpPr>
          <p:sp>
            <p:nvSpPr>
              <p:cNvPr id="93" name="Box"/>
              <p:cNvSpPr>
                <a:spLocks noChangeAspect="1" noChangeArrowheads="1"/>
              </p:cNvSpPr>
              <p:nvPr/>
            </p:nvSpPr>
            <p:spPr bwMode="auto">
              <a:xfrm>
                <a:off x="863600" y="1311275"/>
                <a:ext cx="128588" cy="128588"/>
              </a:xfrm>
              <a:prstGeom prst="rect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4" name="Check"/>
              <p:cNvSpPr>
                <a:spLocks noChangeAspect="1"/>
              </p:cNvSpPr>
              <p:nvPr/>
            </p:nvSpPr>
            <p:spPr bwMode="auto">
              <a:xfrm>
                <a:off x="879475" y="1335088"/>
                <a:ext cx="96838" cy="80963"/>
              </a:xfrm>
              <a:custGeom>
                <a:avLst/>
                <a:gdLst>
                  <a:gd name="T0" fmla="*/ 49 w 61"/>
                  <a:gd name="T1" fmla="*/ 0 h 51"/>
                  <a:gd name="T2" fmla="*/ 27 w 61"/>
                  <a:gd name="T3" fmla="*/ 31 h 51"/>
                  <a:gd name="T4" fmla="*/ 9 w 61"/>
                  <a:gd name="T5" fmla="*/ 18 h 51"/>
                  <a:gd name="T6" fmla="*/ 0 w 61"/>
                  <a:gd name="T7" fmla="*/ 30 h 51"/>
                  <a:gd name="T8" fmla="*/ 18 w 61"/>
                  <a:gd name="T9" fmla="*/ 43 h 51"/>
                  <a:gd name="T10" fmla="*/ 30 w 61"/>
                  <a:gd name="T11" fmla="*/ 51 h 51"/>
                  <a:gd name="T12" fmla="*/ 39 w 61"/>
                  <a:gd name="T13" fmla="*/ 39 h 51"/>
                  <a:gd name="T14" fmla="*/ 61 w 61"/>
                  <a:gd name="T15" fmla="*/ 9 h 51"/>
                  <a:gd name="T16" fmla="*/ 49 w 6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51">
                    <a:moveTo>
                      <a:pt x="49" y="0"/>
                    </a:moveTo>
                    <a:lnTo>
                      <a:pt x="27" y="31"/>
                    </a:lnTo>
                    <a:lnTo>
                      <a:pt x="9" y="18"/>
                    </a:lnTo>
                    <a:lnTo>
                      <a:pt x="0" y="30"/>
                    </a:lnTo>
                    <a:lnTo>
                      <a:pt x="18" y="43"/>
                    </a:lnTo>
                    <a:lnTo>
                      <a:pt x="30" y="51"/>
                    </a:lnTo>
                    <a:lnTo>
                      <a:pt x="39" y="39"/>
                    </a:lnTo>
                    <a:lnTo>
                      <a:pt x="61" y="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2" name="Text"/>
            <p:cNvSpPr txBox="1"/>
            <p:nvPr/>
          </p:nvSpPr>
          <p:spPr>
            <a:xfrm>
              <a:off x="1057304" y="1279918"/>
              <a:ext cx="881652" cy="18178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050" noProof="1" smtClean="0">
                  <a:latin typeface="Segoe UI" panose="020B0502040204020203" pitchFamily="34" charset="0"/>
                  <a:cs typeface="Segoe UI" panose="020B0502040204020203" pitchFamily="34" charset="0"/>
                </a:rPr>
                <a:t>문자 수신 동의</a:t>
              </a:r>
              <a:endParaRPr lang="en-US" sz="1050" noProof="1" smtClean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5" name="직사각형 94"/>
          <p:cNvSpPr/>
          <p:nvPr/>
        </p:nvSpPr>
        <p:spPr>
          <a:xfrm>
            <a:off x="3368730" y="6142326"/>
            <a:ext cx="33778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※</a:t>
            </a:r>
            <a:r>
              <a:rPr lang="ko-KR" altLang="en-US" sz="1000" dirty="0" smtClean="0"/>
              <a:t>메일 및 </a:t>
            </a:r>
            <a:r>
              <a:rPr lang="ko-KR" altLang="en-US" sz="1000" dirty="0" err="1" smtClean="0"/>
              <a:t>문자수신</a:t>
            </a:r>
            <a:r>
              <a:rPr lang="ko-KR" altLang="en-US" sz="1000" dirty="0" smtClean="0"/>
              <a:t> 동의를 해제 하시더라도 </a:t>
            </a:r>
            <a:r>
              <a:rPr lang="ko-KR" altLang="en-US" sz="1000" dirty="0" err="1" smtClean="0"/>
              <a:t>입출금관련</a:t>
            </a:r>
            <a:endParaRPr lang="en-US" altLang="ko-KR" sz="1000" dirty="0" smtClean="0"/>
          </a:p>
          <a:p>
            <a:r>
              <a:rPr lang="ko-KR" altLang="en-US" sz="1000" dirty="0" smtClean="0"/>
              <a:t>내용 및 </a:t>
            </a:r>
            <a:r>
              <a:rPr lang="ko-KR" altLang="en-US" sz="1000" dirty="0" err="1" smtClean="0"/>
              <a:t>긴급공지는</a:t>
            </a:r>
            <a:r>
              <a:rPr lang="ko-KR" altLang="en-US" sz="1000" dirty="0" smtClean="0"/>
              <a:t> 발송될 수 있습니다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96" name="모서리가 둥근 직사각형 95"/>
          <p:cNvSpPr/>
          <p:nvPr/>
        </p:nvSpPr>
        <p:spPr>
          <a:xfrm>
            <a:off x="3617725" y="7034105"/>
            <a:ext cx="2910476" cy="444843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토스 연동 가입완료</a:t>
            </a:r>
            <a:endParaRPr lang="ko-KR" altLang="en-US" sz="1400" b="1" dirty="0"/>
          </a:p>
        </p:txBody>
      </p:sp>
      <p:sp>
        <p:nvSpPr>
          <p:cNvPr id="97" name="직사각형 96"/>
          <p:cNvSpPr/>
          <p:nvPr/>
        </p:nvSpPr>
        <p:spPr>
          <a:xfrm>
            <a:off x="2699026" y="7943008"/>
            <a:ext cx="47478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 smtClean="0"/>
              <a:t>※</a:t>
            </a:r>
            <a:r>
              <a:rPr lang="ko-KR" altLang="en-US" sz="1000" dirty="0" smtClean="0"/>
              <a:t>첫 토스 연동 가입완료 후에는 등록 후에는 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입력하신 이메일</a:t>
            </a:r>
            <a:r>
              <a:rPr lang="en-US" altLang="ko-KR" sz="1000" dirty="0" smtClean="0"/>
              <a:t>ID , PW</a:t>
            </a:r>
            <a:r>
              <a:rPr lang="ko-KR" altLang="en-US" sz="1000" dirty="0" smtClean="0"/>
              <a:t>로 </a:t>
            </a:r>
            <a:r>
              <a:rPr lang="ko-KR" altLang="en-US" sz="1000" dirty="0" err="1" smtClean="0"/>
              <a:t>로그인이</a:t>
            </a:r>
            <a:r>
              <a:rPr lang="ko-KR" altLang="en-US" sz="1000" dirty="0" smtClean="0"/>
              <a:t> 가능합니다</a:t>
            </a:r>
            <a:r>
              <a:rPr lang="en-US" altLang="ko-KR" sz="1000" dirty="0" smtClean="0"/>
              <a:t>.</a:t>
            </a:r>
          </a:p>
        </p:txBody>
      </p:sp>
      <p:cxnSp>
        <p:nvCxnSpPr>
          <p:cNvPr id="104" name="직선 연결선 103"/>
          <p:cNvCxnSpPr/>
          <p:nvPr/>
        </p:nvCxnSpPr>
        <p:spPr>
          <a:xfrm>
            <a:off x="3121706" y="7765410"/>
            <a:ext cx="3857662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/>
          <p:cNvSpPr/>
          <p:nvPr/>
        </p:nvSpPr>
        <p:spPr>
          <a:xfrm>
            <a:off x="6978643" y="2444822"/>
            <a:ext cx="245352" cy="24535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113" name="직사각형 112"/>
          <p:cNvSpPr/>
          <p:nvPr/>
        </p:nvSpPr>
        <p:spPr>
          <a:xfrm>
            <a:off x="2817346" y="4412549"/>
            <a:ext cx="245352" cy="24535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sp>
        <p:nvSpPr>
          <p:cNvPr id="114" name="직사각형 113"/>
          <p:cNvSpPr/>
          <p:nvPr/>
        </p:nvSpPr>
        <p:spPr>
          <a:xfrm>
            <a:off x="2875629" y="5081165"/>
            <a:ext cx="245352" cy="24535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sp>
        <p:nvSpPr>
          <p:cNvPr id="115" name="직사각형 114"/>
          <p:cNvSpPr/>
          <p:nvPr/>
        </p:nvSpPr>
        <p:spPr>
          <a:xfrm>
            <a:off x="3465137" y="6948323"/>
            <a:ext cx="245352" cy="24535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4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07402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토스 연동 관련 작업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회원정보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852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25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토스 연동 가입 회원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마이페이지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토스 연동 회원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회원정보 </a:t>
            </a:r>
            <a:r>
              <a:rPr lang="ko-KR" altLang="en-US" dirty="0"/>
              <a:t>보기 </a:t>
            </a:r>
            <a:r>
              <a:rPr lang="ko-KR" altLang="en-US" dirty="0" smtClean="0"/>
              <a:t>페이지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토스 연동 가입회원 회원 정보 </a:t>
            </a:r>
            <a:r>
              <a:rPr lang="ko-KR" altLang="en-US" dirty="0"/>
              <a:t>보기 </a:t>
            </a:r>
            <a:r>
              <a:rPr lang="ko-KR" altLang="en-US" dirty="0" smtClean="0"/>
              <a:t>페이지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4643" y="1377387"/>
            <a:ext cx="9132426" cy="2450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GNB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46918" y="1721597"/>
            <a:ext cx="4747875" cy="700571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2446918" y="2818996"/>
            <a:ext cx="4747875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46917" y="1830265"/>
            <a:ext cx="474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/>
              <a:t>회원 정보</a:t>
            </a:r>
            <a:endParaRPr lang="ko-KR" altLang="en-US" sz="1800" b="1" dirty="0"/>
          </a:p>
        </p:txBody>
      </p:sp>
      <p:sp>
        <p:nvSpPr>
          <p:cNvPr id="17" name="직사각형 16"/>
          <p:cNvSpPr/>
          <p:nvPr/>
        </p:nvSpPr>
        <p:spPr>
          <a:xfrm>
            <a:off x="2446917" y="2259337"/>
            <a:ext cx="47478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/>
              <a:t>본인인증, 개인정보</a:t>
            </a:r>
            <a:r>
              <a:rPr lang="ko-KR" altLang="en-US" sz="1000" dirty="0"/>
              <a:t>를 입력하셔야 </a:t>
            </a:r>
            <a:r>
              <a:rPr lang="ko-KR" altLang="en-US" sz="1000" dirty="0">
                <a:solidFill>
                  <a:srgbClr val="C00000"/>
                </a:solidFill>
              </a:rPr>
              <a:t>투자</a:t>
            </a:r>
            <a:r>
              <a:rPr lang="ko-KR" altLang="en-US" sz="1000" dirty="0"/>
              <a:t>가 </a:t>
            </a:r>
            <a:r>
              <a:rPr lang="ko-KR" altLang="en-US" sz="1000" dirty="0">
                <a:solidFill>
                  <a:srgbClr val="C00000"/>
                </a:solidFill>
              </a:rPr>
              <a:t>가능</a:t>
            </a:r>
            <a:r>
              <a:rPr lang="ko-KR" altLang="en-US" sz="1000" dirty="0"/>
              <a:t>합니다. 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회원정보 </a:t>
            </a:r>
            <a:r>
              <a:rPr lang="ko-KR" altLang="en-US" sz="1000" b="1" dirty="0" err="1"/>
              <a:t>최초입력</a:t>
            </a:r>
            <a:r>
              <a:rPr lang="ko-KR" altLang="en-US" sz="1000" b="1" dirty="0"/>
              <a:t>/수정 </a:t>
            </a:r>
            <a:r>
              <a:rPr lang="ko-KR" altLang="en-US" sz="1000" dirty="0"/>
              <a:t>시 하단의 </a:t>
            </a:r>
            <a:r>
              <a:rPr lang="ko-KR" altLang="en-US" sz="1000" dirty="0">
                <a:solidFill>
                  <a:srgbClr val="C00000"/>
                </a:solidFill>
              </a:rPr>
              <a:t>[수정하기] </a:t>
            </a:r>
            <a:r>
              <a:rPr lang="ko-KR" altLang="en-US" sz="1000" dirty="0"/>
              <a:t>버튼을 눌러서 변경해주세요.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709326" y="3139369"/>
            <a:ext cx="160422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smtClean="0"/>
              <a:t>계정정보</a:t>
            </a:r>
            <a:endParaRPr lang="ko-KR" altLang="en-US" sz="1050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2794129" y="3488061"/>
            <a:ext cx="3972431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863567" y="4085289"/>
            <a:ext cx="103706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이메일 아이디</a:t>
            </a:r>
            <a:endParaRPr lang="ko-KR" altLang="en-US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5871350" y="3539468"/>
            <a:ext cx="872060" cy="3201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Toss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연동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900630" y="3993634"/>
            <a:ext cx="2738570" cy="36763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{</a:t>
            </a:r>
            <a:r>
              <a:rPr lang="ko-KR" altLang="en-US" sz="1000" dirty="0" smtClean="0">
                <a:solidFill>
                  <a:schemeClr val="tx1"/>
                </a:solidFill>
              </a:rPr>
              <a:t>이메일</a:t>
            </a:r>
            <a:r>
              <a:rPr lang="en-US" altLang="ko-KR" sz="1000" dirty="0" smtClean="0">
                <a:solidFill>
                  <a:schemeClr val="tx1"/>
                </a:solidFill>
              </a:rPr>
              <a:t>}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709326" y="4512666"/>
            <a:ext cx="160422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smtClean="0"/>
              <a:t>원천징수정보</a:t>
            </a:r>
            <a:endParaRPr lang="ko-KR" altLang="en-US" sz="105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2794129" y="4861358"/>
            <a:ext cx="3972431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2863567" y="5154937"/>
            <a:ext cx="103706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이름</a:t>
            </a:r>
            <a:endParaRPr lang="ko-KR" altLang="en-US" sz="1000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900630" y="5086432"/>
            <a:ext cx="2738570" cy="36763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{</a:t>
            </a:r>
            <a:r>
              <a:rPr lang="ko-KR" altLang="en-US" sz="1000" dirty="0" smtClean="0">
                <a:solidFill>
                  <a:schemeClr val="tx1"/>
                </a:solidFill>
              </a:rPr>
              <a:t>이름</a:t>
            </a:r>
            <a:r>
              <a:rPr lang="en-US" altLang="ko-KR" sz="1000" dirty="0" smtClean="0">
                <a:solidFill>
                  <a:schemeClr val="tx1"/>
                </a:solidFill>
              </a:rPr>
              <a:t>}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863567" y="5636918"/>
            <a:ext cx="103706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주민등록번호</a:t>
            </a:r>
            <a:endParaRPr lang="ko-KR" altLang="en-US" sz="1000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00630" y="5568413"/>
            <a:ext cx="2738570" cy="36763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{</a:t>
            </a:r>
            <a:r>
              <a:rPr lang="ko-KR" altLang="en-US" sz="1000" dirty="0" smtClean="0">
                <a:solidFill>
                  <a:schemeClr val="tx1"/>
                </a:solidFill>
              </a:rPr>
              <a:t>주민번호 앞자리</a:t>
            </a:r>
            <a:r>
              <a:rPr lang="en-US" altLang="ko-KR" sz="1000" dirty="0" smtClean="0">
                <a:solidFill>
                  <a:schemeClr val="tx1"/>
                </a:solidFill>
              </a:rPr>
              <a:t>} - *******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863567" y="6118899"/>
            <a:ext cx="103706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우편번호</a:t>
            </a:r>
            <a:endParaRPr lang="ko-KR" altLang="en-US" sz="1000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3900630" y="6050394"/>
            <a:ext cx="2738570" cy="36763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{</a:t>
            </a:r>
            <a:r>
              <a:rPr lang="ko-KR" altLang="en-US" sz="1000" dirty="0" smtClean="0">
                <a:solidFill>
                  <a:schemeClr val="tx1"/>
                </a:solidFill>
              </a:rPr>
              <a:t>우편번호</a:t>
            </a:r>
            <a:r>
              <a:rPr lang="en-US" altLang="ko-KR" sz="1000" dirty="0" smtClean="0">
                <a:solidFill>
                  <a:schemeClr val="tx1"/>
                </a:solidFill>
              </a:rPr>
              <a:t>}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863567" y="6600880"/>
            <a:ext cx="103706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주소</a:t>
            </a:r>
            <a:endParaRPr lang="ko-KR" altLang="en-US" sz="1000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3900630" y="6532375"/>
            <a:ext cx="2738570" cy="36763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{</a:t>
            </a:r>
            <a:r>
              <a:rPr lang="ko-KR" altLang="en-US" sz="1000" dirty="0" smtClean="0">
                <a:solidFill>
                  <a:schemeClr val="tx1"/>
                </a:solidFill>
              </a:rPr>
              <a:t>주소</a:t>
            </a:r>
            <a:r>
              <a:rPr lang="en-US" altLang="ko-KR" sz="1000" dirty="0" smtClean="0">
                <a:solidFill>
                  <a:schemeClr val="tx1"/>
                </a:solidFill>
              </a:rPr>
              <a:t>}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863567" y="7085239"/>
            <a:ext cx="103706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err="1" smtClean="0"/>
              <a:t>상세주소</a:t>
            </a:r>
            <a:endParaRPr lang="ko-KR" altLang="en-US" sz="1000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3900630" y="7016734"/>
            <a:ext cx="2738570" cy="36763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{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상세주소</a:t>
            </a:r>
            <a:r>
              <a:rPr lang="en-US" altLang="ko-KR" sz="1000" dirty="0" smtClean="0">
                <a:solidFill>
                  <a:schemeClr val="tx1"/>
                </a:solidFill>
              </a:rPr>
              <a:t>}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709326" y="7680035"/>
            <a:ext cx="160422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smtClean="0"/>
              <a:t>휴대폰 정보</a:t>
            </a:r>
            <a:endParaRPr lang="ko-KR" altLang="en-US" sz="1050" dirty="0"/>
          </a:p>
        </p:txBody>
      </p:sp>
      <p:cxnSp>
        <p:nvCxnSpPr>
          <p:cNvPr id="45" name="직선 연결선 44"/>
          <p:cNvCxnSpPr/>
          <p:nvPr/>
        </p:nvCxnSpPr>
        <p:spPr>
          <a:xfrm>
            <a:off x="2794129" y="8028727"/>
            <a:ext cx="3972431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2863567" y="8322306"/>
            <a:ext cx="103706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휴대폰 번호</a:t>
            </a:r>
            <a:endParaRPr lang="ko-KR" altLang="en-US" sz="1000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3900630" y="8253801"/>
            <a:ext cx="2738570" cy="36763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{</a:t>
            </a:r>
            <a:r>
              <a:rPr lang="ko-KR" altLang="en-US" sz="1000" dirty="0" smtClean="0">
                <a:solidFill>
                  <a:schemeClr val="tx1"/>
                </a:solidFill>
              </a:rPr>
              <a:t>휴대폰번호</a:t>
            </a:r>
            <a:r>
              <a:rPr lang="en-US" altLang="ko-KR" sz="1000" dirty="0" smtClean="0">
                <a:solidFill>
                  <a:schemeClr val="tx1"/>
                </a:solidFill>
              </a:rPr>
              <a:t>}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54643" y="8930021"/>
            <a:ext cx="9132426" cy="2450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이어서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816477" y="3555600"/>
            <a:ext cx="259191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 smtClean="0">
                <a:solidFill>
                  <a:schemeClr val="accent1">
                    <a:lumMod val="75000"/>
                  </a:schemeClr>
                </a:solidFill>
              </a:rPr>
              <a:t>회원님은 </a:t>
            </a:r>
            <a:r>
              <a:rPr lang="en-US" altLang="ko-KR" sz="1000" b="1" dirty="0" smtClean="0">
                <a:solidFill>
                  <a:schemeClr val="accent1">
                    <a:lumMod val="75000"/>
                  </a:schemeClr>
                </a:solidFill>
              </a:rPr>
              <a:t>Toss </a:t>
            </a:r>
            <a:r>
              <a:rPr lang="ko-KR" altLang="en-US" sz="1000" b="1" dirty="0" smtClean="0">
                <a:solidFill>
                  <a:schemeClr val="accent1">
                    <a:lumMod val="75000"/>
                  </a:schemeClr>
                </a:solidFill>
              </a:rPr>
              <a:t>연동이 완료된 계정입니다</a:t>
            </a:r>
            <a:r>
              <a:rPr lang="en-US" altLang="ko-KR" sz="1000" b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ko-KR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/>
          </p:nvPr>
        </p:nvGraphicFramePr>
        <p:xfrm>
          <a:off x="9479665" y="1622408"/>
          <a:ext cx="316295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368">
                  <a:extLst>
                    <a:ext uri="{9D8B030D-6E8A-4147-A177-3AD203B41FA5}">
                      <a16:colId xmlns:a16="http://schemas.microsoft.com/office/drawing/2014/main" val="2477721673"/>
                    </a:ext>
                  </a:extLst>
                </a:gridCol>
                <a:gridCol w="2873590">
                  <a:extLst>
                    <a:ext uri="{9D8B030D-6E8A-4147-A177-3AD203B41FA5}">
                      <a16:colId xmlns:a16="http://schemas.microsoft.com/office/drawing/2014/main" val="1317216190"/>
                    </a:ext>
                  </a:extLst>
                </a:gridCol>
              </a:tblGrid>
              <a:tr h="2526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토스 연동 가입 회원의 경우 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토스 연동 내용 표시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5959068"/>
                  </a:ext>
                </a:extLst>
              </a:tr>
            </a:tbl>
          </a:graphicData>
        </a:graphic>
      </p:graphicFrame>
      <p:sp>
        <p:nvSpPr>
          <p:cNvPr id="51" name="직사각형 50"/>
          <p:cNvSpPr/>
          <p:nvPr/>
        </p:nvSpPr>
        <p:spPr>
          <a:xfrm>
            <a:off x="6620734" y="3416792"/>
            <a:ext cx="245352" cy="24535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54535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26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토스 연동 가입 회원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마이페이지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토스 연동 회원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회원정보 보기 페이지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토스 연동 가입회원 회원 정보 </a:t>
            </a:r>
            <a:r>
              <a:rPr lang="ko-KR" altLang="en-US" dirty="0"/>
              <a:t>보기 </a:t>
            </a:r>
            <a:r>
              <a:rPr lang="ko-KR" altLang="en-US" dirty="0" smtClean="0"/>
              <a:t>페이지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4643" y="1377387"/>
            <a:ext cx="9132426" cy="2450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이어서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46918" y="1744747"/>
            <a:ext cx="4747875" cy="700571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2709326" y="3384101"/>
            <a:ext cx="160422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smtClean="0"/>
              <a:t>정보수신관리</a:t>
            </a:r>
            <a:endParaRPr lang="ko-KR" altLang="en-US" sz="1050" dirty="0"/>
          </a:p>
        </p:txBody>
      </p:sp>
      <p:cxnSp>
        <p:nvCxnSpPr>
          <p:cNvPr id="42" name="직선 연결선 41"/>
          <p:cNvCxnSpPr/>
          <p:nvPr/>
        </p:nvCxnSpPr>
        <p:spPr>
          <a:xfrm>
            <a:off x="2794129" y="3732793"/>
            <a:ext cx="3972431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2863567" y="3913767"/>
            <a:ext cx="103706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err="1" smtClean="0"/>
              <a:t>알림설정</a:t>
            </a:r>
            <a:endParaRPr lang="ko-KR" altLang="en-US" sz="1000" dirty="0"/>
          </a:p>
        </p:txBody>
      </p:sp>
      <p:sp>
        <p:nvSpPr>
          <p:cNvPr id="51" name="직사각형 50"/>
          <p:cNvSpPr/>
          <p:nvPr/>
        </p:nvSpPr>
        <p:spPr>
          <a:xfrm>
            <a:off x="254643" y="8930021"/>
            <a:ext cx="9132426" cy="2450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FOOTER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52" name="Checkbox"/>
          <p:cNvGrpSpPr/>
          <p:nvPr/>
        </p:nvGrpSpPr>
        <p:grpSpPr>
          <a:xfrm>
            <a:off x="3678662" y="3978207"/>
            <a:ext cx="1075356" cy="181781"/>
            <a:chOff x="863600" y="1279918"/>
            <a:chExt cx="1075356" cy="181781"/>
          </a:xfrm>
        </p:grpSpPr>
        <p:grpSp>
          <p:nvGrpSpPr>
            <p:cNvPr id="53" name="Checkbox"/>
            <p:cNvGrpSpPr/>
            <p:nvPr/>
          </p:nvGrpSpPr>
          <p:grpSpPr>
            <a:xfrm>
              <a:off x="863600" y="1306515"/>
              <a:ext cx="128588" cy="128588"/>
              <a:chOff x="863600" y="1311275"/>
              <a:chExt cx="128588" cy="128588"/>
            </a:xfrm>
          </p:grpSpPr>
          <p:sp>
            <p:nvSpPr>
              <p:cNvPr id="55" name="Box"/>
              <p:cNvSpPr>
                <a:spLocks noChangeAspect="1" noChangeArrowheads="1"/>
              </p:cNvSpPr>
              <p:nvPr/>
            </p:nvSpPr>
            <p:spPr bwMode="auto">
              <a:xfrm>
                <a:off x="863600" y="1311275"/>
                <a:ext cx="128588" cy="128588"/>
              </a:xfrm>
              <a:prstGeom prst="rect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6" name="Check"/>
              <p:cNvSpPr>
                <a:spLocks noChangeAspect="1"/>
              </p:cNvSpPr>
              <p:nvPr/>
            </p:nvSpPr>
            <p:spPr bwMode="auto">
              <a:xfrm>
                <a:off x="879475" y="1335088"/>
                <a:ext cx="96838" cy="80963"/>
              </a:xfrm>
              <a:custGeom>
                <a:avLst/>
                <a:gdLst>
                  <a:gd name="T0" fmla="*/ 49 w 61"/>
                  <a:gd name="T1" fmla="*/ 0 h 51"/>
                  <a:gd name="T2" fmla="*/ 27 w 61"/>
                  <a:gd name="T3" fmla="*/ 31 h 51"/>
                  <a:gd name="T4" fmla="*/ 9 w 61"/>
                  <a:gd name="T5" fmla="*/ 18 h 51"/>
                  <a:gd name="T6" fmla="*/ 0 w 61"/>
                  <a:gd name="T7" fmla="*/ 30 h 51"/>
                  <a:gd name="T8" fmla="*/ 18 w 61"/>
                  <a:gd name="T9" fmla="*/ 43 h 51"/>
                  <a:gd name="T10" fmla="*/ 30 w 61"/>
                  <a:gd name="T11" fmla="*/ 51 h 51"/>
                  <a:gd name="T12" fmla="*/ 39 w 61"/>
                  <a:gd name="T13" fmla="*/ 39 h 51"/>
                  <a:gd name="T14" fmla="*/ 61 w 61"/>
                  <a:gd name="T15" fmla="*/ 9 h 51"/>
                  <a:gd name="T16" fmla="*/ 49 w 6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51">
                    <a:moveTo>
                      <a:pt x="49" y="0"/>
                    </a:moveTo>
                    <a:lnTo>
                      <a:pt x="27" y="31"/>
                    </a:lnTo>
                    <a:lnTo>
                      <a:pt x="9" y="18"/>
                    </a:lnTo>
                    <a:lnTo>
                      <a:pt x="0" y="30"/>
                    </a:lnTo>
                    <a:lnTo>
                      <a:pt x="18" y="43"/>
                    </a:lnTo>
                    <a:lnTo>
                      <a:pt x="30" y="51"/>
                    </a:lnTo>
                    <a:lnTo>
                      <a:pt x="39" y="39"/>
                    </a:lnTo>
                    <a:lnTo>
                      <a:pt x="61" y="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4" name="Text"/>
            <p:cNvSpPr txBox="1"/>
            <p:nvPr/>
          </p:nvSpPr>
          <p:spPr>
            <a:xfrm>
              <a:off x="1057304" y="1279918"/>
              <a:ext cx="881652" cy="18178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050" noProof="1" smtClean="0">
                  <a:latin typeface="Segoe UI" panose="020B0502040204020203" pitchFamily="34" charset="0"/>
                  <a:cs typeface="Segoe UI" panose="020B0502040204020203" pitchFamily="34" charset="0"/>
                </a:rPr>
                <a:t>메일</a:t>
              </a:r>
              <a:r>
                <a:rPr lang="en-US" altLang="ko-KR" sz="1050" noProof="1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ko-KR" altLang="en-US" sz="1050" noProof="1" smtClean="0">
                  <a:latin typeface="Segoe UI" panose="020B0502040204020203" pitchFamily="34" charset="0"/>
                  <a:cs typeface="Segoe UI" panose="020B0502040204020203" pitchFamily="34" charset="0"/>
                </a:rPr>
                <a:t>수신 동의</a:t>
              </a:r>
              <a:endParaRPr lang="en-US" sz="1050" noProof="1" smtClean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7" name="Checkbox"/>
          <p:cNvGrpSpPr/>
          <p:nvPr/>
        </p:nvGrpSpPr>
        <p:grpSpPr>
          <a:xfrm>
            <a:off x="3678662" y="4362609"/>
            <a:ext cx="1075356" cy="181781"/>
            <a:chOff x="863600" y="1279918"/>
            <a:chExt cx="1075356" cy="181781"/>
          </a:xfrm>
        </p:grpSpPr>
        <p:grpSp>
          <p:nvGrpSpPr>
            <p:cNvPr id="58" name="Checkbox"/>
            <p:cNvGrpSpPr/>
            <p:nvPr/>
          </p:nvGrpSpPr>
          <p:grpSpPr>
            <a:xfrm>
              <a:off x="863600" y="1306515"/>
              <a:ext cx="128588" cy="128588"/>
              <a:chOff x="863600" y="1311275"/>
              <a:chExt cx="128588" cy="128588"/>
            </a:xfrm>
          </p:grpSpPr>
          <p:sp>
            <p:nvSpPr>
              <p:cNvPr id="60" name="Box"/>
              <p:cNvSpPr>
                <a:spLocks noChangeAspect="1" noChangeArrowheads="1"/>
              </p:cNvSpPr>
              <p:nvPr/>
            </p:nvSpPr>
            <p:spPr bwMode="auto">
              <a:xfrm>
                <a:off x="863600" y="1311275"/>
                <a:ext cx="128588" cy="128588"/>
              </a:xfrm>
              <a:prstGeom prst="rect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1" name="Check"/>
              <p:cNvSpPr>
                <a:spLocks noChangeAspect="1"/>
              </p:cNvSpPr>
              <p:nvPr/>
            </p:nvSpPr>
            <p:spPr bwMode="auto">
              <a:xfrm>
                <a:off x="879475" y="1335088"/>
                <a:ext cx="96838" cy="80963"/>
              </a:xfrm>
              <a:custGeom>
                <a:avLst/>
                <a:gdLst>
                  <a:gd name="T0" fmla="*/ 49 w 61"/>
                  <a:gd name="T1" fmla="*/ 0 h 51"/>
                  <a:gd name="T2" fmla="*/ 27 w 61"/>
                  <a:gd name="T3" fmla="*/ 31 h 51"/>
                  <a:gd name="T4" fmla="*/ 9 w 61"/>
                  <a:gd name="T5" fmla="*/ 18 h 51"/>
                  <a:gd name="T6" fmla="*/ 0 w 61"/>
                  <a:gd name="T7" fmla="*/ 30 h 51"/>
                  <a:gd name="T8" fmla="*/ 18 w 61"/>
                  <a:gd name="T9" fmla="*/ 43 h 51"/>
                  <a:gd name="T10" fmla="*/ 30 w 61"/>
                  <a:gd name="T11" fmla="*/ 51 h 51"/>
                  <a:gd name="T12" fmla="*/ 39 w 61"/>
                  <a:gd name="T13" fmla="*/ 39 h 51"/>
                  <a:gd name="T14" fmla="*/ 61 w 61"/>
                  <a:gd name="T15" fmla="*/ 9 h 51"/>
                  <a:gd name="T16" fmla="*/ 49 w 6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51">
                    <a:moveTo>
                      <a:pt x="49" y="0"/>
                    </a:moveTo>
                    <a:lnTo>
                      <a:pt x="27" y="31"/>
                    </a:lnTo>
                    <a:lnTo>
                      <a:pt x="9" y="18"/>
                    </a:lnTo>
                    <a:lnTo>
                      <a:pt x="0" y="30"/>
                    </a:lnTo>
                    <a:lnTo>
                      <a:pt x="18" y="43"/>
                    </a:lnTo>
                    <a:lnTo>
                      <a:pt x="30" y="51"/>
                    </a:lnTo>
                    <a:lnTo>
                      <a:pt x="39" y="39"/>
                    </a:lnTo>
                    <a:lnTo>
                      <a:pt x="61" y="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9" name="Text"/>
            <p:cNvSpPr txBox="1"/>
            <p:nvPr/>
          </p:nvSpPr>
          <p:spPr>
            <a:xfrm>
              <a:off x="1057304" y="1279918"/>
              <a:ext cx="881652" cy="18178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050" noProof="1" smtClean="0">
                  <a:latin typeface="Segoe UI" panose="020B0502040204020203" pitchFamily="34" charset="0"/>
                  <a:cs typeface="Segoe UI" panose="020B0502040204020203" pitchFamily="34" charset="0"/>
                </a:rPr>
                <a:t>문자 수신 동의</a:t>
              </a:r>
              <a:endParaRPr lang="en-US" sz="1050" noProof="1" smtClean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3465137" y="4625061"/>
            <a:ext cx="33778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※</a:t>
            </a:r>
            <a:r>
              <a:rPr lang="ko-KR" altLang="en-US" sz="1000" dirty="0" smtClean="0"/>
              <a:t>메일 및 </a:t>
            </a:r>
            <a:r>
              <a:rPr lang="ko-KR" altLang="en-US" sz="1000" dirty="0" err="1" smtClean="0"/>
              <a:t>문자수신</a:t>
            </a:r>
            <a:r>
              <a:rPr lang="ko-KR" altLang="en-US" sz="1000" dirty="0" smtClean="0"/>
              <a:t> 동의를 해제 하시더라도 </a:t>
            </a:r>
            <a:r>
              <a:rPr lang="ko-KR" altLang="en-US" sz="1000" dirty="0" err="1" smtClean="0"/>
              <a:t>입출금관련</a:t>
            </a:r>
            <a:endParaRPr lang="en-US" altLang="ko-KR" sz="1000" dirty="0" smtClean="0"/>
          </a:p>
          <a:p>
            <a:r>
              <a:rPr lang="ko-KR" altLang="en-US" sz="1000" dirty="0" smtClean="0"/>
              <a:t>내용 및 </a:t>
            </a:r>
            <a:r>
              <a:rPr lang="ko-KR" altLang="en-US" sz="1000" dirty="0" err="1" smtClean="0"/>
              <a:t>긴급공지는</a:t>
            </a:r>
            <a:r>
              <a:rPr lang="ko-KR" altLang="en-US" sz="1000" dirty="0" smtClean="0"/>
              <a:t> 발송될 수 있습니다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4074088" y="5314191"/>
            <a:ext cx="1493535" cy="444843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수정하기</a:t>
            </a:r>
            <a:endParaRPr lang="ko-KR" altLang="en-US" sz="1400" b="1" dirty="0"/>
          </a:p>
        </p:txBody>
      </p:sp>
      <p:cxnSp>
        <p:nvCxnSpPr>
          <p:cNvPr id="64" name="직선 연결선 63"/>
          <p:cNvCxnSpPr/>
          <p:nvPr/>
        </p:nvCxnSpPr>
        <p:spPr>
          <a:xfrm>
            <a:off x="2446918" y="5941818"/>
            <a:ext cx="474787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480053" y="6237588"/>
            <a:ext cx="46816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/>
              <a:t>※ 투자를 하시려면 위 원천징수정보(이름/주민번호/주소)</a:t>
            </a:r>
            <a:r>
              <a:rPr lang="ko-KR" altLang="en-US" sz="900" dirty="0" err="1"/>
              <a:t>를</a:t>
            </a:r>
            <a:r>
              <a:rPr lang="ko-KR" altLang="en-US" sz="900" dirty="0"/>
              <a:t> 필히 입력하시기 바랍니다</a:t>
            </a:r>
            <a:r>
              <a:rPr lang="ko-KR" altLang="en-US" sz="900" dirty="0" smtClean="0"/>
              <a:t>.</a:t>
            </a:r>
            <a:endParaRPr lang="en-US" altLang="ko-KR" sz="900" dirty="0" smtClean="0"/>
          </a:p>
          <a:p>
            <a:r>
              <a:rPr lang="ko-KR" altLang="en-US" sz="900" dirty="0" smtClean="0"/>
              <a:t>※ </a:t>
            </a:r>
            <a:r>
              <a:rPr lang="ko-KR" altLang="en-US" sz="900" dirty="0" err="1"/>
              <a:t>투자진행</a:t>
            </a:r>
            <a:r>
              <a:rPr lang="ko-KR" altLang="en-US" sz="900" dirty="0"/>
              <a:t>, </a:t>
            </a:r>
            <a:r>
              <a:rPr lang="ko-KR" altLang="en-US" sz="900" dirty="0" err="1"/>
              <a:t>이사수익을</a:t>
            </a:r>
            <a:r>
              <a:rPr lang="ko-KR" altLang="en-US" sz="900" dirty="0"/>
              <a:t> 받으시려면 </a:t>
            </a:r>
            <a:r>
              <a:rPr lang="ko-KR" altLang="en-US" sz="900" dirty="0" err="1"/>
              <a:t>나의정보</a:t>
            </a:r>
            <a:r>
              <a:rPr lang="ko-KR" altLang="en-US" sz="900" dirty="0"/>
              <a:t> &gt; 예치금 정보에서 </a:t>
            </a:r>
            <a:r>
              <a:rPr lang="ko-KR" altLang="en-US" sz="900" dirty="0" err="1"/>
              <a:t>계좌생성</a:t>
            </a:r>
            <a:r>
              <a:rPr lang="ko-KR" altLang="en-US" sz="900" dirty="0"/>
              <a:t> 및 </a:t>
            </a:r>
            <a:endParaRPr lang="en-US" altLang="ko-KR" sz="900" dirty="0" smtClean="0"/>
          </a:p>
          <a:p>
            <a:r>
              <a:rPr lang="ko-KR" altLang="en-US" sz="900" dirty="0" smtClean="0"/>
              <a:t>출금계좌등록을 </a:t>
            </a:r>
            <a:r>
              <a:rPr lang="ko-KR" altLang="en-US" sz="900" dirty="0"/>
              <a:t>필히 진행해주시기 바랍니다</a:t>
            </a:r>
            <a:r>
              <a:rPr lang="ko-KR" altLang="en-US" sz="900" dirty="0" smtClean="0"/>
              <a:t>.</a:t>
            </a:r>
            <a:endParaRPr lang="en-US" altLang="ko-KR" sz="900" dirty="0" smtClean="0"/>
          </a:p>
          <a:p>
            <a:r>
              <a:rPr lang="ko-KR" altLang="en-US" sz="900" dirty="0" smtClean="0"/>
              <a:t>※ </a:t>
            </a:r>
            <a:r>
              <a:rPr lang="ko-KR" altLang="en-US" sz="900" dirty="0"/>
              <a:t>원천징수정보란?</a:t>
            </a:r>
          </a:p>
          <a:p>
            <a:r>
              <a:rPr lang="ko-KR" altLang="en-US" sz="900" dirty="0" err="1"/>
              <a:t>투게더펀딩의</a:t>
            </a:r>
            <a:r>
              <a:rPr lang="ko-KR" altLang="en-US" sz="900" dirty="0"/>
              <a:t> 투자자가 투자 수익이 발생한 경우, 투자자가 국가에 부담할 세액을 </a:t>
            </a:r>
            <a:endParaRPr lang="en-US" altLang="ko-KR" sz="900" dirty="0" smtClean="0"/>
          </a:p>
          <a:p>
            <a:r>
              <a:rPr lang="ko-KR" altLang="en-US" sz="900" dirty="0" err="1" smtClean="0"/>
              <a:t>투게더펀딩이</a:t>
            </a:r>
            <a:r>
              <a:rPr lang="ko-KR" altLang="en-US" sz="900" dirty="0" smtClean="0"/>
              <a:t> </a:t>
            </a:r>
            <a:r>
              <a:rPr lang="ko-KR" altLang="en-US" sz="900" dirty="0"/>
              <a:t>미리 국가를 대신하여 징수하고</a:t>
            </a:r>
            <a:r>
              <a:rPr lang="ko-KR" altLang="en-US" sz="900" dirty="0" smtClean="0"/>
              <a:t>,</a:t>
            </a:r>
            <a:endParaRPr lang="en-US" altLang="ko-KR" sz="900" dirty="0" smtClean="0"/>
          </a:p>
          <a:p>
            <a:r>
              <a:rPr lang="ko-KR" altLang="en-US" sz="900" dirty="0" smtClean="0"/>
              <a:t>투자자의 </a:t>
            </a:r>
            <a:r>
              <a:rPr lang="ko-KR" altLang="en-US" sz="900" dirty="0" err="1"/>
              <a:t>소득정보를</a:t>
            </a:r>
            <a:r>
              <a:rPr lang="ko-KR" altLang="en-US" sz="900" dirty="0"/>
              <a:t> 신고하기 위해 수집하는 정보입니다.</a:t>
            </a:r>
          </a:p>
          <a:p>
            <a:r>
              <a:rPr lang="ko-KR" altLang="en-US" sz="900" dirty="0"/>
              <a:t>원천징수정보 </a:t>
            </a:r>
            <a:r>
              <a:rPr lang="ko-KR" altLang="en-US" sz="900" dirty="0" err="1"/>
              <a:t>미입력</a:t>
            </a:r>
            <a:r>
              <a:rPr lang="ko-KR" altLang="en-US" sz="900" dirty="0"/>
              <a:t> 시 </a:t>
            </a:r>
            <a:r>
              <a:rPr lang="ko-KR" altLang="en-US" sz="900" dirty="0" err="1"/>
              <a:t>투게더펀딩에서</a:t>
            </a:r>
            <a:r>
              <a:rPr lang="ko-KR" altLang="en-US" sz="900" dirty="0"/>
              <a:t> 투자가 불가합니다.</a:t>
            </a:r>
          </a:p>
        </p:txBody>
      </p:sp>
      <p:cxnSp>
        <p:nvCxnSpPr>
          <p:cNvPr id="65" name="직선 연결선 64"/>
          <p:cNvCxnSpPr/>
          <p:nvPr/>
        </p:nvCxnSpPr>
        <p:spPr>
          <a:xfrm>
            <a:off x="2446918" y="7678021"/>
            <a:ext cx="474787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563792" y="7857579"/>
            <a:ext cx="383700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err="1"/>
              <a:t>투게더를</a:t>
            </a:r>
            <a:r>
              <a:rPr lang="ko-KR" altLang="en-US" sz="1000" dirty="0"/>
              <a:t> 더 이상 이용하지 않는다면 </a:t>
            </a:r>
            <a:r>
              <a:rPr lang="ko-KR" altLang="en-US" sz="1000" b="1" dirty="0">
                <a:solidFill>
                  <a:srgbClr val="0000FF"/>
                </a:solidFill>
              </a:rPr>
              <a:t>[회원탈퇴 </a:t>
            </a:r>
            <a:r>
              <a:rPr lang="ko-KR" altLang="en-US" sz="1000" b="1" dirty="0" err="1">
                <a:solidFill>
                  <a:srgbClr val="0000FF"/>
                </a:solidFill>
              </a:rPr>
              <a:t>바로가기</a:t>
            </a:r>
            <a:r>
              <a:rPr lang="ko-KR" altLang="en-US" sz="1000" b="1" dirty="0">
                <a:solidFill>
                  <a:srgbClr val="0000FF"/>
                </a:solidFill>
              </a:rPr>
              <a:t>]</a:t>
            </a:r>
          </a:p>
        </p:txBody>
      </p:sp>
      <p:sp>
        <p:nvSpPr>
          <p:cNvPr id="66" name="모서리가 둥근 직사각형 65"/>
          <p:cNvSpPr/>
          <p:nvPr/>
        </p:nvSpPr>
        <p:spPr>
          <a:xfrm>
            <a:off x="4074088" y="8184112"/>
            <a:ext cx="1493535" cy="44484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로그아웃</a:t>
            </a:r>
            <a:endParaRPr lang="ko-KR" altLang="en-US" sz="1400" b="1" dirty="0"/>
          </a:p>
        </p:txBody>
      </p:sp>
      <p:sp>
        <p:nvSpPr>
          <p:cNvPr id="31" name="직사각형 30"/>
          <p:cNvSpPr/>
          <p:nvPr/>
        </p:nvSpPr>
        <p:spPr>
          <a:xfrm>
            <a:off x="2709326" y="1953632"/>
            <a:ext cx="160422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1" dirty="0" smtClean="0"/>
              <a:t>Toss</a:t>
            </a:r>
            <a:endParaRPr lang="ko-KR" altLang="en-US" sz="1050" dirty="0"/>
          </a:p>
        </p:txBody>
      </p:sp>
      <p:cxnSp>
        <p:nvCxnSpPr>
          <p:cNvPr id="32" name="직선 연결선 31"/>
          <p:cNvCxnSpPr/>
          <p:nvPr/>
        </p:nvCxnSpPr>
        <p:spPr>
          <a:xfrm>
            <a:off x="2794129" y="2302324"/>
            <a:ext cx="3972431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2838853" y="2489920"/>
            <a:ext cx="103706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Toss </a:t>
            </a:r>
            <a:r>
              <a:rPr lang="ko-KR" altLang="en-US" sz="1000" dirty="0" smtClean="0"/>
              <a:t>이메일</a:t>
            </a:r>
            <a:endParaRPr lang="ko-KR" altLang="en-US" sz="1000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3937701" y="2410622"/>
            <a:ext cx="2738570" cy="36763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{</a:t>
            </a:r>
            <a:r>
              <a:rPr lang="ko-KR" altLang="en-US" sz="1000" dirty="0" smtClean="0">
                <a:solidFill>
                  <a:schemeClr val="tx1"/>
                </a:solidFill>
              </a:rPr>
              <a:t>이메일</a:t>
            </a:r>
            <a:r>
              <a:rPr lang="en-US" altLang="ko-KR" sz="1000" dirty="0" smtClean="0">
                <a:solidFill>
                  <a:schemeClr val="tx1"/>
                </a:solidFill>
              </a:rPr>
              <a:t>}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838853" y="2983635"/>
            <a:ext cx="121052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Toss </a:t>
            </a:r>
            <a:r>
              <a:rPr lang="ko-KR" altLang="en-US" sz="1000" dirty="0" smtClean="0"/>
              <a:t>휴대폰번호</a:t>
            </a:r>
            <a:endParaRPr lang="ko-KR" altLang="en-US" sz="1000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3937701" y="2904337"/>
            <a:ext cx="2738570" cy="36763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{</a:t>
            </a:r>
            <a:r>
              <a:rPr lang="ko-KR" altLang="en-US" sz="1000" dirty="0" smtClean="0">
                <a:solidFill>
                  <a:schemeClr val="tx1"/>
                </a:solidFill>
              </a:rPr>
              <a:t>휴대폰번호</a:t>
            </a:r>
            <a:r>
              <a:rPr lang="en-US" altLang="ko-KR" sz="1000" dirty="0" smtClean="0">
                <a:solidFill>
                  <a:schemeClr val="tx1"/>
                </a:solidFill>
              </a:rPr>
              <a:t>}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/>
          </p:nvPr>
        </p:nvGraphicFramePr>
        <p:xfrm>
          <a:off x="9479665" y="1622408"/>
          <a:ext cx="3162958" cy="252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368">
                  <a:extLst>
                    <a:ext uri="{9D8B030D-6E8A-4147-A177-3AD203B41FA5}">
                      <a16:colId xmlns:a16="http://schemas.microsoft.com/office/drawing/2014/main" val="2477721673"/>
                    </a:ext>
                  </a:extLst>
                </a:gridCol>
                <a:gridCol w="2873590">
                  <a:extLst>
                    <a:ext uri="{9D8B030D-6E8A-4147-A177-3AD203B41FA5}">
                      <a16:colId xmlns:a16="http://schemas.microsoft.com/office/drawing/2014/main" val="1317216190"/>
                    </a:ext>
                  </a:extLst>
                </a:gridCol>
              </a:tblGrid>
              <a:tr h="2526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토스 회원 서브 이메일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휴대폰 번호 등록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5959068"/>
                  </a:ext>
                </a:extLst>
              </a:tr>
            </a:tbl>
          </a:graphicData>
        </a:graphic>
      </p:graphicFrame>
      <p:sp>
        <p:nvSpPr>
          <p:cNvPr id="39" name="직사각형 38"/>
          <p:cNvSpPr/>
          <p:nvPr/>
        </p:nvSpPr>
        <p:spPr>
          <a:xfrm>
            <a:off x="2685285" y="2430707"/>
            <a:ext cx="245352" cy="24535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4944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27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토스 연동 가입 회원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마이페이지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토스 연동 회원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회원정보 수정 페이지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토스 연동 가입회원 회원 정보 </a:t>
            </a:r>
            <a:r>
              <a:rPr lang="ko-KR" altLang="en-US" dirty="0"/>
              <a:t>보기 </a:t>
            </a:r>
            <a:r>
              <a:rPr lang="ko-KR" altLang="en-US" dirty="0" smtClean="0"/>
              <a:t>페이지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4643" y="1377387"/>
            <a:ext cx="9132426" cy="2450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GNB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46918" y="1721596"/>
            <a:ext cx="4747875" cy="71214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2446918" y="2391943"/>
            <a:ext cx="4747875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46917" y="1737665"/>
            <a:ext cx="474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/>
              <a:t>회원 정보</a:t>
            </a:r>
            <a:endParaRPr lang="ko-KR" altLang="en-US" sz="1800" b="1" dirty="0"/>
          </a:p>
        </p:txBody>
      </p:sp>
      <p:sp>
        <p:nvSpPr>
          <p:cNvPr id="17" name="직사각형 16"/>
          <p:cNvSpPr/>
          <p:nvPr/>
        </p:nvSpPr>
        <p:spPr>
          <a:xfrm>
            <a:off x="2446917" y="2052203"/>
            <a:ext cx="47478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/>
              <a:t>본인인증, 개인정보</a:t>
            </a:r>
            <a:r>
              <a:rPr lang="ko-KR" altLang="en-US" sz="1000" dirty="0"/>
              <a:t>를 입력하셔야 </a:t>
            </a:r>
            <a:r>
              <a:rPr lang="ko-KR" altLang="en-US" sz="1000" dirty="0">
                <a:solidFill>
                  <a:srgbClr val="C00000"/>
                </a:solidFill>
              </a:rPr>
              <a:t>투자</a:t>
            </a:r>
            <a:r>
              <a:rPr lang="ko-KR" altLang="en-US" sz="1000" dirty="0"/>
              <a:t>가 </a:t>
            </a:r>
            <a:r>
              <a:rPr lang="ko-KR" altLang="en-US" sz="1000" dirty="0">
                <a:solidFill>
                  <a:srgbClr val="C00000"/>
                </a:solidFill>
              </a:rPr>
              <a:t>가능</a:t>
            </a:r>
            <a:r>
              <a:rPr lang="ko-KR" altLang="en-US" sz="1000" dirty="0"/>
              <a:t>합니다. </a:t>
            </a:r>
            <a:endParaRPr lang="en-US" altLang="ko-KR" sz="1000" dirty="0" smtClean="0"/>
          </a:p>
        </p:txBody>
      </p:sp>
      <p:sp>
        <p:nvSpPr>
          <p:cNvPr id="22" name="직사각형 21"/>
          <p:cNvSpPr/>
          <p:nvPr/>
        </p:nvSpPr>
        <p:spPr>
          <a:xfrm>
            <a:off x="2863567" y="3581871"/>
            <a:ext cx="103706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이메일 아이디</a:t>
            </a:r>
            <a:endParaRPr lang="ko-KR" altLang="en-US" sz="10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4025111" y="3490216"/>
            <a:ext cx="2718299" cy="36763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{</a:t>
            </a:r>
            <a:r>
              <a:rPr lang="ko-KR" altLang="en-US" sz="1000" dirty="0" smtClean="0">
                <a:solidFill>
                  <a:schemeClr val="tx1"/>
                </a:solidFill>
              </a:rPr>
              <a:t>이메일</a:t>
            </a:r>
            <a:r>
              <a:rPr lang="en-US" altLang="ko-KR" sz="1000" dirty="0" smtClean="0">
                <a:solidFill>
                  <a:schemeClr val="tx1"/>
                </a:solidFill>
              </a:rPr>
              <a:t>}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54643" y="8930021"/>
            <a:ext cx="9132426" cy="2450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이어서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446917" y="2492892"/>
            <a:ext cx="47478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1000" dirty="0" smtClean="0">
                <a:solidFill>
                  <a:srgbClr val="C00000"/>
                </a:solidFill>
              </a:rPr>
              <a:t>●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투자에 필요한 필수입력정보</a:t>
            </a:r>
            <a:endParaRPr lang="en-US" altLang="ko-KR" sz="1000" dirty="0" smtClean="0"/>
          </a:p>
        </p:txBody>
      </p:sp>
      <p:sp>
        <p:nvSpPr>
          <p:cNvPr id="43" name="직사각형 42"/>
          <p:cNvSpPr/>
          <p:nvPr/>
        </p:nvSpPr>
        <p:spPr>
          <a:xfrm>
            <a:off x="2709326" y="2698895"/>
            <a:ext cx="160422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smtClean="0"/>
              <a:t>계정정보</a:t>
            </a:r>
            <a:endParaRPr lang="ko-KR" altLang="en-US" sz="1050" dirty="0"/>
          </a:p>
        </p:txBody>
      </p:sp>
      <p:cxnSp>
        <p:nvCxnSpPr>
          <p:cNvPr id="49" name="직선 연결선 48"/>
          <p:cNvCxnSpPr/>
          <p:nvPr/>
        </p:nvCxnSpPr>
        <p:spPr>
          <a:xfrm>
            <a:off x="2794129" y="3047587"/>
            <a:ext cx="3972431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5871350" y="3098994"/>
            <a:ext cx="872060" cy="3201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Toss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연동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816477" y="3115126"/>
            <a:ext cx="259191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 smtClean="0">
                <a:solidFill>
                  <a:schemeClr val="accent1">
                    <a:lumMod val="75000"/>
                  </a:schemeClr>
                </a:solidFill>
              </a:rPr>
              <a:t>회원님은 </a:t>
            </a:r>
            <a:r>
              <a:rPr lang="en-US" altLang="ko-KR" sz="1000" b="1" dirty="0" smtClean="0">
                <a:solidFill>
                  <a:schemeClr val="accent1">
                    <a:lumMod val="75000"/>
                  </a:schemeClr>
                </a:solidFill>
              </a:rPr>
              <a:t>Toss </a:t>
            </a:r>
            <a:r>
              <a:rPr lang="ko-KR" altLang="en-US" sz="1000" b="1" dirty="0" smtClean="0">
                <a:solidFill>
                  <a:schemeClr val="accent1">
                    <a:lumMod val="75000"/>
                  </a:schemeClr>
                </a:solidFill>
              </a:rPr>
              <a:t>연동이 완료된 계정입니다</a:t>
            </a:r>
            <a:r>
              <a:rPr lang="en-US" altLang="ko-KR" sz="1000" b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ko-KR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863567" y="4092978"/>
            <a:ext cx="11615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현재 비밀번호</a:t>
            </a:r>
            <a:r>
              <a:rPr lang="ko-KR" altLang="en-US" sz="1000" dirty="0" smtClean="0">
                <a:solidFill>
                  <a:srgbClr val="C00000"/>
                </a:solidFill>
              </a:rPr>
              <a:t>●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4025111" y="4001323"/>
            <a:ext cx="2718299" cy="36763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</a:t>
            </a:r>
            <a:r>
              <a:rPr lang="en-US" altLang="ko-KR" sz="800" dirty="0" smtClean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Field</a:t>
            </a:r>
            <a:endParaRPr lang="en-US" altLang="ko-KR" sz="800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863567" y="4566913"/>
            <a:ext cx="11615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새 비밀번호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4025111" y="4475258"/>
            <a:ext cx="2718299" cy="36763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</a:t>
            </a:r>
            <a:r>
              <a:rPr lang="en-US" altLang="ko-KR" sz="800" dirty="0" smtClean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Field</a:t>
            </a:r>
            <a:endParaRPr lang="en-US" altLang="ko-KR" sz="800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863567" y="5017521"/>
            <a:ext cx="11615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새 비밀번호 확인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4025111" y="4925866"/>
            <a:ext cx="2718299" cy="36763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</a:t>
            </a:r>
            <a:r>
              <a:rPr lang="en-US" altLang="ko-KR" sz="800" dirty="0" smtClean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Field</a:t>
            </a:r>
            <a:endParaRPr lang="en-US" altLang="ko-KR" sz="800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226226" y="5322508"/>
            <a:ext cx="40873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영문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숫자, 특수문자(~!@#$%^&amp;*()_+-|{}:"/[]&lt;&gt;?\`';.,=)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를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altLang="ko-KR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혼용하여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8~20자리로 입력해 주셔야 합니다.</a:t>
            </a:r>
          </a:p>
          <a:p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자 이상 연속된 문자열(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예:abc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/123) 및 연속 </a:t>
            </a:r>
            <a:r>
              <a:rPr lang="ko-KR" alt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동일문자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예:aaa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/111), </a:t>
            </a:r>
            <a:endParaRPr lang="en-US" altLang="ko-KR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아이디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포함 비밀번호는 사용할 수 없습니다.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2709326" y="6036042"/>
            <a:ext cx="160422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smtClean="0"/>
              <a:t>원천징수정보</a:t>
            </a:r>
            <a:endParaRPr lang="ko-KR" altLang="en-US" sz="105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2794129" y="6361584"/>
            <a:ext cx="3972431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2863567" y="6539101"/>
            <a:ext cx="103706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이름</a:t>
            </a:r>
            <a:endParaRPr lang="ko-KR" altLang="en-US" sz="1000" dirty="0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4025111" y="6447446"/>
            <a:ext cx="2718299" cy="36763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{</a:t>
            </a:r>
            <a:r>
              <a:rPr lang="ko-KR" altLang="en-US" sz="1000" dirty="0" smtClean="0">
                <a:solidFill>
                  <a:schemeClr val="tx1"/>
                </a:solidFill>
              </a:rPr>
              <a:t>이름</a:t>
            </a:r>
            <a:r>
              <a:rPr lang="en-US" altLang="ko-KR" sz="1000" dirty="0" smtClean="0">
                <a:solidFill>
                  <a:schemeClr val="tx1"/>
                </a:solidFill>
              </a:rPr>
              <a:t>}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863567" y="7003908"/>
            <a:ext cx="11615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주민등록번호</a:t>
            </a:r>
            <a:r>
              <a:rPr lang="ko-KR" altLang="en-US" sz="1000" dirty="0" smtClean="0">
                <a:solidFill>
                  <a:srgbClr val="C00000"/>
                </a:solidFill>
              </a:rPr>
              <a:t>●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4025112" y="6912253"/>
            <a:ext cx="1244803" cy="367639"/>
          </a:xfrm>
          <a:prstGeom prst="roundRect">
            <a:avLst/>
          </a:prstGeom>
          <a:solidFill>
            <a:srgbClr val="F2F2F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{</a:t>
            </a:r>
            <a:r>
              <a:rPr lang="ko-KR" altLang="en-US" sz="800" dirty="0" smtClean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주민번호 앞자리</a:t>
            </a:r>
            <a:r>
              <a:rPr lang="en-US" altLang="ko-KR" sz="800" dirty="0" smtClean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  <a:endParaRPr lang="en-US" altLang="ko-KR" sz="800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2863567" y="7500991"/>
            <a:ext cx="11615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우편번호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4025112" y="7409336"/>
            <a:ext cx="1244804" cy="36763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{</a:t>
            </a:r>
            <a:r>
              <a:rPr lang="ko-KR" altLang="en-US" sz="800" dirty="0" smtClean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우편번호</a:t>
            </a:r>
            <a:r>
              <a:rPr lang="en-US" altLang="ko-KR" sz="800" dirty="0" smtClean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  <a:endParaRPr lang="en-US" altLang="ko-KR" sz="800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4025111" y="7825219"/>
            <a:ext cx="2718299" cy="36763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{</a:t>
            </a:r>
            <a:r>
              <a:rPr lang="ko-KR" altLang="en-US" sz="800" dirty="0" smtClean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주소</a:t>
            </a:r>
            <a:r>
              <a:rPr lang="en-US" altLang="ko-KR" sz="800" dirty="0" smtClean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  <a:endParaRPr lang="en-US" altLang="ko-KR" sz="800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5498606" y="7409336"/>
            <a:ext cx="1244804" cy="36763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 smtClean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주소찾기</a:t>
            </a:r>
            <a:endParaRPr lang="en-US" altLang="ko-KR" sz="1050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4025111" y="8229962"/>
            <a:ext cx="2718299" cy="36763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{</a:t>
            </a:r>
            <a:r>
              <a:rPr lang="ko-KR" altLang="en-US" sz="800" dirty="0" err="1" smtClean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상세주소</a:t>
            </a:r>
            <a:r>
              <a:rPr lang="en-US" altLang="ko-KR" sz="8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</a:p>
        </p:txBody>
      </p:sp>
      <p:sp>
        <p:nvSpPr>
          <p:cNvPr id="81" name="모서리가 둥근 직사각형 80"/>
          <p:cNvSpPr/>
          <p:nvPr/>
        </p:nvSpPr>
        <p:spPr>
          <a:xfrm>
            <a:off x="5378116" y="6912253"/>
            <a:ext cx="1365294" cy="367639"/>
          </a:xfrm>
          <a:prstGeom prst="roundRect">
            <a:avLst/>
          </a:prstGeom>
          <a:solidFill>
            <a:srgbClr val="F2F2F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*******</a:t>
            </a:r>
            <a:endParaRPr lang="en-US" altLang="ko-KR" sz="800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83" name="표 82"/>
          <p:cNvGraphicFramePr>
            <a:graphicFrameLocks noGrp="1"/>
          </p:cNvGraphicFramePr>
          <p:nvPr>
            <p:extLst/>
          </p:nvPr>
        </p:nvGraphicFramePr>
        <p:xfrm>
          <a:off x="9479665" y="1622408"/>
          <a:ext cx="316295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368">
                  <a:extLst>
                    <a:ext uri="{9D8B030D-6E8A-4147-A177-3AD203B41FA5}">
                      <a16:colId xmlns:a16="http://schemas.microsoft.com/office/drawing/2014/main" val="2477721673"/>
                    </a:ext>
                  </a:extLst>
                </a:gridCol>
                <a:gridCol w="2873590">
                  <a:extLst>
                    <a:ext uri="{9D8B030D-6E8A-4147-A177-3AD203B41FA5}">
                      <a16:colId xmlns:a16="http://schemas.microsoft.com/office/drawing/2014/main" val="1317216190"/>
                    </a:ext>
                  </a:extLst>
                </a:gridCol>
              </a:tblGrid>
              <a:tr h="2526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토스 연동 가입 회원의 경우 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토스 연동 내용 표시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5959068"/>
                  </a:ext>
                </a:extLst>
              </a:tr>
            </a:tbl>
          </a:graphicData>
        </a:graphic>
      </p:graphicFrame>
      <p:sp>
        <p:nvSpPr>
          <p:cNvPr id="84" name="직사각형 83"/>
          <p:cNvSpPr/>
          <p:nvPr/>
        </p:nvSpPr>
        <p:spPr>
          <a:xfrm>
            <a:off x="6601073" y="3092805"/>
            <a:ext cx="245352" cy="24535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828348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28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토스 연동 가입 회원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마이페이지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토스 연동 회원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회원정보 수정 페이지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토스 연동 가입회원 회원 정보 </a:t>
            </a:r>
            <a:r>
              <a:rPr lang="ko-KR" altLang="en-US" dirty="0"/>
              <a:t>보기 </a:t>
            </a:r>
            <a:r>
              <a:rPr lang="ko-KR" altLang="en-US" dirty="0" smtClean="0"/>
              <a:t>페이지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4643" y="1377387"/>
            <a:ext cx="9132426" cy="2450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GNB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46918" y="1721596"/>
            <a:ext cx="4747875" cy="71214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254643" y="8930021"/>
            <a:ext cx="9132426" cy="2450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FOOTER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709326" y="1763807"/>
            <a:ext cx="160422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smtClean="0"/>
              <a:t>휴대폰 정보</a:t>
            </a:r>
            <a:endParaRPr lang="ko-KR" altLang="en-US" sz="105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2794129" y="2089349"/>
            <a:ext cx="3972431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2863567" y="2233963"/>
            <a:ext cx="11615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휴대폰 번호</a:t>
            </a:r>
            <a:r>
              <a:rPr lang="ko-KR" altLang="en-US" sz="1000" dirty="0" smtClean="0">
                <a:solidFill>
                  <a:srgbClr val="C00000"/>
                </a:solidFill>
              </a:rPr>
              <a:t>●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4025112" y="2142308"/>
            <a:ext cx="1244803" cy="367639"/>
          </a:xfrm>
          <a:prstGeom prst="roundRect">
            <a:avLst/>
          </a:prstGeom>
          <a:solidFill>
            <a:srgbClr val="F2F2F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{</a:t>
            </a:r>
            <a:r>
              <a:rPr lang="ko-KR" altLang="en-US" sz="800" dirty="0" smtClean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휴대폰 번호</a:t>
            </a:r>
            <a:r>
              <a:rPr lang="en-US" altLang="ko-KR" sz="800" dirty="0" smtClean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  <a:endParaRPr lang="en-US" altLang="ko-KR" sz="800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232263" y="2211456"/>
            <a:ext cx="763421" cy="268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 smtClean="0">
                <a:solidFill>
                  <a:srgbClr val="0000FF"/>
                </a:solidFill>
              </a:rPr>
              <a:t>인증완료</a:t>
            </a:r>
            <a:endParaRPr lang="ko-KR" altLang="en-US" sz="1050" dirty="0">
              <a:solidFill>
                <a:srgbClr val="0000FF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5995684" y="2193903"/>
            <a:ext cx="696745" cy="30383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변경</a:t>
            </a:r>
            <a:endParaRPr lang="ko-KR" altLang="en-US" sz="1400" b="1" dirty="0"/>
          </a:p>
        </p:txBody>
      </p:sp>
      <p:sp>
        <p:nvSpPr>
          <p:cNvPr id="42" name="직사각형 41"/>
          <p:cNvSpPr/>
          <p:nvPr/>
        </p:nvSpPr>
        <p:spPr>
          <a:xfrm>
            <a:off x="3951995" y="2544370"/>
            <a:ext cx="40873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※ 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휴대폰번호 변경 시 기존번호에서 새로운 번호로 </a:t>
            </a:r>
            <a:endParaRPr lang="en-US" altLang="ko-KR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변경하시고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변경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] 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버튼을 눌러서 </a:t>
            </a:r>
            <a:r>
              <a:rPr lang="ko-KR" alt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번호변경이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가능합니다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709326" y="4125942"/>
            <a:ext cx="160422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smtClean="0"/>
              <a:t>정보수신관리</a:t>
            </a:r>
            <a:endParaRPr lang="ko-KR" altLang="en-US" sz="1050" dirty="0"/>
          </a:p>
        </p:txBody>
      </p:sp>
      <p:cxnSp>
        <p:nvCxnSpPr>
          <p:cNvPr id="45" name="직선 연결선 44"/>
          <p:cNvCxnSpPr/>
          <p:nvPr/>
        </p:nvCxnSpPr>
        <p:spPr>
          <a:xfrm>
            <a:off x="2794129" y="4451484"/>
            <a:ext cx="3972431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2863567" y="4572445"/>
            <a:ext cx="103706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err="1" smtClean="0"/>
              <a:t>알림설정</a:t>
            </a:r>
            <a:endParaRPr lang="ko-KR" altLang="en-US" sz="1000" dirty="0"/>
          </a:p>
        </p:txBody>
      </p:sp>
      <p:grpSp>
        <p:nvGrpSpPr>
          <p:cNvPr id="84" name="Checkbox"/>
          <p:cNvGrpSpPr/>
          <p:nvPr/>
        </p:nvGrpSpPr>
        <p:grpSpPr>
          <a:xfrm>
            <a:off x="3678662" y="4636885"/>
            <a:ext cx="1075356" cy="181781"/>
            <a:chOff x="863600" y="1279918"/>
            <a:chExt cx="1075356" cy="181781"/>
          </a:xfrm>
        </p:grpSpPr>
        <p:grpSp>
          <p:nvGrpSpPr>
            <p:cNvPr id="85" name="Checkbox"/>
            <p:cNvGrpSpPr/>
            <p:nvPr/>
          </p:nvGrpSpPr>
          <p:grpSpPr>
            <a:xfrm>
              <a:off x="863600" y="1306515"/>
              <a:ext cx="128588" cy="128588"/>
              <a:chOff x="863600" y="1311275"/>
              <a:chExt cx="128588" cy="128588"/>
            </a:xfrm>
          </p:grpSpPr>
          <p:sp>
            <p:nvSpPr>
              <p:cNvPr id="87" name="Box"/>
              <p:cNvSpPr>
                <a:spLocks noChangeAspect="1" noChangeArrowheads="1"/>
              </p:cNvSpPr>
              <p:nvPr/>
            </p:nvSpPr>
            <p:spPr bwMode="auto">
              <a:xfrm>
                <a:off x="863600" y="1311275"/>
                <a:ext cx="128588" cy="128588"/>
              </a:xfrm>
              <a:prstGeom prst="rect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8" name="Check"/>
              <p:cNvSpPr>
                <a:spLocks noChangeAspect="1"/>
              </p:cNvSpPr>
              <p:nvPr/>
            </p:nvSpPr>
            <p:spPr bwMode="auto">
              <a:xfrm>
                <a:off x="879475" y="1335088"/>
                <a:ext cx="96838" cy="80963"/>
              </a:xfrm>
              <a:custGeom>
                <a:avLst/>
                <a:gdLst>
                  <a:gd name="T0" fmla="*/ 49 w 61"/>
                  <a:gd name="T1" fmla="*/ 0 h 51"/>
                  <a:gd name="T2" fmla="*/ 27 w 61"/>
                  <a:gd name="T3" fmla="*/ 31 h 51"/>
                  <a:gd name="T4" fmla="*/ 9 w 61"/>
                  <a:gd name="T5" fmla="*/ 18 h 51"/>
                  <a:gd name="T6" fmla="*/ 0 w 61"/>
                  <a:gd name="T7" fmla="*/ 30 h 51"/>
                  <a:gd name="T8" fmla="*/ 18 w 61"/>
                  <a:gd name="T9" fmla="*/ 43 h 51"/>
                  <a:gd name="T10" fmla="*/ 30 w 61"/>
                  <a:gd name="T11" fmla="*/ 51 h 51"/>
                  <a:gd name="T12" fmla="*/ 39 w 61"/>
                  <a:gd name="T13" fmla="*/ 39 h 51"/>
                  <a:gd name="T14" fmla="*/ 61 w 61"/>
                  <a:gd name="T15" fmla="*/ 9 h 51"/>
                  <a:gd name="T16" fmla="*/ 49 w 6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51">
                    <a:moveTo>
                      <a:pt x="49" y="0"/>
                    </a:moveTo>
                    <a:lnTo>
                      <a:pt x="27" y="31"/>
                    </a:lnTo>
                    <a:lnTo>
                      <a:pt x="9" y="18"/>
                    </a:lnTo>
                    <a:lnTo>
                      <a:pt x="0" y="30"/>
                    </a:lnTo>
                    <a:lnTo>
                      <a:pt x="18" y="43"/>
                    </a:lnTo>
                    <a:lnTo>
                      <a:pt x="30" y="51"/>
                    </a:lnTo>
                    <a:lnTo>
                      <a:pt x="39" y="39"/>
                    </a:lnTo>
                    <a:lnTo>
                      <a:pt x="61" y="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86" name="Text"/>
            <p:cNvSpPr txBox="1"/>
            <p:nvPr/>
          </p:nvSpPr>
          <p:spPr>
            <a:xfrm>
              <a:off x="1057304" y="1279918"/>
              <a:ext cx="881652" cy="18178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050" noProof="1" smtClean="0">
                  <a:latin typeface="Segoe UI" panose="020B0502040204020203" pitchFamily="34" charset="0"/>
                  <a:cs typeface="Segoe UI" panose="020B0502040204020203" pitchFamily="34" charset="0"/>
                </a:rPr>
                <a:t>메일</a:t>
              </a:r>
              <a:r>
                <a:rPr lang="en-US" altLang="ko-KR" sz="1050" noProof="1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ko-KR" altLang="en-US" sz="1050" noProof="1" smtClean="0">
                  <a:latin typeface="Segoe UI" panose="020B0502040204020203" pitchFamily="34" charset="0"/>
                  <a:cs typeface="Segoe UI" panose="020B0502040204020203" pitchFamily="34" charset="0"/>
                </a:rPr>
                <a:t>수신 동의</a:t>
              </a:r>
              <a:endParaRPr lang="en-US" sz="1050" noProof="1" smtClean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9" name="Checkbox"/>
          <p:cNvGrpSpPr/>
          <p:nvPr/>
        </p:nvGrpSpPr>
        <p:grpSpPr>
          <a:xfrm>
            <a:off x="3678662" y="5021287"/>
            <a:ext cx="1075356" cy="181781"/>
            <a:chOff x="863600" y="1279918"/>
            <a:chExt cx="1075356" cy="181781"/>
          </a:xfrm>
        </p:grpSpPr>
        <p:grpSp>
          <p:nvGrpSpPr>
            <p:cNvPr id="90" name="Checkbox"/>
            <p:cNvGrpSpPr/>
            <p:nvPr/>
          </p:nvGrpSpPr>
          <p:grpSpPr>
            <a:xfrm>
              <a:off x="863600" y="1306515"/>
              <a:ext cx="128588" cy="128588"/>
              <a:chOff x="863600" y="1311275"/>
              <a:chExt cx="128588" cy="128588"/>
            </a:xfrm>
          </p:grpSpPr>
          <p:sp>
            <p:nvSpPr>
              <p:cNvPr id="92" name="Box"/>
              <p:cNvSpPr>
                <a:spLocks noChangeAspect="1" noChangeArrowheads="1"/>
              </p:cNvSpPr>
              <p:nvPr/>
            </p:nvSpPr>
            <p:spPr bwMode="auto">
              <a:xfrm>
                <a:off x="863600" y="1311275"/>
                <a:ext cx="128588" cy="128588"/>
              </a:xfrm>
              <a:prstGeom prst="rect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3" name="Check"/>
              <p:cNvSpPr>
                <a:spLocks noChangeAspect="1"/>
              </p:cNvSpPr>
              <p:nvPr/>
            </p:nvSpPr>
            <p:spPr bwMode="auto">
              <a:xfrm>
                <a:off x="879475" y="1335088"/>
                <a:ext cx="96838" cy="80963"/>
              </a:xfrm>
              <a:custGeom>
                <a:avLst/>
                <a:gdLst>
                  <a:gd name="T0" fmla="*/ 49 w 61"/>
                  <a:gd name="T1" fmla="*/ 0 h 51"/>
                  <a:gd name="T2" fmla="*/ 27 w 61"/>
                  <a:gd name="T3" fmla="*/ 31 h 51"/>
                  <a:gd name="T4" fmla="*/ 9 w 61"/>
                  <a:gd name="T5" fmla="*/ 18 h 51"/>
                  <a:gd name="T6" fmla="*/ 0 w 61"/>
                  <a:gd name="T7" fmla="*/ 30 h 51"/>
                  <a:gd name="T8" fmla="*/ 18 w 61"/>
                  <a:gd name="T9" fmla="*/ 43 h 51"/>
                  <a:gd name="T10" fmla="*/ 30 w 61"/>
                  <a:gd name="T11" fmla="*/ 51 h 51"/>
                  <a:gd name="T12" fmla="*/ 39 w 61"/>
                  <a:gd name="T13" fmla="*/ 39 h 51"/>
                  <a:gd name="T14" fmla="*/ 61 w 61"/>
                  <a:gd name="T15" fmla="*/ 9 h 51"/>
                  <a:gd name="T16" fmla="*/ 49 w 6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51">
                    <a:moveTo>
                      <a:pt x="49" y="0"/>
                    </a:moveTo>
                    <a:lnTo>
                      <a:pt x="27" y="31"/>
                    </a:lnTo>
                    <a:lnTo>
                      <a:pt x="9" y="18"/>
                    </a:lnTo>
                    <a:lnTo>
                      <a:pt x="0" y="30"/>
                    </a:lnTo>
                    <a:lnTo>
                      <a:pt x="18" y="43"/>
                    </a:lnTo>
                    <a:lnTo>
                      <a:pt x="30" y="51"/>
                    </a:lnTo>
                    <a:lnTo>
                      <a:pt x="39" y="39"/>
                    </a:lnTo>
                    <a:lnTo>
                      <a:pt x="61" y="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1" name="Text"/>
            <p:cNvSpPr txBox="1"/>
            <p:nvPr/>
          </p:nvSpPr>
          <p:spPr>
            <a:xfrm>
              <a:off x="1057304" y="1279918"/>
              <a:ext cx="881652" cy="18178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050" noProof="1" smtClean="0">
                  <a:latin typeface="Segoe UI" panose="020B0502040204020203" pitchFamily="34" charset="0"/>
                  <a:cs typeface="Segoe UI" panose="020B0502040204020203" pitchFamily="34" charset="0"/>
                </a:rPr>
                <a:t>문자 수신 동의</a:t>
              </a:r>
              <a:endParaRPr lang="en-US" sz="1050" noProof="1" smtClean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4" name="직사각형 93"/>
          <p:cNvSpPr/>
          <p:nvPr/>
        </p:nvSpPr>
        <p:spPr>
          <a:xfrm>
            <a:off x="3465137" y="5283739"/>
            <a:ext cx="33778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※</a:t>
            </a:r>
            <a:r>
              <a:rPr lang="ko-KR" altLang="en-US" sz="1000" dirty="0" smtClean="0"/>
              <a:t>메일 및 </a:t>
            </a:r>
            <a:r>
              <a:rPr lang="ko-KR" altLang="en-US" sz="1000" dirty="0" err="1" smtClean="0"/>
              <a:t>문자수신</a:t>
            </a:r>
            <a:r>
              <a:rPr lang="ko-KR" altLang="en-US" sz="1000" dirty="0" smtClean="0"/>
              <a:t> 동의를 해제 하시더라도 </a:t>
            </a:r>
            <a:r>
              <a:rPr lang="ko-KR" altLang="en-US" sz="1000" dirty="0" err="1" smtClean="0"/>
              <a:t>입출금관련</a:t>
            </a:r>
            <a:endParaRPr lang="en-US" altLang="ko-KR" sz="1000" dirty="0" smtClean="0"/>
          </a:p>
          <a:p>
            <a:r>
              <a:rPr lang="ko-KR" altLang="en-US" sz="1000" dirty="0" smtClean="0"/>
              <a:t>내용 및 </a:t>
            </a:r>
            <a:r>
              <a:rPr lang="ko-KR" altLang="en-US" sz="1000" dirty="0" err="1" smtClean="0"/>
              <a:t>긴급공지는</a:t>
            </a:r>
            <a:r>
              <a:rPr lang="ko-KR" altLang="en-US" sz="1000" dirty="0" smtClean="0"/>
              <a:t> 발송될 수 있습니다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95" name="모서리가 둥근 직사각형 94"/>
          <p:cNvSpPr/>
          <p:nvPr/>
        </p:nvSpPr>
        <p:spPr>
          <a:xfrm>
            <a:off x="4074088" y="5847894"/>
            <a:ext cx="1493535" cy="444843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수정하기</a:t>
            </a:r>
            <a:endParaRPr lang="ko-KR" altLang="en-US" sz="1400" b="1" dirty="0"/>
          </a:p>
        </p:txBody>
      </p:sp>
      <p:cxnSp>
        <p:nvCxnSpPr>
          <p:cNvPr id="96" name="직선 연결선 95"/>
          <p:cNvCxnSpPr/>
          <p:nvPr/>
        </p:nvCxnSpPr>
        <p:spPr>
          <a:xfrm>
            <a:off x="2446918" y="6451189"/>
            <a:ext cx="474787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>
          <a:xfrm>
            <a:off x="2480053" y="6584909"/>
            <a:ext cx="46816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/>
              <a:t>※ 투자를 하시려면 위 원천징수정보(이름/주민번호/주소)</a:t>
            </a:r>
            <a:r>
              <a:rPr lang="ko-KR" altLang="en-US" sz="900" dirty="0" err="1"/>
              <a:t>를</a:t>
            </a:r>
            <a:r>
              <a:rPr lang="ko-KR" altLang="en-US" sz="900" dirty="0"/>
              <a:t> 필히 입력하시기 바랍니다</a:t>
            </a:r>
            <a:r>
              <a:rPr lang="ko-KR" altLang="en-US" sz="900" dirty="0" smtClean="0"/>
              <a:t>.</a:t>
            </a:r>
            <a:endParaRPr lang="en-US" altLang="ko-KR" sz="900" dirty="0" smtClean="0"/>
          </a:p>
          <a:p>
            <a:r>
              <a:rPr lang="ko-KR" altLang="en-US" sz="900" dirty="0" smtClean="0"/>
              <a:t>※ </a:t>
            </a:r>
            <a:r>
              <a:rPr lang="ko-KR" altLang="en-US" sz="900" dirty="0" err="1"/>
              <a:t>투자진행</a:t>
            </a:r>
            <a:r>
              <a:rPr lang="ko-KR" altLang="en-US" sz="900" dirty="0"/>
              <a:t>, </a:t>
            </a:r>
            <a:r>
              <a:rPr lang="ko-KR" altLang="en-US" sz="900" dirty="0" err="1"/>
              <a:t>이사수익을</a:t>
            </a:r>
            <a:r>
              <a:rPr lang="ko-KR" altLang="en-US" sz="900" dirty="0"/>
              <a:t> 받으시려면 </a:t>
            </a:r>
            <a:r>
              <a:rPr lang="ko-KR" altLang="en-US" sz="900" dirty="0" err="1"/>
              <a:t>나의정보</a:t>
            </a:r>
            <a:r>
              <a:rPr lang="ko-KR" altLang="en-US" sz="900" dirty="0"/>
              <a:t> &gt; 예치금 정보에서 </a:t>
            </a:r>
            <a:r>
              <a:rPr lang="ko-KR" altLang="en-US" sz="900" dirty="0" err="1"/>
              <a:t>계좌생성</a:t>
            </a:r>
            <a:r>
              <a:rPr lang="ko-KR" altLang="en-US" sz="900" dirty="0"/>
              <a:t> 및 </a:t>
            </a:r>
            <a:endParaRPr lang="en-US" altLang="ko-KR" sz="900" dirty="0" smtClean="0"/>
          </a:p>
          <a:p>
            <a:r>
              <a:rPr lang="ko-KR" altLang="en-US" sz="900" dirty="0" smtClean="0"/>
              <a:t>출금계좌등록을 </a:t>
            </a:r>
            <a:r>
              <a:rPr lang="ko-KR" altLang="en-US" sz="900" dirty="0"/>
              <a:t>필히 진행해주시기 바랍니다</a:t>
            </a:r>
            <a:r>
              <a:rPr lang="ko-KR" altLang="en-US" sz="900" dirty="0" smtClean="0"/>
              <a:t>.</a:t>
            </a:r>
            <a:endParaRPr lang="en-US" altLang="ko-KR" sz="900" dirty="0" smtClean="0"/>
          </a:p>
          <a:p>
            <a:r>
              <a:rPr lang="ko-KR" altLang="en-US" sz="900" dirty="0" smtClean="0"/>
              <a:t>※ </a:t>
            </a:r>
            <a:r>
              <a:rPr lang="ko-KR" altLang="en-US" sz="900" dirty="0"/>
              <a:t>원천징수정보란?</a:t>
            </a:r>
          </a:p>
          <a:p>
            <a:r>
              <a:rPr lang="ko-KR" altLang="en-US" sz="900" dirty="0" err="1"/>
              <a:t>투게더펀딩의</a:t>
            </a:r>
            <a:r>
              <a:rPr lang="ko-KR" altLang="en-US" sz="900" dirty="0"/>
              <a:t> 투자자가 투자 수익이 발생한 경우, 투자자가 국가에 부담할 세액을 </a:t>
            </a:r>
            <a:endParaRPr lang="en-US" altLang="ko-KR" sz="900" dirty="0" smtClean="0"/>
          </a:p>
          <a:p>
            <a:r>
              <a:rPr lang="ko-KR" altLang="en-US" sz="900" dirty="0" err="1" smtClean="0"/>
              <a:t>투게더펀딩이</a:t>
            </a:r>
            <a:r>
              <a:rPr lang="ko-KR" altLang="en-US" sz="900" dirty="0" smtClean="0"/>
              <a:t> </a:t>
            </a:r>
            <a:r>
              <a:rPr lang="ko-KR" altLang="en-US" sz="900" dirty="0"/>
              <a:t>미리 국가를 대신하여 징수하고</a:t>
            </a:r>
            <a:r>
              <a:rPr lang="ko-KR" altLang="en-US" sz="900" dirty="0" smtClean="0"/>
              <a:t>,</a:t>
            </a:r>
            <a:endParaRPr lang="en-US" altLang="ko-KR" sz="900" dirty="0" smtClean="0"/>
          </a:p>
          <a:p>
            <a:r>
              <a:rPr lang="ko-KR" altLang="en-US" sz="900" dirty="0" smtClean="0"/>
              <a:t>투자자의 </a:t>
            </a:r>
            <a:r>
              <a:rPr lang="ko-KR" altLang="en-US" sz="900" dirty="0" err="1"/>
              <a:t>소득정보를</a:t>
            </a:r>
            <a:r>
              <a:rPr lang="ko-KR" altLang="en-US" sz="900" dirty="0"/>
              <a:t> 신고하기 위해 수집하는 정보입니다.</a:t>
            </a:r>
          </a:p>
          <a:p>
            <a:r>
              <a:rPr lang="ko-KR" altLang="en-US" sz="900" dirty="0"/>
              <a:t>원천징수정보 </a:t>
            </a:r>
            <a:r>
              <a:rPr lang="ko-KR" altLang="en-US" sz="900" dirty="0" err="1"/>
              <a:t>미입력</a:t>
            </a:r>
            <a:r>
              <a:rPr lang="ko-KR" altLang="en-US" sz="900" dirty="0"/>
              <a:t> 시 </a:t>
            </a:r>
            <a:r>
              <a:rPr lang="ko-KR" altLang="en-US" sz="900" dirty="0" err="1"/>
              <a:t>투게더펀딩에서</a:t>
            </a:r>
            <a:r>
              <a:rPr lang="ko-KR" altLang="en-US" sz="900" dirty="0"/>
              <a:t> 투자가 불가합니다.</a:t>
            </a:r>
          </a:p>
        </p:txBody>
      </p:sp>
      <p:cxnSp>
        <p:nvCxnSpPr>
          <p:cNvPr id="98" name="직선 연결선 97"/>
          <p:cNvCxnSpPr/>
          <p:nvPr/>
        </p:nvCxnSpPr>
        <p:spPr>
          <a:xfrm>
            <a:off x="2446918" y="7886442"/>
            <a:ext cx="474787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2563792" y="7923885"/>
            <a:ext cx="383700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err="1"/>
              <a:t>투게더를</a:t>
            </a:r>
            <a:r>
              <a:rPr lang="ko-KR" altLang="en-US" sz="1000" dirty="0"/>
              <a:t> 더 이상 이용하지 않는다면 </a:t>
            </a:r>
            <a:r>
              <a:rPr lang="ko-KR" altLang="en-US" sz="1000" b="1" dirty="0">
                <a:solidFill>
                  <a:srgbClr val="0000FF"/>
                </a:solidFill>
              </a:rPr>
              <a:t>[회원탈퇴 </a:t>
            </a:r>
            <a:r>
              <a:rPr lang="ko-KR" altLang="en-US" sz="1000" b="1" dirty="0" err="1">
                <a:solidFill>
                  <a:srgbClr val="0000FF"/>
                </a:solidFill>
              </a:rPr>
              <a:t>바로가기</a:t>
            </a:r>
            <a:r>
              <a:rPr lang="ko-KR" altLang="en-US" sz="1000" b="1" dirty="0">
                <a:solidFill>
                  <a:srgbClr val="0000FF"/>
                </a:solidFill>
              </a:rPr>
              <a:t>]</a:t>
            </a: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4074088" y="8236997"/>
            <a:ext cx="1493535" cy="44484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로그아웃</a:t>
            </a:r>
            <a:endParaRPr lang="ko-KR" altLang="en-US" sz="1400" b="1" dirty="0"/>
          </a:p>
        </p:txBody>
      </p:sp>
      <p:sp>
        <p:nvSpPr>
          <p:cNvPr id="38" name="직사각형 37"/>
          <p:cNvSpPr/>
          <p:nvPr/>
        </p:nvSpPr>
        <p:spPr>
          <a:xfrm>
            <a:off x="2709326" y="2648019"/>
            <a:ext cx="160422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1" dirty="0" smtClean="0"/>
              <a:t>Toss</a:t>
            </a:r>
            <a:endParaRPr lang="ko-KR" altLang="en-US" sz="1050" dirty="0"/>
          </a:p>
        </p:txBody>
      </p:sp>
      <p:cxnSp>
        <p:nvCxnSpPr>
          <p:cNvPr id="39" name="직선 연결선 38"/>
          <p:cNvCxnSpPr/>
          <p:nvPr/>
        </p:nvCxnSpPr>
        <p:spPr>
          <a:xfrm>
            <a:off x="2794129" y="2996711"/>
            <a:ext cx="3972431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2838853" y="3184307"/>
            <a:ext cx="103706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Toss </a:t>
            </a:r>
            <a:r>
              <a:rPr lang="ko-KR" altLang="en-US" sz="1000" dirty="0" smtClean="0"/>
              <a:t>이메일</a:t>
            </a:r>
            <a:endParaRPr lang="ko-KR" altLang="en-US" sz="1000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3937701" y="3105009"/>
            <a:ext cx="2738570" cy="36763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{</a:t>
            </a:r>
            <a:r>
              <a:rPr lang="ko-KR" altLang="en-US" sz="1000" dirty="0" smtClean="0">
                <a:solidFill>
                  <a:schemeClr val="tx1"/>
                </a:solidFill>
              </a:rPr>
              <a:t>이메일</a:t>
            </a:r>
            <a:r>
              <a:rPr lang="en-US" altLang="ko-KR" sz="1000" dirty="0" smtClean="0">
                <a:solidFill>
                  <a:schemeClr val="tx1"/>
                </a:solidFill>
              </a:rPr>
              <a:t>}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838853" y="3678022"/>
            <a:ext cx="121052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Toss </a:t>
            </a:r>
            <a:r>
              <a:rPr lang="ko-KR" altLang="en-US" sz="1000" dirty="0" smtClean="0"/>
              <a:t>휴대폰번호</a:t>
            </a:r>
            <a:endParaRPr lang="ko-KR" altLang="en-US" sz="1000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3937701" y="3598724"/>
            <a:ext cx="2738570" cy="36763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{</a:t>
            </a:r>
            <a:r>
              <a:rPr lang="ko-KR" altLang="en-US" sz="1000" dirty="0" smtClean="0">
                <a:solidFill>
                  <a:schemeClr val="tx1"/>
                </a:solidFill>
              </a:rPr>
              <a:t>휴대폰번호</a:t>
            </a:r>
            <a:r>
              <a:rPr lang="en-US" altLang="ko-KR" sz="1000" dirty="0" smtClean="0">
                <a:solidFill>
                  <a:schemeClr val="tx1"/>
                </a:solidFill>
              </a:rPr>
              <a:t>}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685285" y="3125094"/>
            <a:ext cx="245352" cy="24535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/>
          </p:nvPr>
        </p:nvGraphicFramePr>
        <p:xfrm>
          <a:off x="9479665" y="1622408"/>
          <a:ext cx="3162958" cy="252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368">
                  <a:extLst>
                    <a:ext uri="{9D8B030D-6E8A-4147-A177-3AD203B41FA5}">
                      <a16:colId xmlns:a16="http://schemas.microsoft.com/office/drawing/2014/main" val="2477721673"/>
                    </a:ext>
                  </a:extLst>
                </a:gridCol>
                <a:gridCol w="2873590">
                  <a:extLst>
                    <a:ext uri="{9D8B030D-6E8A-4147-A177-3AD203B41FA5}">
                      <a16:colId xmlns:a16="http://schemas.microsoft.com/office/drawing/2014/main" val="1317216190"/>
                    </a:ext>
                  </a:extLst>
                </a:gridCol>
              </a:tblGrid>
              <a:tr h="2526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토스 이메일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휴대폰번호의 경우 수정 불가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5959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4031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토스 연동 관련 작업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회원관리자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233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3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기획의도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410308"/>
              </p:ext>
            </p:extLst>
          </p:nvPr>
        </p:nvGraphicFramePr>
        <p:xfrm>
          <a:off x="907303" y="1428082"/>
          <a:ext cx="11095644" cy="456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0735">
                  <a:extLst>
                    <a:ext uri="{9D8B030D-6E8A-4147-A177-3AD203B41FA5}">
                      <a16:colId xmlns:a16="http://schemas.microsoft.com/office/drawing/2014/main" val="3569583930"/>
                    </a:ext>
                  </a:extLst>
                </a:gridCol>
                <a:gridCol w="2334352">
                  <a:extLst>
                    <a:ext uri="{9D8B030D-6E8A-4147-A177-3AD203B41FA5}">
                      <a16:colId xmlns:a16="http://schemas.microsoft.com/office/drawing/2014/main" val="652639091"/>
                    </a:ext>
                  </a:extLst>
                </a:gridCol>
                <a:gridCol w="1932972">
                  <a:extLst>
                    <a:ext uri="{9D8B030D-6E8A-4147-A177-3AD203B41FA5}">
                      <a16:colId xmlns:a16="http://schemas.microsoft.com/office/drawing/2014/main" val="2825567501"/>
                    </a:ext>
                  </a:extLst>
                </a:gridCol>
                <a:gridCol w="5127585">
                  <a:extLst>
                    <a:ext uri="{9D8B030D-6E8A-4147-A177-3AD203B41FA5}">
                      <a16:colId xmlns:a16="http://schemas.microsoft.com/office/drawing/2014/main" val="1029020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컬럼명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값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098488"/>
                  </a:ext>
                </a:extLst>
              </a:tr>
              <a:tr h="123613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Partner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소속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파트너 값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TOGETHER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기존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투게더펀딩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회원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투게더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기존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회원중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토스로 연동한 회원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=&gt; </a:t>
                      </a: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member.partner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가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TOGETHER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이면서 </a:t>
                      </a: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toss_id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가 존재하는 회원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투게더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기존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회원중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핀크로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연동한 회원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=&gt; </a:t>
                      </a: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member.partner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가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TOGETHER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이면서 </a:t>
                      </a: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finnq_id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가 존재하는 회원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279516"/>
                  </a:ext>
                </a:extLst>
              </a:tr>
              <a:tr h="1354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TOSS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토스를 통해 가입한 회원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=&gt; </a:t>
                      </a: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member.partner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가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TOSS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가 됨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39260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FINNQ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핀크를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통해 가입한 회원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=&gt; </a:t>
                      </a: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member.partner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가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FINNQ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가 됨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156584"/>
                  </a:ext>
                </a:extLst>
              </a:tr>
              <a:tr h="1727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WELCOME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DB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값 수정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345498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APRO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DB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값 수정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313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Toss_id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토스 가입시 고유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값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355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Finnq_id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핀크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가입시 고유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값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251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Sub_email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서브 이메일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575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Sum_phone_number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서브 핸드폰 번호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640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toss_id_create_datetime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토스 아이디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생성시간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21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finnq_id_create_datetime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핀크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아이디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생성시간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26304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66003" y="818588"/>
            <a:ext cx="1863011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ko-KR" dirty="0" smtClean="0"/>
              <a:t>MEMBER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024442"/>
              </p:ext>
            </p:extLst>
          </p:nvPr>
        </p:nvGraphicFramePr>
        <p:xfrm>
          <a:off x="907303" y="6904471"/>
          <a:ext cx="9232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4764">
                  <a:extLst>
                    <a:ext uri="{9D8B030D-6E8A-4147-A177-3AD203B41FA5}">
                      <a16:colId xmlns:a16="http://schemas.microsoft.com/office/drawing/2014/main" val="3569583930"/>
                    </a:ext>
                  </a:extLst>
                </a:gridCol>
                <a:gridCol w="4132743">
                  <a:extLst>
                    <a:ext uri="{9D8B030D-6E8A-4147-A177-3AD203B41FA5}">
                      <a16:colId xmlns:a16="http://schemas.microsoft.com/office/drawing/2014/main" val="652639091"/>
                    </a:ext>
                  </a:extLst>
                </a:gridCol>
                <a:gridCol w="3194613">
                  <a:extLst>
                    <a:ext uri="{9D8B030D-6E8A-4147-A177-3AD203B41FA5}">
                      <a16:colId xmlns:a16="http://schemas.microsoft.com/office/drawing/2014/main" val="2825567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컬럼명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값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098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Invest_Platform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투자 플랫폼 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(partner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와 동일한 값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TOGETHER, TOSS, FINNQ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279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Partner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투자 당시 </a:t>
                      </a: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member.partner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값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TOGETHER, TOSS, FINNQ, Welcome,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</a:rPr>
                        <a:t>Apro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355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2517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66003" y="6294977"/>
            <a:ext cx="1577163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ko-KR" dirty="0" smtClean="0"/>
              <a:t>INVEST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073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30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토스회원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관리자 페이지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관리자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회원조회</a:t>
            </a:r>
            <a:r>
              <a:rPr lang="ko-KR" altLang="en-US" dirty="0" smtClean="0"/>
              <a:t> 페이지 </a:t>
            </a:r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TOSS </a:t>
            </a:r>
            <a:r>
              <a:rPr lang="ko-KR" altLang="en-US" dirty="0" smtClean="0"/>
              <a:t>회원 표시</a:t>
            </a:r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0" y="1236242"/>
          <a:ext cx="128016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3882">
                  <a:extLst>
                    <a:ext uri="{9D8B030D-6E8A-4147-A177-3AD203B41FA5}">
                      <a16:colId xmlns:a16="http://schemas.microsoft.com/office/drawing/2014/main" val="571698402"/>
                    </a:ext>
                  </a:extLst>
                </a:gridCol>
                <a:gridCol w="1473596">
                  <a:extLst>
                    <a:ext uri="{9D8B030D-6E8A-4147-A177-3AD203B41FA5}">
                      <a16:colId xmlns:a16="http://schemas.microsoft.com/office/drawing/2014/main" val="3569888996"/>
                    </a:ext>
                  </a:extLst>
                </a:gridCol>
                <a:gridCol w="954860">
                  <a:extLst>
                    <a:ext uri="{9D8B030D-6E8A-4147-A177-3AD203B41FA5}">
                      <a16:colId xmlns:a16="http://schemas.microsoft.com/office/drawing/2014/main" val="172394841"/>
                    </a:ext>
                  </a:extLst>
                </a:gridCol>
                <a:gridCol w="932790">
                  <a:extLst>
                    <a:ext uri="{9D8B030D-6E8A-4147-A177-3AD203B41FA5}">
                      <a16:colId xmlns:a16="http://schemas.microsoft.com/office/drawing/2014/main" val="3444828585"/>
                    </a:ext>
                  </a:extLst>
                </a:gridCol>
                <a:gridCol w="1163782">
                  <a:extLst>
                    <a:ext uri="{9D8B030D-6E8A-4147-A177-3AD203B41FA5}">
                      <a16:colId xmlns:a16="http://schemas.microsoft.com/office/drawing/2014/main" val="434252819"/>
                    </a:ext>
                  </a:extLst>
                </a:gridCol>
                <a:gridCol w="1163782">
                  <a:extLst>
                    <a:ext uri="{9D8B030D-6E8A-4147-A177-3AD203B41FA5}">
                      <a16:colId xmlns:a16="http://schemas.microsoft.com/office/drawing/2014/main" val="2159376812"/>
                    </a:ext>
                  </a:extLst>
                </a:gridCol>
                <a:gridCol w="1163782">
                  <a:extLst>
                    <a:ext uri="{9D8B030D-6E8A-4147-A177-3AD203B41FA5}">
                      <a16:colId xmlns:a16="http://schemas.microsoft.com/office/drawing/2014/main" val="1494397954"/>
                    </a:ext>
                  </a:extLst>
                </a:gridCol>
                <a:gridCol w="1163782">
                  <a:extLst>
                    <a:ext uri="{9D8B030D-6E8A-4147-A177-3AD203B41FA5}">
                      <a16:colId xmlns:a16="http://schemas.microsoft.com/office/drawing/2014/main" val="1509895984"/>
                    </a:ext>
                  </a:extLst>
                </a:gridCol>
                <a:gridCol w="1163782">
                  <a:extLst>
                    <a:ext uri="{9D8B030D-6E8A-4147-A177-3AD203B41FA5}">
                      <a16:colId xmlns:a16="http://schemas.microsoft.com/office/drawing/2014/main" val="4234454654"/>
                    </a:ext>
                  </a:extLst>
                </a:gridCol>
                <a:gridCol w="1163782">
                  <a:extLst>
                    <a:ext uri="{9D8B030D-6E8A-4147-A177-3AD203B41FA5}">
                      <a16:colId xmlns:a16="http://schemas.microsoft.com/office/drawing/2014/main" val="571089205"/>
                    </a:ext>
                  </a:extLst>
                </a:gridCol>
                <a:gridCol w="1163782">
                  <a:extLst>
                    <a:ext uri="{9D8B030D-6E8A-4147-A177-3AD203B41FA5}">
                      <a16:colId xmlns:a16="http://schemas.microsoft.com/office/drawing/2014/main" val="3818490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bg1"/>
                          </a:solidFill>
                        </a:rPr>
                        <a:t>together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회원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대출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투자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예치금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상환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고객센터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이벤트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통계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설정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bg1"/>
                          </a:solidFill>
                        </a:rPr>
                        <a:t>[logout]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558423"/>
                  </a:ext>
                </a:extLst>
              </a:tr>
            </a:tbl>
          </a:graphicData>
        </a:graphic>
      </p:graphicFrame>
      <p:pic>
        <p:nvPicPr>
          <p:cNvPr id="19" name="그림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87019" y="1648291"/>
            <a:ext cx="11514581" cy="4406220"/>
          </a:xfrm>
          <a:prstGeom prst="rect">
            <a:avLst/>
          </a:prstGeom>
        </p:spPr>
      </p:pic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990145"/>
              </p:ext>
            </p:extLst>
          </p:nvPr>
        </p:nvGraphicFramePr>
        <p:xfrm>
          <a:off x="4161695" y="5289767"/>
          <a:ext cx="287467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903">
                  <a:extLst>
                    <a:ext uri="{9D8B030D-6E8A-4147-A177-3AD203B41FA5}">
                      <a16:colId xmlns:a16="http://schemas.microsoft.com/office/drawing/2014/main" val="1992553400"/>
                    </a:ext>
                  </a:extLst>
                </a:gridCol>
                <a:gridCol w="2024771">
                  <a:extLst>
                    <a:ext uri="{9D8B030D-6E8A-4147-A177-3AD203B41FA5}">
                      <a16:colId xmlns:a16="http://schemas.microsoft.com/office/drawing/2014/main" val="30056041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가입 경로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846085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/>
          </p:nvPr>
        </p:nvGraphicFramePr>
        <p:xfrm>
          <a:off x="1348154" y="6054320"/>
          <a:ext cx="11430000" cy="2901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8950">
                  <a:extLst>
                    <a:ext uri="{9D8B030D-6E8A-4147-A177-3AD203B41FA5}">
                      <a16:colId xmlns:a16="http://schemas.microsoft.com/office/drawing/2014/main" val="2099233995"/>
                    </a:ext>
                  </a:extLst>
                </a:gridCol>
                <a:gridCol w="741596">
                  <a:extLst>
                    <a:ext uri="{9D8B030D-6E8A-4147-A177-3AD203B41FA5}">
                      <a16:colId xmlns:a16="http://schemas.microsoft.com/office/drawing/2014/main" val="305221856"/>
                    </a:ext>
                  </a:extLst>
                </a:gridCol>
                <a:gridCol w="613387">
                  <a:extLst>
                    <a:ext uri="{9D8B030D-6E8A-4147-A177-3AD203B41FA5}">
                      <a16:colId xmlns:a16="http://schemas.microsoft.com/office/drawing/2014/main" val="1876819221"/>
                    </a:ext>
                  </a:extLst>
                </a:gridCol>
                <a:gridCol w="466081">
                  <a:extLst>
                    <a:ext uri="{9D8B030D-6E8A-4147-A177-3AD203B41FA5}">
                      <a16:colId xmlns:a16="http://schemas.microsoft.com/office/drawing/2014/main" val="2779052063"/>
                    </a:ext>
                  </a:extLst>
                </a:gridCol>
                <a:gridCol w="754717">
                  <a:extLst>
                    <a:ext uri="{9D8B030D-6E8A-4147-A177-3AD203B41FA5}">
                      <a16:colId xmlns:a16="http://schemas.microsoft.com/office/drawing/2014/main" val="2371947068"/>
                    </a:ext>
                  </a:extLst>
                </a:gridCol>
                <a:gridCol w="951514">
                  <a:extLst>
                    <a:ext uri="{9D8B030D-6E8A-4147-A177-3AD203B41FA5}">
                      <a16:colId xmlns:a16="http://schemas.microsoft.com/office/drawing/2014/main" val="879400067"/>
                    </a:ext>
                  </a:extLst>
                </a:gridCol>
                <a:gridCol w="2483249">
                  <a:extLst>
                    <a:ext uri="{9D8B030D-6E8A-4147-A177-3AD203B41FA5}">
                      <a16:colId xmlns:a16="http://schemas.microsoft.com/office/drawing/2014/main" val="2413126985"/>
                    </a:ext>
                  </a:extLst>
                </a:gridCol>
                <a:gridCol w="1480506">
                  <a:extLst>
                    <a:ext uri="{9D8B030D-6E8A-4147-A177-3AD203B41FA5}">
                      <a16:colId xmlns:a16="http://schemas.microsoft.com/office/drawing/2014/main" val="1982805068"/>
                    </a:ext>
                  </a:extLst>
                </a:gridCol>
              </a:tblGrid>
              <a:tr h="358203">
                <a:tc gridSpan="7"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i="0" dirty="0" smtClean="0">
                          <a:solidFill>
                            <a:schemeClr val="tx1"/>
                          </a:solidFill>
                        </a:rPr>
                        <a:t>00,000 </a:t>
                      </a:r>
                      <a:r>
                        <a:rPr lang="ko-KR" altLang="en-US" sz="1000" b="1" i="0" dirty="0" smtClean="0">
                          <a:solidFill>
                            <a:schemeClr val="tx1"/>
                          </a:solidFill>
                        </a:rPr>
                        <a:t>건</a:t>
                      </a:r>
                      <a:endParaRPr lang="ko-KR" altLang="en-US" sz="10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560504"/>
                  </a:ext>
                </a:extLst>
              </a:tr>
              <a:tr h="2813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</a:rPr>
                        <a:t>아이디</a:t>
                      </a: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b="0" i="0" dirty="0" err="1" smtClean="0">
                          <a:solidFill>
                            <a:schemeClr val="tx1"/>
                          </a:solidFill>
                        </a:rPr>
                        <a:t>회원번호</a:t>
                      </a: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</a:rPr>
                        <a:t>) / 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</a:rPr>
                        <a:t>가상계좌 </a:t>
                      </a: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900" b="0" i="0" dirty="0" err="1" smtClean="0">
                          <a:solidFill>
                            <a:schemeClr val="tx1"/>
                          </a:solidFill>
                        </a:rPr>
                        <a:t>대출건수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파트너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</a:rPr>
                        <a:t>성별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</a:rPr>
                        <a:t>생일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</a:rPr>
                        <a:t>전화번호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i="0" dirty="0" err="1" smtClean="0">
                          <a:solidFill>
                            <a:schemeClr val="tx1"/>
                          </a:solidFill>
                        </a:rPr>
                        <a:t>가입일자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900" b="0" i="0" dirty="0" err="1" smtClean="0">
                          <a:solidFill>
                            <a:schemeClr val="tx1"/>
                          </a:solidFill>
                        </a:rPr>
                        <a:t>로그인일자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322658"/>
                  </a:ext>
                </a:extLst>
              </a:tr>
              <a:tr h="56540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</a:rPr>
                        <a:t>휴대폰 번호</a:t>
                      </a: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</a:rPr>
                        <a:t>} [30129] </a:t>
                      </a:r>
                    </a:p>
                    <a:p>
                      <a:pPr algn="l" latinLnBrk="1"/>
                      <a:r>
                        <a:rPr lang="ko-KR" altLang="en-US" sz="900" b="0" i="0" dirty="0" err="1" smtClean="0">
                          <a:solidFill>
                            <a:schemeClr val="tx1"/>
                          </a:solidFill>
                        </a:rPr>
                        <a:t>대출건수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</a:rPr>
                        <a:t>: 0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</a:rPr>
                        <a:t>건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</a:rPr>
                        <a:t>TOGETHER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</a:rPr>
                        <a:t>홍길동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</a:rPr>
                        <a:t>00000000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</a:rPr>
                        <a:t>01000000000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</a:rPr>
                        <a:t>2018-05-14 17:09:23</a:t>
                      </a:r>
                    </a:p>
                    <a:p>
                      <a:pPr algn="ctr" latinLnBrk="1"/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</a:rPr>
                        <a:t>2018-05-14 17:09:24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23967"/>
                  </a:ext>
                </a:extLst>
              </a:tr>
              <a:tr h="56540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</a:rPr>
                        <a:t>휴대폰 번호</a:t>
                      </a: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</a:rPr>
                        <a:t>}  [30129] </a:t>
                      </a:r>
                    </a:p>
                    <a:p>
                      <a:pPr algn="l" latinLnBrk="1"/>
                      <a:r>
                        <a:rPr lang="ko-KR" altLang="en-US" sz="900" b="0" i="0" dirty="0" err="1" smtClean="0">
                          <a:solidFill>
                            <a:schemeClr val="tx1"/>
                          </a:solidFill>
                        </a:rPr>
                        <a:t>대출건수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</a:rPr>
                        <a:t>: 0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</a:rPr>
                        <a:t>건</a:t>
                      </a:r>
                    </a:p>
                    <a:p>
                      <a:pPr algn="l" latinLnBrk="1"/>
                      <a:endParaRPr lang="ko-KR" altLang="en-US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</a:rPr>
                        <a:t>TOGETHER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</a:rPr>
                        <a:t>홍길동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</a:rPr>
                        <a:t>00000000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</a:rPr>
                        <a:t>01000000000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</a:rPr>
                        <a:t>12058 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</a:rPr>
                        <a:t>경기 남양주시 </a:t>
                      </a:r>
                      <a:r>
                        <a:rPr lang="ko-KR" altLang="en-US" sz="900" b="0" i="0" dirty="0" err="1" smtClean="0">
                          <a:solidFill>
                            <a:schemeClr val="tx1"/>
                          </a:solidFill>
                        </a:rPr>
                        <a:t>진접읍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i="0" dirty="0" err="1" smtClean="0">
                          <a:solidFill>
                            <a:schemeClr val="tx1"/>
                          </a:solidFill>
                        </a:rPr>
                        <a:t>금곡리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</a:rPr>
                        <a:t>1075 </a:t>
                      </a:r>
                    </a:p>
                    <a:p>
                      <a:pPr algn="ctr" latinLnBrk="1"/>
                      <a:r>
                        <a:rPr lang="ko-KR" altLang="en-US" sz="900" b="0" i="0" dirty="0" err="1" smtClean="0">
                          <a:solidFill>
                            <a:schemeClr val="tx1"/>
                          </a:solidFill>
                        </a:rPr>
                        <a:t>신영지웰아파트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</a:rPr>
                        <a:t>2005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</a:rPr>
                        <a:t>동 </a:t>
                      </a: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</a:rPr>
                        <a:t>1102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</a:rPr>
                        <a:t>호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</a:rPr>
                        <a:t>2018-05-14 17:09:23</a:t>
                      </a:r>
                    </a:p>
                    <a:p>
                      <a:pPr algn="ctr" latinLnBrk="1"/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</a:rPr>
                        <a:t>2018-05-14 17:09:24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5543766"/>
                  </a:ext>
                </a:extLst>
              </a:tr>
              <a:tr h="56540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</a:rPr>
                        <a:t>lleemikyung@gmail.com [30129] </a:t>
                      </a:r>
                    </a:p>
                    <a:p>
                      <a:pPr algn="l" latinLnBrk="1"/>
                      <a:r>
                        <a:rPr lang="ko-KR" altLang="en-US" sz="900" b="0" i="0" dirty="0" err="1" smtClean="0">
                          <a:solidFill>
                            <a:schemeClr val="tx1"/>
                          </a:solidFill>
                        </a:rPr>
                        <a:t>대출건수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</a:rPr>
                        <a:t>: 0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</a:rPr>
                        <a:t>건</a:t>
                      </a:r>
                    </a:p>
                    <a:p>
                      <a:pPr algn="l" latinLnBrk="1"/>
                      <a:endParaRPr lang="ko-KR" altLang="en-US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</a:rPr>
                        <a:t>TOGETHER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</a:rPr>
                        <a:t>홍길동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</a:rPr>
                        <a:t>00000000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</a:rPr>
                        <a:t>01000000000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</a:rPr>
                        <a:t>12058 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</a:rPr>
                        <a:t>경기 남양주시 </a:t>
                      </a:r>
                      <a:r>
                        <a:rPr lang="ko-KR" altLang="en-US" sz="900" b="0" i="0" dirty="0" err="1" smtClean="0">
                          <a:solidFill>
                            <a:schemeClr val="tx1"/>
                          </a:solidFill>
                        </a:rPr>
                        <a:t>진접읍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i="0" dirty="0" err="1" smtClean="0">
                          <a:solidFill>
                            <a:schemeClr val="tx1"/>
                          </a:solidFill>
                        </a:rPr>
                        <a:t>금곡리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</a:rPr>
                        <a:t>1075 </a:t>
                      </a:r>
                    </a:p>
                    <a:p>
                      <a:pPr algn="ctr" latinLnBrk="1"/>
                      <a:r>
                        <a:rPr lang="ko-KR" altLang="en-US" sz="900" b="0" i="0" dirty="0" err="1" smtClean="0">
                          <a:solidFill>
                            <a:schemeClr val="tx1"/>
                          </a:solidFill>
                        </a:rPr>
                        <a:t>신영지웰아파트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</a:rPr>
                        <a:t>2005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</a:rPr>
                        <a:t>동 </a:t>
                      </a: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</a:rPr>
                        <a:t>1102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</a:rPr>
                        <a:t>호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</a:rPr>
                        <a:t>2018-05-14 17:09:23</a:t>
                      </a:r>
                    </a:p>
                    <a:p>
                      <a:pPr algn="ctr" latinLnBrk="1"/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</a:rPr>
                        <a:t>2018-05-14 17:09:24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411850"/>
                  </a:ext>
                </a:extLst>
              </a:tr>
              <a:tr h="56540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</a:rPr>
                        <a:t>lleemikyung@gmail.com [30129] </a:t>
                      </a:r>
                    </a:p>
                    <a:p>
                      <a:pPr algn="l" latinLnBrk="1"/>
                      <a:r>
                        <a:rPr lang="ko-KR" altLang="en-US" sz="900" b="0" i="0" dirty="0" err="1" smtClean="0">
                          <a:solidFill>
                            <a:schemeClr val="tx1"/>
                          </a:solidFill>
                        </a:rPr>
                        <a:t>대출건수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</a:rPr>
                        <a:t>: 0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</a:rPr>
                        <a:t>건</a:t>
                      </a:r>
                    </a:p>
                    <a:p>
                      <a:pPr algn="l" latinLnBrk="1"/>
                      <a:endParaRPr lang="ko-KR" altLang="en-US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</a:rPr>
                        <a:t>TOGETHER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</a:rPr>
                        <a:t>홍길동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</a:rPr>
                        <a:t>00000000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</a:rPr>
                        <a:t>01000000000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</a:rPr>
                        <a:t>12058 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</a:rPr>
                        <a:t>경기 남양주시 </a:t>
                      </a:r>
                      <a:r>
                        <a:rPr lang="ko-KR" altLang="en-US" sz="900" b="0" i="0" dirty="0" err="1" smtClean="0">
                          <a:solidFill>
                            <a:schemeClr val="tx1"/>
                          </a:solidFill>
                        </a:rPr>
                        <a:t>진접읍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i="0" dirty="0" err="1" smtClean="0">
                          <a:solidFill>
                            <a:schemeClr val="tx1"/>
                          </a:solidFill>
                        </a:rPr>
                        <a:t>금곡리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</a:rPr>
                        <a:t>1075 </a:t>
                      </a:r>
                    </a:p>
                    <a:p>
                      <a:pPr algn="ctr" latinLnBrk="1"/>
                      <a:r>
                        <a:rPr lang="ko-KR" altLang="en-US" sz="900" b="0" i="0" dirty="0" err="1" smtClean="0">
                          <a:solidFill>
                            <a:schemeClr val="tx1"/>
                          </a:solidFill>
                        </a:rPr>
                        <a:t>신영지웰아파트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</a:rPr>
                        <a:t>2005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</a:rPr>
                        <a:t>동 </a:t>
                      </a: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</a:rPr>
                        <a:t>1102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</a:rPr>
                        <a:t>호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</a:rPr>
                        <a:t>2018-05-14 17:09:23</a:t>
                      </a:r>
                    </a:p>
                    <a:p>
                      <a:pPr algn="ctr" latinLnBrk="1"/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</a:rPr>
                        <a:t>2018-05-14 17:09:24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65962"/>
                  </a:ext>
                </a:extLst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11536569" y="6111912"/>
            <a:ext cx="971842" cy="21618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엑셀다운로드</a:t>
            </a:r>
            <a:endParaRPr lang="ko-KR" altLang="en-US" sz="1000" dirty="0"/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/>
          </p:nvPr>
        </p:nvGraphicFramePr>
        <p:xfrm>
          <a:off x="7036370" y="5289767"/>
          <a:ext cx="2866251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707">
                  <a:extLst>
                    <a:ext uri="{9D8B030D-6E8A-4147-A177-3AD203B41FA5}">
                      <a16:colId xmlns:a16="http://schemas.microsoft.com/office/drawing/2014/main" val="1992553400"/>
                    </a:ext>
                  </a:extLst>
                </a:gridCol>
                <a:gridCol w="1989544">
                  <a:extLst>
                    <a:ext uri="{9D8B030D-6E8A-4147-A177-3AD203B41FA5}">
                      <a16:colId xmlns:a16="http://schemas.microsoft.com/office/drawing/2014/main" val="30056041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제휴 회원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가입 여부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846085"/>
                  </a:ext>
                </a:extLst>
              </a:tr>
            </a:tbl>
          </a:graphicData>
        </a:graphic>
      </p:graphicFrame>
      <p:grpSp>
        <p:nvGrpSpPr>
          <p:cNvPr id="39" name="그룹 38"/>
          <p:cNvGrpSpPr/>
          <p:nvPr/>
        </p:nvGrpSpPr>
        <p:grpSpPr>
          <a:xfrm>
            <a:off x="8087906" y="5388852"/>
            <a:ext cx="1644773" cy="201978"/>
            <a:chOff x="5448719" y="5374198"/>
            <a:chExt cx="1644773" cy="201978"/>
          </a:xfrm>
        </p:grpSpPr>
        <p:grpSp>
          <p:nvGrpSpPr>
            <p:cNvPr id="21" name="Option"/>
            <p:cNvGrpSpPr/>
            <p:nvPr/>
          </p:nvGrpSpPr>
          <p:grpSpPr>
            <a:xfrm>
              <a:off x="5448719" y="5374198"/>
              <a:ext cx="463007" cy="201978"/>
              <a:chOff x="1068388" y="1838936"/>
              <a:chExt cx="463007" cy="201978"/>
            </a:xfrm>
          </p:grpSpPr>
          <p:grpSp>
            <p:nvGrpSpPr>
              <p:cNvPr id="22" name="Option"/>
              <p:cNvGrpSpPr/>
              <p:nvPr/>
            </p:nvGrpSpPr>
            <p:grpSpPr>
              <a:xfrm>
                <a:off x="1068388" y="1876425"/>
                <a:ext cx="125412" cy="127000"/>
                <a:chOff x="1068388" y="1876425"/>
                <a:chExt cx="125412" cy="127000"/>
              </a:xfrm>
            </p:grpSpPr>
            <p:sp>
              <p:nvSpPr>
                <p:cNvPr id="24" name="Circle"/>
                <p:cNvSpPr>
                  <a:spLocks noChangeArrowheads="1"/>
                </p:cNvSpPr>
                <p:nvPr/>
              </p:nvSpPr>
              <p:spPr bwMode="auto">
                <a:xfrm>
                  <a:off x="1068388" y="1876425"/>
                  <a:ext cx="125412" cy="127000"/>
                </a:xfrm>
                <a:prstGeom prst="ellipse">
                  <a:avLst/>
                </a:prstGeom>
                <a:solidFill>
                  <a:srgbClr val="FFFFFF"/>
                </a:solidFill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5" name="Check" hidden="1"/>
                <p:cNvSpPr>
                  <a:spLocks noChangeArrowheads="1"/>
                </p:cNvSpPr>
                <p:nvPr/>
              </p:nvSpPr>
              <p:spPr bwMode="auto">
                <a:xfrm>
                  <a:off x="1096963" y="1905000"/>
                  <a:ext cx="68262" cy="69850"/>
                </a:xfrm>
                <a:prstGeom prst="ellipse">
                  <a:avLst/>
                </a:prstGeom>
                <a:solidFill>
                  <a:srgbClr val="80808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23" name="Text"/>
              <p:cNvSpPr txBox="1"/>
              <p:nvPr/>
            </p:nvSpPr>
            <p:spPr>
              <a:xfrm>
                <a:off x="1262091" y="1838936"/>
                <a:ext cx="269304" cy="20197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5000"/>
                  </a:lnSpc>
                  <a:spcAft>
                    <a:spcPts val="500"/>
                  </a:spcAft>
                </a:pPr>
                <a:r>
                  <a:rPr lang="ko-KR" altLang="en-US" sz="105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모두</a:t>
                </a:r>
                <a:endParaRPr 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6" name="Option"/>
            <p:cNvGrpSpPr/>
            <p:nvPr/>
          </p:nvGrpSpPr>
          <p:grpSpPr>
            <a:xfrm>
              <a:off x="5964534" y="5374198"/>
              <a:ext cx="597660" cy="201978"/>
              <a:chOff x="1068388" y="1838936"/>
              <a:chExt cx="597660" cy="201978"/>
            </a:xfrm>
          </p:grpSpPr>
          <p:grpSp>
            <p:nvGrpSpPr>
              <p:cNvPr id="27" name="Option"/>
              <p:cNvGrpSpPr/>
              <p:nvPr/>
            </p:nvGrpSpPr>
            <p:grpSpPr>
              <a:xfrm>
                <a:off x="1068388" y="1876425"/>
                <a:ext cx="125412" cy="127000"/>
                <a:chOff x="1068388" y="1876425"/>
                <a:chExt cx="125412" cy="127000"/>
              </a:xfrm>
            </p:grpSpPr>
            <p:sp>
              <p:nvSpPr>
                <p:cNvPr id="29" name="Circle"/>
                <p:cNvSpPr>
                  <a:spLocks noChangeArrowheads="1"/>
                </p:cNvSpPr>
                <p:nvPr/>
              </p:nvSpPr>
              <p:spPr bwMode="auto">
                <a:xfrm>
                  <a:off x="1068388" y="1876425"/>
                  <a:ext cx="125412" cy="127000"/>
                </a:xfrm>
                <a:prstGeom prst="ellipse">
                  <a:avLst/>
                </a:prstGeom>
                <a:solidFill>
                  <a:srgbClr val="FFFFFF"/>
                </a:solidFill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0" name="Check" hidden="1"/>
                <p:cNvSpPr>
                  <a:spLocks noChangeArrowheads="1"/>
                </p:cNvSpPr>
                <p:nvPr/>
              </p:nvSpPr>
              <p:spPr bwMode="auto">
                <a:xfrm>
                  <a:off x="1096963" y="1905000"/>
                  <a:ext cx="68262" cy="69850"/>
                </a:xfrm>
                <a:prstGeom prst="ellipse">
                  <a:avLst/>
                </a:prstGeom>
                <a:solidFill>
                  <a:srgbClr val="80808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28" name="Text"/>
              <p:cNvSpPr txBox="1"/>
              <p:nvPr/>
            </p:nvSpPr>
            <p:spPr>
              <a:xfrm>
                <a:off x="1262091" y="1838936"/>
                <a:ext cx="403957" cy="20197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5000"/>
                  </a:lnSpc>
                  <a:spcAft>
                    <a:spcPts val="500"/>
                  </a:spcAft>
                </a:pPr>
                <a:r>
                  <a:rPr lang="ko-KR" altLang="en-US" sz="105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미가입</a:t>
                </a:r>
                <a:endParaRPr 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1" name="Option"/>
            <p:cNvGrpSpPr/>
            <p:nvPr/>
          </p:nvGrpSpPr>
          <p:grpSpPr>
            <a:xfrm>
              <a:off x="6630485" y="5374198"/>
              <a:ext cx="463007" cy="201978"/>
              <a:chOff x="1068388" y="1838936"/>
              <a:chExt cx="463007" cy="201978"/>
            </a:xfrm>
          </p:grpSpPr>
          <p:grpSp>
            <p:nvGrpSpPr>
              <p:cNvPr id="32" name="Option"/>
              <p:cNvGrpSpPr/>
              <p:nvPr/>
            </p:nvGrpSpPr>
            <p:grpSpPr>
              <a:xfrm>
                <a:off x="1068388" y="1876425"/>
                <a:ext cx="125412" cy="127000"/>
                <a:chOff x="1068388" y="1876425"/>
                <a:chExt cx="125412" cy="127000"/>
              </a:xfrm>
            </p:grpSpPr>
            <p:sp>
              <p:nvSpPr>
                <p:cNvPr id="34" name="Circle"/>
                <p:cNvSpPr>
                  <a:spLocks noChangeArrowheads="1"/>
                </p:cNvSpPr>
                <p:nvPr/>
              </p:nvSpPr>
              <p:spPr bwMode="auto">
                <a:xfrm>
                  <a:off x="1068388" y="1876425"/>
                  <a:ext cx="125412" cy="127000"/>
                </a:xfrm>
                <a:prstGeom prst="ellipse">
                  <a:avLst/>
                </a:prstGeom>
                <a:solidFill>
                  <a:srgbClr val="FFFFFF"/>
                </a:solidFill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5" name="Check" hidden="1"/>
                <p:cNvSpPr>
                  <a:spLocks noChangeArrowheads="1"/>
                </p:cNvSpPr>
                <p:nvPr/>
              </p:nvSpPr>
              <p:spPr bwMode="auto">
                <a:xfrm>
                  <a:off x="1096963" y="1905000"/>
                  <a:ext cx="68262" cy="69850"/>
                </a:xfrm>
                <a:prstGeom prst="ellipse">
                  <a:avLst/>
                </a:prstGeom>
                <a:solidFill>
                  <a:srgbClr val="80808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33" name="Text"/>
              <p:cNvSpPr txBox="1"/>
              <p:nvPr/>
            </p:nvSpPr>
            <p:spPr>
              <a:xfrm>
                <a:off x="1262091" y="1838936"/>
                <a:ext cx="269304" cy="20197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5000"/>
                  </a:lnSpc>
                  <a:spcAft>
                    <a:spcPts val="500"/>
                  </a:spcAft>
                </a:pPr>
                <a:r>
                  <a:rPr lang="ko-KR" altLang="en-US" sz="105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가입</a:t>
                </a:r>
                <a:endParaRPr 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40" name="Drop-down" descr="&lt;SmartSettings&gt;&lt;SmartResize enabled=&quot;True&quot; minWidth=&quot;20&quot; minHeight=&quot;5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5378116" y="5371999"/>
            <a:ext cx="1281113" cy="206375"/>
            <a:chOff x="5537200" y="2495550"/>
            <a:chExt cx="1281113" cy="206375"/>
          </a:xfrm>
        </p:grpSpPr>
        <p:sp>
          <p:nvSpPr>
            <p:cNvPr id="41" name="Input Field"/>
            <p:cNvSpPr>
              <a:spLocks noChangeArrowheads="1"/>
            </p:cNvSpPr>
            <p:nvPr/>
          </p:nvSpPr>
          <p:spPr bwMode="auto">
            <a:xfrm>
              <a:off x="5537200" y="2495550"/>
              <a:ext cx="1281113" cy="206375"/>
            </a:xfrm>
            <a:prstGeom prst="rect">
              <a:avLst/>
            </a:prstGeom>
            <a:solidFill>
              <a:srgbClr val="FFFFFF"/>
            </a:solidFill>
            <a:ln w="6350" cap="flat">
              <a:solidFill>
                <a:srgbClr val="A0A0A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54864" tIns="0" rIns="128016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err="1" smtClean="0">
                  <a:solidFill>
                    <a:srgbClr val="3333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선택안함</a:t>
              </a:r>
              <a:endParaRPr lang="en-US" sz="9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Arrow" descr="&lt;SmartSettings&gt;&lt;SmartResize anchorLeft=&quot;None&quot; anchorTop=&quot;None&quot; anchorRight=&quot;Absolute&quot; anchorBottom=&quot;None&quot; /&gt;&lt;/SmartSettings&gt;"/>
            <p:cNvSpPr>
              <a:spLocks/>
            </p:cNvSpPr>
            <p:nvPr/>
          </p:nvSpPr>
          <p:spPr bwMode="auto">
            <a:xfrm>
              <a:off x="6708775" y="2579688"/>
              <a:ext cx="49213" cy="39688"/>
            </a:xfrm>
            <a:custGeom>
              <a:avLst/>
              <a:gdLst>
                <a:gd name="T0" fmla="*/ 120 w 240"/>
                <a:gd name="T1" fmla="*/ 197 h 197"/>
                <a:gd name="T2" fmla="*/ 0 w 240"/>
                <a:gd name="T3" fmla="*/ 0 h 197"/>
                <a:gd name="T4" fmla="*/ 240 w 240"/>
                <a:gd name="T5" fmla="*/ 0 h 197"/>
                <a:gd name="T6" fmla="*/ 120 w 240"/>
                <a:gd name="T7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197">
                  <a:moveTo>
                    <a:pt x="120" y="197"/>
                  </a:moveTo>
                  <a:lnTo>
                    <a:pt x="0" y="0"/>
                  </a:lnTo>
                  <a:lnTo>
                    <a:pt x="240" y="0"/>
                  </a:lnTo>
                  <a:lnTo>
                    <a:pt x="120" y="197"/>
                  </a:lnTo>
                  <a:close/>
                </a:path>
              </a:pathLst>
            </a:custGeom>
            <a:solidFill>
              <a:srgbClr val="30303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5" name="Arrow" descr="&lt;SmartSettings&gt;&lt;SmartResize anchorLeft=&quot;None&quot; anchorTop=&quot;None&quot; anchorRight=&quot;Absolute&quot; anchorBottom=&quot;None&quot; /&gt;&lt;/SmartSettings&gt;"/>
          <p:cNvSpPr>
            <a:spLocks/>
          </p:cNvSpPr>
          <p:nvPr/>
        </p:nvSpPr>
        <p:spPr bwMode="auto">
          <a:xfrm>
            <a:off x="2963069" y="2501171"/>
            <a:ext cx="49213" cy="39688"/>
          </a:xfrm>
          <a:custGeom>
            <a:avLst/>
            <a:gdLst>
              <a:gd name="T0" fmla="*/ 120 w 240"/>
              <a:gd name="T1" fmla="*/ 197 h 197"/>
              <a:gd name="T2" fmla="*/ 0 w 240"/>
              <a:gd name="T3" fmla="*/ 0 h 197"/>
              <a:gd name="T4" fmla="*/ 240 w 240"/>
              <a:gd name="T5" fmla="*/ 0 h 197"/>
              <a:gd name="T6" fmla="*/ 120 w 240"/>
              <a:gd name="T7" fmla="*/ 197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0" h="197">
                <a:moveTo>
                  <a:pt x="120" y="197"/>
                </a:moveTo>
                <a:lnTo>
                  <a:pt x="0" y="0"/>
                </a:lnTo>
                <a:lnTo>
                  <a:pt x="240" y="0"/>
                </a:lnTo>
                <a:lnTo>
                  <a:pt x="120" y="197"/>
                </a:lnTo>
                <a:close/>
              </a:path>
            </a:pathLst>
          </a:custGeom>
          <a:solidFill>
            <a:srgbClr val="30303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149409" y="5232513"/>
            <a:ext cx="2886960" cy="50245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7030685" y="5232513"/>
            <a:ext cx="2868073" cy="50245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0" y="1607082"/>
          <a:ext cx="1287019" cy="7689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019">
                  <a:extLst>
                    <a:ext uri="{9D8B030D-6E8A-4147-A177-3AD203B41FA5}">
                      <a16:colId xmlns:a16="http://schemas.microsoft.com/office/drawing/2014/main" val="1831781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회원 조회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151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친구 초대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006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문자 발송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877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메일 발송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260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푸시 발송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210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문자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메일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발송기록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673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대부업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등록증 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927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법인회원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신청 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851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기관 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250594"/>
                  </a:ext>
                </a:extLst>
              </a:tr>
              <a:tr h="4351758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848596"/>
                  </a:ext>
                </a:extLst>
              </a:tr>
            </a:tbl>
          </a:graphicData>
        </a:graphic>
      </p:graphicFrame>
      <p:graphicFrame>
        <p:nvGraphicFramePr>
          <p:cNvPr id="50" name="표 49"/>
          <p:cNvGraphicFramePr>
            <a:graphicFrameLocks noGrp="1"/>
          </p:cNvGraphicFramePr>
          <p:nvPr>
            <p:extLst/>
          </p:nvPr>
        </p:nvGraphicFramePr>
        <p:xfrm>
          <a:off x="1370359" y="8185243"/>
          <a:ext cx="3899556" cy="19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926">
                  <a:extLst>
                    <a:ext uri="{9D8B030D-6E8A-4147-A177-3AD203B41FA5}">
                      <a16:colId xmlns:a16="http://schemas.microsoft.com/office/drawing/2014/main" val="3808983022"/>
                    </a:ext>
                  </a:extLst>
                </a:gridCol>
                <a:gridCol w="649926">
                  <a:extLst>
                    <a:ext uri="{9D8B030D-6E8A-4147-A177-3AD203B41FA5}">
                      <a16:colId xmlns:a16="http://schemas.microsoft.com/office/drawing/2014/main" val="3857390095"/>
                    </a:ext>
                  </a:extLst>
                </a:gridCol>
                <a:gridCol w="649926">
                  <a:extLst>
                    <a:ext uri="{9D8B030D-6E8A-4147-A177-3AD203B41FA5}">
                      <a16:colId xmlns:a16="http://schemas.microsoft.com/office/drawing/2014/main" val="1697777040"/>
                    </a:ext>
                  </a:extLst>
                </a:gridCol>
                <a:gridCol w="649926">
                  <a:extLst>
                    <a:ext uri="{9D8B030D-6E8A-4147-A177-3AD203B41FA5}">
                      <a16:colId xmlns:a16="http://schemas.microsoft.com/office/drawing/2014/main" val="1842208256"/>
                    </a:ext>
                  </a:extLst>
                </a:gridCol>
                <a:gridCol w="649926">
                  <a:extLst>
                    <a:ext uri="{9D8B030D-6E8A-4147-A177-3AD203B41FA5}">
                      <a16:colId xmlns:a16="http://schemas.microsoft.com/office/drawing/2014/main" val="703904381"/>
                    </a:ext>
                  </a:extLst>
                </a:gridCol>
                <a:gridCol w="649926">
                  <a:extLst>
                    <a:ext uri="{9D8B030D-6E8A-4147-A177-3AD203B41FA5}">
                      <a16:colId xmlns:a16="http://schemas.microsoft.com/office/drawing/2014/main" val="2722880134"/>
                    </a:ext>
                  </a:extLst>
                </a:gridCol>
              </a:tblGrid>
              <a:tr h="1459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일반회원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본인인증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</a:rPr>
                        <a:t>폰인증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</a:rPr>
                        <a:t>계좌인증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가상계좌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TOSS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661193"/>
                  </a:ext>
                </a:extLst>
              </a:tr>
            </a:tbl>
          </a:graphicData>
        </a:graphic>
      </p:graphicFrame>
      <p:graphicFrame>
        <p:nvGraphicFramePr>
          <p:cNvPr id="51" name="표 50"/>
          <p:cNvGraphicFramePr>
            <a:graphicFrameLocks noGrp="1"/>
          </p:cNvGraphicFramePr>
          <p:nvPr>
            <p:extLst/>
          </p:nvPr>
        </p:nvGraphicFramePr>
        <p:xfrm>
          <a:off x="1370359" y="8758728"/>
          <a:ext cx="3899556" cy="19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926">
                  <a:extLst>
                    <a:ext uri="{9D8B030D-6E8A-4147-A177-3AD203B41FA5}">
                      <a16:colId xmlns:a16="http://schemas.microsoft.com/office/drawing/2014/main" val="3808983022"/>
                    </a:ext>
                  </a:extLst>
                </a:gridCol>
                <a:gridCol w="649926">
                  <a:extLst>
                    <a:ext uri="{9D8B030D-6E8A-4147-A177-3AD203B41FA5}">
                      <a16:colId xmlns:a16="http://schemas.microsoft.com/office/drawing/2014/main" val="3857390095"/>
                    </a:ext>
                  </a:extLst>
                </a:gridCol>
                <a:gridCol w="649926">
                  <a:extLst>
                    <a:ext uri="{9D8B030D-6E8A-4147-A177-3AD203B41FA5}">
                      <a16:colId xmlns:a16="http://schemas.microsoft.com/office/drawing/2014/main" val="1697777040"/>
                    </a:ext>
                  </a:extLst>
                </a:gridCol>
                <a:gridCol w="649926">
                  <a:extLst>
                    <a:ext uri="{9D8B030D-6E8A-4147-A177-3AD203B41FA5}">
                      <a16:colId xmlns:a16="http://schemas.microsoft.com/office/drawing/2014/main" val="1842208256"/>
                    </a:ext>
                  </a:extLst>
                </a:gridCol>
                <a:gridCol w="649926">
                  <a:extLst>
                    <a:ext uri="{9D8B030D-6E8A-4147-A177-3AD203B41FA5}">
                      <a16:colId xmlns:a16="http://schemas.microsoft.com/office/drawing/2014/main" val="703904381"/>
                    </a:ext>
                  </a:extLst>
                </a:gridCol>
                <a:gridCol w="649926">
                  <a:extLst>
                    <a:ext uri="{9D8B030D-6E8A-4147-A177-3AD203B41FA5}">
                      <a16:colId xmlns:a16="http://schemas.microsoft.com/office/drawing/2014/main" val="2722880134"/>
                    </a:ext>
                  </a:extLst>
                </a:gridCol>
              </a:tblGrid>
              <a:tr h="1459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일반회원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본인인증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</a:rPr>
                        <a:t>폰인증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</a:rPr>
                        <a:t>계좌인증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가상계좌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TOSS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661193"/>
                  </a:ext>
                </a:extLst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323785"/>
              </p:ext>
            </p:extLst>
          </p:nvPr>
        </p:nvGraphicFramePr>
        <p:xfrm>
          <a:off x="1370359" y="7052340"/>
          <a:ext cx="3899553" cy="19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079">
                  <a:extLst>
                    <a:ext uri="{9D8B030D-6E8A-4147-A177-3AD203B41FA5}">
                      <a16:colId xmlns:a16="http://schemas.microsoft.com/office/drawing/2014/main" val="3808983022"/>
                    </a:ext>
                  </a:extLst>
                </a:gridCol>
                <a:gridCol w="557079">
                  <a:extLst>
                    <a:ext uri="{9D8B030D-6E8A-4147-A177-3AD203B41FA5}">
                      <a16:colId xmlns:a16="http://schemas.microsoft.com/office/drawing/2014/main" val="3857390095"/>
                    </a:ext>
                  </a:extLst>
                </a:gridCol>
                <a:gridCol w="557079">
                  <a:extLst>
                    <a:ext uri="{9D8B030D-6E8A-4147-A177-3AD203B41FA5}">
                      <a16:colId xmlns:a16="http://schemas.microsoft.com/office/drawing/2014/main" val="1697777040"/>
                    </a:ext>
                  </a:extLst>
                </a:gridCol>
                <a:gridCol w="557079">
                  <a:extLst>
                    <a:ext uri="{9D8B030D-6E8A-4147-A177-3AD203B41FA5}">
                      <a16:colId xmlns:a16="http://schemas.microsoft.com/office/drawing/2014/main" val="1842208256"/>
                    </a:ext>
                  </a:extLst>
                </a:gridCol>
                <a:gridCol w="557079">
                  <a:extLst>
                    <a:ext uri="{9D8B030D-6E8A-4147-A177-3AD203B41FA5}">
                      <a16:colId xmlns:a16="http://schemas.microsoft.com/office/drawing/2014/main" val="703904381"/>
                    </a:ext>
                  </a:extLst>
                </a:gridCol>
                <a:gridCol w="557079">
                  <a:extLst>
                    <a:ext uri="{9D8B030D-6E8A-4147-A177-3AD203B41FA5}">
                      <a16:colId xmlns:a16="http://schemas.microsoft.com/office/drawing/2014/main" val="2722880134"/>
                    </a:ext>
                  </a:extLst>
                </a:gridCol>
                <a:gridCol w="557079">
                  <a:extLst>
                    <a:ext uri="{9D8B030D-6E8A-4147-A177-3AD203B41FA5}">
                      <a16:colId xmlns:a16="http://schemas.microsoft.com/office/drawing/2014/main" val="4216323418"/>
                    </a:ext>
                  </a:extLst>
                </a:gridCol>
              </a:tblGrid>
              <a:tr h="1459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일반회원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본인인증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</a:rPr>
                        <a:t>폰인증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</a:rPr>
                        <a:t>계좌인증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가상계좌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TOSS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FINNQ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661193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/>
          </p:nvPr>
        </p:nvGraphicFramePr>
        <p:xfrm>
          <a:off x="1370359" y="7625825"/>
          <a:ext cx="3899556" cy="19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926">
                  <a:extLst>
                    <a:ext uri="{9D8B030D-6E8A-4147-A177-3AD203B41FA5}">
                      <a16:colId xmlns:a16="http://schemas.microsoft.com/office/drawing/2014/main" val="3808983022"/>
                    </a:ext>
                  </a:extLst>
                </a:gridCol>
                <a:gridCol w="649926">
                  <a:extLst>
                    <a:ext uri="{9D8B030D-6E8A-4147-A177-3AD203B41FA5}">
                      <a16:colId xmlns:a16="http://schemas.microsoft.com/office/drawing/2014/main" val="3857390095"/>
                    </a:ext>
                  </a:extLst>
                </a:gridCol>
                <a:gridCol w="649926">
                  <a:extLst>
                    <a:ext uri="{9D8B030D-6E8A-4147-A177-3AD203B41FA5}">
                      <a16:colId xmlns:a16="http://schemas.microsoft.com/office/drawing/2014/main" val="1697777040"/>
                    </a:ext>
                  </a:extLst>
                </a:gridCol>
                <a:gridCol w="649926">
                  <a:extLst>
                    <a:ext uri="{9D8B030D-6E8A-4147-A177-3AD203B41FA5}">
                      <a16:colId xmlns:a16="http://schemas.microsoft.com/office/drawing/2014/main" val="1842208256"/>
                    </a:ext>
                  </a:extLst>
                </a:gridCol>
                <a:gridCol w="649926">
                  <a:extLst>
                    <a:ext uri="{9D8B030D-6E8A-4147-A177-3AD203B41FA5}">
                      <a16:colId xmlns:a16="http://schemas.microsoft.com/office/drawing/2014/main" val="703904381"/>
                    </a:ext>
                  </a:extLst>
                </a:gridCol>
                <a:gridCol w="649926">
                  <a:extLst>
                    <a:ext uri="{9D8B030D-6E8A-4147-A177-3AD203B41FA5}">
                      <a16:colId xmlns:a16="http://schemas.microsoft.com/office/drawing/2014/main" val="2722880134"/>
                    </a:ext>
                  </a:extLst>
                </a:gridCol>
              </a:tblGrid>
              <a:tr h="1459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일반회원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본인인증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</a:rPr>
                        <a:t>폰인증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</a:rPr>
                        <a:t>계좌인증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가상계좌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TOSS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661193"/>
                  </a:ext>
                </a:extLst>
              </a:tr>
            </a:tbl>
          </a:graphicData>
        </a:graphic>
      </p:graphicFrame>
      <p:sp>
        <p:nvSpPr>
          <p:cNvPr id="55" name="직사각형 54"/>
          <p:cNvSpPr/>
          <p:nvPr/>
        </p:nvSpPr>
        <p:spPr>
          <a:xfrm>
            <a:off x="3958442" y="5143500"/>
            <a:ext cx="245352" cy="24535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56" name="직사각형 55"/>
          <p:cNvSpPr/>
          <p:nvPr/>
        </p:nvSpPr>
        <p:spPr>
          <a:xfrm>
            <a:off x="6999842" y="5167616"/>
            <a:ext cx="245352" cy="24535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grpSp>
        <p:nvGrpSpPr>
          <p:cNvPr id="6" name="그룹 5"/>
          <p:cNvGrpSpPr/>
          <p:nvPr/>
        </p:nvGrpSpPr>
        <p:grpSpPr>
          <a:xfrm>
            <a:off x="6400801" y="786673"/>
            <a:ext cx="5547522" cy="4067078"/>
            <a:chOff x="6427620" y="701486"/>
            <a:chExt cx="5547522" cy="3523825"/>
          </a:xfrm>
        </p:grpSpPr>
        <p:sp>
          <p:nvSpPr>
            <p:cNvPr id="5" name="직사각형 4"/>
            <p:cNvSpPr/>
            <p:nvPr/>
          </p:nvSpPr>
          <p:spPr>
            <a:xfrm>
              <a:off x="6427620" y="701486"/>
              <a:ext cx="5547522" cy="35238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2000" b="1" dirty="0">
                  <a:solidFill>
                    <a:schemeClr val="tx1"/>
                  </a:solidFill>
                </a:rPr>
                <a:t>[Description]</a:t>
              </a:r>
              <a:endParaRPr lang="ko-KR" altLang="ko-KR" sz="1100" b="1" dirty="0">
                <a:solidFill>
                  <a:schemeClr val="tx1"/>
                </a:solidFill>
              </a:endParaRPr>
            </a:p>
            <a:p>
              <a:pPr fontAlgn="ctr"/>
              <a:r>
                <a:rPr lang="en-US" altLang="ko-KR" sz="1100" dirty="0" smtClean="0">
                  <a:solidFill>
                    <a:schemeClr val="tx1"/>
                  </a:solidFill>
                </a:rPr>
                <a:t>1]</a:t>
              </a:r>
              <a:endParaRPr lang="ko-KR" altLang="ko-KR" sz="1100" dirty="0">
                <a:solidFill>
                  <a:schemeClr val="tx1"/>
                </a:solidFill>
              </a:endParaRPr>
            </a:p>
            <a:p>
              <a:r>
                <a:rPr lang="ko-KR" altLang="en-US" sz="1100" dirty="0" err="1" smtClean="0">
                  <a:solidFill>
                    <a:schemeClr val="tx1"/>
                  </a:solidFill>
                </a:rPr>
                <a:t>가입경로</a:t>
              </a:r>
              <a:r>
                <a:rPr lang="ko-KR" altLang="ko-KR" sz="11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100" dirty="0">
                  <a:solidFill>
                    <a:schemeClr val="tx1"/>
                  </a:solidFill>
                </a:rPr>
                <a:t>– 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최초로 가입한 경로</a:t>
              </a:r>
              <a:r>
                <a:rPr lang="en-US" altLang="ko-KR" sz="1100" dirty="0">
                  <a:solidFill>
                    <a:schemeClr val="tx1"/>
                  </a:solidFill>
                </a:rPr>
                <a:t/>
              </a:r>
              <a:br>
                <a:rPr lang="en-US" altLang="ko-KR" sz="1100" dirty="0">
                  <a:solidFill>
                    <a:schemeClr val="tx1"/>
                  </a:solidFill>
                </a:rPr>
              </a:br>
              <a:r>
                <a:rPr lang="en-US" altLang="ko-KR" sz="1100" dirty="0">
                  <a:solidFill>
                    <a:schemeClr val="tx1"/>
                  </a:solidFill>
                </a:rPr>
                <a:t/>
              </a:r>
              <a:br>
                <a:rPr lang="en-US" altLang="ko-KR" sz="1100" dirty="0">
                  <a:solidFill>
                    <a:schemeClr val="tx1"/>
                  </a:solidFill>
                </a:rPr>
              </a:br>
              <a:endParaRPr lang="en-US" altLang="ko-KR" sz="1100" dirty="0" smtClean="0">
                <a:solidFill>
                  <a:schemeClr val="tx1"/>
                </a:solidFill>
              </a:endParaRPr>
            </a:p>
            <a:p>
              <a:endParaRPr lang="en-US" altLang="ko-KR" sz="1100" dirty="0">
                <a:solidFill>
                  <a:schemeClr val="tx1"/>
                </a:solidFill>
              </a:endParaRPr>
            </a:p>
            <a:p>
              <a:endParaRPr lang="ko-KR" altLang="ko-KR" sz="1100" dirty="0">
                <a:solidFill>
                  <a:schemeClr val="tx1"/>
                </a:solidFill>
              </a:endParaRPr>
            </a:p>
            <a:p>
              <a:pPr fontAlgn="ctr"/>
              <a:r>
                <a:rPr lang="en-US" altLang="ko-KR" sz="1100" dirty="0" smtClean="0">
                  <a:solidFill>
                    <a:schemeClr val="tx1"/>
                  </a:solidFill>
                </a:rPr>
                <a:t>2]</a:t>
              </a:r>
            </a:p>
            <a:p>
              <a:pPr fontAlgn="ctr"/>
              <a:r>
                <a:rPr lang="ko-KR" altLang="en-US" sz="1100" dirty="0" err="1" smtClean="0">
                  <a:solidFill>
                    <a:schemeClr val="tx1"/>
                  </a:solidFill>
                </a:rPr>
                <a:t>제휴회원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100" dirty="0" err="1" smtClean="0">
                  <a:solidFill>
                    <a:schemeClr val="tx1"/>
                  </a:solidFill>
                </a:rPr>
                <a:t>투게더펀딩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100" dirty="0" err="1" smtClean="0">
                  <a:solidFill>
                    <a:schemeClr val="tx1"/>
                  </a:solidFill>
                </a:rPr>
                <a:t>연동가입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여부</a:t>
              </a:r>
              <a:endParaRPr lang="en-US" altLang="ko-KR" sz="1100" dirty="0" smtClean="0">
                <a:solidFill>
                  <a:schemeClr val="tx1"/>
                </a:solidFill>
              </a:endParaRPr>
            </a:p>
            <a:p>
              <a:pPr marL="285750" indent="-285750" fontAlgn="ctr">
                <a:buFontTx/>
                <a:buChar char="-"/>
              </a:pPr>
              <a:r>
                <a:rPr lang="ko-KR" altLang="en-US" sz="1100" dirty="0" err="1" smtClean="0">
                  <a:solidFill>
                    <a:schemeClr val="tx1"/>
                  </a:solidFill>
                </a:rPr>
                <a:t>미가입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: </a:t>
              </a:r>
              <a:r>
                <a:rPr lang="ko-KR" altLang="en-US" sz="1100" dirty="0" err="1" smtClean="0">
                  <a:solidFill>
                    <a:schemeClr val="tx1"/>
                  </a:solidFill>
                </a:rPr>
                <a:t>투게더펀딩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100" dirty="0" err="1" smtClean="0">
                  <a:solidFill>
                    <a:schemeClr val="tx1"/>
                  </a:solidFill>
                </a:rPr>
                <a:t>연동가입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100" dirty="0" err="1" smtClean="0">
                  <a:solidFill>
                    <a:schemeClr val="tx1"/>
                  </a:solidFill>
                </a:rPr>
                <a:t>미진행</a:t>
              </a:r>
              <a:endParaRPr lang="en-US" altLang="ko-KR" sz="1100" dirty="0" smtClean="0">
                <a:solidFill>
                  <a:schemeClr val="tx1"/>
                </a:solidFill>
              </a:endParaRPr>
            </a:p>
            <a:p>
              <a:pPr marL="285750" indent="-285750" fontAlgn="ctr">
                <a:buFontTx/>
                <a:buChar char="-"/>
              </a:pPr>
              <a:r>
                <a:rPr lang="ko-KR" altLang="en-US" sz="1100" dirty="0" smtClean="0">
                  <a:solidFill>
                    <a:schemeClr val="tx1"/>
                  </a:solidFill>
                </a:rPr>
                <a:t>가입 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: </a:t>
              </a:r>
              <a:r>
                <a:rPr lang="ko-KR" altLang="en-US" sz="1100" dirty="0" err="1" smtClean="0">
                  <a:solidFill>
                    <a:schemeClr val="tx1"/>
                  </a:solidFill>
                </a:rPr>
                <a:t>투게더펀딩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연동 가입 완료 </a:t>
              </a:r>
              <a:endParaRPr lang="en-US" altLang="ko-KR" sz="1100" dirty="0" smtClean="0">
                <a:solidFill>
                  <a:schemeClr val="tx1"/>
                </a:solidFill>
              </a:endParaRPr>
            </a:p>
            <a:p>
              <a:pPr marL="285750" indent="-285750" fontAlgn="ctr">
                <a:buFontTx/>
                <a:buChar char="-"/>
              </a:pPr>
              <a:endParaRPr lang="en-US" altLang="ko-KR" sz="1100" dirty="0">
                <a:solidFill>
                  <a:schemeClr val="tx1"/>
                </a:solidFill>
              </a:endParaRPr>
            </a:p>
            <a:p>
              <a:pPr fontAlgn="ctr"/>
              <a:r>
                <a:rPr lang="en-US" altLang="ko-KR" sz="1100" dirty="0" smtClean="0">
                  <a:solidFill>
                    <a:schemeClr val="tx1"/>
                  </a:solidFill>
                </a:rPr>
                <a:t>3] </a:t>
              </a:r>
            </a:p>
            <a:p>
              <a:pPr fontAlgn="ctr"/>
              <a:r>
                <a:rPr lang="ko-KR" altLang="en-US" sz="1100" dirty="0" smtClean="0">
                  <a:solidFill>
                    <a:schemeClr val="tx1"/>
                  </a:solidFill>
                </a:rPr>
                <a:t>토스 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1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차 가입의 경우 주소 공란</a:t>
              </a:r>
              <a:endParaRPr lang="en-US" altLang="ko-KR" sz="1100" dirty="0" smtClean="0">
                <a:solidFill>
                  <a:schemeClr val="tx1"/>
                </a:solidFill>
              </a:endParaRPr>
            </a:p>
            <a:p>
              <a:pPr fontAlgn="ctr"/>
              <a:endParaRPr lang="en-US" altLang="ko-KR" sz="1100" dirty="0">
                <a:solidFill>
                  <a:schemeClr val="tx1"/>
                </a:solidFill>
              </a:endParaRPr>
            </a:p>
            <a:p>
              <a:pPr fontAlgn="ctr"/>
              <a:r>
                <a:rPr lang="en-US" altLang="ko-KR" sz="1100" dirty="0" smtClean="0">
                  <a:solidFill>
                    <a:schemeClr val="tx1"/>
                  </a:solidFill>
                </a:rPr>
                <a:t>4]</a:t>
              </a:r>
            </a:p>
            <a:p>
              <a:pPr fontAlgn="ctr"/>
              <a:r>
                <a:rPr lang="ko-KR" altLang="en-US" sz="1100" dirty="0" smtClean="0">
                  <a:solidFill>
                    <a:schemeClr val="tx1"/>
                  </a:solidFill>
                </a:rPr>
                <a:t>토스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1,2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차 가입 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/ </a:t>
              </a:r>
              <a:r>
                <a:rPr lang="ko-KR" altLang="en-US" sz="1100" dirty="0" err="1" smtClean="0">
                  <a:solidFill>
                    <a:schemeClr val="tx1"/>
                  </a:solidFill>
                </a:rPr>
                <a:t>투게더펀딩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100" dirty="0" err="1" smtClean="0">
                  <a:solidFill>
                    <a:schemeClr val="tx1"/>
                  </a:solidFill>
                </a:rPr>
                <a:t>미가입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회원의 경우 </a:t>
              </a:r>
              <a:endParaRPr lang="en-US" altLang="ko-KR" sz="1100" dirty="0" smtClean="0">
                <a:solidFill>
                  <a:schemeClr val="tx1"/>
                </a:solidFill>
              </a:endParaRPr>
            </a:p>
            <a:p>
              <a:pPr fontAlgn="ctr"/>
              <a:r>
                <a:rPr lang="en-US" altLang="ko-KR" sz="1100" dirty="0" smtClean="0">
                  <a:solidFill>
                    <a:schemeClr val="tx1"/>
                  </a:solidFill>
                </a:rPr>
                <a:t>ID 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값이 없기 때문에 회원 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[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휴대폰번호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@togetherapps.com]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표시</a:t>
              </a:r>
              <a:endParaRPr lang="en-US" altLang="ko-KR" sz="1100" dirty="0" smtClean="0">
                <a:solidFill>
                  <a:schemeClr val="tx1"/>
                </a:solidFill>
              </a:endParaRPr>
            </a:p>
            <a:p>
              <a:pPr fontAlgn="ctr"/>
              <a:endParaRPr lang="en-US" altLang="ko-KR" sz="1100" dirty="0">
                <a:solidFill>
                  <a:schemeClr val="tx1"/>
                </a:solidFill>
              </a:endParaRPr>
            </a:p>
            <a:p>
              <a:pPr fontAlgn="ctr"/>
              <a:r>
                <a:rPr lang="en-US" altLang="ko-KR" sz="1100" dirty="0" smtClean="0">
                  <a:solidFill>
                    <a:schemeClr val="tx1"/>
                  </a:solidFill>
                </a:rPr>
                <a:t>5]</a:t>
              </a:r>
            </a:p>
            <a:p>
              <a:pPr fontAlgn="ctr"/>
              <a:r>
                <a:rPr lang="ko-KR" altLang="en-US" sz="1100" dirty="0" err="1" smtClean="0">
                  <a:solidFill>
                    <a:schemeClr val="tx1"/>
                  </a:solidFill>
                </a:rPr>
                <a:t>토스가입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회원 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– TOSS 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표시</a:t>
              </a:r>
              <a:endParaRPr lang="en-US" altLang="ko-KR" sz="1100" dirty="0" smtClean="0">
                <a:solidFill>
                  <a:schemeClr val="tx1"/>
                </a:solidFill>
              </a:endParaRPr>
            </a:p>
            <a:p>
              <a:pPr fontAlgn="ctr"/>
              <a:r>
                <a:rPr lang="ko-KR" altLang="en-US" sz="1100" dirty="0" err="1" smtClean="0">
                  <a:solidFill>
                    <a:schemeClr val="tx1"/>
                  </a:solidFill>
                </a:rPr>
                <a:t>핀크가입회원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– FINNQ 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표시</a:t>
              </a:r>
              <a:endParaRPr lang="en-US" altLang="ko-KR" sz="1100" dirty="0">
                <a:solidFill>
                  <a:schemeClr val="tx1"/>
                </a:solidFill>
              </a:endParaRPr>
            </a:p>
            <a:p>
              <a:pPr fontAlgn="ctr"/>
              <a:endParaRPr lang="en-US" altLang="ko-KR" sz="1100" dirty="0" smtClean="0">
                <a:solidFill>
                  <a:schemeClr val="tx1"/>
                </a:solidFill>
              </a:endParaRPr>
            </a:p>
            <a:p>
              <a:pPr fontAlgn="ctr"/>
              <a:endParaRPr lang="en-US" altLang="ko-KR" sz="11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63" name="Drop-Down Box (Expanded)" descr="&lt;SmartSettings&gt;&lt;SmartResize enabled=&quot;True&quot; minWidth=&quot;0&quot; minHeight=&quot;0&quot; /&gt;&lt;/SmartSettings&gt;"/>
            <p:cNvGrpSpPr/>
            <p:nvPr>
              <p:custDataLst>
                <p:tags r:id="rId2"/>
              </p:custDataLst>
            </p:nvPr>
          </p:nvGrpSpPr>
          <p:grpSpPr>
            <a:xfrm>
              <a:off x="8822828" y="1021147"/>
              <a:ext cx="1368150" cy="814757"/>
              <a:chOff x="770211" y="1469579"/>
              <a:chExt cx="1368150" cy="814757"/>
            </a:xfrm>
          </p:grpSpPr>
          <p:grpSp>
            <p:nvGrpSpPr>
              <p:cNvPr id="64" name="Drop-Down Box"/>
              <p:cNvGrpSpPr/>
              <p:nvPr/>
            </p:nvGrpSpPr>
            <p:grpSpPr>
              <a:xfrm>
                <a:off x="770211" y="1469579"/>
                <a:ext cx="1368150" cy="241092"/>
                <a:chOff x="770211" y="1469579"/>
                <a:chExt cx="1368150" cy="241092"/>
              </a:xfrm>
            </p:grpSpPr>
            <p:sp>
              <p:nvSpPr>
                <p:cNvPr id="68" name="Text Box" descr="&lt;SmartSettings&gt;&lt;SmartResize anchorLeft=&quot;Absolute&quot; anchorTop=&quot;Absolute&quot; anchorRight=&quot;Absolute&quot; anchorBottom=&quot;None&quot; /&gt;&lt;/SmartSettings&gt;"/>
                <p:cNvSpPr/>
                <p:nvPr>
                  <p:custDataLst>
                    <p:tags r:id="rId5"/>
                  </p:custDataLst>
                </p:nvPr>
              </p:nvSpPr>
              <p:spPr>
                <a:xfrm>
                  <a:off x="770211" y="1469579"/>
                  <a:ext cx="1368150" cy="241092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50800" rIns="256032" bIns="5080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1100" dirty="0" err="1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선택안함</a:t>
                  </a:r>
                  <a:endParaRPr lang="en-US" sz="11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9" name="Arrow Down" descr="&lt;SmartSettings&gt;&lt;SmartResize anchorLeft=&quot;None&quot; anchorTop=&quot;Absolute&quot; anchorRight=&quot;Absolute&quot; anchorBottom=&quot;None&quot; /&gt;&lt;/SmartSettings&gt;"/>
                <p:cNvSpPr>
                  <a:spLocks noChangeAspect="1"/>
                </p:cNvSpPr>
                <p:nvPr>
                  <p:custDataLst>
                    <p:tags r:id="rId6"/>
                  </p:custDataLst>
                </p:nvPr>
              </p:nvSpPr>
              <p:spPr bwMode="auto">
                <a:xfrm rot="10800000" flipH="1">
                  <a:off x="2023360" y="1572037"/>
                  <a:ext cx="64008" cy="36177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28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65" name="Drop-Down Menu"/>
              <p:cNvGrpSpPr/>
              <p:nvPr/>
            </p:nvGrpSpPr>
            <p:grpSpPr>
              <a:xfrm>
                <a:off x="770211" y="1711004"/>
                <a:ext cx="1368150" cy="573332"/>
                <a:chOff x="770211" y="1711004"/>
                <a:chExt cx="1368150" cy="573332"/>
              </a:xfrm>
            </p:grpSpPr>
            <p:sp>
              <p:nvSpPr>
                <p:cNvPr id="66" name="Box" descr="&lt;SmartSettings&gt;&lt;SmartResize anchorLeft=&quot;Absolute&quot; anchorTop=&quot;Absolute&quot; anchorRight=&quot;Absolute&quot; anchorBottom=&quot;Absolute&quot; /&gt;&lt;/SmartSettings&gt;"/>
                <p:cNvSpPr/>
                <p:nvPr>
                  <p:custDataLst>
                    <p:tags r:id="rId3"/>
                  </p:custDataLst>
                </p:nvPr>
              </p:nvSpPr>
              <p:spPr>
                <a:xfrm>
                  <a:off x="770211" y="1711004"/>
                  <a:ext cx="1368150" cy="573332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50800" rIns="91440" bIns="5080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spcAft>
                      <a:spcPts val="200"/>
                    </a:spcAft>
                  </a:pPr>
                  <a:r>
                    <a:rPr lang="ko-KR" altLang="en-US" sz="1100" noProof="1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선택안함</a:t>
                  </a:r>
                  <a:endParaRPr lang="en-US" altLang="ko-KR" sz="11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  <a:p>
                  <a:pPr>
                    <a:spcAft>
                      <a:spcPts val="200"/>
                    </a:spcAft>
                  </a:pPr>
                  <a:r>
                    <a:rPr lang="en-US" sz="1100" noProof="1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Toss</a:t>
                  </a:r>
                </a:p>
                <a:p>
                  <a:pPr>
                    <a:spcAft>
                      <a:spcPts val="200"/>
                    </a:spcAft>
                  </a:pPr>
                  <a:r>
                    <a:rPr lang="en-US" sz="1100" noProof="1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Finnq</a:t>
                  </a:r>
                </a:p>
              </p:txBody>
            </p:sp>
            <p:sp>
              <p:nvSpPr>
                <p:cNvPr id="67" name="Selection Overlay" descr="&lt;SmartSettings&gt;&lt;SmartResize anchorLeft=&quot;Absolute&quot; anchorTop=&quot;Absolute&quot; anchorRight=&quot;Absolute&quot; anchorBottom=&quot;None&quot; /&gt;&lt;/SmartSettings&gt;"/>
                <p:cNvSpPr/>
                <p:nvPr>
                  <p:custDataLst>
                    <p:tags r:id="rId4"/>
                  </p:custDataLst>
                </p:nvPr>
              </p:nvSpPr>
              <p:spPr>
                <a:xfrm>
                  <a:off x="770211" y="1912200"/>
                  <a:ext cx="1368150" cy="170940"/>
                </a:xfrm>
                <a:prstGeom prst="rect">
                  <a:avLst/>
                </a:prstGeom>
                <a:solidFill>
                  <a:srgbClr val="5B9BD5">
                    <a:alpha val="21961"/>
                  </a:srgb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1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</p:grpSp>
      <p:sp>
        <p:nvSpPr>
          <p:cNvPr id="70" name="직사각형 69"/>
          <p:cNvSpPr/>
          <p:nvPr/>
        </p:nvSpPr>
        <p:spPr>
          <a:xfrm>
            <a:off x="8800812" y="6712288"/>
            <a:ext cx="245352" cy="24535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sp>
        <p:nvSpPr>
          <p:cNvPr id="71" name="직사각형 70"/>
          <p:cNvSpPr/>
          <p:nvPr/>
        </p:nvSpPr>
        <p:spPr>
          <a:xfrm>
            <a:off x="1202032" y="6589612"/>
            <a:ext cx="245352" cy="24535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4</a:t>
            </a:r>
            <a:endParaRPr lang="ko-KR" altLang="en-US" sz="1000" dirty="0"/>
          </a:p>
        </p:txBody>
      </p:sp>
      <p:sp>
        <p:nvSpPr>
          <p:cNvPr id="72" name="직사각형 71"/>
          <p:cNvSpPr/>
          <p:nvPr/>
        </p:nvSpPr>
        <p:spPr>
          <a:xfrm>
            <a:off x="1383567" y="6686888"/>
            <a:ext cx="2886960" cy="19309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8796009" y="6738418"/>
            <a:ext cx="2460996" cy="53857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4149409" y="6991928"/>
            <a:ext cx="1132229" cy="28506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4125963" y="6751014"/>
            <a:ext cx="245352" cy="24535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5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365001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31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토스회원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관리자 페이지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토스 회원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회원정보 페이지</a:t>
            </a:r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토스 회원 </a:t>
            </a:r>
            <a:r>
              <a:rPr lang="en-US" altLang="ko-KR" dirty="0"/>
              <a:t>– </a:t>
            </a:r>
            <a:r>
              <a:rPr lang="ko-KR" altLang="en-US" dirty="0"/>
              <a:t>회원정보 </a:t>
            </a:r>
            <a:r>
              <a:rPr lang="ko-KR" altLang="en-US" dirty="0" smtClean="0"/>
              <a:t>페이지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0" y="1236242"/>
          <a:ext cx="128016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589">
                  <a:extLst>
                    <a:ext uri="{9D8B030D-6E8A-4147-A177-3AD203B41FA5}">
                      <a16:colId xmlns:a16="http://schemas.microsoft.com/office/drawing/2014/main" val="571698402"/>
                    </a:ext>
                  </a:extLst>
                </a:gridCol>
                <a:gridCol w="1049889">
                  <a:extLst>
                    <a:ext uri="{9D8B030D-6E8A-4147-A177-3AD203B41FA5}">
                      <a16:colId xmlns:a16="http://schemas.microsoft.com/office/drawing/2014/main" val="3569888996"/>
                    </a:ext>
                  </a:extLst>
                </a:gridCol>
                <a:gridCol w="954860">
                  <a:extLst>
                    <a:ext uri="{9D8B030D-6E8A-4147-A177-3AD203B41FA5}">
                      <a16:colId xmlns:a16="http://schemas.microsoft.com/office/drawing/2014/main" val="172394841"/>
                    </a:ext>
                  </a:extLst>
                </a:gridCol>
                <a:gridCol w="932790">
                  <a:extLst>
                    <a:ext uri="{9D8B030D-6E8A-4147-A177-3AD203B41FA5}">
                      <a16:colId xmlns:a16="http://schemas.microsoft.com/office/drawing/2014/main" val="3444828585"/>
                    </a:ext>
                  </a:extLst>
                </a:gridCol>
                <a:gridCol w="1163782">
                  <a:extLst>
                    <a:ext uri="{9D8B030D-6E8A-4147-A177-3AD203B41FA5}">
                      <a16:colId xmlns:a16="http://schemas.microsoft.com/office/drawing/2014/main" val="434252819"/>
                    </a:ext>
                  </a:extLst>
                </a:gridCol>
                <a:gridCol w="5818910">
                  <a:extLst>
                    <a:ext uri="{9D8B030D-6E8A-4147-A177-3AD203B41FA5}">
                      <a16:colId xmlns:a16="http://schemas.microsoft.com/office/drawing/2014/main" val="2159376812"/>
                    </a:ext>
                  </a:extLst>
                </a:gridCol>
                <a:gridCol w="1163782">
                  <a:extLst>
                    <a:ext uri="{9D8B030D-6E8A-4147-A177-3AD203B41FA5}">
                      <a16:colId xmlns:a16="http://schemas.microsoft.com/office/drawing/2014/main" val="3818490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bg1"/>
                          </a:solidFill>
                        </a:rPr>
                        <a:t>together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회원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예치금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투자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고객센터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bg1"/>
                          </a:solidFill>
                        </a:rPr>
                        <a:t>[logout]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558423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-1" y="1607082"/>
          <a:ext cx="1705233" cy="7689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5233">
                  <a:extLst>
                    <a:ext uri="{9D8B030D-6E8A-4147-A177-3AD203B41FA5}">
                      <a16:colId xmlns:a16="http://schemas.microsoft.com/office/drawing/2014/main" val="1831781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회원 정보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151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회원 정보 수정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006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대부업등록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정보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877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법인 가입승인서류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260628"/>
                  </a:ext>
                </a:extLst>
              </a:tr>
              <a:tr h="6205958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210799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613" y="1680537"/>
            <a:ext cx="7022079" cy="3663694"/>
          </a:xfrm>
          <a:prstGeom prst="rect">
            <a:avLst/>
          </a:prstGeom>
        </p:spPr>
      </p:pic>
      <p:pic>
        <p:nvPicPr>
          <p:cNvPr id="48" name="Control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0425" y="11053763"/>
            <a:ext cx="1123950" cy="228600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229498"/>
              </p:ext>
            </p:extLst>
          </p:nvPr>
        </p:nvGraphicFramePr>
        <p:xfrm>
          <a:off x="1926338" y="5286356"/>
          <a:ext cx="66852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586">
                  <a:extLst>
                    <a:ext uri="{9D8B030D-6E8A-4147-A177-3AD203B41FA5}">
                      <a16:colId xmlns:a16="http://schemas.microsoft.com/office/drawing/2014/main" val="3871066294"/>
                    </a:ext>
                  </a:extLst>
                </a:gridCol>
                <a:gridCol w="2453833">
                  <a:extLst>
                    <a:ext uri="{9D8B030D-6E8A-4147-A177-3AD203B41FA5}">
                      <a16:colId xmlns:a16="http://schemas.microsoft.com/office/drawing/2014/main" val="4186922516"/>
                    </a:ext>
                  </a:extLst>
                </a:gridCol>
                <a:gridCol w="833377">
                  <a:extLst>
                    <a:ext uri="{9D8B030D-6E8A-4147-A177-3AD203B41FA5}">
                      <a16:colId xmlns:a16="http://schemas.microsoft.com/office/drawing/2014/main" val="181763609"/>
                    </a:ext>
                  </a:extLst>
                </a:gridCol>
                <a:gridCol w="2546431">
                  <a:extLst>
                    <a:ext uri="{9D8B030D-6E8A-4147-A177-3AD203B41FA5}">
                      <a16:colId xmlns:a16="http://schemas.microsoft.com/office/drawing/2014/main" val="1687558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가입 경로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Toss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토스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q32412l3h54k12h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876335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3322" y="6169393"/>
            <a:ext cx="7715250" cy="3095625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1891613" y="5221551"/>
            <a:ext cx="3328570" cy="50245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700646" y="5132538"/>
            <a:ext cx="245352" cy="24535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21" name="직사각형 20"/>
          <p:cNvSpPr/>
          <p:nvPr/>
        </p:nvSpPr>
        <p:spPr>
          <a:xfrm>
            <a:off x="5220182" y="5221551"/>
            <a:ext cx="3426107" cy="50245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8534638" y="5098470"/>
            <a:ext cx="245352" cy="24535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619092"/>
              </p:ext>
            </p:extLst>
          </p:nvPr>
        </p:nvGraphicFramePr>
        <p:xfrm>
          <a:off x="1926338" y="5744055"/>
          <a:ext cx="66852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586">
                  <a:extLst>
                    <a:ext uri="{9D8B030D-6E8A-4147-A177-3AD203B41FA5}">
                      <a16:colId xmlns:a16="http://schemas.microsoft.com/office/drawing/2014/main" val="3871066294"/>
                    </a:ext>
                  </a:extLst>
                </a:gridCol>
                <a:gridCol w="2453833">
                  <a:extLst>
                    <a:ext uri="{9D8B030D-6E8A-4147-A177-3AD203B41FA5}">
                      <a16:colId xmlns:a16="http://schemas.microsoft.com/office/drawing/2014/main" val="4186922516"/>
                    </a:ext>
                  </a:extLst>
                </a:gridCol>
                <a:gridCol w="833377">
                  <a:extLst>
                    <a:ext uri="{9D8B030D-6E8A-4147-A177-3AD203B41FA5}">
                      <a16:colId xmlns:a16="http://schemas.microsoft.com/office/drawing/2014/main" val="181763609"/>
                    </a:ext>
                  </a:extLst>
                </a:gridCol>
                <a:gridCol w="2546431">
                  <a:extLst>
                    <a:ext uri="{9D8B030D-6E8A-4147-A177-3AD203B41FA5}">
                      <a16:colId xmlns:a16="http://schemas.microsoft.com/office/drawing/2014/main" val="1687558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국적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내국인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핀크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876335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891613" y="5718873"/>
            <a:ext cx="3328570" cy="50245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700646" y="5636537"/>
            <a:ext cx="245352" cy="24535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sp>
        <p:nvSpPr>
          <p:cNvPr id="27" name="직사각형 26"/>
          <p:cNvSpPr/>
          <p:nvPr/>
        </p:nvSpPr>
        <p:spPr>
          <a:xfrm>
            <a:off x="5220182" y="5718873"/>
            <a:ext cx="3426107" cy="50245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534638" y="5602469"/>
            <a:ext cx="245352" cy="24535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4</a:t>
            </a:r>
            <a:endParaRPr lang="ko-KR" altLang="en-US" sz="1000" dirty="0"/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827840"/>
              </p:ext>
            </p:extLst>
          </p:nvPr>
        </p:nvGraphicFramePr>
        <p:xfrm>
          <a:off x="1926338" y="6296938"/>
          <a:ext cx="66852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586">
                  <a:extLst>
                    <a:ext uri="{9D8B030D-6E8A-4147-A177-3AD203B41FA5}">
                      <a16:colId xmlns:a16="http://schemas.microsoft.com/office/drawing/2014/main" val="3871066294"/>
                    </a:ext>
                  </a:extLst>
                </a:gridCol>
                <a:gridCol w="2453833">
                  <a:extLst>
                    <a:ext uri="{9D8B030D-6E8A-4147-A177-3AD203B41FA5}">
                      <a16:colId xmlns:a16="http://schemas.microsoft.com/office/drawing/2014/main" val="4186922516"/>
                    </a:ext>
                  </a:extLst>
                </a:gridCol>
                <a:gridCol w="833377">
                  <a:extLst>
                    <a:ext uri="{9D8B030D-6E8A-4147-A177-3AD203B41FA5}">
                      <a16:colId xmlns:a16="http://schemas.microsoft.com/office/drawing/2014/main" val="181763609"/>
                    </a:ext>
                  </a:extLst>
                </a:gridCol>
                <a:gridCol w="2546431">
                  <a:extLst>
                    <a:ext uri="{9D8B030D-6E8A-4147-A177-3AD203B41FA5}">
                      <a16:colId xmlns:a16="http://schemas.microsoft.com/office/drawing/2014/main" val="1687558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서브이메일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서브 핸드폰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876335"/>
                  </a:ext>
                </a:extLst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1891613" y="6251670"/>
            <a:ext cx="3328570" cy="50245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220182" y="6251670"/>
            <a:ext cx="3426107" cy="50245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700646" y="6180986"/>
            <a:ext cx="245352" cy="24535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5</a:t>
            </a:r>
            <a:endParaRPr lang="ko-KR" altLang="en-US" sz="1000" dirty="0"/>
          </a:p>
        </p:txBody>
      </p:sp>
      <p:sp>
        <p:nvSpPr>
          <p:cNvPr id="33" name="직사각형 32"/>
          <p:cNvSpPr/>
          <p:nvPr/>
        </p:nvSpPr>
        <p:spPr>
          <a:xfrm>
            <a:off x="8534638" y="6230143"/>
            <a:ext cx="245352" cy="24535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6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7007974" y="6657538"/>
            <a:ext cx="5547522" cy="2607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[Description]</a:t>
            </a:r>
            <a:endParaRPr lang="ko-KR" altLang="ko-KR" sz="1100" b="1" dirty="0">
              <a:solidFill>
                <a:schemeClr val="tx1"/>
              </a:solidFill>
            </a:endParaRPr>
          </a:p>
          <a:p>
            <a:pPr fontAlgn="ctr"/>
            <a:r>
              <a:rPr lang="en-US" altLang="ko-KR" sz="1100" dirty="0" smtClean="0">
                <a:solidFill>
                  <a:schemeClr val="tx1"/>
                </a:solidFill>
              </a:rPr>
              <a:t>1] </a:t>
            </a:r>
            <a:r>
              <a:rPr lang="ko-KR" altLang="en-US" sz="1100" dirty="0" smtClean="0">
                <a:solidFill>
                  <a:schemeClr val="tx1"/>
                </a:solidFill>
              </a:rPr>
              <a:t>최초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가입경로</a:t>
            </a:r>
            <a:r>
              <a:rPr lang="ko-KR" altLang="en-US" sz="1100" dirty="0" smtClean="0">
                <a:solidFill>
                  <a:schemeClr val="tx1"/>
                </a:solidFill>
              </a:rPr>
              <a:t> 표시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2]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토스가입시</a:t>
            </a:r>
            <a:r>
              <a:rPr lang="ko-KR" altLang="en-US" sz="1100" dirty="0" smtClean="0">
                <a:solidFill>
                  <a:schemeClr val="tx1"/>
                </a:solidFill>
              </a:rPr>
              <a:t> 부여 받은 </a:t>
            </a:r>
            <a:r>
              <a:rPr lang="en-US" altLang="ko-KR" sz="1100" dirty="0" smtClean="0">
                <a:solidFill>
                  <a:schemeClr val="tx1"/>
                </a:solidFill>
              </a:rPr>
              <a:t>ID </a:t>
            </a:r>
            <a:r>
              <a:rPr lang="ko-KR" altLang="en-US" sz="1100" dirty="0" smtClean="0">
                <a:solidFill>
                  <a:schemeClr val="tx1"/>
                </a:solidFill>
              </a:rPr>
              <a:t>표시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3]</a:t>
            </a:r>
            <a:r>
              <a:rPr lang="ko-KR" altLang="en-US" sz="1100" dirty="0" smtClean="0">
                <a:solidFill>
                  <a:schemeClr val="tx1"/>
                </a:solidFill>
              </a:rPr>
              <a:t>국적 표시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-</a:t>
            </a:r>
            <a:r>
              <a:rPr lang="ko-KR" altLang="en-US" sz="1100" dirty="0" smtClean="0">
                <a:solidFill>
                  <a:schemeClr val="tx1"/>
                </a:solidFill>
              </a:rPr>
              <a:t>내국인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-</a:t>
            </a:r>
            <a:r>
              <a:rPr lang="ko-KR" altLang="en-US" sz="1100" dirty="0" smtClean="0">
                <a:solidFill>
                  <a:schemeClr val="tx1"/>
                </a:solidFill>
              </a:rPr>
              <a:t>외국인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4]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핀크가입시</a:t>
            </a:r>
            <a:r>
              <a:rPr lang="ko-KR" altLang="en-US" sz="1100" dirty="0" smtClean="0">
                <a:solidFill>
                  <a:schemeClr val="tx1"/>
                </a:solidFill>
              </a:rPr>
              <a:t> 부여 받은 </a:t>
            </a:r>
            <a:r>
              <a:rPr lang="en-US" altLang="ko-KR" sz="1100" dirty="0" smtClean="0">
                <a:solidFill>
                  <a:schemeClr val="tx1"/>
                </a:solidFill>
              </a:rPr>
              <a:t>ID</a:t>
            </a:r>
            <a:r>
              <a:rPr lang="ko-KR" altLang="en-US" sz="1100" dirty="0" smtClean="0">
                <a:solidFill>
                  <a:schemeClr val="tx1"/>
                </a:solidFill>
              </a:rPr>
              <a:t>표시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5] </a:t>
            </a:r>
            <a:r>
              <a:rPr lang="ko-KR" altLang="en-US" sz="1100" dirty="0" smtClean="0">
                <a:solidFill>
                  <a:schemeClr val="tx1"/>
                </a:solidFill>
              </a:rPr>
              <a:t>서브 이메일 표시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6] </a:t>
            </a:r>
            <a:r>
              <a:rPr lang="ko-KR" altLang="en-US" sz="1100" dirty="0" smtClean="0">
                <a:solidFill>
                  <a:schemeClr val="tx1"/>
                </a:solidFill>
              </a:rPr>
              <a:t>서브 핸드폰 표시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40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32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토스회원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관리자 페이지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토스 회원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회원정보 수정 페이지</a:t>
            </a:r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토스 회원 </a:t>
            </a:r>
            <a:r>
              <a:rPr lang="en-US" altLang="ko-KR" dirty="0"/>
              <a:t>– </a:t>
            </a:r>
            <a:r>
              <a:rPr lang="ko-KR" altLang="en-US"/>
              <a:t>회원정보 </a:t>
            </a:r>
            <a:r>
              <a:rPr lang="ko-KR" altLang="en-US" smtClean="0"/>
              <a:t> 수정 페이지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0" y="1236242"/>
          <a:ext cx="128016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589">
                  <a:extLst>
                    <a:ext uri="{9D8B030D-6E8A-4147-A177-3AD203B41FA5}">
                      <a16:colId xmlns:a16="http://schemas.microsoft.com/office/drawing/2014/main" val="571698402"/>
                    </a:ext>
                  </a:extLst>
                </a:gridCol>
                <a:gridCol w="1049889">
                  <a:extLst>
                    <a:ext uri="{9D8B030D-6E8A-4147-A177-3AD203B41FA5}">
                      <a16:colId xmlns:a16="http://schemas.microsoft.com/office/drawing/2014/main" val="3569888996"/>
                    </a:ext>
                  </a:extLst>
                </a:gridCol>
                <a:gridCol w="954860">
                  <a:extLst>
                    <a:ext uri="{9D8B030D-6E8A-4147-A177-3AD203B41FA5}">
                      <a16:colId xmlns:a16="http://schemas.microsoft.com/office/drawing/2014/main" val="172394841"/>
                    </a:ext>
                  </a:extLst>
                </a:gridCol>
                <a:gridCol w="932790">
                  <a:extLst>
                    <a:ext uri="{9D8B030D-6E8A-4147-A177-3AD203B41FA5}">
                      <a16:colId xmlns:a16="http://schemas.microsoft.com/office/drawing/2014/main" val="3444828585"/>
                    </a:ext>
                  </a:extLst>
                </a:gridCol>
                <a:gridCol w="1163782">
                  <a:extLst>
                    <a:ext uri="{9D8B030D-6E8A-4147-A177-3AD203B41FA5}">
                      <a16:colId xmlns:a16="http://schemas.microsoft.com/office/drawing/2014/main" val="434252819"/>
                    </a:ext>
                  </a:extLst>
                </a:gridCol>
                <a:gridCol w="5818910">
                  <a:extLst>
                    <a:ext uri="{9D8B030D-6E8A-4147-A177-3AD203B41FA5}">
                      <a16:colId xmlns:a16="http://schemas.microsoft.com/office/drawing/2014/main" val="2159376812"/>
                    </a:ext>
                  </a:extLst>
                </a:gridCol>
                <a:gridCol w="1163782">
                  <a:extLst>
                    <a:ext uri="{9D8B030D-6E8A-4147-A177-3AD203B41FA5}">
                      <a16:colId xmlns:a16="http://schemas.microsoft.com/office/drawing/2014/main" val="3818490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bg1"/>
                          </a:solidFill>
                        </a:rPr>
                        <a:t>together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회원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예치금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투자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고객센터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bg1"/>
                          </a:solidFill>
                        </a:rPr>
                        <a:t>[logout]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558423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-1" y="1607082"/>
          <a:ext cx="1705233" cy="7689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5233">
                  <a:extLst>
                    <a:ext uri="{9D8B030D-6E8A-4147-A177-3AD203B41FA5}">
                      <a16:colId xmlns:a16="http://schemas.microsoft.com/office/drawing/2014/main" val="1831781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회원 정보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151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회원 정보 수정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7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006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대부업등록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정보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877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법인 가입승인서류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260628"/>
                  </a:ext>
                </a:extLst>
              </a:tr>
              <a:tr h="6205958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210799"/>
                  </a:ext>
                </a:extLst>
              </a:tr>
            </a:tbl>
          </a:graphicData>
        </a:graphic>
      </p:graphicFrame>
      <p:pic>
        <p:nvPicPr>
          <p:cNvPr id="48" name="Control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0425" y="11053763"/>
            <a:ext cx="1123950" cy="2286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403" y="1680537"/>
            <a:ext cx="8010525" cy="5381625"/>
          </a:xfrm>
          <a:prstGeom prst="rect">
            <a:avLst/>
          </a:prstGeom>
        </p:spPr>
      </p:pic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85671"/>
              </p:ext>
            </p:extLst>
          </p:nvPr>
        </p:nvGraphicFramePr>
        <p:xfrm>
          <a:off x="1930924" y="7036762"/>
          <a:ext cx="7560317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3">
                  <a:extLst>
                    <a:ext uri="{9D8B030D-6E8A-4147-A177-3AD203B41FA5}">
                      <a16:colId xmlns:a16="http://schemas.microsoft.com/office/drawing/2014/main" val="3871066294"/>
                    </a:ext>
                  </a:extLst>
                </a:gridCol>
                <a:gridCol w="2882097">
                  <a:extLst>
                    <a:ext uri="{9D8B030D-6E8A-4147-A177-3AD203B41FA5}">
                      <a16:colId xmlns:a16="http://schemas.microsoft.com/office/drawing/2014/main" val="4186922516"/>
                    </a:ext>
                  </a:extLst>
                </a:gridCol>
                <a:gridCol w="949124">
                  <a:extLst>
                    <a:ext uri="{9D8B030D-6E8A-4147-A177-3AD203B41FA5}">
                      <a16:colId xmlns:a16="http://schemas.microsoft.com/office/drawing/2014/main" val="181763609"/>
                    </a:ext>
                  </a:extLst>
                </a:gridCol>
                <a:gridCol w="2824223">
                  <a:extLst>
                    <a:ext uri="{9D8B030D-6E8A-4147-A177-3AD203B41FA5}">
                      <a16:colId xmlns:a16="http://schemas.microsoft.com/office/drawing/2014/main" val="1687558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가입경로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Toss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토스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Yyyy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-mm-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dd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Hh:mm:ss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876335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705232" y="6882944"/>
            <a:ext cx="245352" cy="24535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28" name="직사각형 27"/>
          <p:cNvSpPr/>
          <p:nvPr/>
        </p:nvSpPr>
        <p:spPr>
          <a:xfrm>
            <a:off x="5711082" y="3029260"/>
            <a:ext cx="5547522" cy="2780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b="1" dirty="0">
                <a:solidFill>
                  <a:schemeClr val="tx1"/>
                </a:solidFill>
              </a:rPr>
              <a:t>[Description]</a:t>
            </a:r>
            <a:endParaRPr lang="ko-KR" altLang="ko-KR" sz="1000" b="1" dirty="0">
              <a:solidFill>
                <a:schemeClr val="tx1"/>
              </a:solidFill>
            </a:endParaRPr>
          </a:p>
          <a:p>
            <a:pPr fontAlgn="ctr"/>
            <a:r>
              <a:rPr lang="en-US" altLang="ko-KR" sz="1000" dirty="0">
                <a:solidFill>
                  <a:schemeClr val="tx1"/>
                </a:solidFill>
              </a:rPr>
              <a:t>1] </a:t>
            </a:r>
            <a:r>
              <a:rPr lang="ko-KR" altLang="en-US" sz="1000" dirty="0">
                <a:solidFill>
                  <a:schemeClr val="tx1"/>
                </a:solidFill>
              </a:rPr>
              <a:t>최초 </a:t>
            </a:r>
            <a:r>
              <a:rPr lang="ko-KR" altLang="en-US" sz="1000" dirty="0" err="1">
                <a:solidFill>
                  <a:schemeClr val="tx1"/>
                </a:solidFill>
              </a:rPr>
              <a:t>가입경로</a:t>
            </a:r>
            <a:r>
              <a:rPr lang="ko-KR" altLang="en-US" sz="1000" dirty="0">
                <a:solidFill>
                  <a:schemeClr val="tx1"/>
                </a:solidFill>
              </a:rPr>
              <a:t> 표시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2] </a:t>
            </a:r>
            <a:r>
              <a:rPr lang="ko-KR" altLang="en-US" sz="1000" dirty="0" err="1">
                <a:solidFill>
                  <a:schemeClr val="tx1"/>
                </a:solidFill>
              </a:rPr>
              <a:t>토스가입시</a:t>
            </a:r>
            <a:r>
              <a:rPr lang="ko-KR" altLang="en-US" sz="1000" dirty="0">
                <a:solidFill>
                  <a:schemeClr val="tx1"/>
                </a:solidFill>
              </a:rPr>
              <a:t> 부여 받은 </a:t>
            </a:r>
            <a:r>
              <a:rPr lang="en-US" altLang="ko-KR" sz="1000" dirty="0">
                <a:solidFill>
                  <a:schemeClr val="tx1"/>
                </a:solidFill>
              </a:rPr>
              <a:t>ID </a:t>
            </a:r>
            <a:r>
              <a:rPr lang="ko-KR" altLang="en-US" sz="1000" dirty="0">
                <a:solidFill>
                  <a:schemeClr val="tx1"/>
                </a:solidFill>
              </a:rPr>
              <a:t>표시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3]</a:t>
            </a:r>
            <a:r>
              <a:rPr lang="ko-KR" altLang="en-US" sz="1000" dirty="0">
                <a:solidFill>
                  <a:schemeClr val="tx1"/>
                </a:solidFill>
              </a:rPr>
              <a:t>국적 표시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-</a:t>
            </a:r>
            <a:r>
              <a:rPr lang="ko-KR" altLang="en-US" sz="1000" dirty="0">
                <a:solidFill>
                  <a:schemeClr val="tx1"/>
                </a:solidFill>
              </a:rPr>
              <a:t>내국인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-</a:t>
            </a:r>
            <a:r>
              <a:rPr lang="ko-KR" altLang="en-US" sz="1000" dirty="0">
                <a:solidFill>
                  <a:schemeClr val="tx1"/>
                </a:solidFill>
              </a:rPr>
              <a:t>외국인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4] </a:t>
            </a:r>
            <a:r>
              <a:rPr lang="ko-KR" altLang="en-US" sz="1000" dirty="0" err="1">
                <a:solidFill>
                  <a:schemeClr val="tx1"/>
                </a:solidFill>
              </a:rPr>
              <a:t>핀크가입시</a:t>
            </a:r>
            <a:r>
              <a:rPr lang="ko-KR" altLang="en-US" sz="1000" dirty="0">
                <a:solidFill>
                  <a:schemeClr val="tx1"/>
                </a:solidFill>
              </a:rPr>
              <a:t> 부여 받은 </a:t>
            </a:r>
            <a:r>
              <a:rPr lang="en-US" altLang="ko-KR" sz="1000" dirty="0">
                <a:solidFill>
                  <a:schemeClr val="tx1"/>
                </a:solidFill>
              </a:rPr>
              <a:t>ID</a:t>
            </a:r>
            <a:r>
              <a:rPr lang="ko-KR" altLang="en-US" sz="1000" dirty="0">
                <a:solidFill>
                  <a:schemeClr val="tx1"/>
                </a:solidFill>
              </a:rPr>
              <a:t>표시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5] </a:t>
            </a:r>
            <a:r>
              <a:rPr lang="ko-KR" altLang="en-US" sz="1000" dirty="0">
                <a:solidFill>
                  <a:schemeClr val="tx1"/>
                </a:solidFill>
              </a:rPr>
              <a:t>서브 이메일 </a:t>
            </a:r>
            <a:r>
              <a:rPr lang="ko-KR" altLang="en-US" sz="1000" dirty="0" smtClean="0">
                <a:solidFill>
                  <a:schemeClr val="tx1"/>
                </a:solidFill>
              </a:rPr>
              <a:t>표시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- </a:t>
            </a:r>
            <a:r>
              <a:rPr lang="ko-KR" altLang="en-US" sz="1000" dirty="0" smtClean="0">
                <a:solidFill>
                  <a:schemeClr val="tx1"/>
                </a:solidFill>
              </a:rPr>
              <a:t>수정 가능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6] </a:t>
            </a:r>
            <a:r>
              <a:rPr lang="ko-KR" altLang="en-US" sz="1000" dirty="0">
                <a:solidFill>
                  <a:schemeClr val="tx1"/>
                </a:solidFill>
              </a:rPr>
              <a:t>서브 핸드폰 </a:t>
            </a:r>
            <a:r>
              <a:rPr lang="ko-KR" altLang="en-US" sz="1000" dirty="0" smtClean="0">
                <a:solidFill>
                  <a:schemeClr val="tx1"/>
                </a:solidFill>
              </a:rPr>
              <a:t>표시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- </a:t>
            </a:r>
            <a:r>
              <a:rPr lang="ko-KR" altLang="en-US" sz="1000" dirty="0" smtClean="0">
                <a:solidFill>
                  <a:schemeClr val="tx1"/>
                </a:solidFill>
              </a:rPr>
              <a:t>수정 가능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196907"/>
              </p:ext>
            </p:extLst>
          </p:nvPr>
        </p:nvGraphicFramePr>
        <p:xfrm>
          <a:off x="1930924" y="7429114"/>
          <a:ext cx="75603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3">
                  <a:extLst>
                    <a:ext uri="{9D8B030D-6E8A-4147-A177-3AD203B41FA5}">
                      <a16:colId xmlns:a16="http://schemas.microsoft.com/office/drawing/2014/main" val="3871066294"/>
                    </a:ext>
                  </a:extLst>
                </a:gridCol>
                <a:gridCol w="2882097">
                  <a:extLst>
                    <a:ext uri="{9D8B030D-6E8A-4147-A177-3AD203B41FA5}">
                      <a16:colId xmlns:a16="http://schemas.microsoft.com/office/drawing/2014/main" val="4186922516"/>
                    </a:ext>
                  </a:extLst>
                </a:gridCol>
                <a:gridCol w="949124">
                  <a:extLst>
                    <a:ext uri="{9D8B030D-6E8A-4147-A177-3AD203B41FA5}">
                      <a16:colId xmlns:a16="http://schemas.microsoft.com/office/drawing/2014/main" val="181763609"/>
                    </a:ext>
                  </a:extLst>
                </a:gridCol>
                <a:gridCol w="2824223">
                  <a:extLst>
                    <a:ext uri="{9D8B030D-6E8A-4147-A177-3AD203B41FA5}">
                      <a16:colId xmlns:a16="http://schemas.microsoft.com/office/drawing/2014/main" val="1687558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국적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내국인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핀크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ID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00000000000@together.com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876335"/>
                  </a:ext>
                </a:extLst>
              </a:tr>
            </a:tbl>
          </a:graphicData>
        </a:graphic>
      </p:graphicFrame>
      <p:sp>
        <p:nvSpPr>
          <p:cNvPr id="53" name="직사각형 52"/>
          <p:cNvSpPr/>
          <p:nvPr/>
        </p:nvSpPr>
        <p:spPr>
          <a:xfrm>
            <a:off x="1891613" y="7006340"/>
            <a:ext cx="7599628" cy="115888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400801" y="6986833"/>
            <a:ext cx="245352" cy="24535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2545598" y="7498230"/>
            <a:ext cx="245352" cy="24535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sp>
        <p:nvSpPr>
          <p:cNvPr id="43" name="직사각형 42"/>
          <p:cNvSpPr/>
          <p:nvPr/>
        </p:nvSpPr>
        <p:spPr>
          <a:xfrm>
            <a:off x="6476629" y="7339839"/>
            <a:ext cx="245352" cy="24535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4</a:t>
            </a:r>
            <a:endParaRPr lang="ko-KR" altLang="en-US" sz="1000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654453"/>
              </p:ext>
            </p:extLst>
          </p:nvPr>
        </p:nvGraphicFramePr>
        <p:xfrm>
          <a:off x="1930924" y="7794388"/>
          <a:ext cx="75603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3">
                  <a:extLst>
                    <a:ext uri="{9D8B030D-6E8A-4147-A177-3AD203B41FA5}">
                      <a16:colId xmlns:a16="http://schemas.microsoft.com/office/drawing/2014/main" val="3871066294"/>
                    </a:ext>
                  </a:extLst>
                </a:gridCol>
                <a:gridCol w="2882097">
                  <a:extLst>
                    <a:ext uri="{9D8B030D-6E8A-4147-A177-3AD203B41FA5}">
                      <a16:colId xmlns:a16="http://schemas.microsoft.com/office/drawing/2014/main" val="4186922516"/>
                    </a:ext>
                  </a:extLst>
                </a:gridCol>
                <a:gridCol w="949124">
                  <a:extLst>
                    <a:ext uri="{9D8B030D-6E8A-4147-A177-3AD203B41FA5}">
                      <a16:colId xmlns:a16="http://schemas.microsoft.com/office/drawing/2014/main" val="181763609"/>
                    </a:ext>
                  </a:extLst>
                </a:gridCol>
                <a:gridCol w="2824223">
                  <a:extLst>
                    <a:ext uri="{9D8B030D-6E8A-4147-A177-3AD203B41FA5}">
                      <a16:colId xmlns:a16="http://schemas.microsoft.com/office/drawing/2014/main" val="1687558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서브이메일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서브 핸드폰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876335"/>
                  </a:ext>
                </a:extLst>
              </a:tr>
            </a:tbl>
          </a:graphicData>
        </a:graphic>
      </p:graphicFrame>
      <p:sp>
        <p:nvSpPr>
          <p:cNvPr id="20" name="Input Field"/>
          <p:cNvSpPr>
            <a:spLocks noChangeArrowheads="1"/>
          </p:cNvSpPr>
          <p:nvPr/>
        </p:nvSpPr>
        <p:spPr bwMode="auto">
          <a:xfrm>
            <a:off x="2902744" y="7878763"/>
            <a:ext cx="2577306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sp>
        <p:nvSpPr>
          <p:cNvPr id="21" name="Input Field"/>
          <p:cNvSpPr>
            <a:spLocks noChangeArrowheads="1"/>
          </p:cNvSpPr>
          <p:nvPr/>
        </p:nvSpPr>
        <p:spPr bwMode="auto">
          <a:xfrm>
            <a:off x="6721981" y="7878763"/>
            <a:ext cx="2577306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</p:spTree>
    <p:extLst>
      <p:ext uri="{BB962C8B-B14F-4D97-AF65-F5344CB8AC3E}">
        <p14:creationId xmlns:p14="http://schemas.microsoft.com/office/powerpoint/2010/main" val="164110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26490" y="4379367"/>
            <a:ext cx="31486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/>
              <a:t>감사합니다</a:t>
            </a:r>
            <a:r>
              <a:rPr lang="en-US" altLang="ko-KR" sz="4400" dirty="0" smtClean="0"/>
              <a:t>.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25867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639330"/>
              </p:ext>
            </p:extLst>
          </p:nvPr>
        </p:nvGraphicFramePr>
        <p:xfrm>
          <a:off x="544011" y="1979272"/>
          <a:ext cx="11019099" cy="3981689"/>
        </p:xfrm>
        <a:graphic>
          <a:graphicData uri="http://schemas.openxmlformats.org/drawingml/2006/table">
            <a:tbl>
              <a:tblPr/>
              <a:tblGrid>
                <a:gridCol w="2272882">
                  <a:extLst>
                    <a:ext uri="{9D8B030D-6E8A-4147-A177-3AD203B41FA5}">
                      <a16:colId xmlns:a16="http://schemas.microsoft.com/office/drawing/2014/main" val="2409293701"/>
                    </a:ext>
                  </a:extLst>
                </a:gridCol>
                <a:gridCol w="3298514">
                  <a:extLst>
                    <a:ext uri="{9D8B030D-6E8A-4147-A177-3AD203B41FA5}">
                      <a16:colId xmlns:a16="http://schemas.microsoft.com/office/drawing/2014/main" val="1998847772"/>
                    </a:ext>
                  </a:extLst>
                </a:gridCol>
                <a:gridCol w="2891354">
                  <a:extLst>
                    <a:ext uri="{9D8B030D-6E8A-4147-A177-3AD203B41FA5}">
                      <a16:colId xmlns:a16="http://schemas.microsoft.com/office/drawing/2014/main" val="508335041"/>
                    </a:ext>
                  </a:extLst>
                </a:gridCol>
                <a:gridCol w="2556349">
                  <a:extLst>
                    <a:ext uri="{9D8B030D-6E8A-4147-A177-3AD203B41FA5}">
                      <a16:colId xmlns:a16="http://schemas.microsoft.com/office/drawing/2014/main" val="3678450793"/>
                    </a:ext>
                  </a:extLst>
                </a:gridCol>
              </a:tblGrid>
              <a:tr h="857115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투게더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사이트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toss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finnq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459179"/>
                  </a:ext>
                </a:extLst>
              </a:tr>
              <a:tr h="85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member.partner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모두 가능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불가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노출안함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투자 가능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1342140"/>
                  </a:ext>
                </a:extLst>
              </a:tr>
              <a:tr h="14103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ALIENCE_PARTNER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member.partner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loan.partner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불가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노출안함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불가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노출안함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1997689"/>
                  </a:ext>
                </a:extLst>
              </a:tr>
              <a:tr h="85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PLATFORM_PARTNER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투자 불가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loan.partner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TOSS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불가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노출안함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9848570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4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회원 </a:t>
            </a:r>
            <a:r>
              <a:rPr lang="ko-KR" altLang="en-US" smtClean="0"/>
              <a:t>가능</a:t>
            </a:r>
            <a:r>
              <a:rPr lang="ko-KR" altLang="en-US" smtClean="0"/>
              <a:t> </a:t>
            </a:r>
            <a:r>
              <a:rPr lang="ko-KR" altLang="en-US" dirty="0" smtClean="0"/>
              <a:t>경우의 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4011" y="2419110"/>
            <a:ext cx="141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err="1" smtClean="0"/>
              <a:t>Partner_type</a:t>
            </a:r>
            <a:endParaRPr lang="ko-KR" alt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1770926" y="2014525"/>
            <a:ext cx="993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/>
              <a:t>Platform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53136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토스 연동 관련 작업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대출관리</a:t>
            </a:r>
            <a:r>
              <a:rPr lang="en-US" altLang="ko-KR" dirty="0" smtClean="0"/>
              <a:t> / </a:t>
            </a:r>
            <a:r>
              <a:rPr lang="ko-KR" altLang="en-US" dirty="0" smtClean="0"/>
              <a:t>상품 세팅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06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6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상품 세팅</a:t>
            </a:r>
            <a:endParaRPr lang="ko-KR" altLang="en-US" dirty="0"/>
          </a:p>
        </p:txBody>
      </p:sp>
      <p:graphicFrame>
        <p:nvGraphicFramePr>
          <p:cNvPr id="5" name="표"/>
          <p:cNvGraphicFramePr/>
          <p:nvPr>
            <p:extLst>
              <p:ext uri="{D42A27DB-BD31-4B8C-83A1-F6EECF244321}">
                <p14:modId xmlns:p14="http://schemas.microsoft.com/office/powerpoint/2010/main" val="1332507051"/>
              </p:ext>
            </p:extLst>
          </p:nvPr>
        </p:nvGraphicFramePr>
        <p:xfrm>
          <a:off x="215899" y="640097"/>
          <a:ext cx="12426724" cy="560700"/>
        </p:xfrm>
        <a:graphic>
          <a:graphicData uri="http://schemas.openxmlformats.org/drawingml/2006/table">
            <a:tbl>
              <a:tblPr firstRow="1" bandRow="1"/>
              <a:tblGrid>
                <a:gridCol w="1317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9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0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16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72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752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8975">
                <a:tc>
                  <a:txBody>
                    <a:bodyPr/>
                    <a:lstStyle/>
                    <a:p>
                      <a:pPr algn="ctr" defTabSz="1262695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dirty="0" err="1">
                          <a:solidFill>
                            <a:srgbClr val="262626"/>
                          </a:solidFill>
                        </a:rPr>
                        <a:t>화면명</a:t>
                      </a: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262695">
                        <a:defRPr sz="1100" b="0">
                          <a:solidFill>
                            <a:srgbClr val="262626"/>
                          </a:solidFill>
                        </a:defRPr>
                      </a:pP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1262695">
                        <a:defRPr sz="1100" b="0">
                          <a:solidFill>
                            <a:srgbClr val="262626"/>
                          </a:solidFill>
                        </a:defRPr>
                      </a:pPr>
                      <a:r>
                        <a:rPr dirty="0" err="1"/>
                        <a:t>화면ID</a:t>
                      </a: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262695">
                        <a:defRPr sz="1100" b="0">
                          <a:solidFill>
                            <a:srgbClr val="262626"/>
                          </a:solidFill>
                        </a:defRPr>
                      </a:pP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1262695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dirty="0" err="1">
                          <a:solidFill>
                            <a:srgbClr val="262626"/>
                          </a:solidFill>
                        </a:rPr>
                        <a:t>작성자</a:t>
                      </a: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262695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dirty="0">
                          <a:solidFill>
                            <a:srgbClr val="262626"/>
                          </a:solidFill>
                        </a:rPr>
                        <a:t>홍 </a:t>
                      </a:r>
                      <a:r>
                        <a:rPr sz="1100" dirty="0" err="1">
                          <a:solidFill>
                            <a:srgbClr val="262626"/>
                          </a:solidFill>
                        </a:rPr>
                        <a:t>종원</a:t>
                      </a: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975">
                <a:tc>
                  <a:txBody>
                    <a:bodyPr/>
                    <a:lstStyle/>
                    <a:p>
                      <a:pPr algn="ctr" defTabSz="1262695">
                        <a:defRPr sz="1800"/>
                      </a:pPr>
                      <a:r>
                        <a:rPr lang="ko-KR" altLang="en-US" sz="1100" dirty="0" smtClean="0">
                          <a:solidFill>
                            <a:srgbClr val="262626"/>
                          </a:solidFill>
                        </a:rPr>
                        <a:t>설명</a:t>
                      </a: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defTabSz="1262695">
                        <a:defRPr sz="1100">
                          <a:solidFill>
                            <a:srgbClr val="262626"/>
                          </a:solidFill>
                        </a:defRPr>
                      </a:pP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1262695">
                        <a:defRPr sz="1100">
                          <a:solidFill>
                            <a:srgbClr val="262626"/>
                          </a:solidFill>
                        </a:defRPr>
                      </a:pPr>
                      <a:endParaRPr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262695">
                        <a:defRPr sz="1100">
                          <a:solidFill>
                            <a:srgbClr val="262626"/>
                          </a:solidFill>
                        </a:defRPr>
                      </a:pP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231"/>
          <a:stretch/>
        </p:blipFill>
        <p:spPr>
          <a:xfrm>
            <a:off x="829975" y="1558266"/>
            <a:ext cx="9011908" cy="4900407"/>
          </a:xfrm>
          <a:prstGeom prst="rect">
            <a:avLst/>
          </a:prstGeom>
        </p:spPr>
      </p:pic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768" b="17410"/>
          <a:stretch/>
        </p:blipFill>
        <p:spPr>
          <a:xfrm>
            <a:off x="829975" y="6840635"/>
            <a:ext cx="9011908" cy="512665"/>
          </a:xfrm>
          <a:prstGeom prst="rect">
            <a:avLst/>
          </a:prstGeom>
        </p:spPr>
      </p:pic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447169"/>
              </p:ext>
            </p:extLst>
          </p:nvPr>
        </p:nvGraphicFramePr>
        <p:xfrm>
          <a:off x="1092501" y="6458673"/>
          <a:ext cx="85723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0147">
                  <a:extLst>
                    <a:ext uri="{9D8B030D-6E8A-4147-A177-3AD203B41FA5}">
                      <a16:colId xmlns:a16="http://schemas.microsoft.com/office/drawing/2014/main" val="3569583930"/>
                    </a:ext>
                  </a:extLst>
                </a:gridCol>
                <a:gridCol w="6852213">
                  <a:extLst>
                    <a:ext uri="{9D8B030D-6E8A-4147-A177-3AD203B41FA5}">
                      <a16:colId xmlns:a16="http://schemas.microsoft.com/office/drawing/2014/main" val="652639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토스전용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썸네일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이미지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8098488"/>
                  </a:ext>
                </a:extLst>
              </a:tr>
            </a:tbl>
          </a:graphicData>
        </a:graphic>
      </p:graphicFrame>
      <p:sp>
        <p:nvSpPr>
          <p:cNvPr id="71" name="Input Field"/>
          <p:cNvSpPr>
            <a:spLocks noChangeArrowheads="1"/>
          </p:cNvSpPr>
          <p:nvPr/>
        </p:nvSpPr>
        <p:spPr bwMode="auto">
          <a:xfrm>
            <a:off x="2907446" y="6513543"/>
            <a:ext cx="3995798" cy="277782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sp>
        <p:nvSpPr>
          <p:cNvPr id="72" name="Button"/>
          <p:cNvSpPr/>
          <p:nvPr/>
        </p:nvSpPr>
        <p:spPr>
          <a:xfrm>
            <a:off x="8589168" y="6515100"/>
            <a:ext cx="1004887" cy="259556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이미지 선택</a:t>
            </a:r>
            <a:endParaRPr 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4" name="그림 73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69830"/>
          <a:stretch/>
        </p:blipFill>
        <p:spPr>
          <a:xfrm>
            <a:off x="829975" y="1200797"/>
            <a:ext cx="9011908" cy="1977428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636608" y="1219200"/>
            <a:ext cx="9387068" cy="766465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422573"/>
              </p:ext>
            </p:extLst>
          </p:nvPr>
        </p:nvGraphicFramePr>
        <p:xfrm>
          <a:off x="1092501" y="3178948"/>
          <a:ext cx="85723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0147">
                  <a:extLst>
                    <a:ext uri="{9D8B030D-6E8A-4147-A177-3AD203B41FA5}">
                      <a16:colId xmlns:a16="http://schemas.microsoft.com/office/drawing/2014/main" val="3569583930"/>
                    </a:ext>
                  </a:extLst>
                </a:gridCol>
                <a:gridCol w="2588027">
                  <a:extLst>
                    <a:ext uri="{9D8B030D-6E8A-4147-A177-3AD203B41FA5}">
                      <a16:colId xmlns:a16="http://schemas.microsoft.com/office/drawing/2014/main" val="652639091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val="2695519260"/>
                    </a:ext>
                  </a:extLst>
                </a:gridCol>
                <a:gridCol w="2578261">
                  <a:extLst>
                    <a:ext uri="{9D8B030D-6E8A-4147-A177-3AD203B41FA5}">
                      <a16:colId xmlns:a16="http://schemas.microsoft.com/office/drawing/2014/main" val="2083592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전용 상품 여부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소속 파트너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098488"/>
                  </a:ext>
                </a:extLst>
              </a:tr>
            </a:tbl>
          </a:graphicData>
        </a:graphic>
      </p:graphicFrame>
      <p:sp>
        <p:nvSpPr>
          <p:cNvPr id="93" name="직사각형 92"/>
          <p:cNvSpPr/>
          <p:nvPr/>
        </p:nvSpPr>
        <p:spPr>
          <a:xfrm>
            <a:off x="9927388" y="3929435"/>
            <a:ext cx="2715236" cy="4972826"/>
          </a:xfrm>
          <a:prstGeom prst="rect">
            <a:avLst/>
          </a:prstGeom>
          <a:solidFill>
            <a:srgbClr val="FFFFCC"/>
          </a:solidFill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029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20595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808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411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0148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61787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22083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482381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b="1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전용상품</a:t>
            </a:r>
            <a:endParaRPr lang="en-US" altLang="ko-KR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전용상품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여부 </a:t>
            </a:r>
            <a:r>
              <a:rPr lang="ko-KR" altLang="en-US" sz="11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셀렉트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박스</a:t>
            </a:r>
            <a:endParaRPr lang="en-US" altLang="ko-KR" sz="1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필수값이며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전체가 기본값이다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기관투자 전용을 선택하면 </a:t>
            </a:r>
            <a:r>
              <a:rPr lang="ko-KR" altLang="en-US" sz="11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소속파트너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항목이 </a:t>
            </a:r>
            <a:r>
              <a:rPr lang="ko-KR" altLang="en-US" sz="11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웰컴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아프로의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두 종류 중 선택할 수 있다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플랫폼투자전용을 선택하면 </a:t>
            </a:r>
            <a:r>
              <a:rPr lang="ko-KR" altLang="en-US" sz="11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소속파트너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항목이 토스만 선택할 수 있다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토스전용썸네일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이미지</a:t>
            </a:r>
            <a:endParaRPr lang="en-US" altLang="ko-KR" sz="11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 업로드 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Form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기본값 비활성화</a:t>
            </a:r>
            <a:endParaRPr lang="en-US" altLang="ko-KR" sz="1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전용상품이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토스전용일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경우에만 활성화 된다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오픈마켓 판매 여부</a:t>
            </a:r>
            <a:endParaRPr lang="en-US" altLang="ko-KR" sz="11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ON/OFF 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값으로 여부 결정</a:t>
            </a:r>
            <a:endParaRPr lang="en-US" altLang="ko-KR" sz="1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5" name="Drop-down" descr="&lt;SmartSettings&gt;&lt;SmartResize enabled=&quot;True&quot; minWidth=&quot;20&quot; minHeight=&quot;5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7200899" y="3216276"/>
            <a:ext cx="2393156" cy="298450"/>
            <a:chOff x="5537200" y="2495550"/>
            <a:chExt cx="1281113" cy="206375"/>
          </a:xfrm>
        </p:grpSpPr>
        <p:sp>
          <p:nvSpPr>
            <p:cNvPr id="26" name="Input Field"/>
            <p:cNvSpPr>
              <a:spLocks noChangeArrowheads="1"/>
            </p:cNvSpPr>
            <p:nvPr/>
          </p:nvSpPr>
          <p:spPr bwMode="auto">
            <a:xfrm>
              <a:off x="5537200" y="2495550"/>
              <a:ext cx="1281113" cy="206375"/>
            </a:xfrm>
            <a:prstGeom prst="rect">
              <a:avLst/>
            </a:prstGeom>
            <a:solidFill>
              <a:srgbClr val="FFFFFF"/>
            </a:solidFill>
            <a:ln w="6350" cap="flat">
              <a:solidFill>
                <a:srgbClr val="A0A0A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54864" tIns="0" rIns="128016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>
                  <a:solidFill>
                    <a:srgbClr val="3333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Drop-down</a:t>
              </a:r>
            </a:p>
          </p:txBody>
        </p:sp>
        <p:sp>
          <p:nvSpPr>
            <p:cNvPr id="27" name="Arrow" descr="&lt;SmartSettings&gt;&lt;SmartResize anchorLeft=&quot;None&quot; anchorTop=&quot;None&quot; anchorRight=&quot;Absolute&quot; anchorBottom=&quot;None&quot; /&gt;&lt;/SmartSettings&gt;"/>
            <p:cNvSpPr>
              <a:spLocks/>
            </p:cNvSpPr>
            <p:nvPr>
              <p:custDataLst>
                <p:tags r:id="rId11"/>
              </p:custDataLst>
            </p:nvPr>
          </p:nvSpPr>
          <p:spPr bwMode="auto">
            <a:xfrm>
              <a:off x="6759675" y="2585809"/>
              <a:ext cx="26345" cy="27443"/>
            </a:xfrm>
            <a:custGeom>
              <a:avLst/>
              <a:gdLst>
                <a:gd name="T0" fmla="*/ 120 w 240"/>
                <a:gd name="T1" fmla="*/ 197 h 197"/>
                <a:gd name="T2" fmla="*/ 0 w 240"/>
                <a:gd name="T3" fmla="*/ 0 h 197"/>
                <a:gd name="T4" fmla="*/ 240 w 240"/>
                <a:gd name="T5" fmla="*/ 0 h 197"/>
                <a:gd name="T6" fmla="*/ 120 w 240"/>
                <a:gd name="T7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197">
                  <a:moveTo>
                    <a:pt x="120" y="197"/>
                  </a:moveTo>
                  <a:lnTo>
                    <a:pt x="0" y="0"/>
                  </a:lnTo>
                  <a:lnTo>
                    <a:pt x="240" y="0"/>
                  </a:lnTo>
                  <a:lnTo>
                    <a:pt x="120" y="197"/>
                  </a:lnTo>
                  <a:close/>
                </a:path>
              </a:pathLst>
            </a:custGeom>
            <a:solidFill>
              <a:srgbClr val="30303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8" name="Drop-Down Box (Expanded)" descr="&lt;SmartSettings&gt;&lt;SmartResize enabled=&quot;True&quot; minWidth=&quot;0&quot; minHeight=&quot;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2927226" y="3201565"/>
            <a:ext cx="2292956" cy="972391"/>
            <a:chOff x="595686" y="1244466"/>
            <a:chExt cx="1368150" cy="706743"/>
          </a:xfrm>
        </p:grpSpPr>
        <p:grpSp>
          <p:nvGrpSpPr>
            <p:cNvPr id="29" name="Drop-Down Box"/>
            <p:cNvGrpSpPr/>
            <p:nvPr/>
          </p:nvGrpSpPr>
          <p:grpSpPr>
            <a:xfrm>
              <a:off x="595686" y="1244466"/>
              <a:ext cx="1368150" cy="208782"/>
              <a:chOff x="595686" y="1244466"/>
              <a:chExt cx="1368150" cy="208782"/>
            </a:xfrm>
          </p:grpSpPr>
          <p:sp>
            <p:nvSpPr>
              <p:cNvPr id="33" name="Text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9"/>
                </p:custDataLst>
              </p:nvPr>
            </p:nvSpPr>
            <p:spPr>
              <a:xfrm>
                <a:off x="595686" y="1244466"/>
                <a:ext cx="1368150" cy="20878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256032" bIns="508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200" dirty="0" err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선택안함</a:t>
                </a:r>
                <a:endParaRPr lang="en-US" sz="12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4" name="Arrow Down" descr="&lt;SmartSettings&gt;&lt;SmartResize anchorLeft=&quot;None&quot; anchorTop=&quot;Absolute&quot; anchorRight=&quot;Absolute&quot; anchorBottom=&quot;None&quot; /&gt;&lt;/SmartSettings&gt;"/>
              <p:cNvSpPr>
                <a:spLocks noChangeAspect="1"/>
              </p:cNvSpPr>
              <p:nvPr>
                <p:custDataLst>
                  <p:tags r:id="rId10"/>
                </p:custDataLst>
              </p:nvPr>
            </p:nvSpPr>
            <p:spPr bwMode="auto">
              <a:xfrm rot="10800000" flipH="1">
                <a:off x="1895218" y="1335709"/>
                <a:ext cx="38192" cy="26294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0" name="Drop-Down Menu"/>
            <p:cNvGrpSpPr/>
            <p:nvPr/>
          </p:nvGrpSpPr>
          <p:grpSpPr>
            <a:xfrm>
              <a:off x="595686" y="1436711"/>
              <a:ext cx="1368150" cy="514498"/>
              <a:chOff x="595686" y="1436711"/>
              <a:chExt cx="1368150" cy="514498"/>
            </a:xfrm>
          </p:grpSpPr>
          <p:sp>
            <p:nvSpPr>
              <p:cNvPr id="31" name="Box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7"/>
                </p:custDataLst>
              </p:nvPr>
            </p:nvSpPr>
            <p:spPr>
              <a:xfrm>
                <a:off x="595686" y="1436711"/>
                <a:ext cx="1368150" cy="514498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91440" bIns="508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200"/>
                  </a:spcAft>
                </a:pPr>
                <a:r>
                  <a:rPr lang="ko-KR" altLang="en-US" sz="12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전체</a:t>
                </a:r>
                <a:endParaRPr lang="en-US" sz="12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>
                  <a:spcAft>
                    <a:spcPts val="200"/>
                  </a:spcAft>
                </a:pPr>
                <a:r>
                  <a:rPr lang="ko-KR" altLang="en-US" sz="12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기관투자 전용</a:t>
                </a:r>
                <a:endParaRPr lang="en-US" altLang="ko-KR" sz="12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>
                  <a:spcAft>
                    <a:spcPts val="200"/>
                  </a:spcAft>
                </a:pPr>
                <a:r>
                  <a:rPr lang="ko-KR" altLang="en-US" sz="12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플랫폼투자 전용</a:t>
                </a:r>
                <a:endParaRPr lang="en-US" sz="12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2" name="Selection Overlay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8"/>
                </p:custDataLst>
              </p:nvPr>
            </p:nvSpPr>
            <p:spPr>
              <a:xfrm>
                <a:off x="595686" y="1614699"/>
                <a:ext cx="1368150" cy="158790"/>
              </a:xfrm>
              <a:prstGeom prst="rect">
                <a:avLst/>
              </a:prstGeom>
              <a:solidFill>
                <a:srgbClr val="5B9BD5">
                  <a:alpha val="21961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41" name="Drop-Down List (Expanded)" descr="&lt;SmartSettings&gt;&lt;SmartResize enabled=&quot;True&quot; minWidth=&quot;0&quot; minHeight=&quot;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6427378" y="3733419"/>
            <a:ext cx="2055044" cy="607346"/>
            <a:chOff x="2183875" y="1994605"/>
            <a:chExt cx="2055044" cy="607346"/>
          </a:xfrm>
        </p:grpSpPr>
        <p:sp>
          <p:nvSpPr>
            <p:cNvPr id="42" name="Box Background"/>
            <p:cNvSpPr/>
            <p:nvPr/>
          </p:nvSpPr>
          <p:spPr>
            <a:xfrm>
              <a:off x="2183876" y="1994605"/>
              <a:ext cx="2055043" cy="607346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3152" rtlCol="0" anchor="t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700"/>
                </a:spcBef>
                <a:spcAft>
                  <a:spcPts val="700"/>
                </a:spcAft>
              </a:pPr>
              <a:r>
                <a:rPr lang="ko-KR" altLang="en-US" sz="1000" b="1" dirty="0" err="1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웰컴</a:t>
              </a:r>
              <a:endParaRPr lang="en-US" sz="10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Bef>
                  <a:spcPts val="700"/>
                </a:spcBef>
                <a:spcAft>
                  <a:spcPts val="700"/>
                </a:spcAft>
              </a:pPr>
              <a:r>
                <a:rPr lang="ko-KR" altLang="en-US" sz="1000" b="1" dirty="0" err="1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아프로</a:t>
              </a:r>
              <a:r>
                <a:rPr lang="ko-KR" altLang="en-US" sz="1000" b="1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ko-KR" altLang="en-US" sz="1000" b="1" dirty="0" err="1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파이넨셜</a:t>
              </a:r>
              <a:endParaRPr lang="en-US" sz="100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Selection" descr="&lt;SmartSettings&gt;&lt;SmartResize anchorLeft=&quot;Relative&quot; anchorTop=&quot;Absolute&quot; anchorRight=&quot;Relativ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2183875" y="2287560"/>
              <a:ext cx="2055043" cy="314325"/>
            </a:xfrm>
            <a:prstGeom prst="rect">
              <a:avLst/>
            </a:prstGeom>
            <a:solidFill>
              <a:srgbClr val="0078D7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4" name="Drop-Down List (Expanded)" descr="&lt;SmartSettings&gt;&lt;SmartResize enabled=&quot;True&quot; minWidth=&quot;0&quot; minHeight=&quot;0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6427378" y="4586643"/>
            <a:ext cx="2055044" cy="273987"/>
            <a:chOff x="2183875" y="1994539"/>
            <a:chExt cx="2055044" cy="273987"/>
          </a:xfrm>
        </p:grpSpPr>
        <p:sp>
          <p:nvSpPr>
            <p:cNvPr id="45" name="Box Background"/>
            <p:cNvSpPr/>
            <p:nvPr/>
          </p:nvSpPr>
          <p:spPr>
            <a:xfrm>
              <a:off x="2183876" y="1994605"/>
              <a:ext cx="2055043" cy="273921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3152" rtlCol="0" anchor="t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700"/>
                </a:spcBef>
                <a:spcAft>
                  <a:spcPts val="700"/>
                </a:spcAft>
              </a:pPr>
              <a:r>
                <a:rPr lang="ko-KR" altLang="en-US" sz="1000" b="1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토스</a:t>
              </a:r>
              <a:endParaRPr lang="en-US" sz="10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Selection" descr="&lt;SmartSettings&gt;&lt;SmartResize anchorLeft=&quot;Relative&quot; anchorTop=&quot;Absolute&quot; anchorRight=&quot;Relative&quot; anchorBottom=&quot;None&quot; /&gt;&lt;/SmartSettings&gt;"/>
            <p:cNvSpPr/>
            <p:nvPr>
              <p:custDataLst>
                <p:tags r:id="rId5"/>
              </p:custDataLst>
            </p:nvPr>
          </p:nvSpPr>
          <p:spPr>
            <a:xfrm>
              <a:off x="2183875" y="1994539"/>
              <a:ext cx="2055043" cy="273987"/>
            </a:xfrm>
            <a:prstGeom prst="rect">
              <a:avLst/>
            </a:prstGeom>
            <a:solidFill>
              <a:srgbClr val="0078D7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6" name="직선 화살표 연결선 5"/>
          <p:cNvCxnSpPr>
            <a:endCxn id="42" idx="1"/>
          </p:cNvCxnSpPr>
          <p:nvPr/>
        </p:nvCxnSpPr>
        <p:spPr>
          <a:xfrm>
            <a:off x="4984750" y="3829050"/>
            <a:ext cx="1442629" cy="208042"/>
          </a:xfrm>
          <a:prstGeom prst="straightConnector1">
            <a:avLst/>
          </a:prstGeom>
          <a:ln w="31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endCxn id="46" idx="1"/>
          </p:cNvCxnSpPr>
          <p:nvPr/>
        </p:nvCxnSpPr>
        <p:spPr>
          <a:xfrm>
            <a:off x="4965700" y="4026308"/>
            <a:ext cx="1461678" cy="697329"/>
          </a:xfrm>
          <a:prstGeom prst="straightConnector1">
            <a:avLst/>
          </a:prstGeom>
          <a:ln w="31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그림 47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433"/>
          <a:stretch/>
        </p:blipFill>
        <p:spPr>
          <a:xfrm>
            <a:off x="829975" y="7732520"/>
            <a:ext cx="9011908" cy="1151338"/>
          </a:xfrm>
          <a:prstGeom prst="rect">
            <a:avLst/>
          </a:prstGeom>
        </p:spPr>
      </p:pic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843723"/>
              </p:ext>
            </p:extLst>
          </p:nvPr>
        </p:nvGraphicFramePr>
        <p:xfrm>
          <a:off x="1092501" y="7353300"/>
          <a:ext cx="85723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0147">
                  <a:extLst>
                    <a:ext uri="{9D8B030D-6E8A-4147-A177-3AD203B41FA5}">
                      <a16:colId xmlns:a16="http://schemas.microsoft.com/office/drawing/2014/main" val="3569583930"/>
                    </a:ext>
                  </a:extLst>
                </a:gridCol>
                <a:gridCol w="2546752">
                  <a:extLst>
                    <a:ext uri="{9D8B030D-6E8A-4147-A177-3AD203B41FA5}">
                      <a16:colId xmlns:a16="http://schemas.microsoft.com/office/drawing/2014/main" val="652639091"/>
                    </a:ext>
                  </a:extLst>
                </a:gridCol>
                <a:gridCol w="1663700">
                  <a:extLst>
                    <a:ext uri="{9D8B030D-6E8A-4147-A177-3AD203B41FA5}">
                      <a16:colId xmlns:a16="http://schemas.microsoft.com/office/drawing/2014/main" val="2091742524"/>
                    </a:ext>
                  </a:extLst>
                </a:gridCol>
                <a:gridCol w="2641761">
                  <a:extLst>
                    <a:ext uri="{9D8B030D-6E8A-4147-A177-3AD203B41FA5}">
                      <a16:colId xmlns:a16="http://schemas.microsoft.com/office/drawing/2014/main" val="13494254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오픈마켓 판매 여부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8098488"/>
                  </a:ext>
                </a:extLst>
              </a:tr>
            </a:tbl>
          </a:graphicData>
        </a:graphic>
      </p:graphicFrame>
      <p:grpSp>
        <p:nvGrpSpPr>
          <p:cNvPr id="50" name="Option"/>
          <p:cNvGrpSpPr/>
          <p:nvPr/>
        </p:nvGrpSpPr>
        <p:grpSpPr>
          <a:xfrm>
            <a:off x="3080105" y="7442811"/>
            <a:ext cx="769182" cy="201978"/>
            <a:chOff x="1068388" y="1838936"/>
            <a:chExt cx="769182" cy="201978"/>
          </a:xfrm>
        </p:grpSpPr>
        <p:grpSp>
          <p:nvGrpSpPr>
            <p:cNvPr id="51" name="Option"/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53" name="Circle"/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4" name="Check"/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2" name="Text"/>
            <p:cNvSpPr txBox="1"/>
            <p:nvPr/>
          </p:nvSpPr>
          <p:spPr>
            <a:xfrm>
              <a:off x="1262091" y="1838936"/>
              <a:ext cx="575479" cy="20197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판매</a:t>
              </a:r>
              <a:r>
                <a:rPr 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ko-KR" alt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가능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5" name="Option"/>
          <p:cNvGrpSpPr/>
          <p:nvPr/>
        </p:nvGrpSpPr>
        <p:grpSpPr>
          <a:xfrm>
            <a:off x="4233388" y="7437731"/>
            <a:ext cx="732312" cy="201978"/>
            <a:chOff x="1068388" y="1838936"/>
            <a:chExt cx="732312" cy="201978"/>
          </a:xfrm>
        </p:grpSpPr>
        <p:grpSp>
          <p:nvGrpSpPr>
            <p:cNvPr id="56" name="Option"/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58" name="Circle"/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Check" hidden="1"/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7" name="Text"/>
            <p:cNvSpPr txBox="1"/>
            <p:nvPr/>
          </p:nvSpPr>
          <p:spPr>
            <a:xfrm>
              <a:off x="1262091" y="1838936"/>
              <a:ext cx="538609" cy="20197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판매불가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184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7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상품 세팅</a:t>
            </a:r>
            <a:endParaRPr lang="ko-KR" altLang="en-US" dirty="0"/>
          </a:p>
        </p:txBody>
      </p:sp>
      <p:graphicFrame>
        <p:nvGraphicFramePr>
          <p:cNvPr id="5" name="표"/>
          <p:cNvGraphicFramePr/>
          <p:nvPr>
            <p:extLst>
              <p:ext uri="{D42A27DB-BD31-4B8C-83A1-F6EECF244321}">
                <p14:modId xmlns:p14="http://schemas.microsoft.com/office/powerpoint/2010/main" val="3682373380"/>
              </p:ext>
            </p:extLst>
          </p:nvPr>
        </p:nvGraphicFramePr>
        <p:xfrm>
          <a:off x="215899" y="640097"/>
          <a:ext cx="12426724" cy="560700"/>
        </p:xfrm>
        <a:graphic>
          <a:graphicData uri="http://schemas.openxmlformats.org/drawingml/2006/table">
            <a:tbl>
              <a:tblPr firstRow="1" bandRow="1"/>
              <a:tblGrid>
                <a:gridCol w="1317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9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0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16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72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752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8975">
                <a:tc>
                  <a:txBody>
                    <a:bodyPr/>
                    <a:lstStyle/>
                    <a:p>
                      <a:pPr algn="ctr" defTabSz="1262695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dirty="0" err="1">
                          <a:solidFill>
                            <a:srgbClr val="262626"/>
                          </a:solidFill>
                        </a:rPr>
                        <a:t>화면명</a:t>
                      </a: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262695">
                        <a:defRPr sz="1100" b="0">
                          <a:solidFill>
                            <a:srgbClr val="262626"/>
                          </a:solidFill>
                        </a:defRPr>
                      </a:pP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1262695">
                        <a:defRPr sz="1100" b="0">
                          <a:solidFill>
                            <a:srgbClr val="262626"/>
                          </a:solidFill>
                        </a:defRPr>
                      </a:pPr>
                      <a:r>
                        <a:rPr dirty="0" err="1"/>
                        <a:t>화면ID</a:t>
                      </a: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262695">
                        <a:defRPr sz="1100" b="0">
                          <a:solidFill>
                            <a:srgbClr val="262626"/>
                          </a:solidFill>
                        </a:defRPr>
                      </a:pP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1262695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dirty="0" err="1">
                          <a:solidFill>
                            <a:srgbClr val="262626"/>
                          </a:solidFill>
                        </a:rPr>
                        <a:t>작성자</a:t>
                      </a: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262695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dirty="0">
                          <a:solidFill>
                            <a:srgbClr val="262626"/>
                          </a:solidFill>
                        </a:rPr>
                        <a:t>홍 </a:t>
                      </a:r>
                      <a:r>
                        <a:rPr sz="1100" dirty="0" err="1">
                          <a:solidFill>
                            <a:srgbClr val="262626"/>
                          </a:solidFill>
                        </a:rPr>
                        <a:t>종원</a:t>
                      </a: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975">
                <a:tc>
                  <a:txBody>
                    <a:bodyPr/>
                    <a:lstStyle/>
                    <a:p>
                      <a:pPr algn="ctr" defTabSz="1262695">
                        <a:defRPr sz="1800"/>
                      </a:pPr>
                      <a:r>
                        <a:rPr lang="ko-KR" altLang="en-US" sz="1100" dirty="0" smtClean="0">
                          <a:solidFill>
                            <a:srgbClr val="262626"/>
                          </a:solidFill>
                        </a:rPr>
                        <a:t>설명</a:t>
                      </a: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defTabSz="1262695">
                        <a:defRPr sz="1100">
                          <a:solidFill>
                            <a:srgbClr val="262626"/>
                          </a:solidFill>
                        </a:defRPr>
                      </a:pP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1262695">
                        <a:defRPr sz="1100">
                          <a:solidFill>
                            <a:srgbClr val="262626"/>
                          </a:solidFill>
                        </a:defRPr>
                      </a:pPr>
                      <a:endParaRPr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262695">
                        <a:defRPr sz="1100">
                          <a:solidFill>
                            <a:srgbClr val="262626"/>
                          </a:solidFill>
                        </a:defRPr>
                      </a:pP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415249"/>
              </p:ext>
            </p:extLst>
          </p:nvPr>
        </p:nvGraphicFramePr>
        <p:xfrm>
          <a:off x="1046201" y="4344902"/>
          <a:ext cx="77737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9888">
                  <a:extLst>
                    <a:ext uri="{9D8B030D-6E8A-4147-A177-3AD203B41FA5}">
                      <a16:colId xmlns:a16="http://schemas.microsoft.com/office/drawing/2014/main" val="3569583930"/>
                    </a:ext>
                  </a:extLst>
                </a:gridCol>
                <a:gridCol w="2337386">
                  <a:extLst>
                    <a:ext uri="{9D8B030D-6E8A-4147-A177-3AD203B41FA5}">
                      <a16:colId xmlns:a16="http://schemas.microsoft.com/office/drawing/2014/main" val="65263909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977695165"/>
                    </a:ext>
                  </a:extLst>
                </a:gridCol>
                <a:gridCol w="2314334">
                  <a:extLst>
                    <a:ext uri="{9D8B030D-6E8A-4147-A177-3AD203B41FA5}">
                      <a16:colId xmlns:a16="http://schemas.microsoft.com/office/drawing/2014/main" val="24828982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KB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부동산 시세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국토교통부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실거래가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8098488"/>
                  </a:ext>
                </a:extLst>
              </a:tr>
            </a:tbl>
          </a:graphicData>
        </a:graphic>
      </p:graphicFrame>
      <p:sp>
        <p:nvSpPr>
          <p:cNvPr id="71" name="Input Field"/>
          <p:cNvSpPr>
            <a:spLocks noChangeArrowheads="1"/>
          </p:cNvSpPr>
          <p:nvPr/>
        </p:nvSpPr>
        <p:spPr bwMode="auto">
          <a:xfrm>
            <a:off x="2722111" y="4388530"/>
            <a:ext cx="783089" cy="277782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636608" y="1388961"/>
            <a:ext cx="8555017" cy="785981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561"/>
          <a:stretch/>
        </p:blipFill>
        <p:spPr>
          <a:xfrm>
            <a:off x="790846" y="1436170"/>
            <a:ext cx="8248982" cy="288118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79"/>
          <a:stretch/>
        </p:blipFill>
        <p:spPr>
          <a:xfrm>
            <a:off x="790846" y="4732720"/>
            <a:ext cx="8248982" cy="4428708"/>
          </a:xfrm>
          <a:prstGeom prst="rect">
            <a:avLst/>
          </a:prstGeom>
        </p:spPr>
      </p:pic>
      <p:sp>
        <p:nvSpPr>
          <p:cNvPr id="13" name="Input Field"/>
          <p:cNvSpPr>
            <a:spLocks noChangeArrowheads="1"/>
          </p:cNvSpPr>
          <p:nvPr/>
        </p:nvSpPr>
        <p:spPr bwMode="auto">
          <a:xfrm>
            <a:off x="6589261" y="4388530"/>
            <a:ext cx="759925" cy="277782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sp>
        <p:nvSpPr>
          <p:cNvPr id="14" name="Input Field"/>
          <p:cNvSpPr>
            <a:spLocks noChangeArrowheads="1"/>
          </p:cNvSpPr>
          <p:nvPr/>
        </p:nvSpPr>
        <p:spPr bwMode="auto">
          <a:xfrm>
            <a:off x="3893686" y="4388530"/>
            <a:ext cx="744529" cy="277782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sp>
        <p:nvSpPr>
          <p:cNvPr id="15" name="Input Field"/>
          <p:cNvSpPr>
            <a:spLocks noChangeArrowheads="1"/>
          </p:cNvSpPr>
          <p:nvPr/>
        </p:nvSpPr>
        <p:spPr bwMode="auto">
          <a:xfrm>
            <a:off x="7793831" y="4388530"/>
            <a:ext cx="729776" cy="277782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01911" y="439008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 smtClean="0"/>
              <a:t>~</a:t>
            </a:r>
            <a:endParaRPr lang="ko-KR" altLang="en-US" sz="18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495610" y="439008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 smtClean="0"/>
              <a:t>~</a:t>
            </a:r>
            <a:endParaRPr lang="ko-KR" altLang="en-US" sz="1800" b="1" dirty="0"/>
          </a:p>
        </p:txBody>
      </p:sp>
      <p:sp>
        <p:nvSpPr>
          <p:cNvPr id="18" name="직사각형 17"/>
          <p:cNvSpPr/>
          <p:nvPr/>
        </p:nvSpPr>
        <p:spPr>
          <a:xfrm>
            <a:off x="9338049" y="4218802"/>
            <a:ext cx="2715236" cy="3801384"/>
          </a:xfrm>
          <a:prstGeom prst="rect">
            <a:avLst/>
          </a:prstGeom>
          <a:solidFill>
            <a:srgbClr val="FFFFCC"/>
          </a:solidFill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029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20595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808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411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0148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61787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22083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482381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KB 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부동산 시세</a:t>
            </a:r>
            <a:endParaRPr lang="en-US" altLang="ko-KR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KB 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부동산 시세의 매매 하위평균가와 상위평균가를 입력한다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단위는 억단위로 입력</a:t>
            </a:r>
            <a:endParaRPr lang="en-US" altLang="ko-KR" sz="1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KB 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부동산 시세를 입력하면 이미지 값은 필수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국토교통부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실거래가</a:t>
            </a:r>
            <a:endParaRPr lang="en-US" altLang="ko-KR" sz="11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국토교통부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실거래가의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거래금액 최소값과 최대값을 입력한다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단위는 억단위로 입력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국토교통부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실거래가를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입력하면 </a:t>
            </a:r>
            <a:r>
              <a:rPr lang="ko-KR" altLang="en-US" sz="11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이미지값은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필수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04260" y="4435060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/>
              <a:t>억</a:t>
            </a:r>
            <a:endParaRPr lang="ko-KR" altLang="en-US" sz="105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448895" y="4435060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/>
              <a:t>억</a:t>
            </a:r>
            <a:endParaRPr lang="ko-KR" altLang="en-US" sz="105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301832" y="4435060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/>
              <a:t>억</a:t>
            </a:r>
            <a:endParaRPr lang="ko-KR" altLang="en-US" sz="105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476602" y="4435060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/>
              <a:t>억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104692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30"/>
          <a:stretch/>
        </p:blipFill>
        <p:spPr>
          <a:xfrm>
            <a:off x="1020152" y="3619500"/>
            <a:ext cx="7857148" cy="526586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8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상품 세팅</a:t>
            </a:r>
            <a:endParaRPr lang="ko-KR" altLang="en-US" dirty="0"/>
          </a:p>
        </p:txBody>
      </p:sp>
      <p:graphicFrame>
        <p:nvGraphicFramePr>
          <p:cNvPr id="5" name="표"/>
          <p:cNvGraphicFramePr/>
          <p:nvPr>
            <p:extLst>
              <p:ext uri="{D42A27DB-BD31-4B8C-83A1-F6EECF244321}">
                <p14:modId xmlns:p14="http://schemas.microsoft.com/office/powerpoint/2010/main" val="4280539651"/>
              </p:ext>
            </p:extLst>
          </p:nvPr>
        </p:nvGraphicFramePr>
        <p:xfrm>
          <a:off x="215899" y="640097"/>
          <a:ext cx="12426724" cy="560700"/>
        </p:xfrm>
        <a:graphic>
          <a:graphicData uri="http://schemas.openxmlformats.org/drawingml/2006/table">
            <a:tbl>
              <a:tblPr firstRow="1" bandRow="1"/>
              <a:tblGrid>
                <a:gridCol w="1317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9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0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16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72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752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8975">
                <a:tc>
                  <a:txBody>
                    <a:bodyPr/>
                    <a:lstStyle/>
                    <a:p>
                      <a:pPr algn="ctr" defTabSz="1262695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dirty="0" err="1">
                          <a:solidFill>
                            <a:srgbClr val="262626"/>
                          </a:solidFill>
                        </a:rPr>
                        <a:t>화면명</a:t>
                      </a: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262695">
                        <a:defRPr sz="1100" b="0">
                          <a:solidFill>
                            <a:srgbClr val="262626"/>
                          </a:solidFill>
                        </a:defRPr>
                      </a:pP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1262695">
                        <a:defRPr sz="1100" b="0">
                          <a:solidFill>
                            <a:srgbClr val="262626"/>
                          </a:solidFill>
                        </a:defRPr>
                      </a:pPr>
                      <a:r>
                        <a:rPr dirty="0" err="1"/>
                        <a:t>화면ID</a:t>
                      </a: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262695">
                        <a:defRPr sz="1100" b="0">
                          <a:solidFill>
                            <a:srgbClr val="262626"/>
                          </a:solidFill>
                        </a:defRPr>
                      </a:pP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1262695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dirty="0" err="1">
                          <a:solidFill>
                            <a:srgbClr val="262626"/>
                          </a:solidFill>
                        </a:rPr>
                        <a:t>작성자</a:t>
                      </a: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262695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dirty="0">
                          <a:solidFill>
                            <a:srgbClr val="262626"/>
                          </a:solidFill>
                        </a:rPr>
                        <a:t>홍 </a:t>
                      </a:r>
                      <a:r>
                        <a:rPr sz="1100" dirty="0" err="1">
                          <a:solidFill>
                            <a:srgbClr val="262626"/>
                          </a:solidFill>
                        </a:rPr>
                        <a:t>종원</a:t>
                      </a: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975">
                <a:tc>
                  <a:txBody>
                    <a:bodyPr/>
                    <a:lstStyle/>
                    <a:p>
                      <a:pPr algn="ctr" defTabSz="1262695">
                        <a:defRPr sz="1800"/>
                      </a:pPr>
                      <a:r>
                        <a:rPr lang="ko-KR" altLang="en-US" sz="1100" dirty="0" smtClean="0">
                          <a:solidFill>
                            <a:srgbClr val="262626"/>
                          </a:solidFill>
                        </a:rPr>
                        <a:t>설명</a:t>
                      </a: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defTabSz="1262695">
                        <a:defRPr sz="1100">
                          <a:solidFill>
                            <a:srgbClr val="262626"/>
                          </a:solidFill>
                        </a:defRPr>
                      </a:pP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1262695">
                        <a:defRPr sz="1100">
                          <a:solidFill>
                            <a:srgbClr val="262626"/>
                          </a:solidFill>
                        </a:defRPr>
                      </a:pPr>
                      <a:endParaRPr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262695">
                        <a:defRPr sz="1100">
                          <a:solidFill>
                            <a:srgbClr val="262626"/>
                          </a:solidFill>
                        </a:defRPr>
                      </a:pP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8" name="직사각형 37"/>
          <p:cNvSpPr/>
          <p:nvPr/>
        </p:nvSpPr>
        <p:spPr>
          <a:xfrm>
            <a:off x="636608" y="1388961"/>
            <a:ext cx="8555017" cy="785981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39" y="1514792"/>
            <a:ext cx="8054618" cy="2130851"/>
          </a:xfrm>
          <a:prstGeom prst="rect">
            <a:avLst/>
          </a:prstGeom>
        </p:spPr>
      </p:pic>
      <p:grpSp>
        <p:nvGrpSpPr>
          <p:cNvPr id="16" name="Cutout"/>
          <p:cNvGrpSpPr/>
          <p:nvPr/>
        </p:nvGrpSpPr>
        <p:grpSpPr>
          <a:xfrm rot="5400000">
            <a:off x="4535035" y="-549513"/>
            <a:ext cx="1172835" cy="8396314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18" name="Fill"/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Border"/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369987"/>
              </p:ext>
            </p:extLst>
          </p:nvPr>
        </p:nvGraphicFramePr>
        <p:xfrm>
          <a:off x="1046201" y="4560802"/>
          <a:ext cx="7704099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099">
                  <a:extLst>
                    <a:ext uri="{9D8B030D-6E8A-4147-A177-3AD203B41FA5}">
                      <a16:colId xmlns:a16="http://schemas.microsoft.com/office/drawing/2014/main" val="356958393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652639091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투자포인트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09848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20360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투자포인트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09956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95486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투자포인트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24812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31827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투자포인트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80031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3374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투자포인트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6660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596749"/>
                  </a:ext>
                </a:extLst>
              </a:tr>
            </a:tbl>
          </a:graphicData>
        </a:graphic>
      </p:graphicFrame>
      <p:sp>
        <p:nvSpPr>
          <p:cNvPr id="21" name="Input Field"/>
          <p:cNvSpPr>
            <a:spLocks noChangeArrowheads="1"/>
          </p:cNvSpPr>
          <p:nvPr/>
        </p:nvSpPr>
        <p:spPr bwMode="auto">
          <a:xfrm>
            <a:off x="3245644" y="4600575"/>
            <a:ext cx="5155406" cy="288131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sp>
        <p:nvSpPr>
          <p:cNvPr id="22" name="Input Field"/>
          <p:cNvSpPr>
            <a:spLocks noChangeArrowheads="1"/>
          </p:cNvSpPr>
          <p:nvPr/>
        </p:nvSpPr>
        <p:spPr bwMode="auto">
          <a:xfrm>
            <a:off x="3245644" y="4976803"/>
            <a:ext cx="5155406" cy="288131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sp>
        <p:nvSpPr>
          <p:cNvPr id="23" name="Input Field"/>
          <p:cNvSpPr>
            <a:spLocks noChangeArrowheads="1"/>
          </p:cNvSpPr>
          <p:nvPr/>
        </p:nvSpPr>
        <p:spPr bwMode="auto">
          <a:xfrm>
            <a:off x="3245644" y="5331479"/>
            <a:ext cx="5155406" cy="288131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sp>
        <p:nvSpPr>
          <p:cNvPr id="24" name="Input Field"/>
          <p:cNvSpPr>
            <a:spLocks noChangeArrowheads="1"/>
          </p:cNvSpPr>
          <p:nvPr/>
        </p:nvSpPr>
        <p:spPr bwMode="auto">
          <a:xfrm>
            <a:off x="3245644" y="5720303"/>
            <a:ext cx="5155406" cy="288131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sp>
        <p:nvSpPr>
          <p:cNvPr id="25" name="Input Field"/>
          <p:cNvSpPr>
            <a:spLocks noChangeArrowheads="1"/>
          </p:cNvSpPr>
          <p:nvPr/>
        </p:nvSpPr>
        <p:spPr bwMode="auto">
          <a:xfrm>
            <a:off x="3245644" y="6082744"/>
            <a:ext cx="5155406" cy="288131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sp>
        <p:nvSpPr>
          <p:cNvPr id="26" name="Input Field"/>
          <p:cNvSpPr>
            <a:spLocks noChangeArrowheads="1"/>
          </p:cNvSpPr>
          <p:nvPr/>
        </p:nvSpPr>
        <p:spPr bwMode="auto">
          <a:xfrm>
            <a:off x="3245644" y="6453787"/>
            <a:ext cx="5155406" cy="288131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sp>
        <p:nvSpPr>
          <p:cNvPr id="27" name="Input Field"/>
          <p:cNvSpPr>
            <a:spLocks noChangeArrowheads="1"/>
          </p:cNvSpPr>
          <p:nvPr/>
        </p:nvSpPr>
        <p:spPr bwMode="auto">
          <a:xfrm>
            <a:off x="3245644" y="6824830"/>
            <a:ext cx="5155406" cy="288131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sp>
        <p:nvSpPr>
          <p:cNvPr id="28" name="Input Field"/>
          <p:cNvSpPr>
            <a:spLocks noChangeArrowheads="1"/>
          </p:cNvSpPr>
          <p:nvPr/>
        </p:nvSpPr>
        <p:spPr bwMode="auto">
          <a:xfrm>
            <a:off x="3245644" y="7194453"/>
            <a:ext cx="5155406" cy="288131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sp>
        <p:nvSpPr>
          <p:cNvPr id="29" name="Input Field"/>
          <p:cNvSpPr>
            <a:spLocks noChangeArrowheads="1"/>
          </p:cNvSpPr>
          <p:nvPr/>
        </p:nvSpPr>
        <p:spPr bwMode="auto">
          <a:xfrm>
            <a:off x="3245644" y="7564076"/>
            <a:ext cx="5155406" cy="288131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sp>
        <p:nvSpPr>
          <p:cNvPr id="30" name="Input Field"/>
          <p:cNvSpPr>
            <a:spLocks noChangeArrowheads="1"/>
          </p:cNvSpPr>
          <p:nvPr/>
        </p:nvSpPr>
        <p:spPr bwMode="auto">
          <a:xfrm>
            <a:off x="3245644" y="7933699"/>
            <a:ext cx="5155406" cy="288131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sp>
        <p:nvSpPr>
          <p:cNvPr id="34" name="Resize Handle"/>
          <p:cNvSpPr>
            <a:spLocks noChangeAspect="1" noEditPoints="1"/>
          </p:cNvSpPr>
          <p:nvPr/>
        </p:nvSpPr>
        <p:spPr bwMode="auto">
          <a:xfrm>
            <a:off x="8251634" y="5141222"/>
            <a:ext cx="119063" cy="111125"/>
          </a:xfrm>
          <a:custGeom>
            <a:avLst/>
            <a:gdLst>
              <a:gd name="T0" fmla="*/ 53 w 309"/>
              <a:gd name="T1" fmla="*/ 277 h 303"/>
              <a:gd name="T2" fmla="*/ 26 w 309"/>
              <a:gd name="T3" fmla="*/ 303 h 303"/>
              <a:gd name="T4" fmla="*/ 0 w 309"/>
              <a:gd name="T5" fmla="*/ 277 h 303"/>
              <a:gd name="T6" fmla="*/ 26 w 309"/>
              <a:gd name="T7" fmla="*/ 250 h 303"/>
              <a:gd name="T8" fmla="*/ 53 w 309"/>
              <a:gd name="T9" fmla="*/ 277 h 303"/>
              <a:gd name="T10" fmla="*/ 181 w 309"/>
              <a:gd name="T11" fmla="*/ 151 h 303"/>
              <a:gd name="T12" fmla="*/ 154 w 309"/>
              <a:gd name="T13" fmla="*/ 178 h 303"/>
              <a:gd name="T14" fmla="*/ 128 w 309"/>
              <a:gd name="T15" fmla="*/ 151 h 303"/>
              <a:gd name="T16" fmla="*/ 154 w 309"/>
              <a:gd name="T17" fmla="*/ 125 h 303"/>
              <a:gd name="T18" fmla="*/ 181 w 309"/>
              <a:gd name="T19" fmla="*/ 151 h 303"/>
              <a:gd name="T20" fmla="*/ 181 w 309"/>
              <a:gd name="T21" fmla="*/ 277 h 303"/>
              <a:gd name="T22" fmla="*/ 154 w 309"/>
              <a:gd name="T23" fmla="*/ 303 h 303"/>
              <a:gd name="T24" fmla="*/ 128 w 309"/>
              <a:gd name="T25" fmla="*/ 277 h 303"/>
              <a:gd name="T26" fmla="*/ 154 w 309"/>
              <a:gd name="T27" fmla="*/ 250 h 303"/>
              <a:gd name="T28" fmla="*/ 181 w 309"/>
              <a:gd name="T29" fmla="*/ 277 h 303"/>
              <a:gd name="T30" fmla="*/ 309 w 309"/>
              <a:gd name="T31" fmla="*/ 26 h 303"/>
              <a:gd name="T32" fmla="*/ 282 w 309"/>
              <a:gd name="T33" fmla="*/ 52 h 303"/>
              <a:gd name="T34" fmla="*/ 256 w 309"/>
              <a:gd name="T35" fmla="*/ 26 h 303"/>
              <a:gd name="T36" fmla="*/ 282 w 309"/>
              <a:gd name="T37" fmla="*/ 0 h 303"/>
              <a:gd name="T38" fmla="*/ 309 w 309"/>
              <a:gd name="T39" fmla="*/ 26 h 303"/>
              <a:gd name="T40" fmla="*/ 309 w 309"/>
              <a:gd name="T41" fmla="*/ 151 h 303"/>
              <a:gd name="T42" fmla="*/ 282 w 309"/>
              <a:gd name="T43" fmla="*/ 178 h 303"/>
              <a:gd name="T44" fmla="*/ 256 w 309"/>
              <a:gd name="T45" fmla="*/ 151 h 303"/>
              <a:gd name="T46" fmla="*/ 282 w 309"/>
              <a:gd name="T47" fmla="*/ 125 h 303"/>
              <a:gd name="T48" fmla="*/ 309 w 309"/>
              <a:gd name="T49" fmla="*/ 151 h 303"/>
              <a:gd name="T50" fmla="*/ 309 w 309"/>
              <a:gd name="T51" fmla="*/ 277 h 303"/>
              <a:gd name="T52" fmla="*/ 282 w 309"/>
              <a:gd name="T53" fmla="*/ 303 h 303"/>
              <a:gd name="T54" fmla="*/ 256 w 309"/>
              <a:gd name="T55" fmla="*/ 277 h 303"/>
              <a:gd name="T56" fmla="*/ 282 w 309"/>
              <a:gd name="T57" fmla="*/ 250 h 303"/>
              <a:gd name="T58" fmla="*/ 309 w 309"/>
              <a:gd name="T59" fmla="*/ 277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09" h="303">
                <a:moveTo>
                  <a:pt x="53" y="277"/>
                </a:moveTo>
                <a:cubicBezTo>
                  <a:pt x="53" y="291"/>
                  <a:pt x="41" y="303"/>
                  <a:pt x="26" y="303"/>
                </a:cubicBezTo>
                <a:cubicBezTo>
                  <a:pt x="12" y="303"/>
                  <a:pt x="0" y="291"/>
                  <a:pt x="0" y="277"/>
                </a:cubicBezTo>
                <a:cubicBezTo>
                  <a:pt x="0" y="262"/>
                  <a:pt x="12" y="250"/>
                  <a:pt x="26" y="250"/>
                </a:cubicBezTo>
                <a:cubicBezTo>
                  <a:pt x="41" y="250"/>
                  <a:pt x="53" y="262"/>
                  <a:pt x="53" y="277"/>
                </a:cubicBezTo>
                <a:close/>
                <a:moveTo>
                  <a:pt x="181" y="151"/>
                </a:moveTo>
                <a:cubicBezTo>
                  <a:pt x="181" y="166"/>
                  <a:pt x="169" y="178"/>
                  <a:pt x="154" y="178"/>
                </a:cubicBezTo>
                <a:cubicBezTo>
                  <a:pt x="140" y="178"/>
                  <a:pt x="128" y="166"/>
                  <a:pt x="128" y="151"/>
                </a:cubicBezTo>
                <a:cubicBezTo>
                  <a:pt x="128" y="137"/>
                  <a:pt x="140" y="125"/>
                  <a:pt x="154" y="125"/>
                </a:cubicBezTo>
                <a:cubicBezTo>
                  <a:pt x="169" y="125"/>
                  <a:pt x="181" y="137"/>
                  <a:pt x="181" y="151"/>
                </a:cubicBezTo>
                <a:close/>
                <a:moveTo>
                  <a:pt x="181" y="277"/>
                </a:moveTo>
                <a:cubicBezTo>
                  <a:pt x="181" y="291"/>
                  <a:pt x="169" y="303"/>
                  <a:pt x="154" y="303"/>
                </a:cubicBezTo>
                <a:cubicBezTo>
                  <a:pt x="140" y="303"/>
                  <a:pt x="128" y="291"/>
                  <a:pt x="128" y="277"/>
                </a:cubicBezTo>
                <a:cubicBezTo>
                  <a:pt x="128" y="262"/>
                  <a:pt x="140" y="250"/>
                  <a:pt x="154" y="250"/>
                </a:cubicBezTo>
                <a:cubicBezTo>
                  <a:pt x="169" y="250"/>
                  <a:pt x="181" y="262"/>
                  <a:pt x="181" y="277"/>
                </a:cubicBezTo>
                <a:close/>
                <a:moveTo>
                  <a:pt x="309" y="26"/>
                </a:moveTo>
                <a:cubicBezTo>
                  <a:pt x="309" y="41"/>
                  <a:pt x="297" y="52"/>
                  <a:pt x="282" y="52"/>
                </a:cubicBezTo>
                <a:cubicBezTo>
                  <a:pt x="267" y="52"/>
                  <a:pt x="256" y="41"/>
                  <a:pt x="256" y="26"/>
                </a:cubicBezTo>
                <a:cubicBezTo>
                  <a:pt x="256" y="11"/>
                  <a:pt x="267" y="0"/>
                  <a:pt x="282" y="0"/>
                </a:cubicBezTo>
                <a:cubicBezTo>
                  <a:pt x="297" y="0"/>
                  <a:pt x="309" y="11"/>
                  <a:pt x="309" y="26"/>
                </a:cubicBezTo>
                <a:close/>
                <a:moveTo>
                  <a:pt x="309" y="151"/>
                </a:moveTo>
                <a:cubicBezTo>
                  <a:pt x="309" y="166"/>
                  <a:pt x="297" y="178"/>
                  <a:pt x="282" y="178"/>
                </a:cubicBezTo>
                <a:cubicBezTo>
                  <a:pt x="267" y="178"/>
                  <a:pt x="256" y="166"/>
                  <a:pt x="256" y="151"/>
                </a:cubicBezTo>
                <a:cubicBezTo>
                  <a:pt x="256" y="137"/>
                  <a:pt x="267" y="125"/>
                  <a:pt x="282" y="125"/>
                </a:cubicBezTo>
                <a:cubicBezTo>
                  <a:pt x="297" y="125"/>
                  <a:pt x="309" y="137"/>
                  <a:pt x="309" y="151"/>
                </a:cubicBezTo>
                <a:close/>
                <a:moveTo>
                  <a:pt x="309" y="277"/>
                </a:moveTo>
                <a:cubicBezTo>
                  <a:pt x="309" y="291"/>
                  <a:pt x="297" y="303"/>
                  <a:pt x="282" y="303"/>
                </a:cubicBezTo>
                <a:cubicBezTo>
                  <a:pt x="267" y="303"/>
                  <a:pt x="256" y="291"/>
                  <a:pt x="256" y="277"/>
                </a:cubicBezTo>
                <a:cubicBezTo>
                  <a:pt x="256" y="262"/>
                  <a:pt x="267" y="250"/>
                  <a:pt x="282" y="250"/>
                </a:cubicBezTo>
                <a:cubicBezTo>
                  <a:pt x="297" y="250"/>
                  <a:pt x="309" y="262"/>
                  <a:pt x="309" y="277"/>
                </a:cubicBezTo>
                <a:close/>
              </a:path>
            </a:pathLst>
          </a:cu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Resize Handle"/>
          <p:cNvSpPr>
            <a:spLocks noChangeAspect="1" noEditPoints="1"/>
          </p:cNvSpPr>
          <p:nvPr/>
        </p:nvSpPr>
        <p:spPr bwMode="auto">
          <a:xfrm>
            <a:off x="8251634" y="5874601"/>
            <a:ext cx="119063" cy="111125"/>
          </a:xfrm>
          <a:custGeom>
            <a:avLst/>
            <a:gdLst>
              <a:gd name="T0" fmla="*/ 53 w 309"/>
              <a:gd name="T1" fmla="*/ 277 h 303"/>
              <a:gd name="T2" fmla="*/ 26 w 309"/>
              <a:gd name="T3" fmla="*/ 303 h 303"/>
              <a:gd name="T4" fmla="*/ 0 w 309"/>
              <a:gd name="T5" fmla="*/ 277 h 303"/>
              <a:gd name="T6" fmla="*/ 26 w 309"/>
              <a:gd name="T7" fmla="*/ 250 h 303"/>
              <a:gd name="T8" fmla="*/ 53 w 309"/>
              <a:gd name="T9" fmla="*/ 277 h 303"/>
              <a:gd name="T10" fmla="*/ 181 w 309"/>
              <a:gd name="T11" fmla="*/ 151 h 303"/>
              <a:gd name="T12" fmla="*/ 154 w 309"/>
              <a:gd name="T13" fmla="*/ 178 h 303"/>
              <a:gd name="T14" fmla="*/ 128 w 309"/>
              <a:gd name="T15" fmla="*/ 151 h 303"/>
              <a:gd name="T16" fmla="*/ 154 w 309"/>
              <a:gd name="T17" fmla="*/ 125 h 303"/>
              <a:gd name="T18" fmla="*/ 181 w 309"/>
              <a:gd name="T19" fmla="*/ 151 h 303"/>
              <a:gd name="T20" fmla="*/ 181 w 309"/>
              <a:gd name="T21" fmla="*/ 277 h 303"/>
              <a:gd name="T22" fmla="*/ 154 w 309"/>
              <a:gd name="T23" fmla="*/ 303 h 303"/>
              <a:gd name="T24" fmla="*/ 128 w 309"/>
              <a:gd name="T25" fmla="*/ 277 h 303"/>
              <a:gd name="T26" fmla="*/ 154 w 309"/>
              <a:gd name="T27" fmla="*/ 250 h 303"/>
              <a:gd name="T28" fmla="*/ 181 w 309"/>
              <a:gd name="T29" fmla="*/ 277 h 303"/>
              <a:gd name="T30" fmla="*/ 309 w 309"/>
              <a:gd name="T31" fmla="*/ 26 h 303"/>
              <a:gd name="T32" fmla="*/ 282 w 309"/>
              <a:gd name="T33" fmla="*/ 52 h 303"/>
              <a:gd name="T34" fmla="*/ 256 w 309"/>
              <a:gd name="T35" fmla="*/ 26 h 303"/>
              <a:gd name="T36" fmla="*/ 282 w 309"/>
              <a:gd name="T37" fmla="*/ 0 h 303"/>
              <a:gd name="T38" fmla="*/ 309 w 309"/>
              <a:gd name="T39" fmla="*/ 26 h 303"/>
              <a:gd name="T40" fmla="*/ 309 w 309"/>
              <a:gd name="T41" fmla="*/ 151 h 303"/>
              <a:gd name="T42" fmla="*/ 282 w 309"/>
              <a:gd name="T43" fmla="*/ 178 h 303"/>
              <a:gd name="T44" fmla="*/ 256 w 309"/>
              <a:gd name="T45" fmla="*/ 151 h 303"/>
              <a:gd name="T46" fmla="*/ 282 w 309"/>
              <a:gd name="T47" fmla="*/ 125 h 303"/>
              <a:gd name="T48" fmla="*/ 309 w 309"/>
              <a:gd name="T49" fmla="*/ 151 h 303"/>
              <a:gd name="T50" fmla="*/ 309 w 309"/>
              <a:gd name="T51" fmla="*/ 277 h 303"/>
              <a:gd name="T52" fmla="*/ 282 w 309"/>
              <a:gd name="T53" fmla="*/ 303 h 303"/>
              <a:gd name="T54" fmla="*/ 256 w 309"/>
              <a:gd name="T55" fmla="*/ 277 h 303"/>
              <a:gd name="T56" fmla="*/ 282 w 309"/>
              <a:gd name="T57" fmla="*/ 250 h 303"/>
              <a:gd name="T58" fmla="*/ 309 w 309"/>
              <a:gd name="T59" fmla="*/ 277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09" h="303">
                <a:moveTo>
                  <a:pt x="53" y="277"/>
                </a:moveTo>
                <a:cubicBezTo>
                  <a:pt x="53" y="291"/>
                  <a:pt x="41" y="303"/>
                  <a:pt x="26" y="303"/>
                </a:cubicBezTo>
                <a:cubicBezTo>
                  <a:pt x="12" y="303"/>
                  <a:pt x="0" y="291"/>
                  <a:pt x="0" y="277"/>
                </a:cubicBezTo>
                <a:cubicBezTo>
                  <a:pt x="0" y="262"/>
                  <a:pt x="12" y="250"/>
                  <a:pt x="26" y="250"/>
                </a:cubicBezTo>
                <a:cubicBezTo>
                  <a:pt x="41" y="250"/>
                  <a:pt x="53" y="262"/>
                  <a:pt x="53" y="277"/>
                </a:cubicBezTo>
                <a:close/>
                <a:moveTo>
                  <a:pt x="181" y="151"/>
                </a:moveTo>
                <a:cubicBezTo>
                  <a:pt x="181" y="166"/>
                  <a:pt x="169" y="178"/>
                  <a:pt x="154" y="178"/>
                </a:cubicBezTo>
                <a:cubicBezTo>
                  <a:pt x="140" y="178"/>
                  <a:pt x="128" y="166"/>
                  <a:pt x="128" y="151"/>
                </a:cubicBezTo>
                <a:cubicBezTo>
                  <a:pt x="128" y="137"/>
                  <a:pt x="140" y="125"/>
                  <a:pt x="154" y="125"/>
                </a:cubicBezTo>
                <a:cubicBezTo>
                  <a:pt x="169" y="125"/>
                  <a:pt x="181" y="137"/>
                  <a:pt x="181" y="151"/>
                </a:cubicBezTo>
                <a:close/>
                <a:moveTo>
                  <a:pt x="181" y="277"/>
                </a:moveTo>
                <a:cubicBezTo>
                  <a:pt x="181" y="291"/>
                  <a:pt x="169" y="303"/>
                  <a:pt x="154" y="303"/>
                </a:cubicBezTo>
                <a:cubicBezTo>
                  <a:pt x="140" y="303"/>
                  <a:pt x="128" y="291"/>
                  <a:pt x="128" y="277"/>
                </a:cubicBezTo>
                <a:cubicBezTo>
                  <a:pt x="128" y="262"/>
                  <a:pt x="140" y="250"/>
                  <a:pt x="154" y="250"/>
                </a:cubicBezTo>
                <a:cubicBezTo>
                  <a:pt x="169" y="250"/>
                  <a:pt x="181" y="262"/>
                  <a:pt x="181" y="277"/>
                </a:cubicBezTo>
                <a:close/>
                <a:moveTo>
                  <a:pt x="309" y="26"/>
                </a:moveTo>
                <a:cubicBezTo>
                  <a:pt x="309" y="41"/>
                  <a:pt x="297" y="52"/>
                  <a:pt x="282" y="52"/>
                </a:cubicBezTo>
                <a:cubicBezTo>
                  <a:pt x="267" y="52"/>
                  <a:pt x="256" y="41"/>
                  <a:pt x="256" y="26"/>
                </a:cubicBezTo>
                <a:cubicBezTo>
                  <a:pt x="256" y="11"/>
                  <a:pt x="267" y="0"/>
                  <a:pt x="282" y="0"/>
                </a:cubicBezTo>
                <a:cubicBezTo>
                  <a:pt x="297" y="0"/>
                  <a:pt x="309" y="11"/>
                  <a:pt x="309" y="26"/>
                </a:cubicBezTo>
                <a:close/>
                <a:moveTo>
                  <a:pt x="309" y="151"/>
                </a:moveTo>
                <a:cubicBezTo>
                  <a:pt x="309" y="166"/>
                  <a:pt x="297" y="178"/>
                  <a:pt x="282" y="178"/>
                </a:cubicBezTo>
                <a:cubicBezTo>
                  <a:pt x="267" y="178"/>
                  <a:pt x="256" y="166"/>
                  <a:pt x="256" y="151"/>
                </a:cubicBezTo>
                <a:cubicBezTo>
                  <a:pt x="256" y="137"/>
                  <a:pt x="267" y="125"/>
                  <a:pt x="282" y="125"/>
                </a:cubicBezTo>
                <a:cubicBezTo>
                  <a:pt x="297" y="125"/>
                  <a:pt x="309" y="137"/>
                  <a:pt x="309" y="151"/>
                </a:cubicBezTo>
                <a:close/>
                <a:moveTo>
                  <a:pt x="309" y="277"/>
                </a:moveTo>
                <a:cubicBezTo>
                  <a:pt x="309" y="291"/>
                  <a:pt x="297" y="303"/>
                  <a:pt x="282" y="303"/>
                </a:cubicBezTo>
                <a:cubicBezTo>
                  <a:pt x="267" y="303"/>
                  <a:pt x="256" y="291"/>
                  <a:pt x="256" y="277"/>
                </a:cubicBezTo>
                <a:cubicBezTo>
                  <a:pt x="256" y="262"/>
                  <a:pt x="267" y="250"/>
                  <a:pt x="282" y="250"/>
                </a:cubicBezTo>
                <a:cubicBezTo>
                  <a:pt x="297" y="250"/>
                  <a:pt x="309" y="262"/>
                  <a:pt x="309" y="277"/>
                </a:cubicBezTo>
                <a:close/>
              </a:path>
            </a:pathLst>
          </a:cu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Resize Handle"/>
          <p:cNvSpPr>
            <a:spLocks noChangeAspect="1" noEditPoints="1"/>
          </p:cNvSpPr>
          <p:nvPr/>
        </p:nvSpPr>
        <p:spPr bwMode="auto">
          <a:xfrm>
            <a:off x="8251634" y="6615002"/>
            <a:ext cx="119063" cy="111125"/>
          </a:xfrm>
          <a:custGeom>
            <a:avLst/>
            <a:gdLst>
              <a:gd name="T0" fmla="*/ 53 w 309"/>
              <a:gd name="T1" fmla="*/ 277 h 303"/>
              <a:gd name="T2" fmla="*/ 26 w 309"/>
              <a:gd name="T3" fmla="*/ 303 h 303"/>
              <a:gd name="T4" fmla="*/ 0 w 309"/>
              <a:gd name="T5" fmla="*/ 277 h 303"/>
              <a:gd name="T6" fmla="*/ 26 w 309"/>
              <a:gd name="T7" fmla="*/ 250 h 303"/>
              <a:gd name="T8" fmla="*/ 53 w 309"/>
              <a:gd name="T9" fmla="*/ 277 h 303"/>
              <a:gd name="T10" fmla="*/ 181 w 309"/>
              <a:gd name="T11" fmla="*/ 151 h 303"/>
              <a:gd name="T12" fmla="*/ 154 w 309"/>
              <a:gd name="T13" fmla="*/ 178 h 303"/>
              <a:gd name="T14" fmla="*/ 128 w 309"/>
              <a:gd name="T15" fmla="*/ 151 h 303"/>
              <a:gd name="T16" fmla="*/ 154 w 309"/>
              <a:gd name="T17" fmla="*/ 125 h 303"/>
              <a:gd name="T18" fmla="*/ 181 w 309"/>
              <a:gd name="T19" fmla="*/ 151 h 303"/>
              <a:gd name="T20" fmla="*/ 181 w 309"/>
              <a:gd name="T21" fmla="*/ 277 h 303"/>
              <a:gd name="T22" fmla="*/ 154 w 309"/>
              <a:gd name="T23" fmla="*/ 303 h 303"/>
              <a:gd name="T24" fmla="*/ 128 w 309"/>
              <a:gd name="T25" fmla="*/ 277 h 303"/>
              <a:gd name="T26" fmla="*/ 154 w 309"/>
              <a:gd name="T27" fmla="*/ 250 h 303"/>
              <a:gd name="T28" fmla="*/ 181 w 309"/>
              <a:gd name="T29" fmla="*/ 277 h 303"/>
              <a:gd name="T30" fmla="*/ 309 w 309"/>
              <a:gd name="T31" fmla="*/ 26 h 303"/>
              <a:gd name="T32" fmla="*/ 282 w 309"/>
              <a:gd name="T33" fmla="*/ 52 h 303"/>
              <a:gd name="T34" fmla="*/ 256 w 309"/>
              <a:gd name="T35" fmla="*/ 26 h 303"/>
              <a:gd name="T36" fmla="*/ 282 w 309"/>
              <a:gd name="T37" fmla="*/ 0 h 303"/>
              <a:gd name="T38" fmla="*/ 309 w 309"/>
              <a:gd name="T39" fmla="*/ 26 h 303"/>
              <a:gd name="T40" fmla="*/ 309 w 309"/>
              <a:gd name="T41" fmla="*/ 151 h 303"/>
              <a:gd name="T42" fmla="*/ 282 w 309"/>
              <a:gd name="T43" fmla="*/ 178 h 303"/>
              <a:gd name="T44" fmla="*/ 256 w 309"/>
              <a:gd name="T45" fmla="*/ 151 h 303"/>
              <a:gd name="T46" fmla="*/ 282 w 309"/>
              <a:gd name="T47" fmla="*/ 125 h 303"/>
              <a:gd name="T48" fmla="*/ 309 w 309"/>
              <a:gd name="T49" fmla="*/ 151 h 303"/>
              <a:gd name="T50" fmla="*/ 309 w 309"/>
              <a:gd name="T51" fmla="*/ 277 h 303"/>
              <a:gd name="T52" fmla="*/ 282 w 309"/>
              <a:gd name="T53" fmla="*/ 303 h 303"/>
              <a:gd name="T54" fmla="*/ 256 w 309"/>
              <a:gd name="T55" fmla="*/ 277 h 303"/>
              <a:gd name="T56" fmla="*/ 282 w 309"/>
              <a:gd name="T57" fmla="*/ 250 h 303"/>
              <a:gd name="T58" fmla="*/ 309 w 309"/>
              <a:gd name="T59" fmla="*/ 277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09" h="303">
                <a:moveTo>
                  <a:pt x="53" y="277"/>
                </a:moveTo>
                <a:cubicBezTo>
                  <a:pt x="53" y="291"/>
                  <a:pt x="41" y="303"/>
                  <a:pt x="26" y="303"/>
                </a:cubicBezTo>
                <a:cubicBezTo>
                  <a:pt x="12" y="303"/>
                  <a:pt x="0" y="291"/>
                  <a:pt x="0" y="277"/>
                </a:cubicBezTo>
                <a:cubicBezTo>
                  <a:pt x="0" y="262"/>
                  <a:pt x="12" y="250"/>
                  <a:pt x="26" y="250"/>
                </a:cubicBezTo>
                <a:cubicBezTo>
                  <a:pt x="41" y="250"/>
                  <a:pt x="53" y="262"/>
                  <a:pt x="53" y="277"/>
                </a:cubicBezTo>
                <a:close/>
                <a:moveTo>
                  <a:pt x="181" y="151"/>
                </a:moveTo>
                <a:cubicBezTo>
                  <a:pt x="181" y="166"/>
                  <a:pt x="169" y="178"/>
                  <a:pt x="154" y="178"/>
                </a:cubicBezTo>
                <a:cubicBezTo>
                  <a:pt x="140" y="178"/>
                  <a:pt x="128" y="166"/>
                  <a:pt x="128" y="151"/>
                </a:cubicBezTo>
                <a:cubicBezTo>
                  <a:pt x="128" y="137"/>
                  <a:pt x="140" y="125"/>
                  <a:pt x="154" y="125"/>
                </a:cubicBezTo>
                <a:cubicBezTo>
                  <a:pt x="169" y="125"/>
                  <a:pt x="181" y="137"/>
                  <a:pt x="181" y="151"/>
                </a:cubicBezTo>
                <a:close/>
                <a:moveTo>
                  <a:pt x="181" y="277"/>
                </a:moveTo>
                <a:cubicBezTo>
                  <a:pt x="181" y="291"/>
                  <a:pt x="169" y="303"/>
                  <a:pt x="154" y="303"/>
                </a:cubicBezTo>
                <a:cubicBezTo>
                  <a:pt x="140" y="303"/>
                  <a:pt x="128" y="291"/>
                  <a:pt x="128" y="277"/>
                </a:cubicBezTo>
                <a:cubicBezTo>
                  <a:pt x="128" y="262"/>
                  <a:pt x="140" y="250"/>
                  <a:pt x="154" y="250"/>
                </a:cubicBezTo>
                <a:cubicBezTo>
                  <a:pt x="169" y="250"/>
                  <a:pt x="181" y="262"/>
                  <a:pt x="181" y="277"/>
                </a:cubicBezTo>
                <a:close/>
                <a:moveTo>
                  <a:pt x="309" y="26"/>
                </a:moveTo>
                <a:cubicBezTo>
                  <a:pt x="309" y="41"/>
                  <a:pt x="297" y="52"/>
                  <a:pt x="282" y="52"/>
                </a:cubicBezTo>
                <a:cubicBezTo>
                  <a:pt x="267" y="52"/>
                  <a:pt x="256" y="41"/>
                  <a:pt x="256" y="26"/>
                </a:cubicBezTo>
                <a:cubicBezTo>
                  <a:pt x="256" y="11"/>
                  <a:pt x="267" y="0"/>
                  <a:pt x="282" y="0"/>
                </a:cubicBezTo>
                <a:cubicBezTo>
                  <a:pt x="297" y="0"/>
                  <a:pt x="309" y="11"/>
                  <a:pt x="309" y="26"/>
                </a:cubicBezTo>
                <a:close/>
                <a:moveTo>
                  <a:pt x="309" y="151"/>
                </a:moveTo>
                <a:cubicBezTo>
                  <a:pt x="309" y="166"/>
                  <a:pt x="297" y="178"/>
                  <a:pt x="282" y="178"/>
                </a:cubicBezTo>
                <a:cubicBezTo>
                  <a:pt x="267" y="178"/>
                  <a:pt x="256" y="166"/>
                  <a:pt x="256" y="151"/>
                </a:cubicBezTo>
                <a:cubicBezTo>
                  <a:pt x="256" y="137"/>
                  <a:pt x="267" y="125"/>
                  <a:pt x="282" y="125"/>
                </a:cubicBezTo>
                <a:cubicBezTo>
                  <a:pt x="297" y="125"/>
                  <a:pt x="309" y="137"/>
                  <a:pt x="309" y="151"/>
                </a:cubicBezTo>
                <a:close/>
                <a:moveTo>
                  <a:pt x="309" y="277"/>
                </a:moveTo>
                <a:cubicBezTo>
                  <a:pt x="309" y="291"/>
                  <a:pt x="297" y="303"/>
                  <a:pt x="282" y="303"/>
                </a:cubicBezTo>
                <a:cubicBezTo>
                  <a:pt x="267" y="303"/>
                  <a:pt x="256" y="291"/>
                  <a:pt x="256" y="277"/>
                </a:cubicBezTo>
                <a:cubicBezTo>
                  <a:pt x="256" y="262"/>
                  <a:pt x="267" y="250"/>
                  <a:pt x="282" y="250"/>
                </a:cubicBezTo>
                <a:cubicBezTo>
                  <a:pt x="297" y="250"/>
                  <a:pt x="309" y="262"/>
                  <a:pt x="309" y="277"/>
                </a:cubicBezTo>
                <a:close/>
              </a:path>
            </a:pathLst>
          </a:cu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Resize Handle"/>
          <p:cNvSpPr>
            <a:spLocks noChangeAspect="1" noEditPoints="1"/>
          </p:cNvSpPr>
          <p:nvPr/>
        </p:nvSpPr>
        <p:spPr bwMode="auto">
          <a:xfrm>
            <a:off x="8251634" y="7356643"/>
            <a:ext cx="119063" cy="111125"/>
          </a:xfrm>
          <a:custGeom>
            <a:avLst/>
            <a:gdLst>
              <a:gd name="T0" fmla="*/ 53 w 309"/>
              <a:gd name="T1" fmla="*/ 277 h 303"/>
              <a:gd name="T2" fmla="*/ 26 w 309"/>
              <a:gd name="T3" fmla="*/ 303 h 303"/>
              <a:gd name="T4" fmla="*/ 0 w 309"/>
              <a:gd name="T5" fmla="*/ 277 h 303"/>
              <a:gd name="T6" fmla="*/ 26 w 309"/>
              <a:gd name="T7" fmla="*/ 250 h 303"/>
              <a:gd name="T8" fmla="*/ 53 w 309"/>
              <a:gd name="T9" fmla="*/ 277 h 303"/>
              <a:gd name="T10" fmla="*/ 181 w 309"/>
              <a:gd name="T11" fmla="*/ 151 h 303"/>
              <a:gd name="T12" fmla="*/ 154 w 309"/>
              <a:gd name="T13" fmla="*/ 178 h 303"/>
              <a:gd name="T14" fmla="*/ 128 w 309"/>
              <a:gd name="T15" fmla="*/ 151 h 303"/>
              <a:gd name="T16" fmla="*/ 154 w 309"/>
              <a:gd name="T17" fmla="*/ 125 h 303"/>
              <a:gd name="T18" fmla="*/ 181 w 309"/>
              <a:gd name="T19" fmla="*/ 151 h 303"/>
              <a:gd name="T20" fmla="*/ 181 w 309"/>
              <a:gd name="T21" fmla="*/ 277 h 303"/>
              <a:gd name="T22" fmla="*/ 154 w 309"/>
              <a:gd name="T23" fmla="*/ 303 h 303"/>
              <a:gd name="T24" fmla="*/ 128 w 309"/>
              <a:gd name="T25" fmla="*/ 277 h 303"/>
              <a:gd name="T26" fmla="*/ 154 w 309"/>
              <a:gd name="T27" fmla="*/ 250 h 303"/>
              <a:gd name="T28" fmla="*/ 181 w 309"/>
              <a:gd name="T29" fmla="*/ 277 h 303"/>
              <a:gd name="T30" fmla="*/ 309 w 309"/>
              <a:gd name="T31" fmla="*/ 26 h 303"/>
              <a:gd name="T32" fmla="*/ 282 w 309"/>
              <a:gd name="T33" fmla="*/ 52 h 303"/>
              <a:gd name="T34" fmla="*/ 256 w 309"/>
              <a:gd name="T35" fmla="*/ 26 h 303"/>
              <a:gd name="T36" fmla="*/ 282 w 309"/>
              <a:gd name="T37" fmla="*/ 0 h 303"/>
              <a:gd name="T38" fmla="*/ 309 w 309"/>
              <a:gd name="T39" fmla="*/ 26 h 303"/>
              <a:gd name="T40" fmla="*/ 309 w 309"/>
              <a:gd name="T41" fmla="*/ 151 h 303"/>
              <a:gd name="T42" fmla="*/ 282 w 309"/>
              <a:gd name="T43" fmla="*/ 178 h 303"/>
              <a:gd name="T44" fmla="*/ 256 w 309"/>
              <a:gd name="T45" fmla="*/ 151 h 303"/>
              <a:gd name="T46" fmla="*/ 282 w 309"/>
              <a:gd name="T47" fmla="*/ 125 h 303"/>
              <a:gd name="T48" fmla="*/ 309 w 309"/>
              <a:gd name="T49" fmla="*/ 151 h 303"/>
              <a:gd name="T50" fmla="*/ 309 w 309"/>
              <a:gd name="T51" fmla="*/ 277 h 303"/>
              <a:gd name="T52" fmla="*/ 282 w 309"/>
              <a:gd name="T53" fmla="*/ 303 h 303"/>
              <a:gd name="T54" fmla="*/ 256 w 309"/>
              <a:gd name="T55" fmla="*/ 277 h 303"/>
              <a:gd name="T56" fmla="*/ 282 w 309"/>
              <a:gd name="T57" fmla="*/ 250 h 303"/>
              <a:gd name="T58" fmla="*/ 309 w 309"/>
              <a:gd name="T59" fmla="*/ 277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09" h="303">
                <a:moveTo>
                  <a:pt x="53" y="277"/>
                </a:moveTo>
                <a:cubicBezTo>
                  <a:pt x="53" y="291"/>
                  <a:pt x="41" y="303"/>
                  <a:pt x="26" y="303"/>
                </a:cubicBezTo>
                <a:cubicBezTo>
                  <a:pt x="12" y="303"/>
                  <a:pt x="0" y="291"/>
                  <a:pt x="0" y="277"/>
                </a:cubicBezTo>
                <a:cubicBezTo>
                  <a:pt x="0" y="262"/>
                  <a:pt x="12" y="250"/>
                  <a:pt x="26" y="250"/>
                </a:cubicBezTo>
                <a:cubicBezTo>
                  <a:pt x="41" y="250"/>
                  <a:pt x="53" y="262"/>
                  <a:pt x="53" y="277"/>
                </a:cubicBezTo>
                <a:close/>
                <a:moveTo>
                  <a:pt x="181" y="151"/>
                </a:moveTo>
                <a:cubicBezTo>
                  <a:pt x="181" y="166"/>
                  <a:pt x="169" y="178"/>
                  <a:pt x="154" y="178"/>
                </a:cubicBezTo>
                <a:cubicBezTo>
                  <a:pt x="140" y="178"/>
                  <a:pt x="128" y="166"/>
                  <a:pt x="128" y="151"/>
                </a:cubicBezTo>
                <a:cubicBezTo>
                  <a:pt x="128" y="137"/>
                  <a:pt x="140" y="125"/>
                  <a:pt x="154" y="125"/>
                </a:cubicBezTo>
                <a:cubicBezTo>
                  <a:pt x="169" y="125"/>
                  <a:pt x="181" y="137"/>
                  <a:pt x="181" y="151"/>
                </a:cubicBezTo>
                <a:close/>
                <a:moveTo>
                  <a:pt x="181" y="277"/>
                </a:moveTo>
                <a:cubicBezTo>
                  <a:pt x="181" y="291"/>
                  <a:pt x="169" y="303"/>
                  <a:pt x="154" y="303"/>
                </a:cubicBezTo>
                <a:cubicBezTo>
                  <a:pt x="140" y="303"/>
                  <a:pt x="128" y="291"/>
                  <a:pt x="128" y="277"/>
                </a:cubicBezTo>
                <a:cubicBezTo>
                  <a:pt x="128" y="262"/>
                  <a:pt x="140" y="250"/>
                  <a:pt x="154" y="250"/>
                </a:cubicBezTo>
                <a:cubicBezTo>
                  <a:pt x="169" y="250"/>
                  <a:pt x="181" y="262"/>
                  <a:pt x="181" y="277"/>
                </a:cubicBezTo>
                <a:close/>
                <a:moveTo>
                  <a:pt x="309" y="26"/>
                </a:moveTo>
                <a:cubicBezTo>
                  <a:pt x="309" y="41"/>
                  <a:pt x="297" y="52"/>
                  <a:pt x="282" y="52"/>
                </a:cubicBezTo>
                <a:cubicBezTo>
                  <a:pt x="267" y="52"/>
                  <a:pt x="256" y="41"/>
                  <a:pt x="256" y="26"/>
                </a:cubicBezTo>
                <a:cubicBezTo>
                  <a:pt x="256" y="11"/>
                  <a:pt x="267" y="0"/>
                  <a:pt x="282" y="0"/>
                </a:cubicBezTo>
                <a:cubicBezTo>
                  <a:pt x="297" y="0"/>
                  <a:pt x="309" y="11"/>
                  <a:pt x="309" y="26"/>
                </a:cubicBezTo>
                <a:close/>
                <a:moveTo>
                  <a:pt x="309" y="151"/>
                </a:moveTo>
                <a:cubicBezTo>
                  <a:pt x="309" y="166"/>
                  <a:pt x="297" y="178"/>
                  <a:pt x="282" y="178"/>
                </a:cubicBezTo>
                <a:cubicBezTo>
                  <a:pt x="267" y="178"/>
                  <a:pt x="256" y="166"/>
                  <a:pt x="256" y="151"/>
                </a:cubicBezTo>
                <a:cubicBezTo>
                  <a:pt x="256" y="137"/>
                  <a:pt x="267" y="125"/>
                  <a:pt x="282" y="125"/>
                </a:cubicBezTo>
                <a:cubicBezTo>
                  <a:pt x="297" y="125"/>
                  <a:pt x="309" y="137"/>
                  <a:pt x="309" y="151"/>
                </a:cubicBezTo>
                <a:close/>
                <a:moveTo>
                  <a:pt x="309" y="277"/>
                </a:moveTo>
                <a:cubicBezTo>
                  <a:pt x="309" y="291"/>
                  <a:pt x="297" y="303"/>
                  <a:pt x="282" y="303"/>
                </a:cubicBezTo>
                <a:cubicBezTo>
                  <a:pt x="267" y="303"/>
                  <a:pt x="256" y="291"/>
                  <a:pt x="256" y="277"/>
                </a:cubicBezTo>
                <a:cubicBezTo>
                  <a:pt x="256" y="262"/>
                  <a:pt x="267" y="250"/>
                  <a:pt x="282" y="250"/>
                </a:cubicBezTo>
                <a:cubicBezTo>
                  <a:pt x="297" y="250"/>
                  <a:pt x="309" y="262"/>
                  <a:pt x="309" y="277"/>
                </a:cubicBezTo>
                <a:close/>
              </a:path>
            </a:pathLst>
          </a:cu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esize Handle"/>
          <p:cNvSpPr>
            <a:spLocks noChangeAspect="1" noEditPoints="1"/>
          </p:cNvSpPr>
          <p:nvPr/>
        </p:nvSpPr>
        <p:spPr bwMode="auto">
          <a:xfrm>
            <a:off x="8251634" y="8085347"/>
            <a:ext cx="119063" cy="111125"/>
          </a:xfrm>
          <a:custGeom>
            <a:avLst/>
            <a:gdLst>
              <a:gd name="T0" fmla="*/ 53 w 309"/>
              <a:gd name="T1" fmla="*/ 277 h 303"/>
              <a:gd name="T2" fmla="*/ 26 w 309"/>
              <a:gd name="T3" fmla="*/ 303 h 303"/>
              <a:gd name="T4" fmla="*/ 0 w 309"/>
              <a:gd name="T5" fmla="*/ 277 h 303"/>
              <a:gd name="T6" fmla="*/ 26 w 309"/>
              <a:gd name="T7" fmla="*/ 250 h 303"/>
              <a:gd name="T8" fmla="*/ 53 w 309"/>
              <a:gd name="T9" fmla="*/ 277 h 303"/>
              <a:gd name="T10" fmla="*/ 181 w 309"/>
              <a:gd name="T11" fmla="*/ 151 h 303"/>
              <a:gd name="T12" fmla="*/ 154 w 309"/>
              <a:gd name="T13" fmla="*/ 178 h 303"/>
              <a:gd name="T14" fmla="*/ 128 w 309"/>
              <a:gd name="T15" fmla="*/ 151 h 303"/>
              <a:gd name="T16" fmla="*/ 154 w 309"/>
              <a:gd name="T17" fmla="*/ 125 h 303"/>
              <a:gd name="T18" fmla="*/ 181 w 309"/>
              <a:gd name="T19" fmla="*/ 151 h 303"/>
              <a:gd name="T20" fmla="*/ 181 w 309"/>
              <a:gd name="T21" fmla="*/ 277 h 303"/>
              <a:gd name="T22" fmla="*/ 154 w 309"/>
              <a:gd name="T23" fmla="*/ 303 h 303"/>
              <a:gd name="T24" fmla="*/ 128 w 309"/>
              <a:gd name="T25" fmla="*/ 277 h 303"/>
              <a:gd name="T26" fmla="*/ 154 w 309"/>
              <a:gd name="T27" fmla="*/ 250 h 303"/>
              <a:gd name="T28" fmla="*/ 181 w 309"/>
              <a:gd name="T29" fmla="*/ 277 h 303"/>
              <a:gd name="T30" fmla="*/ 309 w 309"/>
              <a:gd name="T31" fmla="*/ 26 h 303"/>
              <a:gd name="T32" fmla="*/ 282 w 309"/>
              <a:gd name="T33" fmla="*/ 52 h 303"/>
              <a:gd name="T34" fmla="*/ 256 w 309"/>
              <a:gd name="T35" fmla="*/ 26 h 303"/>
              <a:gd name="T36" fmla="*/ 282 w 309"/>
              <a:gd name="T37" fmla="*/ 0 h 303"/>
              <a:gd name="T38" fmla="*/ 309 w 309"/>
              <a:gd name="T39" fmla="*/ 26 h 303"/>
              <a:gd name="T40" fmla="*/ 309 w 309"/>
              <a:gd name="T41" fmla="*/ 151 h 303"/>
              <a:gd name="T42" fmla="*/ 282 w 309"/>
              <a:gd name="T43" fmla="*/ 178 h 303"/>
              <a:gd name="T44" fmla="*/ 256 w 309"/>
              <a:gd name="T45" fmla="*/ 151 h 303"/>
              <a:gd name="T46" fmla="*/ 282 w 309"/>
              <a:gd name="T47" fmla="*/ 125 h 303"/>
              <a:gd name="T48" fmla="*/ 309 w 309"/>
              <a:gd name="T49" fmla="*/ 151 h 303"/>
              <a:gd name="T50" fmla="*/ 309 w 309"/>
              <a:gd name="T51" fmla="*/ 277 h 303"/>
              <a:gd name="T52" fmla="*/ 282 w 309"/>
              <a:gd name="T53" fmla="*/ 303 h 303"/>
              <a:gd name="T54" fmla="*/ 256 w 309"/>
              <a:gd name="T55" fmla="*/ 277 h 303"/>
              <a:gd name="T56" fmla="*/ 282 w 309"/>
              <a:gd name="T57" fmla="*/ 250 h 303"/>
              <a:gd name="T58" fmla="*/ 309 w 309"/>
              <a:gd name="T59" fmla="*/ 277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09" h="303">
                <a:moveTo>
                  <a:pt x="53" y="277"/>
                </a:moveTo>
                <a:cubicBezTo>
                  <a:pt x="53" y="291"/>
                  <a:pt x="41" y="303"/>
                  <a:pt x="26" y="303"/>
                </a:cubicBezTo>
                <a:cubicBezTo>
                  <a:pt x="12" y="303"/>
                  <a:pt x="0" y="291"/>
                  <a:pt x="0" y="277"/>
                </a:cubicBezTo>
                <a:cubicBezTo>
                  <a:pt x="0" y="262"/>
                  <a:pt x="12" y="250"/>
                  <a:pt x="26" y="250"/>
                </a:cubicBezTo>
                <a:cubicBezTo>
                  <a:pt x="41" y="250"/>
                  <a:pt x="53" y="262"/>
                  <a:pt x="53" y="277"/>
                </a:cubicBezTo>
                <a:close/>
                <a:moveTo>
                  <a:pt x="181" y="151"/>
                </a:moveTo>
                <a:cubicBezTo>
                  <a:pt x="181" y="166"/>
                  <a:pt x="169" y="178"/>
                  <a:pt x="154" y="178"/>
                </a:cubicBezTo>
                <a:cubicBezTo>
                  <a:pt x="140" y="178"/>
                  <a:pt x="128" y="166"/>
                  <a:pt x="128" y="151"/>
                </a:cubicBezTo>
                <a:cubicBezTo>
                  <a:pt x="128" y="137"/>
                  <a:pt x="140" y="125"/>
                  <a:pt x="154" y="125"/>
                </a:cubicBezTo>
                <a:cubicBezTo>
                  <a:pt x="169" y="125"/>
                  <a:pt x="181" y="137"/>
                  <a:pt x="181" y="151"/>
                </a:cubicBezTo>
                <a:close/>
                <a:moveTo>
                  <a:pt x="181" y="277"/>
                </a:moveTo>
                <a:cubicBezTo>
                  <a:pt x="181" y="291"/>
                  <a:pt x="169" y="303"/>
                  <a:pt x="154" y="303"/>
                </a:cubicBezTo>
                <a:cubicBezTo>
                  <a:pt x="140" y="303"/>
                  <a:pt x="128" y="291"/>
                  <a:pt x="128" y="277"/>
                </a:cubicBezTo>
                <a:cubicBezTo>
                  <a:pt x="128" y="262"/>
                  <a:pt x="140" y="250"/>
                  <a:pt x="154" y="250"/>
                </a:cubicBezTo>
                <a:cubicBezTo>
                  <a:pt x="169" y="250"/>
                  <a:pt x="181" y="262"/>
                  <a:pt x="181" y="277"/>
                </a:cubicBezTo>
                <a:close/>
                <a:moveTo>
                  <a:pt x="309" y="26"/>
                </a:moveTo>
                <a:cubicBezTo>
                  <a:pt x="309" y="41"/>
                  <a:pt x="297" y="52"/>
                  <a:pt x="282" y="52"/>
                </a:cubicBezTo>
                <a:cubicBezTo>
                  <a:pt x="267" y="52"/>
                  <a:pt x="256" y="41"/>
                  <a:pt x="256" y="26"/>
                </a:cubicBezTo>
                <a:cubicBezTo>
                  <a:pt x="256" y="11"/>
                  <a:pt x="267" y="0"/>
                  <a:pt x="282" y="0"/>
                </a:cubicBezTo>
                <a:cubicBezTo>
                  <a:pt x="297" y="0"/>
                  <a:pt x="309" y="11"/>
                  <a:pt x="309" y="26"/>
                </a:cubicBezTo>
                <a:close/>
                <a:moveTo>
                  <a:pt x="309" y="151"/>
                </a:moveTo>
                <a:cubicBezTo>
                  <a:pt x="309" y="166"/>
                  <a:pt x="297" y="178"/>
                  <a:pt x="282" y="178"/>
                </a:cubicBezTo>
                <a:cubicBezTo>
                  <a:pt x="267" y="178"/>
                  <a:pt x="256" y="166"/>
                  <a:pt x="256" y="151"/>
                </a:cubicBezTo>
                <a:cubicBezTo>
                  <a:pt x="256" y="137"/>
                  <a:pt x="267" y="125"/>
                  <a:pt x="282" y="125"/>
                </a:cubicBezTo>
                <a:cubicBezTo>
                  <a:pt x="297" y="125"/>
                  <a:pt x="309" y="137"/>
                  <a:pt x="309" y="151"/>
                </a:cubicBezTo>
                <a:close/>
                <a:moveTo>
                  <a:pt x="309" y="277"/>
                </a:moveTo>
                <a:cubicBezTo>
                  <a:pt x="309" y="291"/>
                  <a:pt x="297" y="303"/>
                  <a:pt x="282" y="303"/>
                </a:cubicBezTo>
                <a:cubicBezTo>
                  <a:pt x="267" y="303"/>
                  <a:pt x="256" y="291"/>
                  <a:pt x="256" y="277"/>
                </a:cubicBezTo>
                <a:cubicBezTo>
                  <a:pt x="256" y="262"/>
                  <a:pt x="267" y="250"/>
                  <a:pt x="282" y="250"/>
                </a:cubicBezTo>
                <a:cubicBezTo>
                  <a:pt x="297" y="250"/>
                  <a:pt x="309" y="262"/>
                  <a:pt x="309" y="277"/>
                </a:cubicBezTo>
                <a:close/>
              </a:path>
            </a:pathLst>
          </a:cu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18750" y="324903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중략</a:t>
            </a:r>
            <a:endParaRPr lang="ko-KR" altLang="en-US" sz="3200" b="1" dirty="0"/>
          </a:p>
        </p:txBody>
      </p:sp>
      <p:sp>
        <p:nvSpPr>
          <p:cNvPr id="42" name="직사각형 41"/>
          <p:cNvSpPr/>
          <p:nvPr/>
        </p:nvSpPr>
        <p:spPr>
          <a:xfrm>
            <a:off x="9338049" y="4600575"/>
            <a:ext cx="2715236" cy="2234985"/>
          </a:xfrm>
          <a:prstGeom prst="rect">
            <a:avLst/>
          </a:prstGeom>
          <a:solidFill>
            <a:srgbClr val="FFFFCC"/>
          </a:solidFill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029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20595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808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411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0148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61787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22083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482381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투자포인트 </a:t>
            </a:r>
            <a:r>
              <a:rPr lang="en-US" altLang="ko-KR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1~5</a:t>
            </a:r>
            <a:endParaRPr lang="en-US" altLang="ko-KR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투자포인트를 입력 필드</a:t>
            </a:r>
            <a:endParaRPr lang="en-US" altLang="ko-KR" sz="1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제목과 내용으로 구성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제목은 최대 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내용은 최대 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2000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488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토스 연동 관련 작업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서비스 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246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k4+i67oDhHph1zZfRWRlfASYkEe971Qe1+WUzOiL19s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RFOzNf3RWLXqvqeMsUWm8fKIYWXqF5uasS9FUvvgu7Q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RFOzNf3RWLXqvqeMsUWm8fKIYWXqF5uasS9FUvvgu7Q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RFOzNf3RWLXqvqeMsUWm8fKIYWXqF5uasS9FUvvgu7Q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RFOzNf3RWLXqvqeMsUWm8fKIYWXqF5uasS9FUvvgu7Q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k4+i67oDhHph1zZfRWRlfASYkEe971Qe1+WUzOiL19s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b7Itmd1aqznr4+iyVo+u7urz2wKsUxYk2d/yp6tiDrs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b7Itmd1aqznr4+iyVo+u7urz2wKsUxYk2d/yp6tiDrs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175">
          <a:solidFill>
            <a:schemeClr val="tx1">
              <a:lumMod val="50000"/>
              <a:lumOff val="50000"/>
            </a:schemeClr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17205</TotalTime>
  <Words>2552</Words>
  <Application>Microsoft Office PowerPoint</Application>
  <PresentationFormat>A3 용지(297x420mm)</PresentationFormat>
  <Paragraphs>970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5" baseType="lpstr">
      <vt:lpstr>KoPub돋움체 Medium</vt:lpstr>
      <vt:lpstr>나눔고딕</vt:lpstr>
      <vt:lpstr>나눔스퀘어</vt:lpstr>
      <vt:lpstr>나눔스퀘어 Bold</vt:lpstr>
      <vt:lpstr>나눔스퀘어 ExtraBold</vt:lpstr>
      <vt:lpstr>맑은 고딕</vt:lpstr>
      <vt:lpstr>Arial</vt:lpstr>
      <vt:lpstr>Calibri</vt:lpstr>
      <vt:lpstr>Calibri Light</vt:lpstr>
      <vt:lpstr>Segoe UI</vt:lpstr>
      <vt:lpstr>Wingdings</vt:lpstr>
      <vt:lpstr>Office 테마</vt:lpstr>
      <vt:lpstr>PowerPoint 프레젠테이션</vt:lpstr>
      <vt:lpstr>기획의도</vt:lpstr>
      <vt:lpstr>기획의도</vt:lpstr>
      <vt:lpstr>회원 가능 경우의 수  </vt:lpstr>
      <vt:lpstr>PowerPoint 프레젠테이션</vt:lpstr>
      <vt:lpstr>상품 세팅</vt:lpstr>
      <vt:lpstr>상품 세팅</vt:lpstr>
      <vt:lpstr>상품 세팅</vt:lpstr>
      <vt:lpstr>PowerPoint 프레젠테이션</vt:lpstr>
      <vt:lpstr>상품 썸네일</vt:lpstr>
      <vt:lpstr>상품 상세</vt:lpstr>
      <vt:lpstr>투자내역</vt:lpstr>
      <vt:lpstr>PowerPoint 프레젠테이션</vt:lpstr>
      <vt:lpstr>개요</vt:lpstr>
      <vt:lpstr>토스에서 회원 가입</vt:lpstr>
      <vt:lpstr>토스회원 투게더가입</vt:lpstr>
      <vt:lpstr>토스회원 투게더가입</vt:lpstr>
      <vt:lpstr>투게더 회원 토스가입</vt:lpstr>
      <vt:lpstr>PowerPoint 프레젠테이션</vt:lpstr>
      <vt:lpstr>토스 연동 가입</vt:lpstr>
      <vt:lpstr>토스 연동 가입</vt:lpstr>
      <vt:lpstr>토스 연동 가입</vt:lpstr>
      <vt:lpstr>토스 연동 가입</vt:lpstr>
      <vt:lpstr>PowerPoint 프레젠테이션</vt:lpstr>
      <vt:lpstr>토스 연동 가입 회원 마이페이지</vt:lpstr>
      <vt:lpstr>토스 연동 가입 회원 마이페이지</vt:lpstr>
      <vt:lpstr>토스 연동 가입 회원 마이페이지</vt:lpstr>
      <vt:lpstr>토스 연동 가입 회원 마이페이지</vt:lpstr>
      <vt:lpstr>PowerPoint 프레젠테이션</vt:lpstr>
      <vt:lpstr>토스회원  관리자 페이지</vt:lpstr>
      <vt:lpstr>토스회원  관리자 페이지</vt:lpstr>
      <vt:lpstr>토스회원  관리자 페이지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PLAN</dc:creator>
  <cp:lastModifiedBy>HONG</cp:lastModifiedBy>
  <cp:revision>1347</cp:revision>
  <cp:lastPrinted>2017-07-20T05:20:58Z</cp:lastPrinted>
  <dcterms:created xsi:type="dcterms:W3CDTF">2017-07-06T02:45:36Z</dcterms:created>
  <dcterms:modified xsi:type="dcterms:W3CDTF">2018-05-15T07:00:14Z</dcterms:modified>
</cp:coreProperties>
</file>