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6" r:id="rId3"/>
    <p:sldId id="504" r:id="rId4"/>
    <p:sldId id="538" r:id="rId5"/>
    <p:sldId id="537" r:id="rId6"/>
    <p:sldId id="497" r:id="rId7"/>
    <p:sldId id="461" r:id="rId8"/>
    <p:sldId id="540" r:id="rId9"/>
    <p:sldId id="539" r:id="rId10"/>
    <p:sldId id="536" r:id="rId11"/>
    <p:sldId id="541" r:id="rId12"/>
    <p:sldId id="542" r:id="rId13"/>
    <p:sldId id="543" r:id="rId14"/>
    <p:sldId id="544" r:id="rId15"/>
    <p:sldId id="545" r:id="rId16"/>
    <p:sldId id="546" r:id="rId17"/>
    <p:sldId id="548" r:id="rId18"/>
    <p:sldId id="547" r:id="rId19"/>
    <p:sldId id="521" r:id="rId20"/>
    <p:sldId id="522" r:id="rId21"/>
    <p:sldId id="523" r:id="rId22"/>
    <p:sldId id="525" r:id="rId23"/>
    <p:sldId id="532" r:id="rId24"/>
    <p:sldId id="535" r:id="rId25"/>
    <p:sldId id="526" r:id="rId26"/>
    <p:sldId id="527" r:id="rId27"/>
    <p:sldId id="528" r:id="rId28"/>
    <p:sldId id="529" r:id="rId29"/>
    <p:sldId id="530" r:id="rId30"/>
    <p:sldId id="531" r:id="rId31"/>
    <p:sldId id="457" r:id="rId32"/>
  </p:sldIdLst>
  <p:sldSz cx="12801600" cy="9601200" type="A3"/>
  <p:notesSz cx="6797675" cy="9926638"/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72518F-1A15-485B-B3D5-7A2E3E32C306}">
          <p14:sldIdLst>
            <p14:sldId id="256"/>
            <p14:sldId id="326"/>
            <p14:sldId id="504"/>
            <p14:sldId id="538"/>
            <p14:sldId id="537"/>
            <p14:sldId id="497"/>
            <p14:sldId id="461"/>
            <p14:sldId id="540"/>
            <p14:sldId id="539"/>
            <p14:sldId id="536"/>
            <p14:sldId id="541"/>
            <p14:sldId id="542"/>
            <p14:sldId id="543"/>
            <p14:sldId id="544"/>
            <p14:sldId id="545"/>
            <p14:sldId id="546"/>
            <p14:sldId id="548"/>
            <p14:sldId id="547"/>
          </p14:sldIdLst>
        </p14:section>
        <p14:section name="상세페이지" id="{69C81B56-B65D-4112-A53A-A251E73F07AE}">
          <p14:sldIdLst>
            <p14:sldId id="521"/>
            <p14:sldId id="522"/>
            <p14:sldId id="523"/>
            <p14:sldId id="525"/>
            <p14:sldId id="532"/>
            <p14:sldId id="535"/>
            <p14:sldId id="526"/>
            <p14:sldId id="527"/>
            <p14:sldId id="528"/>
            <p14:sldId id="529"/>
            <p14:sldId id="530"/>
            <p14:sldId id="531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79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_PC" initials="P" lastIdx="1" clrIdx="0">
    <p:extLst>
      <p:ext uri="{19B8F6BF-5375-455C-9EA6-DF929625EA0E}">
        <p15:presenceInfo xmlns:p15="http://schemas.microsoft.com/office/powerpoint/2012/main" userId="PLAN_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4B72DD"/>
    <a:srgbClr val="74B6FC"/>
    <a:srgbClr val="B0DFFD"/>
    <a:srgbClr val="F8F8F9"/>
    <a:srgbClr val="343434"/>
    <a:srgbClr val="A6A6A6"/>
    <a:srgbClr val="0000FF"/>
    <a:srgbClr val="F0F2F7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4" autoAdjust="0"/>
    <p:restoredTop sz="95872" autoAdjust="0"/>
  </p:normalViewPr>
  <p:slideViewPr>
    <p:cSldViewPr snapToGrid="0">
      <p:cViewPr varScale="1">
        <p:scale>
          <a:sx n="83" d="100"/>
          <a:sy n="83" d="100"/>
        </p:scale>
        <p:origin x="966" y="84"/>
      </p:cViewPr>
      <p:guideLst>
        <p:guide orient="horz" pos="2979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B0DFFD"/>
            </a:solidFill>
          </c:spPr>
          <c:dPt>
            <c:idx val="0"/>
            <c:bubble3D val="0"/>
            <c:spPr>
              <a:solidFill>
                <a:srgbClr val="B0DFF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65-44BA-AAA5-5C24A6563BC7}"/>
              </c:ext>
            </c:extLst>
          </c:dPt>
          <c:dPt>
            <c:idx val="1"/>
            <c:bubble3D val="0"/>
            <c:spPr>
              <a:solidFill>
                <a:srgbClr val="74B6F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65-44BA-AAA5-5C24A6563BC7}"/>
              </c:ext>
            </c:extLst>
          </c:dPt>
          <c:dPt>
            <c:idx val="2"/>
            <c:bubble3D val="0"/>
            <c:spPr>
              <a:solidFill>
                <a:srgbClr val="4B72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65-44BA-AAA5-5C24A6563BC7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65-44BA-AAA5-5C24A6563BC7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</c:v>
                </c:pt>
                <c:pt idx="1">
                  <c:v>6</c:v>
                </c:pt>
                <c:pt idx="2">
                  <c:v>14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65-44BA-AAA5-5C24A6563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B0DFFD"/>
            </a:solidFill>
          </c:spPr>
          <c:dPt>
            <c:idx val="0"/>
            <c:bubble3D val="0"/>
            <c:spPr>
              <a:solidFill>
                <a:srgbClr val="B0DFF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9-443F-9257-0A7495C15506}"/>
              </c:ext>
            </c:extLst>
          </c:dPt>
          <c:dPt>
            <c:idx val="1"/>
            <c:bubble3D val="0"/>
            <c:spPr>
              <a:solidFill>
                <a:srgbClr val="74B6F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9-443F-9257-0A7495C15506}"/>
              </c:ext>
            </c:extLst>
          </c:dPt>
          <c:dPt>
            <c:idx val="2"/>
            <c:bubble3D val="0"/>
            <c:spPr>
              <a:solidFill>
                <a:srgbClr val="4B72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19-443F-9257-0A7495C1550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19-443F-9257-0A7495C1550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</c:v>
                </c:pt>
                <c:pt idx="1">
                  <c:v>6</c:v>
                </c:pt>
                <c:pt idx="2">
                  <c:v>14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19-443F-9257-0A7495C15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B0DFFD"/>
            </a:solidFill>
          </c:spPr>
          <c:dPt>
            <c:idx val="0"/>
            <c:bubble3D val="0"/>
            <c:spPr>
              <a:solidFill>
                <a:srgbClr val="B0DFF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8-4D9A-88BD-3F5DFC6EA4C0}"/>
              </c:ext>
            </c:extLst>
          </c:dPt>
          <c:dPt>
            <c:idx val="1"/>
            <c:bubble3D val="0"/>
            <c:spPr>
              <a:solidFill>
                <a:srgbClr val="74B6F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8-4D9A-88BD-3F5DFC6EA4C0}"/>
              </c:ext>
            </c:extLst>
          </c:dPt>
          <c:dPt>
            <c:idx val="2"/>
            <c:bubble3D val="0"/>
            <c:explosion val="20"/>
            <c:spPr>
              <a:solidFill>
                <a:srgbClr val="4B72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28-4D9A-88BD-3F5DFC6EA4C0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28-4D9A-88BD-3F5DFC6EA4C0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</c:v>
                </c:pt>
                <c:pt idx="1">
                  <c:v>6</c:v>
                </c:pt>
                <c:pt idx="2">
                  <c:v>14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28-4D9A-88BD-3F5DFC6EA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4824C-A231-44BE-ADE7-11559BFA8187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5F554-32A0-4DBC-A5FD-264BF2A3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8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F7127BC-F10B-4129-AF53-A4809AEDCC74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B3308F29-DDF0-4CBE-B876-661C1637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8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8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9" name="Ⓒ {COMPANY NAME} CORPORATION. All rights reserved."/>
          <p:cNvSpPr/>
          <p:nvPr userDrawn="1"/>
        </p:nvSpPr>
        <p:spPr>
          <a:xfrm>
            <a:off x="5059408" y="9381798"/>
            <a:ext cx="26827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8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900" dirty="0" err="1" smtClean="0"/>
              <a:t>TogetherApps</a:t>
            </a:r>
            <a:r>
              <a:rPr sz="900" dirty="0" smtClean="0"/>
              <a:t> </a:t>
            </a:r>
            <a:r>
              <a:rPr sz="900" dirty="0"/>
              <a:t>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77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pos="40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>
              <p:ext uri="{D42A27DB-BD31-4B8C-83A1-F6EECF244321}">
                <p14:modId xmlns:p14="http://schemas.microsoft.com/office/powerpoint/2010/main" val="3139199016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"/>
          <p:cNvSpPr/>
          <p:nvPr userDrawn="1"/>
        </p:nvSpPr>
        <p:spPr>
          <a:xfrm>
            <a:off x="215899" y="1370417"/>
            <a:ext cx="12426724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AF68-0B60-4C5F-B97D-448918D7E80F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19FA-D641-4F1E-B4DA-8C164D7FC6DD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F3-5AD7-4247-BC14-8A9B897D72B2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F094-1442-40EC-BF5D-3A719EE9B23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A70F-70E1-475C-8F95-08D67C969240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6583-FE23-47DF-B094-DDD9A1E1D7C8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280" y="4214233"/>
            <a:ext cx="6206490" cy="631516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E74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7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8" name="Ⓒ {COMPANY NAME} CORPORATION. All rights reserved."/>
          <p:cNvSpPr/>
          <p:nvPr userDrawn="1"/>
        </p:nvSpPr>
        <p:spPr>
          <a:xfrm>
            <a:off x="5059408" y="9381798"/>
            <a:ext cx="26827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8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900" dirty="0" err="1" smtClean="0"/>
              <a:t>TogetherApps</a:t>
            </a:r>
            <a:r>
              <a:rPr sz="900" dirty="0" smtClean="0"/>
              <a:t> </a:t>
            </a:r>
            <a:r>
              <a:rPr sz="900" dirty="0"/>
              <a:t>CORPORATION. All rights reserved.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33649" y="5284787"/>
            <a:ext cx="77343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5108526" y="4800600"/>
            <a:ext cx="474562" cy="0"/>
          </a:xfrm>
          <a:prstGeom prst="line">
            <a:avLst/>
          </a:prstGeom>
          <a:ln w="38100">
            <a:solidFill>
              <a:srgbClr val="E74B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Ⓒ {COMPANY NAME} CORPORATION. All rights reserved."/>
          <p:cNvSpPr/>
          <p:nvPr userDrawn="1"/>
        </p:nvSpPr>
        <p:spPr>
          <a:xfrm>
            <a:off x="5059408" y="9381798"/>
            <a:ext cx="26827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8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900" dirty="0" err="1" smtClean="0"/>
              <a:t>TogetherApps</a:t>
            </a:r>
            <a:r>
              <a:rPr sz="900" dirty="0" smtClean="0"/>
              <a:t> </a:t>
            </a:r>
            <a:r>
              <a:rPr sz="900" dirty="0"/>
              <a:t>CORPORATION. All rights reserved.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085376" y="4064429"/>
            <a:ext cx="4738055" cy="526097"/>
          </a:xfrm>
        </p:spPr>
        <p:txBody>
          <a:bodyPr/>
          <a:lstStyle>
            <a:lvl1pPr marL="0" indent="0">
              <a:buNone/>
              <a:defRPr sz="3200">
                <a:solidFill>
                  <a:srgbClr val="E74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5085377" y="5167555"/>
            <a:ext cx="23669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74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73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8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0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1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3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3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3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5" name="표"/>
          <p:cNvGraphicFramePr/>
          <p:nvPr userDrawn="1">
            <p:extLst>
              <p:ext uri="{D42A27DB-BD31-4B8C-83A1-F6EECF244321}">
                <p14:modId xmlns:p14="http://schemas.microsoft.com/office/powerpoint/2010/main" val="225003237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262626"/>
                          </a:solidFill>
                        </a:rPr>
                        <a:t>홍 종원</a:t>
                      </a: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>
              <p:ext uri="{D42A27DB-BD31-4B8C-83A1-F6EECF244321}">
                <p14:modId xmlns:p14="http://schemas.microsoft.com/office/powerpoint/2010/main" val="2632208113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2" name="직사각형"/>
          <p:cNvSpPr/>
          <p:nvPr userDrawn="1"/>
        </p:nvSpPr>
        <p:spPr>
          <a:xfrm>
            <a:off x="215899" y="1370417"/>
            <a:ext cx="9188452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8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선"/>
          <p:cNvSpPr/>
          <p:nvPr userDrawn="1"/>
        </p:nvSpPr>
        <p:spPr>
          <a:xfrm>
            <a:off x="1891613" y="289353"/>
            <a:ext cx="8839887" cy="0"/>
          </a:xfrm>
          <a:prstGeom prst="line">
            <a:avLst/>
          </a:prstGeom>
          <a:ln w="6350">
            <a:solidFill>
              <a:srgbClr val="E74B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직사각형"/>
          <p:cNvSpPr/>
          <p:nvPr userDrawn="1"/>
        </p:nvSpPr>
        <p:spPr>
          <a:xfrm>
            <a:off x="0" y="9333070"/>
            <a:ext cx="12801600" cy="268130"/>
          </a:xfrm>
          <a:prstGeom prst="rect">
            <a:avLst/>
          </a:prstGeom>
          <a:solidFill>
            <a:srgbClr val="E74B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4" name="직사각형"/>
          <p:cNvSpPr/>
          <p:nvPr userDrawn="1"/>
        </p:nvSpPr>
        <p:spPr>
          <a:xfrm>
            <a:off x="0" y="9296400"/>
            <a:ext cx="12801600" cy="94726"/>
          </a:xfrm>
          <a:prstGeom prst="rect">
            <a:avLst/>
          </a:prstGeom>
          <a:solidFill>
            <a:srgbClr val="F4AC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5" name="CONFIDENTIAL"/>
          <p:cNvSpPr/>
          <p:nvPr userDrawn="1"/>
        </p:nvSpPr>
        <p:spPr>
          <a:xfrm>
            <a:off x="80091" y="9382076"/>
            <a:ext cx="89864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800">
                <a:solidFill>
                  <a:srgbClr val="FFFFFF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r>
              <a:rPr sz="900" b="1" dirty="0"/>
              <a:t>CONFIDENTIAL</a:t>
            </a:r>
          </a:p>
        </p:txBody>
      </p:sp>
      <p:sp>
        <p:nvSpPr>
          <p:cNvPr id="16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2156593" y="9329072"/>
            <a:ext cx="486031" cy="294640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표"/>
          <p:cNvGraphicFramePr/>
          <p:nvPr userDrawn="1">
            <p:extLst>
              <p:ext uri="{D42A27DB-BD31-4B8C-83A1-F6EECF244321}">
                <p14:modId xmlns:p14="http://schemas.microsoft.com/office/powerpoint/2010/main" val="4008702602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네비게이션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"/>
          <p:cNvSpPr/>
          <p:nvPr userDrawn="1"/>
        </p:nvSpPr>
        <p:spPr>
          <a:xfrm>
            <a:off x="9467850" y="1370417"/>
            <a:ext cx="3155950" cy="7811683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그룹"/>
          <p:cNvGrpSpPr/>
          <p:nvPr userDrawn="1"/>
        </p:nvGrpSpPr>
        <p:grpSpPr>
          <a:xfrm>
            <a:off x="9467850" y="1339660"/>
            <a:ext cx="3155950" cy="296768"/>
            <a:chOff x="0" y="-9054"/>
            <a:chExt cx="3155949" cy="296766"/>
          </a:xfrm>
        </p:grpSpPr>
        <p:sp>
          <p:nvSpPr>
            <p:cNvPr id="20" name="직사각형"/>
            <p:cNvSpPr/>
            <p:nvPr/>
          </p:nvSpPr>
          <p:spPr>
            <a:xfrm>
              <a:off x="0" y="21702"/>
              <a:ext cx="3155949" cy="235254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Description"/>
            <p:cNvSpPr/>
            <p:nvPr/>
          </p:nvSpPr>
          <p:spPr>
            <a:xfrm>
              <a:off x="0" y="-9054"/>
              <a:ext cx="3081122" cy="296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3129" tIns="63129" rIns="63129" bIns="63129" numCol="1" anchor="ctr">
              <a:spAutoFit/>
            </a:bodyPr>
            <a:lstStyle>
              <a:lvl1pPr algn="ctr">
                <a:defRPr sz="1100" b="1">
                  <a:solidFill>
                    <a:srgbClr val="404040"/>
                  </a:solidFill>
                </a:defRPr>
              </a:lvl1pPr>
            </a:lstStyle>
            <a:p>
              <a:pPr algn="ctr"/>
              <a:r>
                <a:rPr dirty="0"/>
                <a:t>Description</a:t>
              </a:r>
            </a:p>
          </p:txBody>
        </p:sp>
      </p:grpSp>
      <p:sp>
        <p:nvSpPr>
          <p:cNvPr id="23" name="제목 17"/>
          <p:cNvSpPr>
            <a:spLocks noGrp="1"/>
          </p:cNvSpPr>
          <p:nvPr>
            <p:ph type="title"/>
          </p:nvPr>
        </p:nvSpPr>
        <p:spPr>
          <a:xfrm>
            <a:off x="91388" y="96569"/>
            <a:ext cx="3600450" cy="38556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27347" r="20480" b="26735"/>
          <a:stretch/>
        </p:blipFill>
        <p:spPr>
          <a:xfrm>
            <a:off x="10893834" y="17238"/>
            <a:ext cx="1748790" cy="544230"/>
          </a:xfrm>
          <a:prstGeom prst="rect">
            <a:avLst/>
          </a:prstGeom>
        </p:spPr>
      </p:pic>
      <p:graphicFrame>
        <p:nvGraphicFramePr>
          <p:cNvPr id="24" name="표"/>
          <p:cNvGraphicFramePr/>
          <p:nvPr userDrawn="1">
            <p:extLst>
              <p:ext uri="{D42A27DB-BD31-4B8C-83A1-F6EECF244321}">
                <p14:modId xmlns:p14="http://schemas.microsoft.com/office/powerpoint/2010/main" val="1785440835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552158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552158" y="938092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5269915" y="651757"/>
            <a:ext cx="3825958" cy="27467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888621" y="651758"/>
            <a:ext cx="1754002" cy="26045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A2D3-8B2F-4D17-AB83-5F8CC5B9E76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46C4-F723-49F1-B144-C95BAB784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6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7" r:id="rId3"/>
    <p:sldLayoutId id="2147483674" r:id="rId4"/>
    <p:sldLayoutId id="2147483675" r:id="rId5"/>
    <p:sldLayoutId id="2147483685" r:id="rId6"/>
    <p:sldLayoutId id="2147483676" r:id="rId7"/>
    <p:sldLayoutId id="2147483677" r:id="rId8"/>
    <p:sldLayoutId id="2147483686" r:id="rId9"/>
    <p:sldLayoutId id="2147483684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slideLayout" Target="../slideLayouts/slideLayout8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3" Type="http://schemas.openxmlformats.org/officeDocument/2006/relationships/tags" Target="../tags/tag69.xml"/><Relationship Id="rId21" Type="http://schemas.openxmlformats.org/officeDocument/2006/relationships/image" Target="../media/image4.png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8.png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13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2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1.png"/><Relationship Id="rId5" Type="http://schemas.openxmlformats.org/officeDocument/2006/relationships/tags" Target="../tags/tag134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33649" y="5284787"/>
            <a:ext cx="77343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7481" y="4114493"/>
            <a:ext cx="6206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TOGETHER FUNDING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4627" y="543941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</a:t>
            </a:r>
            <a:r>
              <a:rPr lang="ko-KR" altLang="en-US" sz="1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리뉴얼</a:t>
            </a:r>
            <a:endParaRPr lang="ko-KR" alt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01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서비스페이지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전체 상품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6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상품리스트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대출하기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대출신청서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en-US" dirty="0" smtClean="0"/>
                        <a:t>menu/?menu=loan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상품군</a:t>
                      </a:r>
                      <a:r>
                        <a:rPr lang="ko-KR" altLang="en-US" dirty="0" smtClean="0"/>
                        <a:t> 추가로 인한 대출 신청 메뉴 변경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Rectangle"/>
          <p:cNvSpPr/>
          <p:nvPr/>
        </p:nvSpPr>
        <p:spPr>
          <a:xfrm>
            <a:off x="215899" y="1803748"/>
            <a:ext cx="8765263" cy="72275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99" y="1803748"/>
            <a:ext cx="8765263" cy="3131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6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19844" y="2124844"/>
            <a:ext cx="8761318" cy="131685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87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89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8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4205732" y="2615336"/>
              <a:ext cx="326134" cy="433535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altLang="ko-KR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 상품</a:t>
              </a:r>
              <a:endParaRPr lang="en-US" sz="3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Search Box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083650" y="3308742"/>
            <a:ext cx="3005408" cy="281806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09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10" name="Search Icon" descr="&lt;SmartSettings&gt;&lt;SmartResize anchorLeft=&quot;Absolut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36242" y="1323277"/>
              <a:ext cx="76199" cy="117023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15899" y="9031267"/>
            <a:ext cx="8765263" cy="2352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▼▼▼  이어서  ▼▼▼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9362162" y="3782964"/>
            <a:ext cx="3300731" cy="4888169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 및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선택박스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  및 상품명으로 검색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 상태 탭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탭을 선택하면 해당 채권들만 정렬됩니다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연체중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 추가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상태값이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투자시작전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투자중인 경우에만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위치한다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상태값이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투자마감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이자납입중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상환완료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연체중인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경우에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위치한다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"/>
          <p:cNvGrpSpPr/>
          <p:nvPr/>
        </p:nvGrpSpPr>
        <p:grpSpPr>
          <a:xfrm>
            <a:off x="422889" y="3690976"/>
            <a:ext cx="195622" cy="261608"/>
            <a:chOff x="4210" y="-11904"/>
            <a:chExt cx="195621" cy="261605"/>
          </a:xfrm>
        </p:grpSpPr>
        <p:sp>
          <p:nvSpPr>
            <p:cNvPr id="4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96899" y="4563172"/>
            <a:ext cx="3957211" cy="21786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96900" y="6947607"/>
            <a:ext cx="1885224" cy="188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618708" y="6947607"/>
            <a:ext cx="1885224" cy="188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1338" y="7633951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0297" y="7633951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4" name="그룹"/>
          <p:cNvGrpSpPr/>
          <p:nvPr/>
        </p:nvGrpSpPr>
        <p:grpSpPr>
          <a:xfrm>
            <a:off x="422889" y="6748500"/>
            <a:ext cx="195622" cy="261608"/>
            <a:chOff x="4210" y="-11904"/>
            <a:chExt cx="195621" cy="261605"/>
          </a:xfrm>
        </p:grpSpPr>
        <p:sp>
          <p:nvSpPr>
            <p:cNvPr id="4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747200" y="6947607"/>
            <a:ext cx="1885224" cy="188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875693" y="6947607"/>
            <a:ext cx="1885224" cy="188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0905" y="5213941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747200" y="4563172"/>
            <a:ext cx="3957211" cy="21786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93038" y="5266306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15213" y="7633951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60972" y="7633951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8" name="그룹"/>
          <p:cNvGrpSpPr/>
          <p:nvPr/>
        </p:nvGrpSpPr>
        <p:grpSpPr>
          <a:xfrm>
            <a:off x="2882368" y="3119645"/>
            <a:ext cx="195622" cy="261608"/>
            <a:chOff x="4210" y="-11904"/>
            <a:chExt cx="195621" cy="261605"/>
          </a:xfrm>
        </p:grpSpPr>
        <p:sp>
          <p:nvSpPr>
            <p:cNvPr id="39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20699" y="3882285"/>
            <a:ext cx="8183711" cy="240301"/>
            <a:chOff x="595686" y="2423988"/>
            <a:chExt cx="6994886" cy="240301"/>
          </a:xfrm>
          <a:solidFill>
            <a:srgbClr val="FFFFFF"/>
          </a:solidFill>
        </p:grpSpPr>
        <p:cxnSp>
          <p:nvCxnSpPr>
            <p:cNvPr id="71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4"/>
              </p:custDataLst>
            </p:nvPr>
          </p:nvCxnSpPr>
          <p:spPr>
            <a:xfrm flipH="1">
              <a:off x="595686" y="2664289"/>
              <a:ext cx="84128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5"/>
              </p:custDataLst>
            </p:nvPr>
          </p:nvCxnSpPr>
          <p:spPr>
            <a:xfrm>
              <a:off x="1365010" y="2664289"/>
              <a:ext cx="622556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679813" y="2423988"/>
              <a:ext cx="68794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3610" y="2423989"/>
              <a:ext cx="682451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투자시작전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141914" y="2423988"/>
              <a:ext cx="682451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투자중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870219" y="2423988"/>
              <a:ext cx="682451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투자마감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3598525" y="2423988"/>
              <a:ext cx="682451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이자납입중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4326830" y="2423988"/>
              <a:ext cx="682451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상환완료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055136" y="2423988"/>
              <a:ext cx="682451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연체중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그룹"/>
          <p:cNvGrpSpPr/>
          <p:nvPr/>
        </p:nvGrpSpPr>
        <p:grpSpPr>
          <a:xfrm>
            <a:off x="422889" y="4396373"/>
            <a:ext cx="195622" cy="261608"/>
            <a:chOff x="4210" y="-11904"/>
            <a:chExt cx="195621" cy="261605"/>
          </a:xfrm>
        </p:grpSpPr>
        <p:sp>
          <p:nvSpPr>
            <p:cNvPr id="8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549114" y="191573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BG </a:t>
            </a:r>
            <a:r>
              <a:rPr lang="ko-KR" altLang="en-US" sz="1100" dirty="0" smtClean="0"/>
              <a:t>참고 이미지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951808" y="2604304"/>
            <a:ext cx="1410354" cy="0"/>
          </a:xfrm>
          <a:prstGeom prst="straightConnector1">
            <a:avLst/>
          </a:prstGeom>
          <a:ln w="3175">
            <a:solidFill>
              <a:srgbClr val="FF7F7F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상품리스트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1086936619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대출하기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대출신청서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썸네일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가 홀수 일 때 배열 순서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Rectangle"/>
          <p:cNvSpPr/>
          <p:nvPr/>
        </p:nvSpPr>
        <p:spPr>
          <a:xfrm>
            <a:off x="606881" y="1501350"/>
            <a:ext cx="4242260" cy="350485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8481" y="3406906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731061" y="3406906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759991" y="3406906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788921" y="3406906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08481" y="2083694"/>
            <a:ext cx="1968500" cy="117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59991" y="2304276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788921" y="2304276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7220" y="251126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썸네일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37120" y="259777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974025" y="259777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4025" y="368310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37120" y="368310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930875" y="368310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885610" y="368310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2" name="Rectangle"/>
          <p:cNvSpPr/>
          <p:nvPr/>
        </p:nvSpPr>
        <p:spPr>
          <a:xfrm>
            <a:off x="606881" y="5437726"/>
            <a:ext cx="4242260" cy="350485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59991" y="7543337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88921" y="7543337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08481" y="6020070"/>
            <a:ext cx="1968500" cy="117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047220" y="6447644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썸네일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3974025" y="7819532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37120" y="7819532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7" name="직사각형 76"/>
          <p:cNvSpPr/>
          <p:nvPr/>
        </p:nvSpPr>
        <p:spPr>
          <a:xfrm>
            <a:off x="2778581" y="6020070"/>
            <a:ext cx="1968500" cy="117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117320" y="6447644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썸네일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9" name="직사각형 78"/>
          <p:cNvSpPr/>
          <p:nvPr/>
        </p:nvSpPr>
        <p:spPr>
          <a:xfrm>
            <a:off x="708481" y="7343281"/>
            <a:ext cx="1968500" cy="1154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047220" y="7657309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썸네일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620175" y="5043230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투자모집중인 상품이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개일 때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620175" y="8979606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투자모집중인 상품이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개일 때</a:t>
            </a:r>
            <a:endParaRPr lang="ko-KR" altLang="en-US" sz="1200" dirty="0"/>
          </a:p>
        </p:txBody>
      </p:sp>
      <p:sp>
        <p:nvSpPr>
          <p:cNvPr id="83" name="Rectangle"/>
          <p:cNvSpPr/>
          <p:nvPr/>
        </p:nvSpPr>
        <p:spPr>
          <a:xfrm>
            <a:off x="9763238" y="2179913"/>
            <a:ext cx="2568805" cy="572663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037833" y="2478275"/>
            <a:ext cx="1968500" cy="117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376572" y="2905849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썸네일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2" name="직사각형 91"/>
          <p:cNvSpPr/>
          <p:nvPr/>
        </p:nvSpPr>
        <p:spPr>
          <a:xfrm>
            <a:off x="10037833" y="3733533"/>
            <a:ext cx="1968500" cy="117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0376572" y="4161107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썸네일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4" name="직사각형 93"/>
          <p:cNvSpPr/>
          <p:nvPr/>
        </p:nvSpPr>
        <p:spPr>
          <a:xfrm>
            <a:off x="10037833" y="4993174"/>
            <a:ext cx="1968500" cy="117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0376572" y="542074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썸네일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6" name="직사각형 95"/>
          <p:cNvSpPr/>
          <p:nvPr/>
        </p:nvSpPr>
        <p:spPr>
          <a:xfrm>
            <a:off x="10028320" y="6265355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1057250" y="6265355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242354" y="654155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205449" y="654155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68894" y="15242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Mobile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09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썸네일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부동산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동산</a:t>
                      </a:r>
                      <a:r>
                        <a:rPr lang="en-US" altLang="ko-KR" dirty="0" smtClean="0"/>
                        <a:t>, PF </a:t>
                      </a:r>
                      <a:r>
                        <a:rPr lang="ko-KR" altLang="en-US" dirty="0" smtClean="0"/>
                        <a:t>동일</a:t>
                      </a:r>
                      <a:r>
                        <a:rPr lang="en-US" altLang="ko-KR" dirty="0" smtClean="0"/>
                        <a:t>.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9070556" y="3986776"/>
            <a:ext cx="3592337" cy="5157060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이벤트가 있을 경우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 라벨을 추가한다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상품이미지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기본 이미지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번호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연장여부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상품분류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채권의 경우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이전상품번호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연장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 텍스트는 연장동의시스템 추가 후 진행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 startAt="4"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라벨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특징에 대한 라벨을 나열한다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자동투자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 상품의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경우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       추가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자동투자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</a:rPr>
              <a:t> 텍스트는 자동투자시스템 추가 후 진행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좌측부터 우선순위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관리자툴에서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관리자툴에서 작성한 상품명 표시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6899" y="2146299"/>
            <a:ext cx="8384263" cy="4721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00844" y="2150244"/>
            <a:ext cx="3920356" cy="392035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141024" y="2775119"/>
              <a:ext cx="455557" cy="113968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</a:t>
              </a:r>
              <a:r>
                <a:rPr 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이미지</a:t>
              </a:r>
              <a:endParaRPr lang="en-US" sz="2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47223" y="2187830"/>
            <a:ext cx="2714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부동산  </a:t>
            </a:r>
            <a:r>
              <a:rPr lang="en-US" altLang="ko-KR" sz="1200" dirty="0" smtClean="0"/>
              <a:t>1234</a:t>
            </a:r>
            <a:r>
              <a:rPr lang="ko-KR" altLang="en-US" sz="1200" dirty="0" smtClean="0"/>
              <a:t>호</a:t>
            </a:r>
            <a:r>
              <a:rPr lang="en-US" altLang="ko-KR" sz="1200" dirty="0" smtClean="0"/>
              <a:t>]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부동산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호 연장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64235" y="43320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투게더등급</a:t>
            </a:r>
            <a:endParaRPr lang="ko-KR" altLang="en-US" sz="1200" dirty="0"/>
          </a:p>
        </p:txBody>
      </p:sp>
      <p:sp>
        <p:nvSpPr>
          <p:cNvPr id="61" name="Label"/>
          <p:cNvSpPr/>
          <p:nvPr/>
        </p:nvSpPr>
        <p:spPr>
          <a:xfrm>
            <a:off x="5529150" y="2580889"/>
            <a:ext cx="111254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P2P Care</a:t>
            </a:r>
          </a:p>
        </p:txBody>
      </p:sp>
      <p:sp>
        <p:nvSpPr>
          <p:cNvPr id="62" name="Label"/>
          <p:cNvSpPr/>
          <p:nvPr/>
        </p:nvSpPr>
        <p:spPr>
          <a:xfrm>
            <a:off x="7859816" y="2580889"/>
            <a:ext cx="74932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선순위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Label"/>
          <p:cNvSpPr/>
          <p:nvPr/>
        </p:nvSpPr>
        <p:spPr>
          <a:xfrm>
            <a:off x="9630322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배당금담보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Label"/>
          <p:cNvSpPr/>
          <p:nvPr/>
        </p:nvSpPr>
        <p:spPr>
          <a:xfrm>
            <a:off x="10611397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신탁담보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abel"/>
          <p:cNvSpPr/>
          <p:nvPr/>
        </p:nvSpPr>
        <p:spPr>
          <a:xfrm>
            <a:off x="11603731" y="2970814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컨소시엄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abel"/>
          <p:cNvSpPr/>
          <p:nvPr/>
        </p:nvSpPr>
        <p:spPr>
          <a:xfrm>
            <a:off x="11586797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아파트신탁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abel"/>
          <p:cNvSpPr/>
          <p:nvPr/>
        </p:nvSpPr>
        <p:spPr>
          <a:xfrm>
            <a:off x="4619846" y="2580889"/>
            <a:ext cx="852268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얼리버드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96190" y="435840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예상 </a:t>
            </a:r>
            <a:r>
              <a:rPr lang="ko-KR" altLang="en-US" sz="1200" dirty="0" err="1" smtClean="0"/>
              <a:t>연수익률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837899" y="43552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투자기간</a:t>
            </a:r>
            <a:endParaRPr lang="ko-KR" altLang="en-US" sz="1200" dirty="0"/>
          </a:p>
        </p:txBody>
      </p:sp>
      <p:grpSp>
        <p:nvGrpSpPr>
          <p:cNvPr id="70" name="Progress Bar"/>
          <p:cNvGrpSpPr/>
          <p:nvPr/>
        </p:nvGrpSpPr>
        <p:grpSpPr>
          <a:xfrm>
            <a:off x="596899" y="6077174"/>
            <a:ext cx="8384263" cy="190501"/>
            <a:chOff x="1335913" y="2163179"/>
            <a:chExt cx="2500314" cy="190501"/>
          </a:xfrm>
        </p:grpSpPr>
        <p:sp>
          <p:nvSpPr>
            <p:cNvPr id="71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Progress"/>
            <p:cNvSpPr/>
            <p:nvPr/>
          </p:nvSpPr>
          <p:spPr>
            <a:xfrm rot="16200000">
              <a:off x="1990471" y="1508621"/>
              <a:ext cx="190500" cy="149961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60%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64257" y="3514418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서울시 강남구 </a:t>
            </a:r>
            <a:r>
              <a:rPr lang="ko-KR" altLang="en-US" sz="2000" dirty="0" err="1" smtClean="0"/>
              <a:t>테헤란로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25</a:t>
            </a:r>
            <a:r>
              <a:rPr lang="ko-KR" altLang="en-US" sz="2000" dirty="0" smtClean="0"/>
              <a:t>길 </a:t>
            </a:r>
            <a:r>
              <a:rPr lang="en-US" altLang="ko-KR" sz="2000" dirty="0" smtClean="0"/>
              <a:t>34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26926" y="4668885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T1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12748" y="4668885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10.5</a:t>
            </a:r>
            <a:r>
              <a:rPr lang="en-US" altLang="ko-KR" sz="2000" dirty="0" smtClean="0">
                <a:latin typeface="Impact" panose="020B0806030902050204" pitchFamily="34" charset="0"/>
              </a:rPr>
              <a:t>%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43282" y="4668885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12</a:t>
            </a:r>
            <a:r>
              <a:rPr lang="en-US" altLang="ko-KR" sz="2000" dirty="0" smtClean="0">
                <a:latin typeface="Impact" panose="020B0806030902050204" pitchFamily="34" charset="0"/>
              </a:rPr>
              <a:t>m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0389" y="6305988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8,641,000</a:t>
            </a:r>
            <a:r>
              <a:rPr lang="ko-KR" altLang="en-US" sz="2800" dirty="0" smtClean="0">
                <a:latin typeface="+mn-ea"/>
              </a:rPr>
              <a:t>원 </a:t>
            </a:r>
            <a:r>
              <a:rPr lang="en-US" altLang="ko-KR" sz="2800" dirty="0" smtClean="0">
                <a:latin typeface="+mn-ea"/>
              </a:rPr>
              <a:t>(121</a:t>
            </a:r>
            <a:r>
              <a:rPr lang="ko-KR" altLang="en-US" sz="2800" dirty="0" smtClean="0">
                <a:latin typeface="+mn-ea"/>
              </a:rPr>
              <a:t>명</a:t>
            </a:r>
            <a:r>
              <a:rPr lang="en-US" altLang="ko-KR" sz="2800" dirty="0" smtClean="0">
                <a:latin typeface="+mn-ea"/>
              </a:rPr>
              <a:t>) / 100,000,000</a:t>
            </a:r>
            <a:r>
              <a:rPr lang="ko-KR" altLang="en-US" sz="2800" dirty="0">
                <a:latin typeface="+mn-ea"/>
              </a:rPr>
              <a:t>원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6327" y="6305988"/>
            <a:ext cx="2035090" cy="523220"/>
          </a:xfrm>
          <a:prstGeom prst="roundRect">
            <a:avLst>
              <a:gd name="adj" fmla="val 938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5830" y="6380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투자시작전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19447" y="7136714"/>
            <a:ext cx="2035090" cy="523220"/>
          </a:xfrm>
          <a:prstGeom prst="roundRect">
            <a:avLst>
              <a:gd name="adj" fmla="val 938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연장모집중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79" name="Placeholder"/>
          <p:cNvGrpSpPr>
            <a:grpSpLocks noChangeAspect="1"/>
          </p:cNvGrpSpPr>
          <p:nvPr/>
        </p:nvGrpSpPr>
        <p:grpSpPr>
          <a:xfrm>
            <a:off x="3199870" y="2220094"/>
            <a:ext cx="1257959" cy="639455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Label"/>
          <p:cNvSpPr/>
          <p:nvPr/>
        </p:nvSpPr>
        <p:spPr>
          <a:xfrm>
            <a:off x="6694483" y="2580889"/>
            <a:ext cx="111254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제휴법인전용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3931" y="5563497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2018.04.03 ~ 2018.04.10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3" name="Label"/>
          <p:cNvSpPr/>
          <p:nvPr/>
        </p:nvSpPr>
        <p:spPr>
          <a:xfrm>
            <a:off x="5529149" y="2956629"/>
            <a:ext cx="111254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세이프티펀드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화살표 연결선 16"/>
          <p:cNvCxnSpPr>
            <a:stCxn id="83" idx="0"/>
            <a:endCxn id="61" idx="2"/>
          </p:cNvCxnSpPr>
          <p:nvPr/>
        </p:nvCxnSpPr>
        <p:spPr>
          <a:xfrm flipV="1">
            <a:off x="6085424" y="2795843"/>
            <a:ext cx="1" cy="16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그룹"/>
          <p:cNvGrpSpPr/>
          <p:nvPr/>
        </p:nvGrpSpPr>
        <p:grpSpPr>
          <a:xfrm>
            <a:off x="3214114" y="2204623"/>
            <a:ext cx="195622" cy="261608"/>
            <a:chOff x="4210" y="-11904"/>
            <a:chExt cx="195621" cy="261605"/>
          </a:xfrm>
        </p:grpSpPr>
        <p:sp>
          <p:nvSpPr>
            <p:cNvPr id="8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3" name="그룹"/>
          <p:cNvGrpSpPr/>
          <p:nvPr/>
        </p:nvGrpSpPr>
        <p:grpSpPr>
          <a:xfrm>
            <a:off x="1545638" y="3946926"/>
            <a:ext cx="195622" cy="253914"/>
            <a:chOff x="4210" y="-11904"/>
            <a:chExt cx="195621" cy="253911"/>
          </a:xfrm>
        </p:grpSpPr>
        <p:sp>
          <p:nvSpPr>
            <p:cNvPr id="9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1"/>
            <p:cNvSpPr txBox="1"/>
            <p:nvPr/>
          </p:nvSpPr>
          <p:spPr>
            <a:xfrm>
              <a:off x="19049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"/>
          <p:cNvGrpSpPr/>
          <p:nvPr/>
        </p:nvGrpSpPr>
        <p:grpSpPr>
          <a:xfrm>
            <a:off x="4424762" y="2106490"/>
            <a:ext cx="195622" cy="261608"/>
            <a:chOff x="4210" y="-11904"/>
            <a:chExt cx="195621" cy="261605"/>
          </a:xfrm>
        </p:grpSpPr>
        <p:sp>
          <p:nvSpPr>
            <p:cNvPr id="9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"/>
          <p:cNvGrpSpPr/>
          <p:nvPr/>
        </p:nvGrpSpPr>
        <p:grpSpPr>
          <a:xfrm>
            <a:off x="4424762" y="2538255"/>
            <a:ext cx="195622" cy="261608"/>
            <a:chOff x="4210" y="-11904"/>
            <a:chExt cx="195621" cy="261605"/>
          </a:xfrm>
        </p:grpSpPr>
        <p:sp>
          <p:nvSpPr>
            <p:cNvPr id="10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3" name="그룹"/>
          <p:cNvGrpSpPr/>
          <p:nvPr/>
        </p:nvGrpSpPr>
        <p:grpSpPr>
          <a:xfrm>
            <a:off x="4659540" y="3439273"/>
            <a:ext cx="195622" cy="261608"/>
            <a:chOff x="4210" y="-11904"/>
            <a:chExt cx="195621" cy="261605"/>
          </a:xfrm>
        </p:grpSpPr>
        <p:sp>
          <p:nvSpPr>
            <p:cNvPr id="10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3" name="직선 화살표 연결선 22"/>
          <p:cNvCxnSpPr>
            <a:stCxn id="12" idx="2"/>
            <a:endCxn id="77" idx="0"/>
          </p:cNvCxnSpPr>
          <p:nvPr/>
        </p:nvCxnSpPr>
        <p:spPr>
          <a:xfrm>
            <a:off x="1663872" y="6829208"/>
            <a:ext cx="0" cy="307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3" name="Placeholder"/>
          <p:cNvGrpSpPr>
            <a:grpSpLocks noChangeAspect="1"/>
          </p:cNvGrpSpPr>
          <p:nvPr/>
        </p:nvGrpSpPr>
        <p:grpSpPr>
          <a:xfrm>
            <a:off x="3199870" y="2885620"/>
            <a:ext cx="1257959" cy="639455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24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Label"/>
          <p:cNvSpPr/>
          <p:nvPr/>
        </p:nvSpPr>
        <p:spPr>
          <a:xfrm>
            <a:off x="11482972" y="3276995"/>
            <a:ext cx="1156582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수수료 면제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Label"/>
          <p:cNvSpPr/>
          <p:nvPr/>
        </p:nvSpPr>
        <p:spPr>
          <a:xfrm>
            <a:off x="8655941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자동투자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Label"/>
          <p:cNvSpPr/>
          <p:nvPr/>
        </p:nvSpPr>
        <p:spPr>
          <a:xfrm>
            <a:off x="10911764" y="7136714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자동투자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43766" y="7136714"/>
            <a:ext cx="2035090" cy="523220"/>
          </a:xfrm>
          <a:prstGeom prst="roundRect">
            <a:avLst>
              <a:gd name="adj" fmla="val 938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투자중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90" idx="3"/>
            <a:endCxn id="77" idx="1"/>
          </p:cNvCxnSpPr>
          <p:nvPr/>
        </p:nvCxnSpPr>
        <p:spPr>
          <a:xfrm>
            <a:off x="2278856" y="7398324"/>
            <a:ext cx="3405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77" idx="0"/>
          </p:cNvCxnSpPr>
          <p:nvPr/>
        </p:nvCxnSpPr>
        <p:spPr>
          <a:xfrm>
            <a:off x="1663872" y="6829208"/>
            <a:ext cx="1973120" cy="307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썸네일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부동산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동산</a:t>
                      </a:r>
                      <a:r>
                        <a:rPr lang="en-US" altLang="ko-KR" dirty="0" smtClean="0"/>
                        <a:t>, PF </a:t>
                      </a:r>
                      <a:r>
                        <a:rPr lang="ko-KR" altLang="en-US" dirty="0" smtClean="0"/>
                        <a:t>동일</a:t>
                      </a:r>
                      <a:r>
                        <a:rPr lang="en-US" altLang="ko-KR" dirty="0" smtClean="0"/>
                        <a:t>.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596899" y="2146299"/>
            <a:ext cx="8384263" cy="4721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00844" y="2150244"/>
            <a:ext cx="3920356" cy="392035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141024" y="2775119"/>
              <a:ext cx="455557" cy="113968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</a:t>
              </a:r>
              <a:r>
                <a:rPr 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이미지</a:t>
              </a:r>
              <a:endParaRPr lang="en-US" sz="2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47223" y="2187830"/>
            <a:ext cx="2714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부동산  </a:t>
            </a:r>
            <a:r>
              <a:rPr lang="en-US" altLang="ko-KR" sz="1200" dirty="0" smtClean="0"/>
              <a:t>1234</a:t>
            </a:r>
            <a:r>
              <a:rPr lang="ko-KR" altLang="en-US" sz="1200" dirty="0" smtClean="0"/>
              <a:t>호</a:t>
            </a:r>
            <a:r>
              <a:rPr lang="en-US" altLang="ko-KR" sz="1200" dirty="0" smtClean="0"/>
              <a:t>]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부동산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호 연장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64235" y="43320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투게더등급</a:t>
            </a:r>
            <a:endParaRPr lang="ko-KR" altLang="en-US" sz="1200" dirty="0"/>
          </a:p>
        </p:txBody>
      </p:sp>
      <p:sp>
        <p:nvSpPr>
          <p:cNvPr id="61" name="Label"/>
          <p:cNvSpPr/>
          <p:nvPr/>
        </p:nvSpPr>
        <p:spPr>
          <a:xfrm>
            <a:off x="5529150" y="2580889"/>
            <a:ext cx="111254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P2P Care</a:t>
            </a:r>
          </a:p>
        </p:txBody>
      </p:sp>
      <p:sp>
        <p:nvSpPr>
          <p:cNvPr id="62" name="Label"/>
          <p:cNvSpPr/>
          <p:nvPr/>
        </p:nvSpPr>
        <p:spPr>
          <a:xfrm>
            <a:off x="7859816" y="2580889"/>
            <a:ext cx="74932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선순위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abel"/>
          <p:cNvSpPr/>
          <p:nvPr/>
        </p:nvSpPr>
        <p:spPr>
          <a:xfrm>
            <a:off x="4619846" y="2580889"/>
            <a:ext cx="852268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얼리버드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96190" y="435840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예상 </a:t>
            </a:r>
            <a:r>
              <a:rPr lang="ko-KR" altLang="en-US" sz="1200" dirty="0" err="1" smtClean="0"/>
              <a:t>연수익률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837899" y="43552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투자기간</a:t>
            </a:r>
            <a:endParaRPr lang="ko-KR" altLang="en-US" sz="1200" dirty="0"/>
          </a:p>
        </p:txBody>
      </p:sp>
      <p:grpSp>
        <p:nvGrpSpPr>
          <p:cNvPr id="70" name="Progress Bar"/>
          <p:cNvGrpSpPr/>
          <p:nvPr/>
        </p:nvGrpSpPr>
        <p:grpSpPr>
          <a:xfrm>
            <a:off x="596899" y="6077174"/>
            <a:ext cx="8384263" cy="190501"/>
            <a:chOff x="1335913" y="2163179"/>
            <a:chExt cx="2500314" cy="190501"/>
          </a:xfrm>
        </p:grpSpPr>
        <p:sp>
          <p:nvSpPr>
            <p:cNvPr id="71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Progress"/>
            <p:cNvSpPr/>
            <p:nvPr/>
          </p:nvSpPr>
          <p:spPr>
            <a:xfrm rot="16200000">
              <a:off x="1990471" y="1508621"/>
              <a:ext cx="190500" cy="149961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60%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64257" y="3282346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서울시 강남구 </a:t>
            </a:r>
            <a:r>
              <a:rPr lang="ko-KR" altLang="en-US" sz="2000" dirty="0" err="1" smtClean="0"/>
              <a:t>테헤란로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25</a:t>
            </a:r>
            <a:r>
              <a:rPr lang="ko-KR" altLang="en-US" sz="2000" dirty="0" smtClean="0"/>
              <a:t>길 </a:t>
            </a:r>
            <a:r>
              <a:rPr lang="en-US" altLang="ko-KR" sz="2000" dirty="0" smtClean="0"/>
              <a:t>34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26926" y="4668885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T1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12748" y="4668885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10.5</a:t>
            </a:r>
            <a:r>
              <a:rPr lang="en-US" altLang="ko-KR" sz="2000" dirty="0" smtClean="0">
                <a:latin typeface="Impact" panose="020B0806030902050204" pitchFamily="34" charset="0"/>
              </a:rPr>
              <a:t>%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43282" y="4668885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12</a:t>
            </a:r>
            <a:r>
              <a:rPr lang="en-US" altLang="ko-KR" sz="2000" dirty="0" smtClean="0">
                <a:latin typeface="Impact" panose="020B0806030902050204" pitchFamily="34" charset="0"/>
              </a:rPr>
              <a:t>m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0389" y="6305988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8,641,000</a:t>
            </a:r>
            <a:r>
              <a:rPr lang="ko-KR" altLang="en-US" sz="2800" dirty="0" smtClean="0">
                <a:latin typeface="+mn-ea"/>
              </a:rPr>
              <a:t>원 </a:t>
            </a:r>
            <a:r>
              <a:rPr lang="en-US" altLang="ko-KR" sz="2800" dirty="0" smtClean="0">
                <a:latin typeface="+mn-ea"/>
              </a:rPr>
              <a:t>(121</a:t>
            </a:r>
            <a:r>
              <a:rPr lang="ko-KR" altLang="en-US" sz="2800" dirty="0" smtClean="0">
                <a:latin typeface="+mn-ea"/>
              </a:rPr>
              <a:t>명</a:t>
            </a:r>
            <a:r>
              <a:rPr lang="en-US" altLang="ko-KR" sz="2800" dirty="0" smtClean="0">
                <a:latin typeface="+mn-ea"/>
              </a:rPr>
              <a:t>) / 100,000,000</a:t>
            </a:r>
            <a:r>
              <a:rPr lang="ko-KR" altLang="en-US" sz="2800" dirty="0">
                <a:latin typeface="+mn-ea"/>
              </a:rPr>
              <a:t>원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6327" y="6305988"/>
            <a:ext cx="2035090" cy="523220"/>
          </a:xfrm>
          <a:prstGeom prst="roundRect">
            <a:avLst>
              <a:gd name="adj" fmla="val 938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5830" y="6380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투자시작전</a:t>
            </a:r>
            <a:endParaRPr lang="ko-KR" altLang="en-US" dirty="0"/>
          </a:p>
        </p:txBody>
      </p:sp>
      <p:grpSp>
        <p:nvGrpSpPr>
          <p:cNvPr id="79" name="Placeholder"/>
          <p:cNvGrpSpPr>
            <a:grpSpLocks noChangeAspect="1"/>
          </p:cNvGrpSpPr>
          <p:nvPr/>
        </p:nvGrpSpPr>
        <p:grpSpPr>
          <a:xfrm>
            <a:off x="3186013" y="2220094"/>
            <a:ext cx="1257959" cy="639455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Label"/>
          <p:cNvSpPr/>
          <p:nvPr/>
        </p:nvSpPr>
        <p:spPr>
          <a:xfrm>
            <a:off x="6694483" y="2580889"/>
            <a:ext cx="111254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제휴법인전용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3931" y="5563497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2018.04.03 ~ 2018.04.10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3" name="Label"/>
          <p:cNvSpPr/>
          <p:nvPr/>
        </p:nvSpPr>
        <p:spPr>
          <a:xfrm>
            <a:off x="5529149" y="2956629"/>
            <a:ext cx="111254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세이프티펀드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화살표 연결선 16"/>
          <p:cNvCxnSpPr>
            <a:stCxn id="83" idx="0"/>
            <a:endCxn id="61" idx="2"/>
          </p:cNvCxnSpPr>
          <p:nvPr/>
        </p:nvCxnSpPr>
        <p:spPr>
          <a:xfrm flipV="1">
            <a:off x="6085424" y="2795843"/>
            <a:ext cx="1" cy="16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6" name="그룹"/>
          <p:cNvGrpSpPr/>
          <p:nvPr/>
        </p:nvGrpSpPr>
        <p:grpSpPr>
          <a:xfrm>
            <a:off x="4588489" y="4222121"/>
            <a:ext cx="195622" cy="261608"/>
            <a:chOff x="4210" y="-11904"/>
            <a:chExt cx="195621" cy="261605"/>
          </a:xfrm>
        </p:grpSpPr>
        <p:sp>
          <p:nvSpPr>
            <p:cNvPr id="10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"/>
          <p:cNvGrpSpPr/>
          <p:nvPr/>
        </p:nvGrpSpPr>
        <p:grpSpPr>
          <a:xfrm>
            <a:off x="6302989" y="5482596"/>
            <a:ext cx="195622" cy="261608"/>
            <a:chOff x="4210" y="-11904"/>
            <a:chExt cx="195621" cy="261605"/>
          </a:xfrm>
        </p:grpSpPr>
        <p:sp>
          <p:nvSpPr>
            <p:cNvPr id="11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"/>
          <p:cNvGrpSpPr/>
          <p:nvPr/>
        </p:nvGrpSpPr>
        <p:grpSpPr>
          <a:xfrm>
            <a:off x="537189" y="5952496"/>
            <a:ext cx="195622" cy="261608"/>
            <a:chOff x="4210" y="-11904"/>
            <a:chExt cx="195621" cy="261605"/>
          </a:xfrm>
        </p:grpSpPr>
        <p:sp>
          <p:nvSpPr>
            <p:cNvPr id="11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"/>
          <p:cNvGrpSpPr/>
          <p:nvPr/>
        </p:nvGrpSpPr>
        <p:grpSpPr>
          <a:xfrm>
            <a:off x="2886689" y="6269996"/>
            <a:ext cx="195622" cy="253914"/>
            <a:chOff x="4210" y="-11904"/>
            <a:chExt cx="195621" cy="253911"/>
          </a:xfrm>
        </p:grpSpPr>
        <p:sp>
          <p:nvSpPr>
            <p:cNvPr id="12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1"/>
            <p:cNvSpPr txBox="1"/>
            <p:nvPr/>
          </p:nvSpPr>
          <p:spPr>
            <a:xfrm>
              <a:off x="20432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Placeholder"/>
          <p:cNvGrpSpPr>
            <a:grpSpLocks noChangeAspect="1"/>
          </p:cNvGrpSpPr>
          <p:nvPr/>
        </p:nvGrpSpPr>
        <p:grpSpPr>
          <a:xfrm>
            <a:off x="3186013" y="2891161"/>
            <a:ext cx="1257959" cy="639455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6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Label"/>
          <p:cNvSpPr/>
          <p:nvPr/>
        </p:nvSpPr>
        <p:spPr>
          <a:xfrm>
            <a:off x="9630322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배당금담보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Label"/>
          <p:cNvSpPr/>
          <p:nvPr/>
        </p:nvSpPr>
        <p:spPr>
          <a:xfrm>
            <a:off x="10611397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신탁담보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Label"/>
          <p:cNvSpPr/>
          <p:nvPr/>
        </p:nvSpPr>
        <p:spPr>
          <a:xfrm>
            <a:off x="11603731" y="2970814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컨소시엄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Label"/>
          <p:cNvSpPr/>
          <p:nvPr/>
        </p:nvSpPr>
        <p:spPr>
          <a:xfrm>
            <a:off x="11586797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아파트신탁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Label"/>
          <p:cNvSpPr/>
          <p:nvPr/>
        </p:nvSpPr>
        <p:spPr>
          <a:xfrm>
            <a:off x="11482972" y="3276995"/>
            <a:ext cx="1156582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수수료 면제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Label"/>
          <p:cNvSpPr/>
          <p:nvPr/>
        </p:nvSpPr>
        <p:spPr>
          <a:xfrm>
            <a:off x="8655941" y="2580889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자동투자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619447" y="7136714"/>
            <a:ext cx="2035090" cy="523220"/>
          </a:xfrm>
          <a:prstGeom prst="roundRect">
            <a:avLst>
              <a:gd name="adj" fmla="val 938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연장모집중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endCxn id="92" idx="0"/>
          </p:cNvCxnSpPr>
          <p:nvPr/>
        </p:nvCxnSpPr>
        <p:spPr>
          <a:xfrm>
            <a:off x="1663872" y="6829208"/>
            <a:ext cx="0" cy="307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243766" y="7136714"/>
            <a:ext cx="2035090" cy="523220"/>
          </a:xfrm>
          <a:prstGeom prst="roundRect">
            <a:avLst>
              <a:gd name="adj" fmla="val 938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투자중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4" idx="3"/>
            <a:endCxn id="92" idx="1"/>
          </p:cNvCxnSpPr>
          <p:nvPr/>
        </p:nvCxnSpPr>
        <p:spPr>
          <a:xfrm>
            <a:off x="2278856" y="7398324"/>
            <a:ext cx="3405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92" idx="0"/>
          </p:cNvCxnSpPr>
          <p:nvPr/>
        </p:nvCxnSpPr>
        <p:spPr>
          <a:xfrm>
            <a:off x="1663872" y="6829208"/>
            <a:ext cx="1973120" cy="307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7" name="그룹"/>
          <p:cNvGrpSpPr/>
          <p:nvPr/>
        </p:nvGrpSpPr>
        <p:grpSpPr>
          <a:xfrm>
            <a:off x="1036508" y="6879229"/>
            <a:ext cx="195622" cy="261608"/>
            <a:chOff x="4210" y="-11904"/>
            <a:chExt cx="195621" cy="261605"/>
          </a:xfrm>
        </p:grpSpPr>
        <p:sp>
          <p:nvSpPr>
            <p:cNvPr id="9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819909" y="3759193"/>
            <a:ext cx="3842985" cy="5419531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투게더등급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예상연수익률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투자기간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예상연수익률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투자기간 표시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LTV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부동산담보에만 해당되기 때문에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등급으로 표시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모집기간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관리자툴에서 설정한 모집기간 표시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진행바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투자모집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 바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진행된 바 중앙에 퍼센트 표시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표시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투자시작전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투자중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연장모집중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中 적용되는 것 표시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투자진행금액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모집금액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투자진행금액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{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투자모집금액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연장모집중의 경우 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투자진행금액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{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투자모집금액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썸네일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부동산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동산</a:t>
                      </a:r>
                      <a:r>
                        <a:rPr lang="en-US" altLang="ko-KR" dirty="0" smtClean="0"/>
                        <a:t>, PF </a:t>
                      </a:r>
                      <a:r>
                        <a:rPr lang="ko-KR" altLang="en-US" dirty="0" smtClean="0"/>
                        <a:t>동일</a:t>
                      </a:r>
                      <a:r>
                        <a:rPr lang="en-US" altLang="ko-KR" dirty="0" smtClean="0"/>
                        <a:t>.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142619" y="4727661"/>
            <a:ext cx="5038774" cy="27075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라벨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연체중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투자마감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상환완료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이자납입중일 때의 상태를 표시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간이 정보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상품분류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모집금액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}/{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투자완료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간이 정보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b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투게더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 등급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예상연수익률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투자기간 표시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6899" y="3517899"/>
            <a:ext cx="3924301" cy="39243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00844" y="3521844"/>
            <a:ext cx="3920356" cy="392035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141024" y="2775119"/>
              <a:ext cx="455557" cy="113968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</a:t>
              </a:r>
              <a:r>
                <a:rPr 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이미지</a:t>
              </a:r>
              <a:endParaRPr lang="en-US" sz="2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Placeholder"/>
          <p:cNvGrpSpPr>
            <a:grpSpLocks noChangeAspect="1"/>
          </p:cNvGrpSpPr>
          <p:nvPr/>
        </p:nvGrpSpPr>
        <p:grpSpPr>
          <a:xfrm>
            <a:off x="3207091" y="3591694"/>
            <a:ext cx="1257959" cy="639455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Modal Dialog Overlay"/>
          <p:cNvSpPr>
            <a:spLocks/>
          </p:cNvSpPr>
          <p:nvPr/>
        </p:nvSpPr>
        <p:spPr bwMode="auto">
          <a:xfrm>
            <a:off x="628999" y="3514191"/>
            <a:ext cx="3892201" cy="391642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28" y="645531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투게더등급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1776" y="6481677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예상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연수익률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24543" y="64785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투자기간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719" y="6792161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T1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18334" y="6792161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10.5</a:t>
            </a:r>
            <a:r>
              <a:rPr lang="en-US" altLang="ko-KR" sz="2000" dirty="0" smtClean="0">
                <a:latin typeface="Impact" panose="020B0806030902050204" pitchFamily="34" charset="0"/>
              </a:rPr>
              <a:t>%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29926" y="6792161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Impact" panose="020B0806030902050204" pitchFamily="34" charset="0"/>
              </a:rPr>
              <a:t>12</a:t>
            </a:r>
            <a:r>
              <a:rPr lang="en-US" altLang="ko-KR" sz="2000" dirty="0" smtClean="0">
                <a:latin typeface="Impact" panose="020B0806030902050204" pitchFamily="34" charset="0"/>
              </a:rPr>
              <a:t>m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936" y="5555710"/>
            <a:ext cx="291778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부동산 </a:t>
            </a:r>
            <a:r>
              <a:rPr lang="en-US" altLang="ko-KR" dirty="0" smtClean="0">
                <a:solidFill>
                  <a:schemeClr val="bg1"/>
                </a:solidFill>
              </a:rPr>
              <a:t>1234</a:t>
            </a:r>
            <a:r>
              <a:rPr lang="ko-KR" altLang="en-US" dirty="0" smtClean="0">
                <a:solidFill>
                  <a:schemeClr val="bg1"/>
                </a:solidFill>
              </a:rPr>
              <a:t>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r>
              <a:rPr lang="ko-KR" altLang="en-US" sz="1800" dirty="0" smtClean="0">
                <a:solidFill>
                  <a:schemeClr val="bg1"/>
                </a:solidFill>
              </a:rPr>
              <a:t>억 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</a:rPr>
              <a:t>천만 </a:t>
            </a:r>
            <a:r>
              <a:rPr lang="en-US" altLang="ko-KR" sz="1800" dirty="0" smtClean="0">
                <a:solidFill>
                  <a:schemeClr val="bg1"/>
                </a:solidFill>
              </a:rPr>
              <a:t>/ 518</a:t>
            </a:r>
            <a:r>
              <a:rPr lang="ko-KR" altLang="en-US" sz="1800" dirty="0" smtClean="0">
                <a:solidFill>
                  <a:schemeClr val="bg1"/>
                </a:solidFill>
              </a:rPr>
              <a:t>명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투자완료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1447" y="3591694"/>
            <a:ext cx="1346887" cy="39524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이자납입중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71447" y="2985559"/>
            <a:ext cx="1346887" cy="39524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상환완료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1447" y="2517390"/>
            <a:ext cx="1346887" cy="39524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투자마감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1447" y="2048289"/>
            <a:ext cx="1346887" cy="39524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연체중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89" name="그룹"/>
          <p:cNvGrpSpPr/>
          <p:nvPr/>
        </p:nvGrpSpPr>
        <p:grpSpPr>
          <a:xfrm>
            <a:off x="482957" y="3477369"/>
            <a:ext cx="195622" cy="261608"/>
            <a:chOff x="4210" y="-11904"/>
            <a:chExt cx="195621" cy="261605"/>
          </a:xfrm>
        </p:grpSpPr>
        <p:sp>
          <p:nvSpPr>
            <p:cNvPr id="90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"/>
          <p:cNvGrpSpPr/>
          <p:nvPr/>
        </p:nvGrpSpPr>
        <p:grpSpPr>
          <a:xfrm>
            <a:off x="606524" y="5503877"/>
            <a:ext cx="195622" cy="261608"/>
            <a:chOff x="4210" y="-11904"/>
            <a:chExt cx="195621" cy="261605"/>
          </a:xfrm>
        </p:grpSpPr>
        <p:sp>
          <p:nvSpPr>
            <p:cNvPr id="109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3" name="그룹"/>
          <p:cNvGrpSpPr/>
          <p:nvPr/>
        </p:nvGrpSpPr>
        <p:grpSpPr>
          <a:xfrm>
            <a:off x="507670" y="6381207"/>
            <a:ext cx="195622" cy="261608"/>
            <a:chOff x="4210" y="-11904"/>
            <a:chExt cx="195621" cy="261605"/>
          </a:xfrm>
        </p:grpSpPr>
        <p:sp>
          <p:nvSpPr>
            <p:cNvPr id="12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71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상품리스트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대출하기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대출신청서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en-US" dirty="0" smtClean="0"/>
                        <a:t>menu/?menu=loan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상품군</a:t>
                      </a:r>
                      <a:r>
                        <a:rPr lang="ko-KR" altLang="en-US" dirty="0" smtClean="0"/>
                        <a:t> 추가로 인한 대출 신청 메뉴 변경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Rectangle"/>
          <p:cNvSpPr/>
          <p:nvPr/>
        </p:nvSpPr>
        <p:spPr>
          <a:xfrm>
            <a:off x="215899" y="1803748"/>
            <a:ext cx="8765263" cy="72275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99" y="1803748"/>
            <a:ext cx="8765263" cy="3131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6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19844" y="2124844"/>
            <a:ext cx="8761318" cy="131685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87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89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8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182124" y="2615336"/>
              <a:ext cx="373352" cy="433535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부동산</a:t>
              </a:r>
              <a:r>
                <a:rPr lang="en-US" altLang="ko-KR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 상품</a:t>
              </a:r>
              <a:endParaRPr lang="en-US" sz="3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Search Box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083650" y="3308742"/>
            <a:ext cx="3005408" cy="281806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09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10" name="Search Icon" descr="&lt;SmartSettings&gt;&lt;SmartResize anchorLeft=&quot;Absolut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36242" y="1323277"/>
              <a:ext cx="76199" cy="117023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4689342" y="4176584"/>
            <a:ext cx="3924682" cy="24219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3976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491" y="4176584"/>
            <a:ext cx="3924682" cy="24219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5899" y="9031267"/>
            <a:ext cx="8765263" cy="2352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▼▼▼  이어서  ▼▼▼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690645" y="5117892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93038" y="5117892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0003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640949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91827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28800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08962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59840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11963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341892" y="4291905"/>
            <a:ext cx="3300731" cy="37294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투자 상품 메뉴에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진입시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상세검색버튼이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팝업으로 필터를 할 수 있습니다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Button"/>
          <p:cNvSpPr/>
          <p:nvPr/>
        </p:nvSpPr>
        <p:spPr>
          <a:xfrm>
            <a:off x="6222870" y="3303776"/>
            <a:ext cx="908209" cy="28677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상세검색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" name="그룹"/>
          <p:cNvGrpSpPr/>
          <p:nvPr/>
        </p:nvGrpSpPr>
        <p:grpSpPr>
          <a:xfrm>
            <a:off x="6161277" y="3148161"/>
            <a:ext cx="195622" cy="261608"/>
            <a:chOff x="4210" y="-11904"/>
            <a:chExt cx="195621" cy="261605"/>
          </a:xfrm>
        </p:grpSpPr>
        <p:sp>
          <p:nvSpPr>
            <p:cNvPr id="39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0" b="9584"/>
          <a:stretch/>
        </p:blipFill>
        <p:spPr>
          <a:xfrm>
            <a:off x="9504155" y="2177346"/>
            <a:ext cx="3016743" cy="103680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549114" y="191573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BG </a:t>
            </a:r>
            <a:r>
              <a:rPr lang="ko-KR" altLang="en-US" sz="1100" dirty="0" smtClean="0"/>
              <a:t>참고 이미지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951808" y="2604304"/>
            <a:ext cx="1410354" cy="0"/>
          </a:xfrm>
          <a:prstGeom prst="straightConnector1">
            <a:avLst/>
          </a:prstGeom>
          <a:ln w="3175">
            <a:solidFill>
              <a:srgbClr val="FF7F7F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상품리스트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대출하기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대출신청서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en-US" dirty="0" smtClean="0"/>
                        <a:t>menu/?menu=loan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상품군</a:t>
                      </a:r>
                      <a:r>
                        <a:rPr lang="ko-KR" altLang="en-US" dirty="0" smtClean="0"/>
                        <a:t> 추가로 인한 대출 신청 메뉴 변경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Rectangle"/>
          <p:cNvSpPr/>
          <p:nvPr/>
        </p:nvSpPr>
        <p:spPr>
          <a:xfrm>
            <a:off x="215899" y="1803748"/>
            <a:ext cx="8765263" cy="72275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99" y="1803748"/>
            <a:ext cx="8765263" cy="3131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6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19844" y="2124844"/>
            <a:ext cx="8761318" cy="131685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87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89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8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182124" y="2615336"/>
              <a:ext cx="373352" cy="433535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부동산</a:t>
              </a:r>
              <a:r>
                <a:rPr lang="en-US" altLang="ko-KR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3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 상품</a:t>
              </a:r>
              <a:endParaRPr lang="en-US" sz="3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Search Box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083650" y="3308742"/>
            <a:ext cx="3005408" cy="281806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09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10" name="Search Icon" descr="&lt;SmartSettings&gt;&lt;SmartResize anchorLeft=&quot;Absolut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36242" y="1323277"/>
              <a:ext cx="76199" cy="117023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4689342" y="4176584"/>
            <a:ext cx="3924682" cy="24219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3976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491" y="4176584"/>
            <a:ext cx="3924682" cy="24219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5899" y="9031267"/>
            <a:ext cx="8765263" cy="2352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▼▼▼  이어서  ▼▼▼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690645" y="5117892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93038" y="5117892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0003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640949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91827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28800" y="6887370"/>
            <a:ext cx="1885224" cy="171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08962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59840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11963" y="7506718"/>
            <a:ext cx="174919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썸네일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341892" y="4291905"/>
            <a:ext cx="3300731" cy="37294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  및 상품명으로 검색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상태값이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투자시작전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투자중인 경우에만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위치한다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상태값이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투자마감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이자납입중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상환완료인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경우에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위치한다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0" b="9584"/>
          <a:stretch/>
        </p:blipFill>
        <p:spPr>
          <a:xfrm>
            <a:off x="9504155" y="2177346"/>
            <a:ext cx="3016743" cy="103680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549114" y="191573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BG </a:t>
            </a:r>
            <a:r>
              <a:rPr lang="ko-KR" altLang="en-US" sz="1100" dirty="0" smtClean="0"/>
              <a:t>참고 이미지</a:t>
            </a:r>
            <a:endParaRPr lang="ko-KR" altLang="en-US" sz="11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951808" y="2604304"/>
            <a:ext cx="1410354" cy="0"/>
          </a:xfrm>
          <a:prstGeom prst="straightConnector1">
            <a:avLst/>
          </a:prstGeom>
          <a:ln w="3175">
            <a:solidFill>
              <a:srgbClr val="FF7F7F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dal Dialog Overlay"/>
          <p:cNvSpPr>
            <a:spLocks/>
          </p:cNvSpPr>
          <p:nvPr/>
        </p:nvSpPr>
        <p:spPr bwMode="auto">
          <a:xfrm>
            <a:off x="210120" y="2150753"/>
            <a:ext cx="8771041" cy="6880513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7717" y="4291905"/>
            <a:ext cx="7588966" cy="4373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Button"/>
          <p:cNvSpPr/>
          <p:nvPr/>
        </p:nvSpPr>
        <p:spPr>
          <a:xfrm>
            <a:off x="6222870" y="3303776"/>
            <a:ext cx="908209" cy="28677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상세검색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2272" y="4446734"/>
            <a:ext cx="8322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필터</a:t>
            </a:r>
            <a:endParaRPr lang="ko-KR" altLang="en-US"/>
          </a:p>
        </p:txBody>
      </p:sp>
      <p:cxnSp>
        <p:nvCxnSpPr>
          <p:cNvPr id="45" name="Divider"/>
          <p:cNvCxnSpPr/>
          <p:nvPr/>
        </p:nvCxnSpPr>
        <p:spPr>
          <a:xfrm>
            <a:off x="1331410" y="5008769"/>
            <a:ext cx="6620398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elete"/>
          <p:cNvSpPr>
            <a:spLocks noChangeAspect="1"/>
          </p:cNvSpPr>
          <p:nvPr/>
        </p:nvSpPr>
        <p:spPr bwMode="auto">
          <a:xfrm>
            <a:off x="8021431" y="4448842"/>
            <a:ext cx="267675" cy="267673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6183" y="572563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담보유형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16183" y="51829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상품분류</a:t>
            </a:r>
            <a:endParaRPr lang="ko-KR" altLang="en-US" dirty="0"/>
          </a:p>
        </p:txBody>
      </p:sp>
      <p:sp>
        <p:nvSpPr>
          <p:cNvPr id="51" name="Button"/>
          <p:cNvSpPr/>
          <p:nvPr/>
        </p:nvSpPr>
        <p:spPr>
          <a:xfrm>
            <a:off x="2751365" y="5217634"/>
            <a:ext cx="55817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P2P Care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3431011" y="5217634"/>
            <a:ext cx="97369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</a:t>
            </a:r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부동산 담보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4526173" y="5217634"/>
            <a:ext cx="1024598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Financing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2279184" y="5751700"/>
            <a:ext cx="335667" cy="207026"/>
          </a:xfrm>
          <a:prstGeom prst="roundRect">
            <a:avLst>
              <a:gd name="adj" fmla="val 1118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2279184" y="5222423"/>
            <a:ext cx="365532" cy="207026"/>
          </a:xfrm>
          <a:prstGeom prst="roundRect">
            <a:avLst>
              <a:gd name="adj" fmla="val 1118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/>
          <p:cNvSpPr/>
          <p:nvPr/>
        </p:nvSpPr>
        <p:spPr>
          <a:xfrm>
            <a:off x="2751365" y="5751700"/>
            <a:ext cx="636610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아파트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3467918" y="5751700"/>
            <a:ext cx="636610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아파트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후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4184471" y="5751700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빌라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/>
          <p:nvPr/>
        </p:nvSpPr>
        <p:spPr>
          <a:xfrm>
            <a:off x="4606116" y="5751700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단독주택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5249202" y="5751700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5660776" y="5751700"/>
            <a:ext cx="636610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건물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빌딩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6373293" y="5751700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오피스텔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7013913" y="5751700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주상복합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2751365" y="6070303"/>
            <a:ext cx="740628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 및 건물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567714" y="6070303"/>
            <a:ext cx="682362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다세대주택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322205" y="6070303"/>
            <a:ext cx="1096700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근린생활시설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5480456" y="6070303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다가구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6004406" y="6070303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근린주택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/>
          <p:nvPr/>
        </p:nvSpPr>
        <p:spPr>
          <a:xfrm>
            <a:off x="6641763" y="6070303"/>
            <a:ext cx="682362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전세보증금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7392595" y="6070303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공장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/>
          <p:cNvSpPr/>
          <p:nvPr/>
        </p:nvSpPr>
        <p:spPr>
          <a:xfrm>
            <a:off x="2751365" y="6388906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오피스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/>
          <p:cNvSpPr/>
          <p:nvPr/>
        </p:nvSpPr>
        <p:spPr>
          <a:xfrm>
            <a:off x="3288517" y="6388906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연립주택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/>
          <p:cNvSpPr/>
          <p:nvPr/>
        </p:nvSpPr>
        <p:spPr>
          <a:xfrm>
            <a:off x="3936456" y="6388906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기타토지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/>
          <p:cNvSpPr/>
          <p:nvPr/>
        </p:nvSpPr>
        <p:spPr>
          <a:xfrm>
            <a:off x="4584490" y="6388906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6289" y="680395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예상 </a:t>
            </a:r>
            <a:r>
              <a:rPr lang="ko-KR" altLang="en-US" sz="1100" dirty="0" err="1" smtClean="0"/>
              <a:t>연수익률</a:t>
            </a:r>
            <a:endParaRPr lang="ko-KR" altLang="en-US" dirty="0"/>
          </a:p>
        </p:txBody>
      </p:sp>
      <p:sp>
        <p:nvSpPr>
          <p:cNvPr id="76" name="Input Field"/>
          <p:cNvSpPr>
            <a:spLocks noChangeArrowheads="1"/>
          </p:cNvSpPr>
          <p:nvPr/>
        </p:nvSpPr>
        <p:spPr bwMode="auto">
          <a:xfrm>
            <a:off x="2280444" y="6824663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77" name="Input Field"/>
          <p:cNvSpPr>
            <a:spLocks noChangeArrowheads="1"/>
          </p:cNvSpPr>
          <p:nvPr/>
        </p:nvSpPr>
        <p:spPr bwMode="auto">
          <a:xfrm>
            <a:off x="4137646" y="6824663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922" y="677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~</a:t>
            </a:r>
            <a:endParaRPr lang="ko-KR" alt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3563265" y="67796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%</a:t>
            </a:r>
            <a:endParaRPr lang="ko-KR" altLang="en-US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5384981" y="67796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%</a:t>
            </a:r>
            <a:endParaRPr lang="ko-KR" alt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1457247" y="737591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라벨</a:t>
            </a:r>
            <a:endParaRPr lang="ko-KR" altLang="en-US" dirty="0"/>
          </a:p>
        </p:txBody>
      </p:sp>
      <p:sp>
        <p:nvSpPr>
          <p:cNvPr id="81" name="Button"/>
          <p:cNvSpPr/>
          <p:nvPr/>
        </p:nvSpPr>
        <p:spPr>
          <a:xfrm>
            <a:off x="2277912" y="7377603"/>
            <a:ext cx="335667" cy="207026"/>
          </a:xfrm>
          <a:prstGeom prst="roundRect">
            <a:avLst>
              <a:gd name="adj" fmla="val 1118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2751365" y="7374575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자동투자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/>
          <p:cNvSpPr/>
          <p:nvPr/>
        </p:nvSpPr>
        <p:spPr>
          <a:xfrm>
            <a:off x="3461785" y="7374575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자동투자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상품리스트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대출하기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대출신청서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en-US" dirty="0" smtClean="0"/>
                        <a:t>menu/?menu=loan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상품군</a:t>
                      </a:r>
                      <a:r>
                        <a:rPr lang="ko-KR" altLang="en-US" dirty="0" smtClean="0"/>
                        <a:t> 추가로 인한 대출 신청 메뉴 변경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Rectangle"/>
          <p:cNvSpPr/>
          <p:nvPr/>
        </p:nvSpPr>
        <p:spPr>
          <a:xfrm>
            <a:off x="215899" y="1803748"/>
            <a:ext cx="8765263" cy="72275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99" y="1803748"/>
            <a:ext cx="8765263" cy="3131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6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19844" y="2124844"/>
            <a:ext cx="8761318" cy="131685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87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89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8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269828" y="2697801"/>
              <a:ext cx="197942" cy="26860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altLang="ko-KR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 상품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Search Box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900092" y="3308742"/>
            <a:ext cx="3005408" cy="281806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09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10" name="Search Icon" descr="&lt;SmartSettings&gt;&lt;SmartResize anchorLeft=&quot;Absolut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36242" y="1323277"/>
              <a:ext cx="76199" cy="117023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1" name="Button"/>
          <p:cNvSpPr/>
          <p:nvPr/>
        </p:nvSpPr>
        <p:spPr>
          <a:xfrm>
            <a:off x="6031705" y="3303776"/>
            <a:ext cx="908209" cy="28677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상세검색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5546" y="4176584"/>
            <a:ext cx="2292455" cy="24219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452302" y="4176584"/>
            <a:ext cx="2292455" cy="24219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6089058" y="4176584"/>
            <a:ext cx="2292455" cy="24219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상세페이지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2872" y="1378563"/>
            <a:ext cx="9173791" cy="289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GNB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2872" y="2352448"/>
            <a:ext cx="915114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743" y="1695571"/>
            <a:ext cx="766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부동산 </a:t>
            </a:r>
            <a:r>
              <a:rPr lang="en-US" altLang="ko-KR" sz="1600" dirty="0" smtClean="0"/>
              <a:t>0000</a:t>
            </a:r>
            <a:r>
              <a:rPr lang="ko-KR" altLang="en-US" sz="1600" dirty="0" smtClean="0"/>
              <a:t>호 </a:t>
            </a:r>
            <a:r>
              <a:rPr lang="en-US" altLang="ko-KR" sz="1600" dirty="0" smtClean="0"/>
              <a:t>[ 000</a:t>
            </a:r>
            <a:r>
              <a:rPr lang="ko-KR" altLang="en-US" sz="1600" dirty="0" smtClean="0"/>
              <a:t>호 연장 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경기 </a:t>
            </a:r>
            <a:r>
              <a:rPr lang="ko-KR" altLang="en-US" sz="1600" dirty="0"/>
              <a:t>안양 석수동 </a:t>
            </a:r>
            <a:r>
              <a:rPr lang="ko-KR" altLang="en-US" sz="1600" dirty="0" err="1"/>
              <a:t>새천년맨션</a:t>
            </a:r>
            <a:endParaRPr lang="en-US" altLang="ko-KR" sz="1600" dirty="0" smtClean="0"/>
          </a:p>
        </p:txBody>
      </p:sp>
      <p:grpSp>
        <p:nvGrpSpPr>
          <p:cNvPr id="11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57962" y="2467760"/>
            <a:ext cx="3265031" cy="279810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12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4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2"/>
              </p:custDataLst>
            </p:nvPr>
          </p:nvSpPr>
          <p:spPr>
            <a:xfrm>
              <a:off x="4209307" y="2774442"/>
              <a:ext cx="318993" cy="11532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상품 이미지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Progress Bar"/>
          <p:cNvGrpSpPr/>
          <p:nvPr/>
        </p:nvGrpSpPr>
        <p:grpSpPr>
          <a:xfrm>
            <a:off x="4013380" y="4612804"/>
            <a:ext cx="5065569" cy="155629"/>
            <a:chOff x="1335913" y="2163179"/>
            <a:chExt cx="2500314" cy="190501"/>
          </a:xfrm>
        </p:grpSpPr>
        <p:sp>
          <p:nvSpPr>
            <p:cNvPr id="18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Progress"/>
            <p:cNvSpPr/>
            <p:nvPr/>
          </p:nvSpPr>
          <p:spPr>
            <a:xfrm rot="16200000">
              <a:off x="1990471" y="1508621"/>
              <a:ext cx="190500" cy="1499616"/>
            </a:xfrm>
            <a:prstGeom prst="round2SameRect">
              <a:avLst>
                <a:gd name="adj1" fmla="val 14167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Placeholder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432450" y="6911127"/>
            <a:ext cx="1646499" cy="1892210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1"/>
              </p:custDataLst>
            </p:nvPr>
          </p:nvSpPr>
          <p:spPr>
            <a:xfrm>
              <a:off x="4100031" y="2746834"/>
              <a:ext cx="537545" cy="17053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57747"/>
              </p:ext>
            </p:extLst>
          </p:nvPr>
        </p:nvGraphicFramePr>
        <p:xfrm>
          <a:off x="537684" y="5426402"/>
          <a:ext cx="8541265" cy="95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253">
                  <a:extLst>
                    <a:ext uri="{9D8B030D-6E8A-4147-A177-3AD203B41FA5}">
                      <a16:colId xmlns:a16="http://schemas.microsoft.com/office/drawing/2014/main" val="3567261078"/>
                    </a:ext>
                  </a:extLst>
                </a:gridCol>
                <a:gridCol w="1708253">
                  <a:extLst>
                    <a:ext uri="{9D8B030D-6E8A-4147-A177-3AD203B41FA5}">
                      <a16:colId xmlns:a16="http://schemas.microsoft.com/office/drawing/2014/main" val="1877048035"/>
                    </a:ext>
                  </a:extLst>
                </a:gridCol>
                <a:gridCol w="1708253">
                  <a:extLst>
                    <a:ext uri="{9D8B030D-6E8A-4147-A177-3AD203B41FA5}">
                      <a16:colId xmlns:a16="http://schemas.microsoft.com/office/drawing/2014/main" val="1124061730"/>
                    </a:ext>
                  </a:extLst>
                </a:gridCol>
                <a:gridCol w="1708253">
                  <a:extLst>
                    <a:ext uri="{9D8B030D-6E8A-4147-A177-3AD203B41FA5}">
                      <a16:colId xmlns:a16="http://schemas.microsoft.com/office/drawing/2014/main" val="2226034256"/>
                    </a:ext>
                  </a:extLst>
                </a:gridCol>
                <a:gridCol w="1708253">
                  <a:extLst>
                    <a:ext uri="{9D8B030D-6E8A-4147-A177-3AD203B41FA5}">
                      <a16:colId xmlns:a16="http://schemas.microsoft.com/office/drawing/2014/main" val="4123729558"/>
                    </a:ext>
                  </a:extLst>
                </a:gridCol>
              </a:tblGrid>
              <a:tr h="3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대출 기간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상환방식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상환일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투게더펀딩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 투자수익 금액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994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만기일시상환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매월 대출실행일의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응당일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월단위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후취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271,232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280,273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(31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8024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23935" y="4801905"/>
            <a:ext cx="254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00FF"/>
                </a:solidFill>
                <a:latin typeface="+mj-ea"/>
                <a:ea typeface="+mj-ea"/>
              </a:rPr>
              <a:t>1,800</a:t>
            </a:r>
            <a:r>
              <a:rPr lang="ko-KR" altLang="en-US" sz="1600" b="1" dirty="0" smtClean="0">
                <a:solidFill>
                  <a:srgbClr val="0000FF"/>
                </a:solidFill>
                <a:latin typeface="+mj-ea"/>
                <a:ea typeface="+mj-ea"/>
              </a:rPr>
              <a:t>만원 </a:t>
            </a:r>
            <a:r>
              <a:rPr lang="en-US" altLang="ko-KR" sz="1600" dirty="0" smtClean="0">
                <a:latin typeface="+mj-ea"/>
                <a:ea typeface="+mj-ea"/>
              </a:rPr>
              <a:t>/ 3,000 </a:t>
            </a:r>
            <a:r>
              <a:rPr lang="ko-KR" altLang="en-US" sz="1600" dirty="0" smtClean="0">
                <a:latin typeface="+mj-ea"/>
                <a:ea typeface="+mj-ea"/>
              </a:rPr>
              <a:t>만원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10087" y="5090033"/>
            <a:ext cx="100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66</a:t>
            </a:r>
            <a:r>
              <a:rPr lang="ko-KR" altLang="en-US" sz="1200" dirty="0" smtClean="0">
                <a:latin typeface="+mj-ea"/>
                <a:ea typeface="+mj-ea"/>
              </a:rPr>
              <a:t>명 참여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17964" y="4757513"/>
            <a:ext cx="93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60%</a:t>
            </a:r>
            <a:endParaRPr lang="en-US" altLang="ko-KR" sz="2800" dirty="0" smtClean="0">
              <a:latin typeface="+mj-ea"/>
              <a:ea typeface="+mj-ea"/>
            </a:endParaRPr>
          </a:p>
        </p:txBody>
      </p:sp>
      <p:grpSp>
        <p:nvGrpSpPr>
          <p:cNvPr id="30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80993" y="6521368"/>
            <a:ext cx="6624631" cy="389761"/>
            <a:chOff x="595686" y="2423988"/>
            <a:chExt cx="6994886" cy="240301"/>
          </a:xfrm>
          <a:solidFill>
            <a:srgbClr val="FFFFFF"/>
          </a:solidFill>
        </p:grpSpPr>
        <p:cxnSp>
          <p:nvCxnSpPr>
            <p:cNvPr id="31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15"/>
              </p:custDataLst>
            </p:nvPr>
          </p:nvCxnSpPr>
          <p:spPr>
            <a:xfrm flipH="1">
              <a:off x="595686" y="2664289"/>
              <a:ext cx="10392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16"/>
              </p:custDataLst>
            </p:nvPr>
          </p:nvCxnSpPr>
          <p:spPr>
            <a:xfrm>
              <a:off x="1546067" y="2664289"/>
              <a:ext cx="604450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99612" y="2423988"/>
              <a:ext cx="849847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606105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2505813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심사정보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3405522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Placeholder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57962" y="7187678"/>
            <a:ext cx="6635330" cy="1616666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4274166" y="2732304"/>
              <a:ext cx="189274" cy="199599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컨텐츠 영역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43" name="Label"/>
          <p:cNvSpPr/>
          <p:nvPr/>
        </p:nvSpPr>
        <p:spPr>
          <a:xfrm>
            <a:off x="4123368" y="2435612"/>
            <a:ext cx="111254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P2P Care</a:t>
            </a:r>
          </a:p>
        </p:txBody>
      </p:sp>
      <p:sp>
        <p:nvSpPr>
          <p:cNvPr id="44" name="Label"/>
          <p:cNvSpPr/>
          <p:nvPr/>
        </p:nvSpPr>
        <p:spPr>
          <a:xfrm>
            <a:off x="5330176" y="2435612"/>
            <a:ext cx="749329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선순위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abel"/>
          <p:cNvSpPr/>
          <p:nvPr/>
        </p:nvSpPr>
        <p:spPr>
          <a:xfrm>
            <a:off x="6145516" y="2435612"/>
            <a:ext cx="915064" cy="21495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배당금담보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0828" y="2465318"/>
            <a:ext cx="1360726" cy="4575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투자 진행중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2872" y="8984059"/>
            <a:ext cx="9201009" cy="19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이어서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17569" y="2753896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0000-00-00  ~ 0000-00-00</a:t>
            </a:r>
            <a:endParaRPr lang="ko-KR" altLang="en-US" sz="14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91212"/>
              </p:ext>
            </p:extLst>
          </p:nvPr>
        </p:nvGraphicFramePr>
        <p:xfrm>
          <a:off x="4343346" y="3189446"/>
          <a:ext cx="43826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23">
                  <a:extLst>
                    <a:ext uri="{9D8B030D-6E8A-4147-A177-3AD203B41FA5}">
                      <a16:colId xmlns:a16="http://schemas.microsoft.com/office/drawing/2014/main" val="1582330150"/>
                    </a:ext>
                  </a:extLst>
                </a:gridCol>
                <a:gridCol w="1590558">
                  <a:extLst>
                    <a:ext uri="{9D8B030D-6E8A-4147-A177-3AD203B41FA5}">
                      <a16:colId xmlns:a16="http://schemas.microsoft.com/office/drawing/2014/main" val="728738360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2099125418"/>
                    </a:ext>
                  </a:extLst>
                </a:gridCol>
              </a:tblGrid>
              <a:tr h="224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예상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연수익률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모집금액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대출기간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6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Impact" panose="020B0806030902050204" pitchFamily="34" charset="0"/>
                        </a:rPr>
                        <a:t>9.5%</a:t>
                      </a:r>
                      <a:endParaRPr lang="ko-KR" altLang="en-US" sz="2400" dirty="0" smtClean="0">
                        <a:latin typeface="Impact" panose="020B080603090205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Impact" panose="020B0806030902050204" pitchFamily="34" charset="0"/>
                        </a:rPr>
                        <a:t>3,000</a:t>
                      </a:r>
                      <a:r>
                        <a:rPr lang="en-US" altLang="ko-KR" sz="2400" b="1" dirty="0" smtClean="0">
                          <a:latin typeface="Impact" panose="020B0806030902050204" pitchFamily="34" charset="0"/>
                        </a:rPr>
                        <a:t> </a:t>
                      </a:r>
                      <a:r>
                        <a:rPr lang="ko-KR" altLang="en-US" sz="2400" b="1" dirty="0" smtClean="0">
                          <a:latin typeface="Impact" panose="020B0806030902050204" pitchFamily="34" charset="0"/>
                        </a:rPr>
                        <a:t>만원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Impact" panose="020B0806030902050204" pitchFamily="34" charset="0"/>
                        </a:rPr>
                        <a:t>6</a:t>
                      </a:r>
                      <a:r>
                        <a:rPr lang="en-US" altLang="ko-KR" sz="2400" b="1" dirty="0" smtClean="0">
                          <a:latin typeface="Impact" panose="020B0806030902050204" pitchFamily="34" charset="0"/>
                        </a:rPr>
                        <a:t> </a:t>
                      </a:r>
                      <a:r>
                        <a:rPr lang="ko-KR" altLang="en-US" sz="2400" b="1" dirty="0" smtClean="0">
                          <a:latin typeface="Impact" panose="020B0806030902050204" pitchFamily="34" charset="0"/>
                        </a:rPr>
                        <a:t>개월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758816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561980" y="4959407"/>
            <a:ext cx="3233278" cy="288483"/>
            <a:chOff x="7512722" y="3537684"/>
            <a:chExt cx="1473231" cy="383970"/>
          </a:xfrm>
          <a:solidFill>
            <a:schemeClr val="bg1"/>
          </a:solidFill>
        </p:grpSpPr>
        <p:sp>
          <p:nvSpPr>
            <p:cNvPr id="57" name="Download"/>
            <p:cNvSpPr>
              <a:spLocks noChangeAspect="1" noEditPoints="1"/>
            </p:cNvSpPr>
            <p:nvPr/>
          </p:nvSpPr>
          <p:spPr bwMode="auto">
            <a:xfrm>
              <a:off x="7731090" y="3646544"/>
              <a:ext cx="163513" cy="163512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7512722" y="3537684"/>
              <a:ext cx="1473231" cy="38397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21821" y="3589801"/>
              <a:ext cx="124217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투자 설명서</a:t>
              </a:r>
              <a:endParaRPr lang="ko-KR" altLang="en-US" sz="1200" dirty="0"/>
            </a:p>
          </p:txBody>
        </p:sp>
      </p:grp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657036" y="4122924"/>
            <a:ext cx="1394526" cy="307425"/>
            <a:chOff x="595684" y="1538600"/>
            <a:chExt cx="1394526" cy="254071"/>
          </a:xfrm>
          <a:solidFill>
            <a:srgbClr val="FFFFFF"/>
          </a:solidFill>
        </p:grpSpPr>
        <p:sp>
          <p:nvSpPr>
            <p:cNvPr id="54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4" y="1538601"/>
              <a:ext cx="1202158" cy="24715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첨부파일</a:t>
              </a:r>
              <a:endPara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747173" y="1538600"/>
              <a:ext cx="243037" cy="2540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48832" y="1657173"/>
              <a:ext cx="64008" cy="2989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Download"/>
          <p:cNvSpPr>
            <a:spLocks noChangeAspect="1" noEditPoints="1"/>
          </p:cNvSpPr>
          <p:nvPr/>
        </p:nvSpPr>
        <p:spPr bwMode="auto">
          <a:xfrm>
            <a:off x="5769929" y="4216828"/>
            <a:ext cx="163513" cy="12284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82905"/>
              </p:ext>
            </p:extLst>
          </p:nvPr>
        </p:nvGraphicFramePr>
        <p:xfrm>
          <a:off x="9490921" y="1622497"/>
          <a:ext cx="3151702" cy="543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1179095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  <a:gridCol w="1669823">
                  <a:extLst>
                    <a:ext uri="{9D8B030D-6E8A-4147-A177-3AD203B41FA5}">
                      <a16:colId xmlns:a16="http://schemas.microsoft.com/office/drawing/2014/main" val="2531633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 종류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호수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연장인 경우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 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 이름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상태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값 표시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투자 진행중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투자시작전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투자마감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연체중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  <a:tr h="252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선택한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각 상품 특이사항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딱지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24704"/>
                  </a:ext>
                </a:extLst>
              </a:tr>
              <a:tr h="1058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얼리버드</a:t>
                      </a:r>
                      <a:endParaRPr lang="en-US" altLang="ko-KR" sz="10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P2Pcare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제휴법인전용</a:t>
                      </a:r>
                      <a:endParaRPr lang="en-US" altLang="ko-KR" sz="10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선순위</a:t>
                      </a:r>
                      <a:endParaRPr lang="en-US" altLang="ko-KR" sz="10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배당금담보</a:t>
                      </a:r>
                      <a:endParaRPr lang="en-US" altLang="ko-KR" sz="10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신탁담보</a:t>
                      </a:r>
                      <a:endParaRPr lang="en-US" altLang="ko-KR" sz="10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아파트 신탁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컨소시엄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수수료면제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자동투자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세이프티펀드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5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투자기간 표시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80003"/>
                  </a:ext>
                </a:extLst>
              </a:tr>
              <a:tr h="1451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개까지 첨부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다운 가능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현재 기능과 동일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2899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탭으로 각 정보 표시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다음 페이지에서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설명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rgbClr val="C00000"/>
                          </a:solidFill>
                        </a:rPr>
                        <a:t>※</a:t>
                      </a:r>
                      <a:r>
                        <a:rPr lang="ko-KR" altLang="en-US" sz="1000" b="0" baseline="0" dirty="0" smtClean="0">
                          <a:solidFill>
                            <a:srgbClr val="C00000"/>
                          </a:solidFill>
                        </a:rPr>
                        <a:t>단</a:t>
                      </a:r>
                      <a:r>
                        <a:rPr lang="en-US" altLang="ko-KR" sz="1000" b="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rgbClr val="C00000"/>
                          </a:solidFill>
                        </a:rPr>
                        <a:t>업체 정보는 동산에만 표시</a:t>
                      </a:r>
                      <a:endParaRPr lang="ko-KR" altLang="en-US" sz="1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14765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플로팅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다음페이지에서 설명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94063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리스트 페이지와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동일 사이즈로 상품이미지 표시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27239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342208" y="1691609"/>
            <a:ext cx="245857" cy="253916"/>
            <a:chOff x="-1761785" y="3205332"/>
            <a:chExt cx="245857" cy="253916"/>
          </a:xfrm>
        </p:grpSpPr>
        <p:sp>
          <p:nvSpPr>
            <p:cNvPr id="61" name="직사각형 60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19804" y="2416131"/>
            <a:ext cx="245857" cy="253916"/>
            <a:chOff x="-1761785" y="3205332"/>
            <a:chExt cx="245857" cy="253916"/>
          </a:xfrm>
        </p:grpSpPr>
        <p:sp>
          <p:nvSpPr>
            <p:cNvPr id="65" name="직사각형 64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46859" y="2404568"/>
            <a:ext cx="245857" cy="253916"/>
            <a:chOff x="-1761785" y="3205332"/>
            <a:chExt cx="245857" cy="253916"/>
          </a:xfrm>
        </p:grpSpPr>
        <p:sp>
          <p:nvSpPr>
            <p:cNvPr id="68" name="직사각형 67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547917" y="3994458"/>
            <a:ext cx="245857" cy="253916"/>
            <a:chOff x="-1761785" y="3205332"/>
            <a:chExt cx="245857" cy="253916"/>
          </a:xfrm>
        </p:grpSpPr>
        <p:sp>
          <p:nvSpPr>
            <p:cNvPr id="71" name="직사각형 70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5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897869" y="4801905"/>
            <a:ext cx="1368150" cy="913405"/>
            <a:chOff x="595686" y="1261242"/>
            <a:chExt cx="1368150" cy="1120831"/>
          </a:xfrm>
        </p:grpSpPr>
        <p:grpSp>
          <p:nvGrpSpPr>
            <p:cNvPr id="81" name="Drop-Down Box"/>
            <p:cNvGrpSpPr/>
            <p:nvPr/>
          </p:nvGrpSpPr>
          <p:grpSpPr>
            <a:xfrm>
              <a:off x="595686" y="1261242"/>
              <a:ext cx="1368150" cy="295841"/>
              <a:chOff x="595686" y="1261242"/>
              <a:chExt cx="1368150" cy="295841"/>
            </a:xfrm>
          </p:grpSpPr>
          <p:sp>
            <p:nvSpPr>
              <p:cNvPr id="85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6" y="1261242"/>
                <a:ext cx="1368150" cy="2958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첨부파일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0800000" flipH="1">
                <a:off x="1848835" y="1386968"/>
                <a:ext cx="64008" cy="4439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2" name="Drop-Down Menu"/>
            <p:cNvGrpSpPr/>
            <p:nvPr/>
          </p:nvGrpSpPr>
          <p:grpSpPr>
            <a:xfrm>
              <a:off x="595686" y="1557493"/>
              <a:ext cx="1368150" cy="824580"/>
              <a:chOff x="595686" y="1557493"/>
              <a:chExt cx="1368150" cy="824580"/>
            </a:xfrm>
          </p:grpSpPr>
          <p:sp>
            <p:nvSpPr>
              <p:cNvPr id="83" name="Box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6" y="1557493"/>
                <a:ext cx="1368150" cy="82458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200"/>
                  </a:spcAft>
                  <a:buFontTx/>
                  <a:buChar char="-"/>
                </a:pPr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등기부등본</a:t>
                </a:r>
                <a:endPara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50" indent="-171450">
                  <a:spcAft>
                    <a:spcPts val="200"/>
                  </a:spcAft>
                  <a:buFontTx/>
                  <a:buChar char="-"/>
                </a:pPr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첨부파일 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 marL="171450" indent="-171450">
                  <a:spcAft>
                    <a:spcPts val="200"/>
                  </a:spcAft>
                  <a:buFontTx/>
                  <a:buChar char="-"/>
                </a:pPr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첨부파일 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 marL="171450" indent="-171450">
                  <a:spcAft>
                    <a:spcPts val="200"/>
                  </a:spcAft>
                  <a:buFontTx/>
                  <a:buChar char="-"/>
                </a:pPr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첨부파일 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84" name="Selection Overlay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802913"/>
                <a:ext cx="1368150" cy="203294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458064" y="6570319"/>
            <a:ext cx="245857" cy="253916"/>
            <a:chOff x="-1761785" y="3205332"/>
            <a:chExt cx="245857" cy="253916"/>
          </a:xfrm>
        </p:grpSpPr>
        <p:sp>
          <p:nvSpPr>
            <p:cNvPr id="88" name="직사각형 87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6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69422" y="6485596"/>
            <a:ext cx="70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동산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3946859" y="2810454"/>
            <a:ext cx="245857" cy="253916"/>
            <a:chOff x="-1761785" y="3205332"/>
            <a:chExt cx="245857" cy="253916"/>
          </a:xfrm>
        </p:grpSpPr>
        <p:sp>
          <p:nvSpPr>
            <p:cNvPr id="104" name="직사각형 103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7321853" y="6714404"/>
            <a:ext cx="245857" cy="253916"/>
            <a:chOff x="-1761785" y="3205332"/>
            <a:chExt cx="245857" cy="253916"/>
          </a:xfrm>
        </p:grpSpPr>
        <p:sp>
          <p:nvSpPr>
            <p:cNvPr id="107" name="직사각형 106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549401" y="5012033"/>
            <a:ext cx="245857" cy="253916"/>
            <a:chOff x="-1761785" y="3205332"/>
            <a:chExt cx="245857" cy="253916"/>
          </a:xfrm>
        </p:grpSpPr>
        <p:sp>
          <p:nvSpPr>
            <p:cNvPr id="110" name="직사각형 109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4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121" y="1056027"/>
            <a:ext cx="11809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j-ea"/>
                <a:ea typeface="+mj-ea"/>
              </a:rPr>
              <a:t>동산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상품군</a:t>
            </a:r>
            <a:r>
              <a:rPr lang="ko-KR" altLang="en-US" sz="1600" dirty="0" smtClean="0">
                <a:latin typeface="+mj-ea"/>
                <a:ea typeface="+mj-ea"/>
              </a:rPr>
              <a:t> 추가에 따라 기존 부동산 상품의 레이아웃을 </a:t>
            </a:r>
            <a:r>
              <a:rPr lang="ko-KR" altLang="en-US" sz="1600" dirty="0" err="1" smtClean="0">
                <a:latin typeface="+mj-ea"/>
                <a:ea typeface="+mj-ea"/>
              </a:rPr>
              <a:t>리뉴얼</a:t>
            </a:r>
            <a:r>
              <a:rPr lang="ko-KR" altLang="en-US" sz="1600" dirty="0" smtClean="0">
                <a:latin typeface="+mj-ea"/>
                <a:ea typeface="+mj-ea"/>
              </a:rPr>
              <a:t> 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j-ea"/>
                <a:ea typeface="+mj-ea"/>
              </a:rPr>
              <a:t>동산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부동산</a:t>
            </a:r>
            <a:r>
              <a:rPr lang="en-US" altLang="ko-KR" sz="1600" dirty="0" smtClean="0">
                <a:latin typeface="+mj-ea"/>
                <a:ea typeface="+mj-ea"/>
              </a:rPr>
              <a:t>, PF </a:t>
            </a:r>
            <a:r>
              <a:rPr lang="ko-KR" altLang="en-US" sz="1600" dirty="0" smtClean="0">
                <a:latin typeface="+mj-ea"/>
                <a:ea typeface="+mj-ea"/>
              </a:rPr>
              <a:t>까지 다 어우를 수 있는 레이아웃을 지향한다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4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상세페이지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상품정보 탭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386608" y="1931240"/>
            <a:ext cx="1646499" cy="2970872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4100031" y="2777793"/>
              <a:ext cx="537545" cy="10861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6331" y="5083838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대출 신청 목적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4586" y="5453566"/>
            <a:ext cx="33278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가계자금</a:t>
            </a:r>
            <a:endParaRPr lang="ko-KR" altLang="en-US" sz="105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743007" y="5835279"/>
            <a:ext cx="627739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3025" y="1613818"/>
            <a:ext cx="6624631" cy="389761"/>
            <a:chOff x="595686" y="2423988"/>
            <a:chExt cx="6994886" cy="240301"/>
          </a:xfrm>
          <a:solidFill>
            <a:srgbClr val="FFFFFF"/>
          </a:solidFill>
        </p:grpSpPr>
        <p:cxnSp>
          <p:nvCxnSpPr>
            <p:cNvPr id="18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13"/>
              </p:custDataLst>
            </p:nvPr>
          </p:nvCxnSpPr>
          <p:spPr>
            <a:xfrm flipH="1">
              <a:off x="595686" y="2664289"/>
              <a:ext cx="10392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14"/>
              </p:custDataLst>
            </p:nvPr>
          </p:nvCxnSpPr>
          <p:spPr>
            <a:xfrm>
              <a:off x="1546067" y="2664289"/>
              <a:ext cx="604450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99612" y="2423988"/>
              <a:ext cx="849847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606105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2505813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심사정보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3405522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Placeholder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10348" y="2261843"/>
            <a:ext cx="6607308" cy="1233897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5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7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4274372" y="2745347"/>
              <a:ext cx="188854" cy="17350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특이 상품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딱지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Placeholder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10348" y="3645781"/>
            <a:ext cx="6607308" cy="125427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1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3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4311059" y="2746756"/>
              <a:ext cx="115480" cy="170688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 배너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36331" y="6059293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상품</a:t>
            </a:r>
            <a:endParaRPr lang="ko-KR" altLang="en-US" sz="1600" b="1" dirty="0"/>
          </a:p>
        </p:txBody>
      </p:sp>
      <p:grpSp>
        <p:nvGrpSpPr>
          <p:cNvPr id="37" name="Placeholder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10585" y="6575425"/>
            <a:ext cx="6142108" cy="218053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4249435" y="2783009"/>
              <a:ext cx="238732" cy="9818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25502" y="7510654"/>
            <a:ext cx="169194" cy="342901"/>
            <a:chOff x="3535559" y="5861752"/>
            <a:chExt cx="169194" cy="342901"/>
          </a:xfrm>
        </p:grpSpPr>
        <p:sp>
          <p:nvSpPr>
            <p:cNvPr id="44" name="Previous Background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3535559" y="5861752"/>
              <a:ext cx="169194" cy="342901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Previous Arrow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3587150" y="5970496"/>
              <a:ext cx="66013" cy="125413"/>
            </a:xfrm>
            <a:custGeom>
              <a:avLst/>
              <a:gdLst>
                <a:gd name="T0" fmla="*/ 173 w 193"/>
                <a:gd name="T1" fmla="*/ 0 h 346"/>
                <a:gd name="T2" fmla="*/ 0 w 193"/>
                <a:gd name="T3" fmla="*/ 173 h 346"/>
                <a:gd name="T4" fmla="*/ 173 w 193"/>
                <a:gd name="T5" fmla="*/ 346 h 346"/>
                <a:gd name="T6" fmla="*/ 193 w 193"/>
                <a:gd name="T7" fmla="*/ 327 h 346"/>
                <a:gd name="T8" fmla="*/ 40 w 193"/>
                <a:gd name="T9" fmla="*/ 173 h 346"/>
                <a:gd name="T10" fmla="*/ 193 w 193"/>
                <a:gd name="T11" fmla="*/ 20 h 346"/>
                <a:gd name="T12" fmla="*/ 173 w 19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46">
                  <a:moveTo>
                    <a:pt x="173" y="0"/>
                  </a:moveTo>
                  <a:lnTo>
                    <a:pt x="0" y="173"/>
                  </a:lnTo>
                  <a:lnTo>
                    <a:pt x="173" y="346"/>
                  </a:lnTo>
                  <a:lnTo>
                    <a:pt x="193" y="327"/>
                  </a:lnTo>
                  <a:lnTo>
                    <a:pt x="40" y="173"/>
                  </a:lnTo>
                  <a:lnTo>
                    <a:pt x="193" y="2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968096" y="7428977"/>
            <a:ext cx="169194" cy="342901"/>
            <a:chOff x="8542458" y="6934852"/>
            <a:chExt cx="169194" cy="342901"/>
          </a:xfrm>
        </p:grpSpPr>
        <p:sp>
          <p:nvSpPr>
            <p:cNvPr id="47" name="Next Background" descr="&lt;SmartSettings&gt;&lt;SmartResize anchorLeft=&quot;None&quot; anchorTop=&quot;Non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8542458" y="6934852"/>
              <a:ext cx="169194" cy="342901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Next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8594766" y="7043596"/>
              <a:ext cx="64579" cy="125413"/>
            </a:xfrm>
            <a:custGeom>
              <a:avLst/>
              <a:gdLst>
                <a:gd name="T0" fmla="*/ 20 w 193"/>
                <a:gd name="T1" fmla="*/ 345 h 345"/>
                <a:gd name="T2" fmla="*/ 193 w 193"/>
                <a:gd name="T3" fmla="*/ 173 h 345"/>
                <a:gd name="T4" fmla="*/ 20 w 193"/>
                <a:gd name="T5" fmla="*/ 0 h 345"/>
                <a:gd name="T6" fmla="*/ 0 w 193"/>
                <a:gd name="T7" fmla="*/ 19 h 345"/>
                <a:gd name="T8" fmla="*/ 153 w 193"/>
                <a:gd name="T9" fmla="*/ 173 h 345"/>
                <a:gd name="T10" fmla="*/ 0 w 193"/>
                <a:gd name="T11" fmla="*/ 326 h 345"/>
                <a:gd name="T12" fmla="*/ 20 w 193"/>
                <a:gd name="T1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45">
                  <a:moveTo>
                    <a:pt x="20" y="345"/>
                  </a:moveTo>
                  <a:lnTo>
                    <a:pt x="193" y="173"/>
                  </a:lnTo>
                  <a:lnTo>
                    <a:pt x="20" y="0"/>
                  </a:lnTo>
                  <a:lnTo>
                    <a:pt x="0" y="19"/>
                  </a:lnTo>
                  <a:lnTo>
                    <a:pt x="153" y="173"/>
                  </a:lnTo>
                  <a:lnTo>
                    <a:pt x="0" y="326"/>
                  </a:lnTo>
                  <a:lnTo>
                    <a:pt x="20" y="345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Page Control"/>
          <p:cNvGrpSpPr/>
          <p:nvPr/>
        </p:nvGrpSpPr>
        <p:grpSpPr>
          <a:xfrm>
            <a:off x="3332298" y="8862264"/>
            <a:ext cx="1163394" cy="71277"/>
            <a:chOff x="4360069" y="2279810"/>
            <a:chExt cx="722376" cy="36576"/>
          </a:xfrm>
        </p:grpSpPr>
        <p:sp>
          <p:nvSpPr>
            <p:cNvPr id="50" name="Page"/>
            <p:cNvSpPr>
              <a:spLocks noChangeAspect="1"/>
            </p:cNvSpPr>
            <p:nvPr/>
          </p:nvSpPr>
          <p:spPr>
            <a:xfrm>
              <a:off x="43600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Page"/>
            <p:cNvSpPr>
              <a:spLocks noChangeAspect="1"/>
            </p:cNvSpPr>
            <p:nvPr/>
          </p:nvSpPr>
          <p:spPr>
            <a:xfrm>
              <a:off x="444579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Page"/>
            <p:cNvSpPr>
              <a:spLocks noChangeAspect="1"/>
            </p:cNvSpPr>
            <p:nvPr/>
          </p:nvSpPr>
          <p:spPr>
            <a:xfrm>
              <a:off x="453151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Page"/>
            <p:cNvSpPr>
              <a:spLocks noChangeAspect="1"/>
            </p:cNvSpPr>
            <p:nvPr/>
          </p:nvSpPr>
          <p:spPr>
            <a:xfrm>
              <a:off x="4617244" y="2279810"/>
              <a:ext cx="36576" cy="36576"/>
            </a:xfrm>
            <a:prstGeom prst="ellips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Page"/>
            <p:cNvSpPr>
              <a:spLocks noChangeAspect="1"/>
            </p:cNvSpPr>
            <p:nvPr/>
          </p:nvSpPr>
          <p:spPr>
            <a:xfrm>
              <a:off x="47029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Page"/>
            <p:cNvSpPr>
              <a:spLocks noChangeAspect="1"/>
            </p:cNvSpPr>
            <p:nvPr/>
          </p:nvSpPr>
          <p:spPr>
            <a:xfrm>
              <a:off x="478869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Page"/>
            <p:cNvSpPr>
              <a:spLocks noChangeAspect="1"/>
            </p:cNvSpPr>
            <p:nvPr/>
          </p:nvSpPr>
          <p:spPr>
            <a:xfrm>
              <a:off x="487441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Page"/>
            <p:cNvSpPr>
              <a:spLocks noChangeAspect="1"/>
            </p:cNvSpPr>
            <p:nvPr/>
          </p:nvSpPr>
          <p:spPr>
            <a:xfrm>
              <a:off x="496014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Page"/>
            <p:cNvSpPr>
              <a:spLocks noChangeAspect="1"/>
            </p:cNvSpPr>
            <p:nvPr/>
          </p:nvSpPr>
          <p:spPr>
            <a:xfrm>
              <a:off x="50458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61858"/>
              </p:ext>
            </p:extLst>
          </p:nvPr>
        </p:nvGraphicFramePr>
        <p:xfrm>
          <a:off x="9490921" y="1613818"/>
          <a:ext cx="3151702" cy="279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152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상품 설명 영역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Ex) </a:t>
                      </a:r>
                      <a:r>
                        <a:rPr lang="en-US" altLang="ko-KR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P2P Care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이벤트 배너 영역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Ex)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상품권 증정 이벤트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 이미지 영역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2470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610348" y="2270198"/>
            <a:ext cx="245857" cy="253916"/>
            <a:chOff x="-1761785" y="3205332"/>
            <a:chExt cx="245857" cy="253916"/>
          </a:xfrm>
        </p:grpSpPr>
        <p:sp>
          <p:nvSpPr>
            <p:cNvPr id="61" name="직사각형 60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66363" y="2212504"/>
            <a:ext cx="2695196" cy="1430046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610348" y="3645539"/>
            <a:ext cx="245857" cy="253916"/>
            <a:chOff x="-1761785" y="3205332"/>
            <a:chExt cx="245857" cy="253916"/>
          </a:xfrm>
        </p:grpSpPr>
        <p:sp>
          <p:nvSpPr>
            <p:cNvPr id="66" name="직사각형 65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10348" y="6321509"/>
            <a:ext cx="245857" cy="253916"/>
            <a:chOff x="-1761785" y="3205332"/>
            <a:chExt cx="245857" cy="253916"/>
          </a:xfrm>
        </p:grpSpPr>
        <p:sp>
          <p:nvSpPr>
            <p:cNvPr id="69" name="직사각형 68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229752" y="8991496"/>
            <a:ext cx="9201009" cy="19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이어서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상세페이지 </a:t>
            </a:r>
            <a:r>
              <a:rPr lang="en-US" altLang="ko-KR" dirty="0"/>
              <a:t>– </a:t>
            </a:r>
            <a:r>
              <a:rPr lang="ko-KR" altLang="en-US" dirty="0"/>
              <a:t>상품정보 탭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Map"/>
          <p:cNvGrpSpPr>
            <a:grpSpLocks noChangeAspect="1"/>
          </p:cNvGrpSpPr>
          <p:nvPr/>
        </p:nvGrpSpPr>
        <p:grpSpPr>
          <a:xfrm>
            <a:off x="612657" y="2654301"/>
            <a:ext cx="6564653" cy="2177424"/>
            <a:chOff x="4585634" y="1597655"/>
            <a:chExt cx="2238375" cy="1633537"/>
          </a:xfrm>
        </p:grpSpPr>
        <p:sp>
          <p:nvSpPr>
            <p:cNvPr id="9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3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79166" y="1923830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위치 정보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776511" y="2219936"/>
            <a:ext cx="64008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/>
              <a:t>경기도 시흥시 </a:t>
            </a:r>
            <a:r>
              <a:rPr lang="ko-KR" altLang="en-US" sz="1050" dirty="0" err="1"/>
              <a:t>정왕동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서촌마을건영아파트</a:t>
            </a:r>
            <a:r>
              <a:rPr lang="ko-KR" altLang="en-US" sz="1050" dirty="0"/>
              <a:t> 105동 3층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42238" y="4975937"/>
            <a:ext cx="11929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&lt;출처: 다음지도&gt;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0731" y="5344803"/>
            <a:ext cx="2198738" cy="356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국민은행 부동산 시세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58652" y="5344803"/>
            <a:ext cx="2198738" cy="356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국토교통부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실거래가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91450" y="7754681"/>
            <a:ext cx="8399531" cy="314224"/>
            <a:chOff x="691450" y="7754681"/>
            <a:chExt cx="8399531" cy="314224"/>
          </a:xfrm>
        </p:grpSpPr>
        <p:sp>
          <p:nvSpPr>
            <p:cNvPr id="21" name="직사각형 20"/>
            <p:cNvSpPr/>
            <p:nvPr/>
          </p:nvSpPr>
          <p:spPr>
            <a:xfrm>
              <a:off x="691450" y="7754681"/>
              <a:ext cx="8399531" cy="3142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C00000"/>
                  </a:solidFill>
                </a:rPr>
                <a:t>투자 </a:t>
              </a:r>
              <a:r>
                <a:rPr lang="ko-KR" altLang="en-US" sz="1000" dirty="0">
                  <a:solidFill>
                    <a:srgbClr val="C00000"/>
                  </a:solidFill>
                </a:rPr>
                <a:t>전 반드시 투자설명서를 통하여 세부 내역 및 투자위험에 대하여 이해하시고 투자 결정하시기 바랍니다</a:t>
              </a:r>
              <a:r>
                <a:rPr lang="en-US" altLang="ko-KR" sz="1000" dirty="0">
                  <a:solidFill>
                    <a:srgbClr val="C00000"/>
                  </a:solidFill>
                </a:rPr>
                <a:t>.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grpSp>
          <p:nvGrpSpPr>
            <p:cNvPr id="22" name="Info Button"/>
            <p:cNvGrpSpPr/>
            <p:nvPr/>
          </p:nvGrpSpPr>
          <p:grpSpPr>
            <a:xfrm>
              <a:off x="1603568" y="7833211"/>
              <a:ext cx="157163" cy="157163"/>
              <a:chOff x="6965950" y="2506663"/>
              <a:chExt cx="157163" cy="157163"/>
            </a:xfrm>
          </p:grpSpPr>
          <p:sp>
            <p:nvSpPr>
              <p:cNvPr id="23" name="Circle"/>
              <p:cNvSpPr>
                <a:spLocks noChangeAspect="1" noEditPoints="1"/>
              </p:cNvSpPr>
              <p:nvPr/>
            </p:nvSpPr>
            <p:spPr bwMode="auto">
              <a:xfrm>
                <a:off x="6965950" y="2506663"/>
                <a:ext cx="157163" cy="157163"/>
              </a:xfrm>
              <a:custGeom>
                <a:avLst/>
                <a:gdLst>
                  <a:gd name="T0" fmla="*/ 103 w 206"/>
                  <a:gd name="T1" fmla="*/ 0 h 206"/>
                  <a:gd name="T2" fmla="*/ 0 w 206"/>
                  <a:gd name="T3" fmla="*/ 103 h 206"/>
                  <a:gd name="T4" fmla="*/ 103 w 206"/>
                  <a:gd name="T5" fmla="*/ 206 h 206"/>
                  <a:gd name="T6" fmla="*/ 206 w 206"/>
                  <a:gd name="T7" fmla="*/ 103 h 206"/>
                  <a:gd name="T8" fmla="*/ 103 w 206"/>
                  <a:gd name="T9" fmla="*/ 0 h 206"/>
                  <a:gd name="T10" fmla="*/ 103 w 206"/>
                  <a:gd name="T11" fmla="*/ 7 h 206"/>
                  <a:gd name="T12" fmla="*/ 199 w 206"/>
                  <a:gd name="T13" fmla="*/ 103 h 206"/>
                  <a:gd name="T14" fmla="*/ 103 w 206"/>
                  <a:gd name="T15" fmla="*/ 199 h 206"/>
                  <a:gd name="T16" fmla="*/ 7 w 206"/>
                  <a:gd name="T17" fmla="*/ 103 h 206"/>
                  <a:gd name="T18" fmla="*/ 103 w 206"/>
                  <a:gd name="T19" fmla="*/ 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moveTo>
                      <a:pt x="103" y="7"/>
                    </a:moveTo>
                    <a:cubicBezTo>
                      <a:pt x="156" y="7"/>
                      <a:pt x="199" y="50"/>
                      <a:pt x="199" y="103"/>
                    </a:cubicBezTo>
                    <a:cubicBezTo>
                      <a:pt x="199" y="156"/>
                      <a:pt x="156" y="199"/>
                      <a:pt x="103" y="199"/>
                    </a:cubicBezTo>
                    <a:cubicBezTo>
                      <a:pt x="50" y="199"/>
                      <a:pt x="7" y="156"/>
                      <a:pt x="7" y="103"/>
                    </a:cubicBezTo>
                    <a:cubicBezTo>
                      <a:pt x="7" y="50"/>
                      <a:pt x="50" y="7"/>
                      <a:pt x="103" y="7"/>
                    </a:cubicBezTo>
                  </a:path>
                </a:pathLst>
              </a:custGeom>
              <a:solidFill>
                <a:srgbClr val="007A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"/>
              <p:cNvSpPr>
                <a:spLocks noChangeAspect="1" noEditPoints="1"/>
              </p:cNvSpPr>
              <p:nvPr/>
            </p:nvSpPr>
            <p:spPr bwMode="auto">
              <a:xfrm>
                <a:off x="7031038" y="2536826"/>
                <a:ext cx="28575" cy="90488"/>
              </a:xfrm>
              <a:custGeom>
                <a:avLst/>
                <a:gdLst>
                  <a:gd name="T0" fmla="*/ 18 w 37"/>
                  <a:gd name="T1" fmla="*/ 0 h 119"/>
                  <a:gd name="T2" fmla="*/ 7 w 37"/>
                  <a:gd name="T3" fmla="*/ 11 h 119"/>
                  <a:gd name="T4" fmla="*/ 18 w 37"/>
                  <a:gd name="T5" fmla="*/ 23 h 119"/>
                  <a:gd name="T6" fmla="*/ 30 w 37"/>
                  <a:gd name="T7" fmla="*/ 11 h 119"/>
                  <a:gd name="T8" fmla="*/ 18 w 37"/>
                  <a:gd name="T9" fmla="*/ 0 h 119"/>
                  <a:gd name="T10" fmla="*/ 0 w 37"/>
                  <a:gd name="T11" fmla="*/ 39 h 119"/>
                  <a:gd name="T12" fmla="*/ 0 w 37"/>
                  <a:gd name="T13" fmla="*/ 44 h 119"/>
                  <a:gd name="T14" fmla="*/ 9 w 37"/>
                  <a:gd name="T15" fmla="*/ 44 h 119"/>
                  <a:gd name="T16" fmla="*/ 9 w 37"/>
                  <a:gd name="T17" fmla="*/ 114 h 119"/>
                  <a:gd name="T18" fmla="*/ 0 w 37"/>
                  <a:gd name="T19" fmla="*/ 114 h 119"/>
                  <a:gd name="T20" fmla="*/ 0 w 37"/>
                  <a:gd name="T21" fmla="*/ 119 h 119"/>
                  <a:gd name="T22" fmla="*/ 37 w 37"/>
                  <a:gd name="T23" fmla="*/ 119 h 119"/>
                  <a:gd name="T24" fmla="*/ 37 w 37"/>
                  <a:gd name="T25" fmla="*/ 114 h 119"/>
                  <a:gd name="T26" fmla="*/ 28 w 37"/>
                  <a:gd name="T27" fmla="*/ 114 h 119"/>
                  <a:gd name="T28" fmla="*/ 28 w 37"/>
                  <a:gd name="T29" fmla="*/ 39 h 119"/>
                  <a:gd name="T30" fmla="*/ 0 w 37"/>
                  <a:gd name="T31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119">
                    <a:moveTo>
                      <a:pt x="18" y="0"/>
                    </a:moveTo>
                    <a:cubicBezTo>
                      <a:pt x="12" y="0"/>
                      <a:pt x="7" y="5"/>
                      <a:pt x="7" y="11"/>
                    </a:cubicBezTo>
                    <a:cubicBezTo>
                      <a:pt x="7" y="18"/>
                      <a:pt x="12" y="23"/>
                      <a:pt x="18" y="23"/>
                    </a:cubicBezTo>
                    <a:cubicBezTo>
                      <a:pt x="25" y="23"/>
                      <a:pt x="30" y="18"/>
                      <a:pt x="30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  <a:moveTo>
                      <a:pt x="0" y="39"/>
                    </a:moveTo>
                    <a:lnTo>
                      <a:pt x="0" y="44"/>
                    </a:lnTo>
                    <a:lnTo>
                      <a:pt x="9" y="44"/>
                    </a:lnTo>
                    <a:lnTo>
                      <a:pt x="9" y="114"/>
                    </a:lnTo>
                    <a:lnTo>
                      <a:pt x="0" y="114"/>
                    </a:lnTo>
                    <a:lnTo>
                      <a:pt x="0" y="119"/>
                    </a:lnTo>
                    <a:lnTo>
                      <a:pt x="37" y="119"/>
                    </a:lnTo>
                    <a:lnTo>
                      <a:pt x="37" y="114"/>
                    </a:lnTo>
                    <a:lnTo>
                      <a:pt x="28" y="114"/>
                    </a:lnTo>
                    <a:lnTo>
                      <a:pt x="28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7A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444482" y="2034115"/>
            <a:ext cx="1646499" cy="2970872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100031" y="2777793"/>
              <a:ext cx="537545" cy="10861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9166" y="6480102"/>
            <a:ext cx="24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동일차주 </a:t>
            </a:r>
            <a:r>
              <a:rPr lang="ko-KR" altLang="en-US" sz="1600" b="1" dirty="0" err="1"/>
              <a:t>대출현황</a:t>
            </a:r>
            <a:endParaRPr lang="ko-KR" altLang="en-US" sz="1600" b="1" dirty="0"/>
          </a:p>
        </p:txBody>
      </p:sp>
      <p:sp>
        <p:nvSpPr>
          <p:cNvPr id="32" name="직사각형 31"/>
          <p:cNvSpPr/>
          <p:nvPr/>
        </p:nvSpPr>
        <p:spPr>
          <a:xfrm>
            <a:off x="743505" y="6842394"/>
            <a:ext cx="64008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부동산</a:t>
            </a:r>
            <a:r>
              <a:rPr lang="en-US" altLang="ko-KR" sz="1050" dirty="0"/>
              <a:t>] 493</a:t>
            </a:r>
            <a:r>
              <a:rPr lang="ko-KR" altLang="en-US" sz="1050" dirty="0"/>
              <a:t>호 경기 안양 석수동 </a:t>
            </a:r>
            <a:r>
              <a:rPr lang="ko-KR" altLang="en-US" sz="1050" dirty="0" err="1"/>
              <a:t>새천년맨션</a:t>
            </a:r>
            <a:r>
              <a:rPr lang="ko-KR" altLang="en-US" sz="1050" dirty="0"/>
              <a:t> </a:t>
            </a:r>
            <a:r>
              <a:rPr lang="en-US" altLang="ko-KR" sz="1050" dirty="0"/>
              <a:t>(3,000</a:t>
            </a:r>
            <a:r>
              <a:rPr lang="ko-KR" altLang="en-US" sz="1050" dirty="0"/>
              <a:t>만원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743505" y="7090569"/>
            <a:ext cx="64008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부동산</a:t>
            </a:r>
            <a:r>
              <a:rPr lang="en-US" altLang="ko-KR" sz="1050" dirty="0"/>
              <a:t>] 493</a:t>
            </a:r>
            <a:r>
              <a:rPr lang="ko-KR" altLang="en-US" sz="1050" dirty="0"/>
              <a:t>호 경기 안양 석수동 </a:t>
            </a:r>
            <a:r>
              <a:rPr lang="ko-KR" altLang="en-US" sz="1050" dirty="0" err="1"/>
              <a:t>새천년맨션</a:t>
            </a:r>
            <a:r>
              <a:rPr lang="ko-KR" altLang="en-US" sz="1050" dirty="0"/>
              <a:t> </a:t>
            </a:r>
            <a:r>
              <a:rPr lang="en-US" altLang="ko-KR" sz="1050" dirty="0"/>
              <a:t>(3,000</a:t>
            </a:r>
            <a:r>
              <a:rPr lang="ko-KR" altLang="en-US" sz="1050" dirty="0"/>
              <a:t>만원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27971" y="6521629"/>
            <a:ext cx="757163" cy="2579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43505" y="6046726"/>
            <a:ext cx="627739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19422"/>
              </p:ext>
            </p:extLst>
          </p:nvPr>
        </p:nvGraphicFramePr>
        <p:xfrm>
          <a:off x="9490921" y="1613818"/>
          <a:ext cx="315170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endParaRPr lang="en-US" altLang="ko-KR" sz="10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위치 정보 표시 </a:t>
                      </a:r>
                      <a:r>
                        <a:rPr lang="en-US" altLang="ko-KR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기존과 동일</a:t>
                      </a:r>
                      <a:r>
                        <a:rPr lang="en-US" altLang="ko-KR" sz="10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– </a:t>
                      </a:r>
                      <a:r>
                        <a:rPr lang="ko-KR" altLang="en-US" sz="10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다음지도</a:t>
                      </a:r>
                      <a:r>
                        <a:rPr lang="en-US" altLang="ko-KR" sz="10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국민은행 부동산 시세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국토교통부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실거래가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클릭 시 새 창으로 확인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기존과 동일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동일차주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대출현황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최근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개만 노출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이상인 건은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클릭 시 하단에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떨어져 노출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기존동일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2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주의문구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모든 페이지 하단에 고정되어 표시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080003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610348" y="1713003"/>
            <a:ext cx="245857" cy="253916"/>
            <a:chOff x="-1761785" y="3205332"/>
            <a:chExt cx="245857" cy="253916"/>
          </a:xfrm>
        </p:grpSpPr>
        <p:sp>
          <p:nvSpPr>
            <p:cNvPr id="39" name="직사각형 38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589336" y="5321065"/>
            <a:ext cx="245857" cy="253916"/>
            <a:chOff x="-1761785" y="3205332"/>
            <a:chExt cx="245857" cy="253916"/>
          </a:xfrm>
        </p:grpSpPr>
        <p:sp>
          <p:nvSpPr>
            <p:cNvPr id="42" name="직사각형 41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17" y="2620583"/>
            <a:ext cx="1885605" cy="1050145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691450" y="6247424"/>
            <a:ext cx="245857" cy="253916"/>
            <a:chOff x="-1761785" y="3205332"/>
            <a:chExt cx="245857" cy="253916"/>
          </a:xfrm>
        </p:grpSpPr>
        <p:sp>
          <p:nvSpPr>
            <p:cNvPr id="46" name="직사각형 45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91450" y="7676431"/>
            <a:ext cx="245857" cy="253916"/>
            <a:chOff x="-1761785" y="3205332"/>
            <a:chExt cx="245857" cy="253916"/>
          </a:xfrm>
        </p:grpSpPr>
        <p:sp>
          <p:nvSpPr>
            <p:cNvPr id="49" name="직사각형 48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29752" y="1398784"/>
            <a:ext cx="9201009" cy="19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이어서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상세페이지 </a:t>
            </a:r>
            <a:r>
              <a:rPr lang="en-US" altLang="ko-KR" dirty="0"/>
              <a:t>– </a:t>
            </a:r>
            <a:r>
              <a:rPr lang="ko-KR" altLang="en-US" dirty="0" smtClean="0"/>
              <a:t>업체정보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동산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444482" y="1659767"/>
            <a:ext cx="1646499" cy="2970872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4100031" y="2777793"/>
              <a:ext cx="537545" cy="10861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3025" y="1505530"/>
            <a:ext cx="6624631" cy="389761"/>
            <a:chOff x="595686" y="2423988"/>
            <a:chExt cx="6994886" cy="240301"/>
          </a:xfrm>
          <a:solidFill>
            <a:srgbClr val="FFFFFF"/>
          </a:solidFill>
        </p:grpSpPr>
        <p:cxnSp>
          <p:nvCxnSpPr>
            <p:cNvPr id="19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13"/>
              </p:custDataLst>
            </p:nvPr>
          </p:nvCxnSpPr>
          <p:spPr>
            <a:xfrm flipH="1">
              <a:off x="595686" y="2664289"/>
              <a:ext cx="1010419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14"/>
              </p:custDataLst>
            </p:nvPr>
          </p:nvCxnSpPr>
          <p:spPr>
            <a:xfrm>
              <a:off x="2449168" y="2664289"/>
              <a:ext cx="5141404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606105" y="2423989"/>
              <a:ext cx="849847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699612" y="2423988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2505813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심사정보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3405522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6604"/>
              </p:ext>
            </p:extLst>
          </p:nvPr>
        </p:nvGraphicFramePr>
        <p:xfrm>
          <a:off x="9490921" y="1613818"/>
          <a:ext cx="315170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소재지 주소</a:t>
                      </a:r>
                      <a:endParaRPr lang="en-US" altLang="ko-KR" sz="10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관리자페이지에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등록한 창고 주소를 출력합니다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기본주소만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출력하고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상세주소는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표시하지 않습니다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(****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창고 이미지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관리자페이지에 등록한 상품 창고 이미지를 출력합니다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증빙서류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관리자페이지에서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등록한 증빙서류를 표시합니다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첨부파일이 있는 것만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표시를 하고 중앙 정렬합니다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클릭 시 확대하여 볼 수 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다음페이지에서 설명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247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43535" y="1367340"/>
            <a:ext cx="70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동산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6331" y="2126808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대출 신청 목적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47203"/>
              </p:ext>
            </p:extLst>
          </p:nvPr>
        </p:nvGraphicFramePr>
        <p:xfrm>
          <a:off x="725190" y="2620478"/>
          <a:ext cx="6492465" cy="95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155">
                  <a:extLst>
                    <a:ext uri="{9D8B030D-6E8A-4147-A177-3AD203B41FA5}">
                      <a16:colId xmlns:a16="http://schemas.microsoft.com/office/drawing/2014/main" val="3567261078"/>
                    </a:ext>
                  </a:extLst>
                </a:gridCol>
                <a:gridCol w="2164155">
                  <a:extLst>
                    <a:ext uri="{9D8B030D-6E8A-4147-A177-3AD203B41FA5}">
                      <a16:colId xmlns:a16="http://schemas.microsoft.com/office/drawing/2014/main" val="1877048035"/>
                    </a:ext>
                  </a:extLst>
                </a:gridCol>
                <a:gridCol w="2164155">
                  <a:extLst>
                    <a:ext uri="{9D8B030D-6E8A-4147-A177-3AD203B41FA5}">
                      <a16:colId xmlns:a16="http://schemas.microsoft.com/office/drawing/2014/main" val="1124061730"/>
                    </a:ext>
                  </a:extLst>
                </a:gridCol>
              </a:tblGrid>
              <a:tr h="3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업체명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대표자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사용용도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994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주식회사 가나다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사업자금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8024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571894" y="6104492"/>
            <a:ext cx="2714205" cy="2419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업체정보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동산용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업체정보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물류센터정보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증빙서류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상환구조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636331" y="3790570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물류센터정보</a:t>
            </a:r>
            <a:endParaRPr lang="ko-KR" alt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28192" y="4129124"/>
            <a:ext cx="312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00" dirty="0" smtClean="0"/>
              <a:t>소재지 </a:t>
            </a:r>
            <a:r>
              <a:rPr lang="en-US" altLang="ko-KR" sz="1100" spc="-100" dirty="0" smtClean="0"/>
              <a:t>: </a:t>
            </a:r>
            <a:r>
              <a:rPr lang="ko-KR" altLang="en-US" sz="1100" spc="-100" dirty="0" smtClean="0"/>
              <a:t>인천광역시 중고 </a:t>
            </a:r>
            <a:r>
              <a:rPr lang="en-US" altLang="ko-KR" sz="1100" spc="-100" dirty="0" smtClean="0"/>
              <a:t>*******</a:t>
            </a:r>
            <a:endParaRPr lang="ko-KR" altLang="en-US" sz="1100" spc="-100" dirty="0" smtClean="0"/>
          </a:p>
        </p:txBody>
      </p:sp>
      <p:grpSp>
        <p:nvGrpSpPr>
          <p:cNvPr id="39" name="Placeholder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10585" y="4467678"/>
            <a:ext cx="6142108" cy="218053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0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4287744" y="2783009"/>
              <a:ext cx="162114" cy="9818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물류센터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6331" y="6817493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증빙서류</a:t>
            </a:r>
            <a:endParaRPr lang="ko-KR" altLang="en-US" sz="1600" b="1" dirty="0"/>
          </a:p>
        </p:txBody>
      </p:sp>
      <p:grpSp>
        <p:nvGrpSpPr>
          <p:cNvPr id="46" name="그룹 45"/>
          <p:cNvGrpSpPr/>
          <p:nvPr/>
        </p:nvGrpSpPr>
        <p:grpSpPr>
          <a:xfrm>
            <a:off x="593025" y="1937608"/>
            <a:ext cx="245857" cy="253916"/>
            <a:chOff x="-1761785" y="3205332"/>
            <a:chExt cx="245857" cy="253916"/>
          </a:xfrm>
        </p:grpSpPr>
        <p:sp>
          <p:nvSpPr>
            <p:cNvPr id="47" name="직사각형 46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Image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722410" y="7156047"/>
            <a:ext cx="1061755" cy="1390173"/>
            <a:chOff x="604837" y="1325563"/>
            <a:chExt cx="1828800" cy="1371600"/>
          </a:xfrm>
        </p:grpSpPr>
        <p:sp>
          <p:nvSpPr>
            <p:cNvPr id="50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Image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905176" y="7156047"/>
            <a:ext cx="1061755" cy="1390173"/>
            <a:chOff x="604837" y="1325563"/>
            <a:chExt cx="1828800" cy="1371600"/>
          </a:xfrm>
        </p:grpSpPr>
        <p:sp>
          <p:nvSpPr>
            <p:cNvPr id="53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Image" descr="&lt;SmartSettings&gt;&lt;SmartResize enabled=&quot;True&quot; minWidth=&quot;0&quot; minHeight=&quot;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4093152" y="7156047"/>
            <a:ext cx="1061755" cy="1390173"/>
            <a:chOff x="604837" y="1325563"/>
            <a:chExt cx="1828800" cy="1371600"/>
          </a:xfrm>
        </p:grpSpPr>
        <p:sp>
          <p:nvSpPr>
            <p:cNvPr id="56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Image" descr="&lt;SmartSettings&gt;&lt;SmartResize enabled=&quot;True&quot; minWidth=&quot;0&quot; minHeight=&quot;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5278047" y="7156047"/>
            <a:ext cx="1061755" cy="1390173"/>
            <a:chOff x="604837" y="1325563"/>
            <a:chExt cx="1828800" cy="1371600"/>
          </a:xfrm>
        </p:grpSpPr>
        <p:sp>
          <p:nvSpPr>
            <p:cNvPr id="59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873674" y="8585358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err="1" smtClean="0"/>
              <a:t>담보평가표</a:t>
            </a:r>
            <a:endParaRPr lang="ko-KR" altLang="en-US" sz="1050" spc="-1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966250" y="8585358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양도담보계약서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73463" y="8585358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수입신고필증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04683" y="8585358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사업자등록증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743505" y="3694316"/>
            <a:ext cx="627739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43505" y="6745302"/>
            <a:ext cx="627739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35414" y="8985595"/>
            <a:ext cx="9201009" cy="19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이어서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93025" y="4412016"/>
            <a:ext cx="245857" cy="253916"/>
            <a:chOff x="-1761785" y="3205332"/>
            <a:chExt cx="245857" cy="253916"/>
          </a:xfrm>
        </p:grpSpPr>
        <p:sp>
          <p:nvSpPr>
            <p:cNvPr id="70" name="직사각형 69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93025" y="6690535"/>
            <a:ext cx="245857" cy="253916"/>
            <a:chOff x="-1761785" y="3205332"/>
            <a:chExt cx="245857" cy="253916"/>
          </a:xfrm>
        </p:grpSpPr>
        <p:sp>
          <p:nvSpPr>
            <p:cNvPr id="73" name="직사각형 72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4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상세페이지 </a:t>
            </a:r>
            <a:r>
              <a:rPr lang="en-US" altLang="ko-KR" dirty="0"/>
              <a:t>– </a:t>
            </a:r>
            <a:r>
              <a:rPr lang="ko-KR" altLang="en-US" dirty="0" smtClean="0"/>
              <a:t>업체정보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동산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449374" y="2165094"/>
            <a:ext cx="1646499" cy="2970872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100031" y="2777793"/>
              <a:ext cx="537545" cy="10861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3797"/>
              </p:ext>
            </p:extLst>
          </p:nvPr>
        </p:nvGraphicFramePr>
        <p:xfrm>
          <a:off x="9490921" y="1613818"/>
          <a:ext cx="31517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상환구조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담보상품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공통 이미지 및 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담보매각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처분 진행 관련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41223" y="1949868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대출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상환 구조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5" y="2591580"/>
            <a:ext cx="5217175" cy="1812748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3" y="4588433"/>
            <a:ext cx="5208827" cy="1689863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563467" y="6744566"/>
            <a:ext cx="6239008" cy="152100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26989" y="6609413"/>
            <a:ext cx="2143522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/>
              <a:t>[</a:t>
            </a:r>
            <a:r>
              <a:rPr lang="ko-KR" altLang="en-US" sz="1300" b="1" dirty="0" smtClean="0"/>
              <a:t>담보 매각 처분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진행 관련</a:t>
            </a:r>
            <a:r>
              <a:rPr lang="en-US" altLang="ko-KR" sz="1300" b="1" dirty="0" smtClean="0"/>
              <a:t>]</a:t>
            </a:r>
            <a:endParaRPr lang="ko-KR" altLang="en-US" sz="1300" b="1" dirty="0"/>
          </a:p>
        </p:txBody>
      </p:sp>
      <p:sp>
        <p:nvSpPr>
          <p:cNvPr id="14" name="직사각형 13"/>
          <p:cNvSpPr/>
          <p:nvPr/>
        </p:nvSpPr>
        <p:spPr>
          <a:xfrm>
            <a:off x="490336" y="6942640"/>
            <a:ext cx="6400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dirty="0"/>
              <a:t>만기일에 </a:t>
            </a:r>
            <a:r>
              <a:rPr lang="ko-KR" altLang="en-US" sz="1000" dirty="0" err="1"/>
              <a:t>원금상환이</a:t>
            </a:r>
            <a:r>
              <a:rPr lang="ko-KR" altLang="en-US" sz="1000" dirty="0"/>
              <a:t> 되지 않는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아래와 같은 일정으로 담보 매각 처분이 진행됩니다</a:t>
            </a:r>
            <a:r>
              <a:rPr lang="en-US" altLang="ko-KR" sz="100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7476" y="7355008"/>
            <a:ext cx="56539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①  계약된 매입대상업체 또는 </a:t>
            </a:r>
            <a:r>
              <a:rPr lang="ko-KR" altLang="en-US" sz="1000" b="1" dirty="0" err="1"/>
              <a:t>투게더펀딩이</a:t>
            </a:r>
            <a:r>
              <a:rPr lang="ko-KR" altLang="en-US" sz="1000" b="1" dirty="0"/>
              <a:t> 담보물의 권리를 양도받아 매각 처분을 진행합니다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82" name="직사각형 81"/>
          <p:cNvSpPr/>
          <p:nvPr/>
        </p:nvSpPr>
        <p:spPr>
          <a:xfrm>
            <a:off x="737475" y="7641173"/>
            <a:ext cx="56539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② </a:t>
            </a:r>
            <a:r>
              <a:rPr lang="ko-KR" altLang="en-US" sz="1000" b="1" dirty="0" err="1"/>
              <a:t>만기상환일</a:t>
            </a:r>
            <a:r>
              <a:rPr lang="ko-KR" altLang="en-US" sz="1000" b="1" dirty="0"/>
              <a:t> 이후에 연체 발생 시 담보물 </a:t>
            </a:r>
            <a:r>
              <a:rPr lang="ko-KR" altLang="en-US" sz="1000" b="1" dirty="0" err="1"/>
              <a:t>매각처분을</a:t>
            </a:r>
            <a:r>
              <a:rPr lang="ko-KR" altLang="en-US" sz="1000" b="1" dirty="0"/>
              <a:t> 진행하여 투자금을 회수합니다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96342" y="8669466"/>
            <a:ext cx="8399531" cy="314224"/>
            <a:chOff x="691450" y="7754681"/>
            <a:chExt cx="8399531" cy="314224"/>
          </a:xfrm>
        </p:grpSpPr>
        <p:sp>
          <p:nvSpPr>
            <p:cNvPr id="84" name="직사각형 83"/>
            <p:cNvSpPr/>
            <p:nvPr/>
          </p:nvSpPr>
          <p:spPr>
            <a:xfrm>
              <a:off x="691450" y="7754681"/>
              <a:ext cx="8399531" cy="3142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C00000"/>
                  </a:solidFill>
                </a:rPr>
                <a:t>투자 </a:t>
              </a:r>
              <a:r>
                <a:rPr lang="ko-KR" altLang="en-US" sz="1000" dirty="0">
                  <a:solidFill>
                    <a:srgbClr val="C00000"/>
                  </a:solidFill>
                </a:rPr>
                <a:t>전 반드시 투자설명서를 통하여 세부 내역 및 투자위험에 대하여 이해하시고 투자 결정하시기 바랍니다</a:t>
              </a:r>
              <a:r>
                <a:rPr lang="en-US" altLang="ko-KR" sz="1000" dirty="0">
                  <a:solidFill>
                    <a:srgbClr val="C00000"/>
                  </a:solidFill>
                </a:rPr>
                <a:t>.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grpSp>
          <p:nvGrpSpPr>
            <p:cNvPr id="85" name="Info Button"/>
            <p:cNvGrpSpPr/>
            <p:nvPr/>
          </p:nvGrpSpPr>
          <p:grpSpPr>
            <a:xfrm>
              <a:off x="1603568" y="7833211"/>
              <a:ext cx="157163" cy="157163"/>
              <a:chOff x="6965950" y="2506663"/>
              <a:chExt cx="157163" cy="157163"/>
            </a:xfrm>
          </p:grpSpPr>
          <p:sp>
            <p:nvSpPr>
              <p:cNvPr id="86" name="Circle"/>
              <p:cNvSpPr>
                <a:spLocks noChangeAspect="1" noEditPoints="1"/>
              </p:cNvSpPr>
              <p:nvPr/>
            </p:nvSpPr>
            <p:spPr bwMode="auto">
              <a:xfrm>
                <a:off x="6965950" y="2506663"/>
                <a:ext cx="157163" cy="157163"/>
              </a:xfrm>
              <a:custGeom>
                <a:avLst/>
                <a:gdLst>
                  <a:gd name="T0" fmla="*/ 103 w 206"/>
                  <a:gd name="T1" fmla="*/ 0 h 206"/>
                  <a:gd name="T2" fmla="*/ 0 w 206"/>
                  <a:gd name="T3" fmla="*/ 103 h 206"/>
                  <a:gd name="T4" fmla="*/ 103 w 206"/>
                  <a:gd name="T5" fmla="*/ 206 h 206"/>
                  <a:gd name="T6" fmla="*/ 206 w 206"/>
                  <a:gd name="T7" fmla="*/ 103 h 206"/>
                  <a:gd name="T8" fmla="*/ 103 w 206"/>
                  <a:gd name="T9" fmla="*/ 0 h 206"/>
                  <a:gd name="T10" fmla="*/ 103 w 206"/>
                  <a:gd name="T11" fmla="*/ 7 h 206"/>
                  <a:gd name="T12" fmla="*/ 199 w 206"/>
                  <a:gd name="T13" fmla="*/ 103 h 206"/>
                  <a:gd name="T14" fmla="*/ 103 w 206"/>
                  <a:gd name="T15" fmla="*/ 199 h 206"/>
                  <a:gd name="T16" fmla="*/ 7 w 206"/>
                  <a:gd name="T17" fmla="*/ 103 h 206"/>
                  <a:gd name="T18" fmla="*/ 103 w 206"/>
                  <a:gd name="T19" fmla="*/ 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moveTo>
                      <a:pt x="103" y="7"/>
                    </a:moveTo>
                    <a:cubicBezTo>
                      <a:pt x="156" y="7"/>
                      <a:pt x="199" y="50"/>
                      <a:pt x="199" y="103"/>
                    </a:cubicBezTo>
                    <a:cubicBezTo>
                      <a:pt x="199" y="156"/>
                      <a:pt x="156" y="199"/>
                      <a:pt x="103" y="199"/>
                    </a:cubicBezTo>
                    <a:cubicBezTo>
                      <a:pt x="50" y="199"/>
                      <a:pt x="7" y="156"/>
                      <a:pt x="7" y="103"/>
                    </a:cubicBezTo>
                    <a:cubicBezTo>
                      <a:pt x="7" y="50"/>
                      <a:pt x="50" y="7"/>
                      <a:pt x="103" y="7"/>
                    </a:cubicBezTo>
                  </a:path>
                </a:pathLst>
              </a:custGeom>
              <a:solidFill>
                <a:srgbClr val="007A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i"/>
              <p:cNvSpPr>
                <a:spLocks noChangeAspect="1" noEditPoints="1"/>
              </p:cNvSpPr>
              <p:nvPr/>
            </p:nvSpPr>
            <p:spPr bwMode="auto">
              <a:xfrm>
                <a:off x="7031038" y="2536826"/>
                <a:ext cx="28575" cy="90488"/>
              </a:xfrm>
              <a:custGeom>
                <a:avLst/>
                <a:gdLst>
                  <a:gd name="T0" fmla="*/ 18 w 37"/>
                  <a:gd name="T1" fmla="*/ 0 h 119"/>
                  <a:gd name="T2" fmla="*/ 7 w 37"/>
                  <a:gd name="T3" fmla="*/ 11 h 119"/>
                  <a:gd name="T4" fmla="*/ 18 w 37"/>
                  <a:gd name="T5" fmla="*/ 23 h 119"/>
                  <a:gd name="T6" fmla="*/ 30 w 37"/>
                  <a:gd name="T7" fmla="*/ 11 h 119"/>
                  <a:gd name="T8" fmla="*/ 18 w 37"/>
                  <a:gd name="T9" fmla="*/ 0 h 119"/>
                  <a:gd name="T10" fmla="*/ 0 w 37"/>
                  <a:gd name="T11" fmla="*/ 39 h 119"/>
                  <a:gd name="T12" fmla="*/ 0 w 37"/>
                  <a:gd name="T13" fmla="*/ 44 h 119"/>
                  <a:gd name="T14" fmla="*/ 9 w 37"/>
                  <a:gd name="T15" fmla="*/ 44 h 119"/>
                  <a:gd name="T16" fmla="*/ 9 w 37"/>
                  <a:gd name="T17" fmla="*/ 114 h 119"/>
                  <a:gd name="T18" fmla="*/ 0 w 37"/>
                  <a:gd name="T19" fmla="*/ 114 h 119"/>
                  <a:gd name="T20" fmla="*/ 0 w 37"/>
                  <a:gd name="T21" fmla="*/ 119 h 119"/>
                  <a:gd name="T22" fmla="*/ 37 w 37"/>
                  <a:gd name="T23" fmla="*/ 119 h 119"/>
                  <a:gd name="T24" fmla="*/ 37 w 37"/>
                  <a:gd name="T25" fmla="*/ 114 h 119"/>
                  <a:gd name="T26" fmla="*/ 28 w 37"/>
                  <a:gd name="T27" fmla="*/ 114 h 119"/>
                  <a:gd name="T28" fmla="*/ 28 w 37"/>
                  <a:gd name="T29" fmla="*/ 39 h 119"/>
                  <a:gd name="T30" fmla="*/ 0 w 37"/>
                  <a:gd name="T31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119">
                    <a:moveTo>
                      <a:pt x="18" y="0"/>
                    </a:moveTo>
                    <a:cubicBezTo>
                      <a:pt x="12" y="0"/>
                      <a:pt x="7" y="5"/>
                      <a:pt x="7" y="11"/>
                    </a:cubicBezTo>
                    <a:cubicBezTo>
                      <a:pt x="7" y="18"/>
                      <a:pt x="12" y="23"/>
                      <a:pt x="18" y="23"/>
                    </a:cubicBezTo>
                    <a:cubicBezTo>
                      <a:pt x="25" y="23"/>
                      <a:pt x="30" y="18"/>
                      <a:pt x="30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  <a:moveTo>
                      <a:pt x="0" y="39"/>
                    </a:moveTo>
                    <a:lnTo>
                      <a:pt x="0" y="44"/>
                    </a:lnTo>
                    <a:lnTo>
                      <a:pt x="9" y="44"/>
                    </a:lnTo>
                    <a:lnTo>
                      <a:pt x="9" y="114"/>
                    </a:lnTo>
                    <a:lnTo>
                      <a:pt x="0" y="114"/>
                    </a:lnTo>
                    <a:lnTo>
                      <a:pt x="0" y="119"/>
                    </a:lnTo>
                    <a:lnTo>
                      <a:pt x="37" y="119"/>
                    </a:lnTo>
                    <a:lnTo>
                      <a:pt x="37" y="114"/>
                    </a:lnTo>
                    <a:lnTo>
                      <a:pt x="28" y="114"/>
                    </a:lnTo>
                    <a:lnTo>
                      <a:pt x="28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7A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632148" y="2520196"/>
            <a:ext cx="245857" cy="253916"/>
            <a:chOff x="-1761785" y="3205332"/>
            <a:chExt cx="245857" cy="253916"/>
          </a:xfrm>
        </p:grpSpPr>
        <p:sp>
          <p:nvSpPr>
            <p:cNvPr id="89" name="직사각형 88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3382" y="1379256"/>
            <a:ext cx="9201009" cy="19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이어서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929" y="1822440"/>
            <a:ext cx="5880956" cy="3269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242" y="1423740"/>
            <a:ext cx="53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[</a:t>
            </a:r>
            <a:r>
              <a:rPr lang="ko-KR" altLang="en-US" sz="1800" b="1" dirty="0" smtClean="0"/>
              <a:t>증빙서류 이미지 </a:t>
            </a:r>
            <a:r>
              <a:rPr lang="ko-KR" altLang="en-US" sz="1800" b="1" dirty="0" err="1" smtClean="0"/>
              <a:t>미클릭</a:t>
            </a:r>
            <a:r>
              <a:rPr lang="ko-KR" altLang="en-US" sz="1800" b="1" dirty="0" smtClean="0"/>
              <a:t> 시 </a:t>
            </a:r>
            <a:r>
              <a:rPr lang="en-US" altLang="ko-KR" sz="1800" b="1" dirty="0" smtClean="0"/>
              <a:t>]</a:t>
            </a:r>
            <a:endParaRPr lang="ko-KR" altLang="en-US" sz="1800" b="1" dirty="0"/>
          </a:p>
        </p:txBody>
      </p:sp>
      <p:grpSp>
        <p:nvGrpSpPr>
          <p:cNvPr id="8" name="Image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89044" y="2629853"/>
            <a:ext cx="1061755" cy="1390173"/>
            <a:chOff x="604837" y="1325563"/>
            <a:chExt cx="1828800" cy="1371600"/>
          </a:xfrm>
        </p:grpSpPr>
        <p:sp>
          <p:nvSpPr>
            <p:cNvPr id="9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Image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71810" y="2629853"/>
            <a:ext cx="1061755" cy="1390173"/>
            <a:chOff x="604837" y="1325563"/>
            <a:chExt cx="1828800" cy="1371600"/>
          </a:xfrm>
        </p:grpSpPr>
        <p:sp>
          <p:nvSpPr>
            <p:cNvPr id="12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Image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159786" y="2629853"/>
            <a:ext cx="1061755" cy="1390173"/>
            <a:chOff x="604837" y="1325563"/>
            <a:chExt cx="1828800" cy="1371600"/>
          </a:xfrm>
        </p:grpSpPr>
        <p:sp>
          <p:nvSpPr>
            <p:cNvPr id="15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Image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4344681" y="2629853"/>
            <a:ext cx="1061755" cy="1390173"/>
            <a:chOff x="604837" y="1325563"/>
            <a:chExt cx="1828800" cy="1371600"/>
          </a:xfrm>
        </p:grpSpPr>
        <p:sp>
          <p:nvSpPr>
            <p:cNvPr id="18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40308" y="405916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err="1" smtClean="0"/>
              <a:t>담보평가표</a:t>
            </a:r>
            <a:endParaRPr lang="ko-KR" altLang="en-US" sz="1050" spc="-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32884" y="4059164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양도담보계약서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0097" y="4059164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수입신고필증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1317" y="4059164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사업자등록증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544" y="2072555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증빙서류</a:t>
            </a:r>
            <a:endParaRPr lang="ko-KR" altLang="en-US" sz="1600" b="1" dirty="0"/>
          </a:p>
        </p:txBody>
      </p:sp>
      <p:sp>
        <p:nvSpPr>
          <p:cNvPr id="28" name="텍스트 개체 틀 3"/>
          <p:cNvSpPr txBox="1">
            <a:spLocks/>
          </p:cNvSpPr>
          <p:nvPr/>
        </p:nvSpPr>
        <p:spPr>
          <a:xfrm>
            <a:off x="1552158" y="651757"/>
            <a:ext cx="3825958" cy="274675"/>
          </a:xfrm>
          <a:prstGeom prst="rect">
            <a:avLst/>
          </a:prstGeom>
        </p:spPr>
        <p:txBody>
          <a:bodyPr/>
          <a:lstStyle>
            <a:lvl1pPr marL="320040" indent="-32004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/>
              <a:t>업체정보</a:t>
            </a:r>
            <a:r>
              <a:rPr lang="en-US" altLang="ko-KR" sz="1000" smtClean="0"/>
              <a:t>(</a:t>
            </a:r>
            <a:r>
              <a:rPr lang="ko-KR" altLang="en-US" sz="1000" smtClean="0"/>
              <a:t>동산</a:t>
            </a:r>
            <a:r>
              <a:rPr lang="en-US" altLang="ko-KR" sz="1000" smtClean="0"/>
              <a:t>) – </a:t>
            </a:r>
            <a:r>
              <a:rPr lang="ko-KR" altLang="en-US" sz="1000" smtClean="0"/>
              <a:t>증빙서류 확대</a:t>
            </a:r>
            <a:endParaRPr lang="ko-KR" altLang="en-US" sz="1000" dirty="0"/>
          </a:p>
        </p:txBody>
      </p:sp>
      <p:sp>
        <p:nvSpPr>
          <p:cNvPr id="29" name="텍스트 개체 틀 4"/>
          <p:cNvSpPr txBox="1">
            <a:spLocks/>
          </p:cNvSpPr>
          <p:nvPr/>
        </p:nvSpPr>
        <p:spPr>
          <a:xfrm>
            <a:off x="1552158" y="938092"/>
            <a:ext cx="3825958" cy="274675"/>
          </a:xfrm>
          <a:prstGeom prst="rect">
            <a:avLst/>
          </a:prstGeom>
        </p:spPr>
        <p:txBody>
          <a:bodyPr/>
          <a:lstStyle>
            <a:lvl1pPr marL="320040" indent="-32004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증빙서류 확대 시 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6250976" y="1822439"/>
            <a:ext cx="5880956" cy="69967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273289" y="1423740"/>
            <a:ext cx="53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[</a:t>
            </a:r>
            <a:r>
              <a:rPr lang="ko-KR" altLang="en-US" sz="1800" b="1" dirty="0" smtClean="0"/>
              <a:t>증빙서류 이미지 </a:t>
            </a:r>
            <a:r>
              <a:rPr lang="ko-KR" altLang="en-US" sz="1800" b="1" dirty="0"/>
              <a:t>클</a:t>
            </a:r>
            <a:r>
              <a:rPr lang="ko-KR" altLang="en-US" sz="1800" b="1" dirty="0" smtClean="0"/>
              <a:t>릭 시 확대 팝업 </a:t>
            </a:r>
            <a:r>
              <a:rPr lang="en-US" altLang="ko-KR" sz="1800" b="1" dirty="0" smtClean="0"/>
              <a:t>]</a:t>
            </a:r>
            <a:endParaRPr lang="ko-KR" altLang="en-US" sz="1800" b="1" dirty="0"/>
          </a:p>
        </p:txBody>
      </p:sp>
      <p:sp>
        <p:nvSpPr>
          <p:cNvPr id="67" name="Pointer"/>
          <p:cNvSpPr>
            <a:spLocks noChangeAspect="1" noEditPoints="1"/>
          </p:cNvSpPr>
          <p:nvPr/>
        </p:nvSpPr>
        <p:spPr bwMode="auto">
          <a:xfrm>
            <a:off x="1515160" y="3958288"/>
            <a:ext cx="722187" cy="1112873"/>
          </a:xfrm>
          <a:custGeom>
            <a:avLst/>
            <a:gdLst>
              <a:gd name="T0" fmla="*/ 107 w 400"/>
              <a:gd name="T1" fmla="*/ 0 h 613"/>
              <a:gd name="T2" fmla="*/ 71 w 400"/>
              <a:gd name="T3" fmla="*/ 13 h 613"/>
              <a:gd name="T4" fmla="*/ 53 w 400"/>
              <a:gd name="T5" fmla="*/ 52 h 613"/>
              <a:gd name="T6" fmla="*/ 53 w 400"/>
              <a:gd name="T7" fmla="*/ 325 h 613"/>
              <a:gd name="T8" fmla="*/ 31 w 400"/>
              <a:gd name="T9" fmla="*/ 338 h 613"/>
              <a:gd name="T10" fmla="*/ 0 w 400"/>
              <a:gd name="T11" fmla="*/ 412 h 613"/>
              <a:gd name="T12" fmla="*/ 14 w 400"/>
              <a:gd name="T13" fmla="*/ 471 h 613"/>
              <a:gd name="T14" fmla="*/ 52 w 400"/>
              <a:gd name="T15" fmla="*/ 547 h 613"/>
              <a:gd name="T16" fmla="*/ 52 w 400"/>
              <a:gd name="T17" fmla="*/ 547 h 613"/>
              <a:gd name="T18" fmla="*/ 52 w 400"/>
              <a:gd name="T19" fmla="*/ 547 h 613"/>
              <a:gd name="T20" fmla="*/ 159 w 400"/>
              <a:gd name="T21" fmla="*/ 613 h 613"/>
              <a:gd name="T22" fmla="*/ 280 w 400"/>
              <a:gd name="T23" fmla="*/ 613 h 613"/>
              <a:gd name="T24" fmla="*/ 400 w 400"/>
              <a:gd name="T25" fmla="*/ 493 h 613"/>
              <a:gd name="T26" fmla="*/ 400 w 400"/>
              <a:gd name="T27" fmla="*/ 253 h 613"/>
              <a:gd name="T28" fmla="*/ 393 w 400"/>
              <a:gd name="T29" fmla="*/ 213 h 613"/>
              <a:gd name="T30" fmla="*/ 347 w 400"/>
              <a:gd name="T31" fmla="*/ 186 h 613"/>
              <a:gd name="T32" fmla="*/ 316 w 400"/>
              <a:gd name="T33" fmla="*/ 196 h 613"/>
              <a:gd name="T34" fmla="*/ 307 w 400"/>
              <a:gd name="T35" fmla="*/ 177 h 613"/>
              <a:gd name="T36" fmla="*/ 267 w 400"/>
              <a:gd name="T37" fmla="*/ 160 h 613"/>
              <a:gd name="T38" fmla="*/ 231 w 400"/>
              <a:gd name="T39" fmla="*/ 173 h 613"/>
              <a:gd name="T40" fmla="*/ 187 w 400"/>
              <a:gd name="T41" fmla="*/ 146 h 613"/>
              <a:gd name="T42" fmla="*/ 160 w 400"/>
              <a:gd name="T43" fmla="*/ 154 h 613"/>
              <a:gd name="T44" fmla="*/ 160 w 400"/>
              <a:gd name="T45" fmla="*/ 53 h 613"/>
              <a:gd name="T46" fmla="*/ 142 w 400"/>
              <a:gd name="T47" fmla="*/ 13 h 613"/>
              <a:gd name="T48" fmla="*/ 107 w 400"/>
              <a:gd name="T49" fmla="*/ 0 h 613"/>
              <a:gd name="T50" fmla="*/ 107 w 400"/>
              <a:gd name="T51" fmla="*/ 26 h 613"/>
              <a:gd name="T52" fmla="*/ 125 w 400"/>
              <a:gd name="T53" fmla="*/ 33 h 613"/>
              <a:gd name="T54" fmla="*/ 133 w 400"/>
              <a:gd name="T55" fmla="*/ 53 h 613"/>
              <a:gd name="T56" fmla="*/ 133 w 400"/>
              <a:gd name="T57" fmla="*/ 200 h 613"/>
              <a:gd name="T58" fmla="*/ 133 w 400"/>
              <a:gd name="T59" fmla="*/ 253 h 613"/>
              <a:gd name="T60" fmla="*/ 160 w 400"/>
              <a:gd name="T61" fmla="*/ 253 h 613"/>
              <a:gd name="T62" fmla="*/ 160 w 400"/>
              <a:gd name="T63" fmla="*/ 200 h 613"/>
              <a:gd name="T64" fmla="*/ 187 w 400"/>
              <a:gd name="T65" fmla="*/ 173 h 613"/>
              <a:gd name="T66" fmla="*/ 213 w 400"/>
              <a:gd name="T67" fmla="*/ 200 h 613"/>
              <a:gd name="T68" fmla="*/ 213 w 400"/>
              <a:gd name="T69" fmla="*/ 240 h 613"/>
              <a:gd name="T70" fmla="*/ 240 w 400"/>
              <a:gd name="T71" fmla="*/ 240 h 613"/>
              <a:gd name="T72" fmla="*/ 240 w 400"/>
              <a:gd name="T73" fmla="*/ 213 h 613"/>
              <a:gd name="T74" fmla="*/ 245 w 400"/>
              <a:gd name="T75" fmla="*/ 194 h 613"/>
              <a:gd name="T76" fmla="*/ 267 w 400"/>
              <a:gd name="T77" fmla="*/ 186 h 613"/>
              <a:gd name="T78" fmla="*/ 286 w 400"/>
              <a:gd name="T79" fmla="*/ 194 h 613"/>
              <a:gd name="T80" fmla="*/ 293 w 400"/>
              <a:gd name="T81" fmla="*/ 226 h 613"/>
              <a:gd name="T82" fmla="*/ 293 w 400"/>
              <a:gd name="T83" fmla="*/ 253 h 613"/>
              <a:gd name="T84" fmla="*/ 320 w 400"/>
              <a:gd name="T85" fmla="*/ 253 h 613"/>
              <a:gd name="T86" fmla="*/ 325 w 400"/>
              <a:gd name="T87" fmla="*/ 225 h 613"/>
              <a:gd name="T88" fmla="*/ 347 w 400"/>
              <a:gd name="T89" fmla="*/ 213 h 613"/>
              <a:gd name="T90" fmla="*/ 369 w 400"/>
              <a:gd name="T91" fmla="*/ 225 h 613"/>
              <a:gd name="T92" fmla="*/ 373 w 400"/>
              <a:gd name="T93" fmla="*/ 253 h 613"/>
              <a:gd name="T94" fmla="*/ 373 w 400"/>
              <a:gd name="T95" fmla="*/ 493 h 613"/>
              <a:gd name="T96" fmla="*/ 280 w 400"/>
              <a:gd name="T97" fmla="*/ 586 h 613"/>
              <a:gd name="T98" fmla="*/ 159 w 400"/>
              <a:gd name="T99" fmla="*/ 586 h 613"/>
              <a:gd name="T100" fmla="*/ 76 w 400"/>
              <a:gd name="T101" fmla="*/ 535 h 613"/>
              <a:gd name="T102" fmla="*/ 76 w 400"/>
              <a:gd name="T103" fmla="*/ 535 h 613"/>
              <a:gd name="T104" fmla="*/ 39 w 400"/>
              <a:gd name="T105" fmla="*/ 461 h 613"/>
              <a:gd name="T106" fmla="*/ 27 w 400"/>
              <a:gd name="T107" fmla="*/ 412 h 613"/>
              <a:gd name="T108" fmla="*/ 49 w 400"/>
              <a:gd name="T109" fmla="*/ 358 h 613"/>
              <a:gd name="T110" fmla="*/ 70 w 400"/>
              <a:gd name="T111" fmla="*/ 346 h 613"/>
              <a:gd name="T112" fmla="*/ 80 w 400"/>
              <a:gd name="T113" fmla="*/ 333 h 613"/>
              <a:gd name="T114" fmla="*/ 80 w 400"/>
              <a:gd name="T115" fmla="*/ 52 h 613"/>
              <a:gd name="T116" fmla="*/ 88 w 400"/>
              <a:gd name="T117" fmla="*/ 33 h 613"/>
              <a:gd name="T118" fmla="*/ 107 w 400"/>
              <a:gd name="T119" fmla="*/ 26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0" h="613">
                <a:moveTo>
                  <a:pt x="107" y="0"/>
                </a:moveTo>
                <a:cubicBezTo>
                  <a:pt x="94" y="0"/>
                  <a:pt x="81" y="4"/>
                  <a:pt x="71" y="13"/>
                </a:cubicBezTo>
                <a:cubicBezTo>
                  <a:pt x="61" y="21"/>
                  <a:pt x="53" y="35"/>
                  <a:pt x="53" y="52"/>
                </a:cubicBezTo>
                <a:lnTo>
                  <a:pt x="53" y="325"/>
                </a:lnTo>
                <a:cubicBezTo>
                  <a:pt x="47" y="328"/>
                  <a:pt x="42" y="328"/>
                  <a:pt x="31" y="338"/>
                </a:cubicBezTo>
                <a:cubicBezTo>
                  <a:pt x="15" y="351"/>
                  <a:pt x="0" y="375"/>
                  <a:pt x="0" y="412"/>
                </a:cubicBezTo>
                <a:cubicBezTo>
                  <a:pt x="0" y="438"/>
                  <a:pt x="10" y="462"/>
                  <a:pt x="14" y="471"/>
                </a:cubicBezTo>
                <a:cubicBezTo>
                  <a:pt x="27" y="496"/>
                  <a:pt x="39" y="522"/>
                  <a:pt x="52" y="547"/>
                </a:cubicBezTo>
                <a:cubicBezTo>
                  <a:pt x="52" y="547"/>
                  <a:pt x="52" y="547"/>
                  <a:pt x="52" y="547"/>
                </a:cubicBezTo>
                <a:lnTo>
                  <a:pt x="52" y="547"/>
                </a:lnTo>
                <a:cubicBezTo>
                  <a:pt x="72" y="588"/>
                  <a:pt x="114" y="613"/>
                  <a:pt x="159" y="613"/>
                </a:cubicBezTo>
                <a:lnTo>
                  <a:pt x="280" y="613"/>
                </a:lnTo>
                <a:cubicBezTo>
                  <a:pt x="346" y="613"/>
                  <a:pt x="400" y="559"/>
                  <a:pt x="400" y="493"/>
                </a:cubicBezTo>
                <a:lnTo>
                  <a:pt x="400" y="253"/>
                </a:lnTo>
                <a:cubicBezTo>
                  <a:pt x="400" y="243"/>
                  <a:pt x="400" y="228"/>
                  <a:pt x="393" y="213"/>
                </a:cubicBezTo>
                <a:cubicBezTo>
                  <a:pt x="386" y="199"/>
                  <a:pt x="369" y="186"/>
                  <a:pt x="347" y="186"/>
                </a:cubicBezTo>
                <a:cubicBezTo>
                  <a:pt x="334" y="186"/>
                  <a:pt x="324" y="190"/>
                  <a:pt x="316" y="196"/>
                </a:cubicBezTo>
                <a:cubicBezTo>
                  <a:pt x="314" y="189"/>
                  <a:pt x="311" y="183"/>
                  <a:pt x="307" y="177"/>
                </a:cubicBezTo>
                <a:cubicBezTo>
                  <a:pt x="298" y="165"/>
                  <a:pt x="283" y="160"/>
                  <a:pt x="267" y="160"/>
                </a:cubicBezTo>
                <a:cubicBezTo>
                  <a:pt x="252" y="160"/>
                  <a:pt x="240" y="165"/>
                  <a:pt x="231" y="173"/>
                </a:cubicBezTo>
                <a:cubicBezTo>
                  <a:pt x="222" y="158"/>
                  <a:pt x="207" y="146"/>
                  <a:pt x="187" y="146"/>
                </a:cubicBezTo>
                <a:cubicBezTo>
                  <a:pt x="176" y="146"/>
                  <a:pt x="168" y="150"/>
                  <a:pt x="160" y="154"/>
                </a:cubicBezTo>
                <a:lnTo>
                  <a:pt x="160" y="53"/>
                </a:lnTo>
                <a:cubicBezTo>
                  <a:pt x="160" y="36"/>
                  <a:pt x="153" y="22"/>
                  <a:pt x="142" y="13"/>
                </a:cubicBezTo>
                <a:cubicBezTo>
                  <a:pt x="132" y="4"/>
                  <a:pt x="119" y="0"/>
                  <a:pt x="107" y="0"/>
                </a:cubicBezTo>
                <a:close/>
                <a:moveTo>
                  <a:pt x="107" y="26"/>
                </a:moveTo>
                <a:cubicBezTo>
                  <a:pt x="113" y="26"/>
                  <a:pt x="120" y="29"/>
                  <a:pt x="125" y="33"/>
                </a:cubicBezTo>
                <a:cubicBezTo>
                  <a:pt x="130" y="37"/>
                  <a:pt x="133" y="43"/>
                  <a:pt x="133" y="53"/>
                </a:cubicBezTo>
                <a:lnTo>
                  <a:pt x="133" y="200"/>
                </a:lnTo>
                <a:lnTo>
                  <a:pt x="133" y="253"/>
                </a:lnTo>
                <a:cubicBezTo>
                  <a:pt x="133" y="269"/>
                  <a:pt x="160" y="268"/>
                  <a:pt x="160" y="253"/>
                </a:cubicBezTo>
                <a:lnTo>
                  <a:pt x="160" y="200"/>
                </a:lnTo>
                <a:cubicBezTo>
                  <a:pt x="160" y="188"/>
                  <a:pt x="169" y="173"/>
                  <a:pt x="187" y="173"/>
                </a:cubicBezTo>
                <a:cubicBezTo>
                  <a:pt x="204" y="173"/>
                  <a:pt x="213" y="188"/>
                  <a:pt x="213" y="200"/>
                </a:cubicBezTo>
                <a:lnTo>
                  <a:pt x="213" y="240"/>
                </a:lnTo>
                <a:cubicBezTo>
                  <a:pt x="213" y="258"/>
                  <a:pt x="240" y="255"/>
                  <a:pt x="240" y="240"/>
                </a:cubicBezTo>
                <a:cubicBezTo>
                  <a:pt x="240" y="231"/>
                  <a:pt x="240" y="222"/>
                  <a:pt x="240" y="213"/>
                </a:cubicBezTo>
                <a:cubicBezTo>
                  <a:pt x="240" y="206"/>
                  <a:pt x="242" y="199"/>
                  <a:pt x="245" y="194"/>
                </a:cubicBezTo>
                <a:cubicBezTo>
                  <a:pt x="249" y="190"/>
                  <a:pt x="254" y="186"/>
                  <a:pt x="267" y="186"/>
                </a:cubicBezTo>
                <a:cubicBezTo>
                  <a:pt x="277" y="186"/>
                  <a:pt x="282" y="189"/>
                  <a:pt x="286" y="194"/>
                </a:cubicBezTo>
                <a:cubicBezTo>
                  <a:pt x="290" y="199"/>
                  <a:pt x="293" y="209"/>
                  <a:pt x="293" y="226"/>
                </a:cubicBezTo>
                <a:lnTo>
                  <a:pt x="293" y="253"/>
                </a:lnTo>
                <a:cubicBezTo>
                  <a:pt x="293" y="271"/>
                  <a:pt x="320" y="272"/>
                  <a:pt x="320" y="253"/>
                </a:cubicBezTo>
                <a:cubicBezTo>
                  <a:pt x="320" y="244"/>
                  <a:pt x="321" y="233"/>
                  <a:pt x="325" y="225"/>
                </a:cubicBezTo>
                <a:cubicBezTo>
                  <a:pt x="328" y="217"/>
                  <a:pt x="332" y="213"/>
                  <a:pt x="347" y="213"/>
                </a:cubicBezTo>
                <a:cubicBezTo>
                  <a:pt x="361" y="213"/>
                  <a:pt x="365" y="217"/>
                  <a:pt x="369" y="225"/>
                </a:cubicBezTo>
                <a:cubicBezTo>
                  <a:pt x="372" y="233"/>
                  <a:pt x="373" y="244"/>
                  <a:pt x="373" y="253"/>
                </a:cubicBezTo>
                <a:lnTo>
                  <a:pt x="373" y="493"/>
                </a:lnTo>
                <a:cubicBezTo>
                  <a:pt x="373" y="544"/>
                  <a:pt x="331" y="586"/>
                  <a:pt x="280" y="586"/>
                </a:cubicBezTo>
                <a:lnTo>
                  <a:pt x="159" y="586"/>
                </a:lnTo>
                <a:cubicBezTo>
                  <a:pt x="124" y="586"/>
                  <a:pt x="91" y="566"/>
                  <a:pt x="76" y="535"/>
                </a:cubicBezTo>
                <a:lnTo>
                  <a:pt x="76" y="535"/>
                </a:lnTo>
                <a:lnTo>
                  <a:pt x="39" y="461"/>
                </a:lnTo>
                <a:cubicBezTo>
                  <a:pt x="34" y="443"/>
                  <a:pt x="27" y="427"/>
                  <a:pt x="27" y="412"/>
                </a:cubicBezTo>
                <a:cubicBezTo>
                  <a:pt x="27" y="382"/>
                  <a:pt x="38" y="367"/>
                  <a:pt x="49" y="358"/>
                </a:cubicBezTo>
                <a:cubicBezTo>
                  <a:pt x="60" y="348"/>
                  <a:pt x="70" y="346"/>
                  <a:pt x="70" y="346"/>
                </a:cubicBezTo>
                <a:cubicBezTo>
                  <a:pt x="76" y="344"/>
                  <a:pt x="80" y="339"/>
                  <a:pt x="80" y="333"/>
                </a:cubicBezTo>
                <a:lnTo>
                  <a:pt x="80" y="52"/>
                </a:lnTo>
                <a:cubicBezTo>
                  <a:pt x="80" y="43"/>
                  <a:pt x="83" y="37"/>
                  <a:pt x="88" y="33"/>
                </a:cubicBezTo>
                <a:cubicBezTo>
                  <a:pt x="93" y="29"/>
                  <a:pt x="100" y="26"/>
                  <a:pt x="107" y="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직선 화살표 연결선 68"/>
          <p:cNvCxnSpPr>
            <a:stCxn id="67" idx="12"/>
            <a:endCxn id="46" idx="1"/>
          </p:cNvCxnSpPr>
          <p:nvPr/>
        </p:nvCxnSpPr>
        <p:spPr>
          <a:xfrm>
            <a:off x="2237347" y="4853307"/>
            <a:ext cx="4013629" cy="46748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Image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259364" y="2072555"/>
            <a:ext cx="5897229" cy="6746591"/>
            <a:chOff x="604837" y="1325563"/>
            <a:chExt cx="1828800" cy="1371600"/>
          </a:xfrm>
        </p:grpSpPr>
        <p:sp>
          <p:nvSpPr>
            <p:cNvPr id="73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57357" y="1779615"/>
              <a:ext cx="1082163" cy="521050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1809697" y="1761164"/>
            <a:ext cx="482837" cy="3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X</a:t>
            </a:r>
            <a:endParaRPr lang="ko-KR" altLang="en-US" sz="1800" b="1" dirty="0"/>
          </a:p>
        </p:txBody>
      </p:sp>
      <p:grpSp>
        <p:nvGrpSpPr>
          <p:cNvPr id="76" name="그룹 75"/>
          <p:cNvGrpSpPr/>
          <p:nvPr/>
        </p:nvGrpSpPr>
        <p:grpSpPr>
          <a:xfrm>
            <a:off x="11658430" y="1619523"/>
            <a:ext cx="245857" cy="253916"/>
            <a:chOff x="-1761785" y="3205332"/>
            <a:chExt cx="245857" cy="253916"/>
          </a:xfrm>
        </p:grpSpPr>
        <p:sp>
          <p:nvSpPr>
            <p:cNvPr id="77" name="직사각형 76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텍스트 개체 틀 4"/>
          <p:cNvSpPr txBox="1">
            <a:spLocks/>
          </p:cNvSpPr>
          <p:nvPr/>
        </p:nvSpPr>
        <p:spPr>
          <a:xfrm>
            <a:off x="10764731" y="1272430"/>
            <a:ext cx="2033253" cy="3026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/>
          <a:lstStyle>
            <a:lvl1pPr marL="320040" indent="-32004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닫기 클릭 시 팝업 </a:t>
            </a:r>
            <a:r>
              <a:rPr lang="ko-KR" altLang="en-US" sz="1000" dirty="0" err="1" smtClean="0"/>
              <a:t>닫아짐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830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상세페이지 </a:t>
            </a:r>
            <a:r>
              <a:rPr lang="en-US" altLang="ko-KR" dirty="0"/>
              <a:t>– </a:t>
            </a:r>
            <a:r>
              <a:rPr lang="ko-KR" altLang="en-US" dirty="0" err="1" smtClean="0"/>
              <a:t>심사정보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444482" y="2061562"/>
            <a:ext cx="1646499" cy="2970872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4100031" y="2777793"/>
              <a:ext cx="537545" cy="10861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3024" y="1581905"/>
            <a:ext cx="6624632" cy="389761"/>
            <a:chOff x="595685" y="2423988"/>
            <a:chExt cx="6994886" cy="240301"/>
          </a:xfrm>
          <a:solidFill>
            <a:srgbClr val="FFFFFF"/>
          </a:solidFill>
        </p:grpSpPr>
        <p:cxnSp>
          <p:nvCxnSpPr>
            <p:cNvPr id="15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 flipH="1">
              <a:off x="595685" y="2664289"/>
              <a:ext cx="191012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4"/>
              </p:custDataLst>
            </p:nvPr>
          </p:nvCxnSpPr>
          <p:spPr>
            <a:xfrm>
              <a:off x="3348876" y="2664289"/>
              <a:ext cx="424169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505813" y="2423989"/>
              <a:ext cx="849847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심사정보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699612" y="2423988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606105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3405522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3024" y="2436842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 smtClean="0"/>
              <a:t>심사총론</a:t>
            </a:r>
            <a:endParaRPr lang="ko-KR" altLang="en-US" sz="1600" b="1" dirty="0"/>
          </a:p>
        </p:txBody>
      </p:sp>
      <p:grpSp>
        <p:nvGrpSpPr>
          <p:cNvPr id="22" name="Dummy Text"/>
          <p:cNvGrpSpPr>
            <a:grpSpLocks noChangeAspect="1"/>
          </p:cNvGrpSpPr>
          <p:nvPr/>
        </p:nvGrpSpPr>
        <p:grpSpPr>
          <a:xfrm>
            <a:off x="976415" y="2935216"/>
            <a:ext cx="6197654" cy="97166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3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57363" y="4335491"/>
            <a:ext cx="1725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투자 주요</a:t>
            </a:r>
            <a:r>
              <a:rPr lang="en-US" altLang="ko-KR" sz="1200" b="1" dirty="0"/>
              <a:t> Check point]</a:t>
            </a:r>
            <a:endParaRPr lang="ko-KR" altLang="en-US" sz="12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1009"/>
              </p:ext>
            </p:extLst>
          </p:nvPr>
        </p:nvGraphicFramePr>
        <p:xfrm>
          <a:off x="976415" y="4780468"/>
          <a:ext cx="6197654" cy="74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54">
                  <a:extLst>
                    <a:ext uri="{9D8B030D-6E8A-4147-A177-3AD203B41FA5}">
                      <a16:colId xmlns:a16="http://schemas.microsoft.com/office/drawing/2014/main" val="2447903328"/>
                    </a:ext>
                  </a:extLst>
                </a:gridCol>
              </a:tblGrid>
              <a:tr h="249054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선순위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상품으로 원금손실리스크↓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11439"/>
                  </a:ext>
                </a:extLst>
              </a:tr>
              <a:tr h="249054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수도권지하철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호선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정왕역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인근 역세권아파트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750856"/>
                  </a:ext>
                </a:extLst>
              </a:tr>
              <a:tr h="249054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인근 서울대학교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시흥캠퍼스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개교 예정으로 담보가치 상승 기대감↑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874164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921279" y="5955078"/>
            <a:ext cx="627739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3780" y="6258359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담보정보</a:t>
            </a:r>
            <a:r>
              <a:rPr lang="ko-KR" altLang="en-US" sz="1600" b="1" dirty="0"/>
              <a:t> 요약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8954" y="6725338"/>
            <a:ext cx="4965765" cy="125469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02910" y="8977061"/>
            <a:ext cx="9201009" cy="19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이어서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1367"/>
              </p:ext>
            </p:extLst>
          </p:nvPr>
        </p:nvGraphicFramePr>
        <p:xfrm>
          <a:off x="9490921" y="1613818"/>
          <a:ext cx="3151702" cy="106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심사 총록 표시</a:t>
                      </a:r>
                      <a:endParaRPr lang="en-US" altLang="ko-KR" sz="10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b="1" dirty="0" smtClean="0"/>
                        <a:t>투자 주요 </a:t>
                      </a:r>
                      <a:r>
                        <a:rPr lang="en-US" altLang="ko-KR" sz="1000" b="1" dirty="0" smtClean="0"/>
                        <a:t>check point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입력 시에 표시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입력 정보가 없는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노출 안함</a:t>
                      </a:r>
                      <a:endParaRPr lang="en-US" altLang="ko-KR" sz="10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담보 정보 요약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24704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93024" y="2264445"/>
            <a:ext cx="245857" cy="253916"/>
            <a:chOff x="-1761785" y="3205332"/>
            <a:chExt cx="245857" cy="253916"/>
          </a:xfrm>
        </p:grpSpPr>
        <p:sp>
          <p:nvSpPr>
            <p:cNvPr id="39" name="직사각형 38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93024" y="4389919"/>
            <a:ext cx="245857" cy="253916"/>
            <a:chOff x="-1761785" y="3205332"/>
            <a:chExt cx="245857" cy="253916"/>
          </a:xfrm>
        </p:grpSpPr>
        <p:sp>
          <p:nvSpPr>
            <p:cNvPr id="42" name="직사각형 41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93024" y="6106155"/>
            <a:ext cx="245857" cy="253916"/>
            <a:chOff x="-1761785" y="3205332"/>
            <a:chExt cx="245857" cy="253916"/>
          </a:xfrm>
        </p:grpSpPr>
        <p:sp>
          <p:nvSpPr>
            <p:cNvPr id="45" name="직사각형 44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7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558575" y="7073758"/>
            <a:ext cx="6239008" cy="152100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상세페이지 </a:t>
            </a:r>
            <a:r>
              <a:rPr lang="en-US" altLang="ko-KR" dirty="0"/>
              <a:t>– </a:t>
            </a:r>
            <a:r>
              <a:rPr lang="ko-KR" altLang="en-US" dirty="0" err="1"/>
              <a:t>심사정보</a:t>
            </a:r>
            <a:r>
              <a:rPr lang="en-US" altLang="ko-KR" dirty="0"/>
              <a:t>&amp; </a:t>
            </a:r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740" y="1378758"/>
            <a:ext cx="9215119" cy="79824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311607" y="1976544"/>
            <a:ext cx="1646499" cy="2970872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100031" y="2777793"/>
              <a:ext cx="537545" cy="10861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35262" y="1378758"/>
            <a:ext cx="9201009" cy="191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이어서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443" y="1565560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투게더펀딩</a:t>
            </a:r>
            <a:r>
              <a:rPr lang="ko-KR" altLang="en-US" sz="1600" b="1" dirty="0"/>
              <a:t> 등급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3842" y="1843909"/>
            <a:ext cx="270919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T1</a:t>
            </a:r>
            <a:r>
              <a:rPr lang="en-US" altLang="ko-KR" b="1" dirty="0" smtClean="0"/>
              <a:t>    /    </a:t>
            </a:r>
            <a:r>
              <a:rPr lang="en-US" altLang="ko-KR" b="1" dirty="0" smtClean="0">
                <a:solidFill>
                  <a:srgbClr val="0000FF"/>
                </a:solidFill>
              </a:rPr>
              <a:t>LTV  73 </a:t>
            </a:r>
            <a:r>
              <a:rPr lang="en-US" altLang="ko-KR" b="1" dirty="0" smtClean="0"/>
              <a:t>%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0896" y="4661811"/>
            <a:ext cx="6050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SAFETY </a:t>
            </a:r>
            <a:r>
              <a:rPr lang="ko-KR" altLang="en-US" sz="1600" b="1" dirty="0"/>
              <a:t>ZONE RSS (</a:t>
            </a:r>
            <a:r>
              <a:rPr lang="ko-KR" altLang="en-US" sz="1600" b="1" dirty="0" err="1"/>
              <a:t>Real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estate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Scoring</a:t>
            </a:r>
            <a:r>
              <a:rPr lang="ko-KR" altLang="en-US" sz="1600" b="1" dirty="0"/>
              <a:t> System</a:t>
            </a:r>
            <a:r>
              <a:rPr lang="ko-KR" altLang="en-US" sz="1600" b="1" dirty="0" smtClean="0"/>
              <a:t>) 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805541" y="5057991"/>
            <a:ext cx="62501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TOGETHER </a:t>
            </a:r>
            <a:r>
              <a:rPr lang="ko-KR" altLang="en-US" sz="1100" dirty="0" err="1"/>
              <a:t>FUNDING의</a:t>
            </a:r>
            <a:r>
              <a:rPr lang="ko-KR" altLang="en-US" sz="1100" dirty="0"/>
              <a:t> 부동산 평가방법으로 </a:t>
            </a:r>
            <a:r>
              <a:rPr lang="ko-KR" altLang="en-US" sz="1100" dirty="0" err="1"/>
              <a:t>KB시세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국토교통부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실거래가</a:t>
            </a:r>
            <a:r>
              <a:rPr lang="ko-KR" altLang="en-US" sz="1100" dirty="0"/>
              <a:t>, </a:t>
            </a:r>
            <a:endParaRPr lang="en-US" altLang="ko-KR" sz="1100" dirty="0" smtClean="0"/>
          </a:p>
          <a:p>
            <a:r>
              <a:rPr lang="ko-KR" altLang="en-US" sz="1100" dirty="0" smtClean="0"/>
              <a:t>인근 </a:t>
            </a:r>
            <a:r>
              <a:rPr lang="ko-KR" altLang="en-US" sz="1100" dirty="0"/>
              <a:t>부동산 시세, </a:t>
            </a:r>
            <a:r>
              <a:rPr lang="ko-KR" altLang="en-US" sz="1100" dirty="0" smtClean="0"/>
              <a:t>경매 </a:t>
            </a:r>
            <a:r>
              <a:rPr lang="ko-KR" altLang="en-US" sz="1100" dirty="0"/>
              <a:t>사례 및 감정평가법인의 </a:t>
            </a:r>
            <a:r>
              <a:rPr lang="ko-KR" altLang="en-US" sz="1100" dirty="0" err="1"/>
              <a:t>평가액을</a:t>
            </a:r>
            <a:r>
              <a:rPr lang="ko-KR" altLang="en-US" sz="1100" dirty="0"/>
              <a:t> 바탕으로 감정가를 결정하고 물건 종류,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선순위</a:t>
            </a:r>
            <a:r>
              <a:rPr lang="ko-KR" altLang="en-US" sz="1100" dirty="0"/>
              <a:t>, 담보인정비율 등을 감안하여 </a:t>
            </a:r>
            <a:r>
              <a:rPr lang="ko-KR" altLang="en-US" sz="1100" dirty="0" smtClean="0"/>
              <a:t>부동산의 </a:t>
            </a:r>
            <a:r>
              <a:rPr lang="ko-KR" altLang="en-US" sz="1100" dirty="0"/>
              <a:t>잔존가치, </a:t>
            </a:r>
            <a:r>
              <a:rPr lang="ko-KR" altLang="en-US" sz="1100" dirty="0" err="1" smtClean="0"/>
              <a:t>담보한도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/>
              <a:t>대비 대출금액 등을 개별 </a:t>
            </a:r>
            <a:r>
              <a:rPr lang="ko-KR" altLang="en-US" sz="1100" dirty="0" err="1"/>
              <a:t>물건별로</a:t>
            </a:r>
            <a:r>
              <a:rPr lang="ko-KR" altLang="en-US" sz="1100" dirty="0"/>
              <a:t> 평가하여 최종 </a:t>
            </a:r>
            <a:r>
              <a:rPr lang="ko-KR" altLang="en-US" sz="1100" dirty="0" err="1"/>
              <a:t>등급화하는</a:t>
            </a:r>
            <a:r>
              <a:rPr lang="ko-KR" altLang="en-US" sz="1100" dirty="0"/>
              <a:t> RSS(</a:t>
            </a:r>
            <a:r>
              <a:rPr lang="ko-KR" altLang="en-US" sz="1100" dirty="0" err="1"/>
              <a:t>Real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estate</a:t>
            </a:r>
            <a:r>
              <a:rPr lang="ko-KR" altLang="en-US" sz="1100" dirty="0"/>
              <a:t> System)입니다.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t="71499"/>
          <a:stretch/>
        </p:blipFill>
        <p:spPr>
          <a:xfrm>
            <a:off x="729431" y="3875341"/>
            <a:ext cx="5900419" cy="65622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5743624" y="5879903"/>
            <a:ext cx="1131244" cy="2501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자세히보기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▼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8575" y="8739422"/>
            <a:ext cx="8399531" cy="314224"/>
            <a:chOff x="691450" y="7754681"/>
            <a:chExt cx="8399531" cy="314224"/>
          </a:xfrm>
        </p:grpSpPr>
        <p:sp>
          <p:nvSpPr>
            <p:cNvPr id="23" name="직사각형 22"/>
            <p:cNvSpPr/>
            <p:nvPr/>
          </p:nvSpPr>
          <p:spPr>
            <a:xfrm>
              <a:off x="691450" y="7754681"/>
              <a:ext cx="8399531" cy="3142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C00000"/>
                  </a:solidFill>
                </a:rPr>
                <a:t>투자 </a:t>
              </a:r>
              <a:r>
                <a:rPr lang="ko-KR" altLang="en-US" sz="1000" dirty="0">
                  <a:solidFill>
                    <a:srgbClr val="C00000"/>
                  </a:solidFill>
                </a:rPr>
                <a:t>전 반드시 투자설명서를 통하여 세부 내역 및 투자위험에 대하여 이해하시고 투자 결정하시기 바랍니다</a:t>
              </a:r>
              <a:r>
                <a:rPr lang="en-US" altLang="ko-KR" sz="1000" dirty="0">
                  <a:solidFill>
                    <a:srgbClr val="C00000"/>
                  </a:solidFill>
                </a:rPr>
                <a:t>.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grpSp>
          <p:nvGrpSpPr>
            <p:cNvPr id="24" name="Info Button"/>
            <p:cNvGrpSpPr/>
            <p:nvPr/>
          </p:nvGrpSpPr>
          <p:grpSpPr>
            <a:xfrm>
              <a:off x="1603568" y="7833211"/>
              <a:ext cx="157163" cy="157163"/>
              <a:chOff x="6965950" y="2506663"/>
              <a:chExt cx="157163" cy="157163"/>
            </a:xfrm>
          </p:grpSpPr>
          <p:sp>
            <p:nvSpPr>
              <p:cNvPr id="25" name="Circle"/>
              <p:cNvSpPr>
                <a:spLocks noChangeAspect="1" noEditPoints="1"/>
              </p:cNvSpPr>
              <p:nvPr/>
            </p:nvSpPr>
            <p:spPr bwMode="auto">
              <a:xfrm>
                <a:off x="6965950" y="2506663"/>
                <a:ext cx="157163" cy="157163"/>
              </a:xfrm>
              <a:custGeom>
                <a:avLst/>
                <a:gdLst>
                  <a:gd name="T0" fmla="*/ 103 w 206"/>
                  <a:gd name="T1" fmla="*/ 0 h 206"/>
                  <a:gd name="T2" fmla="*/ 0 w 206"/>
                  <a:gd name="T3" fmla="*/ 103 h 206"/>
                  <a:gd name="T4" fmla="*/ 103 w 206"/>
                  <a:gd name="T5" fmla="*/ 206 h 206"/>
                  <a:gd name="T6" fmla="*/ 206 w 206"/>
                  <a:gd name="T7" fmla="*/ 103 h 206"/>
                  <a:gd name="T8" fmla="*/ 103 w 206"/>
                  <a:gd name="T9" fmla="*/ 0 h 206"/>
                  <a:gd name="T10" fmla="*/ 103 w 206"/>
                  <a:gd name="T11" fmla="*/ 7 h 206"/>
                  <a:gd name="T12" fmla="*/ 199 w 206"/>
                  <a:gd name="T13" fmla="*/ 103 h 206"/>
                  <a:gd name="T14" fmla="*/ 103 w 206"/>
                  <a:gd name="T15" fmla="*/ 199 h 206"/>
                  <a:gd name="T16" fmla="*/ 7 w 206"/>
                  <a:gd name="T17" fmla="*/ 103 h 206"/>
                  <a:gd name="T18" fmla="*/ 103 w 206"/>
                  <a:gd name="T19" fmla="*/ 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moveTo>
                      <a:pt x="103" y="7"/>
                    </a:moveTo>
                    <a:cubicBezTo>
                      <a:pt x="156" y="7"/>
                      <a:pt x="199" y="50"/>
                      <a:pt x="199" y="103"/>
                    </a:cubicBezTo>
                    <a:cubicBezTo>
                      <a:pt x="199" y="156"/>
                      <a:pt x="156" y="199"/>
                      <a:pt x="103" y="199"/>
                    </a:cubicBezTo>
                    <a:cubicBezTo>
                      <a:pt x="50" y="199"/>
                      <a:pt x="7" y="156"/>
                      <a:pt x="7" y="103"/>
                    </a:cubicBezTo>
                    <a:cubicBezTo>
                      <a:pt x="7" y="50"/>
                      <a:pt x="50" y="7"/>
                      <a:pt x="103" y="7"/>
                    </a:cubicBezTo>
                  </a:path>
                </a:pathLst>
              </a:custGeom>
              <a:solidFill>
                <a:srgbClr val="007A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i"/>
              <p:cNvSpPr>
                <a:spLocks noChangeAspect="1" noEditPoints="1"/>
              </p:cNvSpPr>
              <p:nvPr/>
            </p:nvSpPr>
            <p:spPr bwMode="auto">
              <a:xfrm>
                <a:off x="7031038" y="2536826"/>
                <a:ext cx="28575" cy="90488"/>
              </a:xfrm>
              <a:custGeom>
                <a:avLst/>
                <a:gdLst>
                  <a:gd name="T0" fmla="*/ 18 w 37"/>
                  <a:gd name="T1" fmla="*/ 0 h 119"/>
                  <a:gd name="T2" fmla="*/ 7 w 37"/>
                  <a:gd name="T3" fmla="*/ 11 h 119"/>
                  <a:gd name="T4" fmla="*/ 18 w 37"/>
                  <a:gd name="T5" fmla="*/ 23 h 119"/>
                  <a:gd name="T6" fmla="*/ 30 w 37"/>
                  <a:gd name="T7" fmla="*/ 11 h 119"/>
                  <a:gd name="T8" fmla="*/ 18 w 37"/>
                  <a:gd name="T9" fmla="*/ 0 h 119"/>
                  <a:gd name="T10" fmla="*/ 0 w 37"/>
                  <a:gd name="T11" fmla="*/ 39 h 119"/>
                  <a:gd name="T12" fmla="*/ 0 w 37"/>
                  <a:gd name="T13" fmla="*/ 44 h 119"/>
                  <a:gd name="T14" fmla="*/ 9 w 37"/>
                  <a:gd name="T15" fmla="*/ 44 h 119"/>
                  <a:gd name="T16" fmla="*/ 9 w 37"/>
                  <a:gd name="T17" fmla="*/ 114 h 119"/>
                  <a:gd name="T18" fmla="*/ 0 w 37"/>
                  <a:gd name="T19" fmla="*/ 114 h 119"/>
                  <a:gd name="T20" fmla="*/ 0 w 37"/>
                  <a:gd name="T21" fmla="*/ 119 h 119"/>
                  <a:gd name="T22" fmla="*/ 37 w 37"/>
                  <a:gd name="T23" fmla="*/ 119 h 119"/>
                  <a:gd name="T24" fmla="*/ 37 w 37"/>
                  <a:gd name="T25" fmla="*/ 114 h 119"/>
                  <a:gd name="T26" fmla="*/ 28 w 37"/>
                  <a:gd name="T27" fmla="*/ 114 h 119"/>
                  <a:gd name="T28" fmla="*/ 28 w 37"/>
                  <a:gd name="T29" fmla="*/ 39 h 119"/>
                  <a:gd name="T30" fmla="*/ 0 w 37"/>
                  <a:gd name="T31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119">
                    <a:moveTo>
                      <a:pt x="18" y="0"/>
                    </a:moveTo>
                    <a:cubicBezTo>
                      <a:pt x="12" y="0"/>
                      <a:pt x="7" y="5"/>
                      <a:pt x="7" y="11"/>
                    </a:cubicBezTo>
                    <a:cubicBezTo>
                      <a:pt x="7" y="18"/>
                      <a:pt x="12" y="23"/>
                      <a:pt x="18" y="23"/>
                    </a:cubicBezTo>
                    <a:cubicBezTo>
                      <a:pt x="25" y="23"/>
                      <a:pt x="30" y="18"/>
                      <a:pt x="30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  <a:moveTo>
                      <a:pt x="0" y="39"/>
                    </a:moveTo>
                    <a:lnTo>
                      <a:pt x="0" y="44"/>
                    </a:lnTo>
                    <a:lnTo>
                      <a:pt x="9" y="44"/>
                    </a:lnTo>
                    <a:lnTo>
                      <a:pt x="9" y="114"/>
                    </a:lnTo>
                    <a:lnTo>
                      <a:pt x="0" y="114"/>
                    </a:lnTo>
                    <a:lnTo>
                      <a:pt x="0" y="119"/>
                    </a:lnTo>
                    <a:lnTo>
                      <a:pt x="37" y="119"/>
                    </a:lnTo>
                    <a:lnTo>
                      <a:pt x="37" y="114"/>
                    </a:lnTo>
                    <a:lnTo>
                      <a:pt x="28" y="114"/>
                    </a:lnTo>
                    <a:lnTo>
                      <a:pt x="28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7A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33" name="직선 연결선 32"/>
          <p:cNvCxnSpPr/>
          <p:nvPr/>
        </p:nvCxnSpPr>
        <p:spPr>
          <a:xfrm>
            <a:off x="597470" y="6261891"/>
            <a:ext cx="627739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l="48888" b="34845"/>
          <a:stretch/>
        </p:blipFill>
        <p:spPr>
          <a:xfrm>
            <a:off x="3293438" y="2497903"/>
            <a:ext cx="3015808" cy="1500162"/>
          </a:xfrm>
          <a:prstGeom prst="rect">
            <a:avLst/>
          </a:prstGeom>
        </p:spPr>
      </p:pic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1315846206"/>
              </p:ext>
            </p:extLst>
          </p:nvPr>
        </p:nvGraphicFramePr>
        <p:xfrm>
          <a:off x="928886" y="2290333"/>
          <a:ext cx="1980281" cy="177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33302" y="2382316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14%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18858" y="2807605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6%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785833" y="2188904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13%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189170" y="3801014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67%</a:t>
            </a:r>
            <a:endParaRPr lang="ko-KR" altLang="en-US" sz="12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40217"/>
              </p:ext>
            </p:extLst>
          </p:nvPr>
        </p:nvGraphicFramePr>
        <p:xfrm>
          <a:off x="9490921" y="1613818"/>
          <a:ext cx="3151702" cy="201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관리자 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등록한 </a:t>
                      </a:r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등급 </a:t>
                      </a:r>
                      <a:r>
                        <a:rPr lang="en-US" altLang="ko-KR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LTV</a:t>
                      </a:r>
                      <a:r>
                        <a:rPr lang="en-US" altLang="ko-KR" sz="10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 </a:t>
                      </a:r>
                      <a:r>
                        <a:rPr lang="ko-KR" altLang="en-US" sz="10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표시</a:t>
                      </a:r>
                      <a:endParaRPr lang="en-US" altLang="ko-KR" sz="10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등급 그래프 표시 </a:t>
                      </a:r>
                      <a:r>
                        <a:rPr lang="en-US" altLang="ko-KR" sz="1000" b="1" dirty="0" smtClean="0"/>
                        <a:t>–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세부 설명 </a:t>
                      </a:r>
                      <a:r>
                        <a:rPr lang="ko-KR" altLang="en-US" sz="1000" b="1" baseline="0" dirty="0" err="1" smtClean="0"/>
                        <a:t>다음페이지</a:t>
                      </a:r>
                      <a:endParaRPr lang="en-US" altLang="ko-KR" sz="10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smtClean="0"/>
                        <a:t>SAFETY ZONE</a:t>
                      </a:r>
                      <a:r>
                        <a:rPr lang="ko-KR" altLang="en-US" sz="1000" b="1" baseline="0" dirty="0" smtClean="0"/>
                        <a:t> 설명 </a:t>
                      </a:r>
                      <a:endParaRPr lang="en-US" altLang="ko-KR" sz="1000" b="1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baseline="0" dirty="0" smtClean="0"/>
                        <a:t>자세히 보기 부분 </a:t>
                      </a:r>
                      <a:r>
                        <a:rPr lang="en-US" altLang="ko-KR" sz="1000" b="1" baseline="0" dirty="0" smtClean="0"/>
                        <a:t>– </a:t>
                      </a:r>
                      <a:r>
                        <a:rPr lang="ko-KR" altLang="en-US" sz="1000" b="1" baseline="0" dirty="0" smtClean="0"/>
                        <a:t>세부 설명 </a:t>
                      </a:r>
                      <a:r>
                        <a:rPr lang="ko-KR" altLang="en-US" sz="1000" b="1" baseline="0" dirty="0" err="1" smtClean="0"/>
                        <a:t>다음페이지</a:t>
                      </a:r>
                      <a:endParaRPr lang="en-US" altLang="ko-KR" sz="1000" b="1" baseline="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2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baseline="0" dirty="0" smtClean="0"/>
                        <a:t>투자자 보호 방안 내용</a:t>
                      </a:r>
                      <a:endParaRPr lang="en-US" altLang="ko-KR" sz="1000" b="1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</a:rPr>
                        <a:t>동산에만 표시</a:t>
                      </a: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07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</a:rPr>
                        <a:t>동산</a:t>
                      </a: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)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투자자 보호방안 표시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관리자페이지에서 선택한 항목들이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Enable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선택하지 않은 항목은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Disable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262463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196705" y="1843307"/>
            <a:ext cx="245857" cy="253916"/>
            <a:chOff x="-1761785" y="3205332"/>
            <a:chExt cx="245857" cy="253916"/>
          </a:xfrm>
        </p:grpSpPr>
        <p:sp>
          <p:nvSpPr>
            <p:cNvPr id="43" name="직사각형 42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05706" y="2453503"/>
            <a:ext cx="245857" cy="253916"/>
            <a:chOff x="-1761785" y="3205332"/>
            <a:chExt cx="245857" cy="253916"/>
          </a:xfrm>
        </p:grpSpPr>
        <p:sp>
          <p:nvSpPr>
            <p:cNvPr id="46" name="직사각형 45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780425" y="5714218"/>
            <a:ext cx="245857" cy="253916"/>
            <a:chOff x="-1761785" y="3205332"/>
            <a:chExt cx="245857" cy="253916"/>
          </a:xfrm>
        </p:grpSpPr>
        <p:sp>
          <p:nvSpPr>
            <p:cNvPr id="49" name="직사각형 48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오른쪽 대괄호 50"/>
          <p:cNvSpPr/>
          <p:nvPr/>
        </p:nvSpPr>
        <p:spPr>
          <a:xfrm>
            <a:off x="7791828" y="6453865"/>
            <a:ext cx="416424" cy="2093584"/>
          </a:xfrm>
          <a:prstGeom prst="rightBracket">
            <a:avLst>
              <a:gd name="adj" fmla="val 0"/>
            </a:avLst>
          </a:prstGeom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8068990" y="7266811"/>
            <a:ext cx="245857" cy="253916"/>
            <a:chOff x="-1761785" y="3205332"/>
            <a:chExt cx="245857" cy="253916"/>
          </a:xfrm>
        </p:grpSpPr>
        <p:sp>
          <p:nvSpPr>
            <p:cNvPr id="53" name="직사각형 52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314847" y="7151900"/>
            <a:ext cx="117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동산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0443" y="6290950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투자자 보호방안</a:t>
            </a:r>
            <a:endParaRPr lang="ko-KR" altLang="en-US" sz="1600" b="1" dirty="0"/>
          </a:p>
        </p:txBody>
      </p:sp>
      <p:sp>
        <p:nvSpPr>
          <p:cNvPr id="57" name="Checkbox"/>
          <p:cNvSpPr>
            <a:spLocks noChangeAspect="1" noEditPoints="1"/>
          </p:cNvSpPr>
          <p:nvPr/>
        </p:nvSpPr>
        <p:spPr bwMode="auto">
          <a:xfrm>
            <a:off x="894117" y="7343440"/>
            <a:ext cx="179203" cy="179203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894117" y="7643830"/>
            <a:ext cx="179203" cy="179203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heckbox"/>
          <p:cNvSpPr>
            <a:spLocks noChangeAspect="1" noEditPoints="1"/>
          </p:cNvSpPr>
          <p:nvPr/>
        </p:nvSpPr>
        <p:spPr bwMode="auto">
          <a:xfrm>
            <a:off x="894117" y="7952928"/>
            <a:ext cx="179203" cy="179203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Checkbox"/>
          <p:cNvSpPr>
            <a:spLocks noChangeAspect="1" noEditPoints="1"/>
          </p:cNvSpPr>
          <p:nvPr/>
        </p:nvSpPr>
        <p:spPr bwMode="auto">
          <a:xfrm>
            <a:off x="884944" y="8241501"/>
            <a:ext cx="209253" cy="209253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29431" y="6589029"/>
            <a:ext cx="62501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투자자 보호 및 원활한 </a:t>
            </a:r>
            <a:r>
              <a:rPr lang="ko-KR" altLang="en-US" sz="1100" dirty="0" err="1" smtClean="0"/>
              <a:t>투자진행을</a:t>
            </a:r>
            <a:r>
              <a:rPr lang="ko-KR" altLang="en-US" sz="1100" dirty="0" smtClean="0"/>
              <a:t> 위해 </a:t>
            </a:r>
            <a:r>
              <a:rPr lang="ko-KR" altLang="en-US" sz="1100" dirty="0" err="1" smtClean="0"/>
              <a:t>투게더펀딩에서는</a:t>
            </a:r>
            <a:r>
              <a:rPr lang="ko-KR" altLang="en-US" sz="1100" dirty="0" smtClean="0"/>
              <a:t> 아래 보호방안을 진행하고 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1090478" y="7312609"/>
            <a:ext cx="3933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00" dirty="0" smtClean="0"/>
              <a:t>담보물의 가치를 산정하고 감정가의 </a:t>
            </a:r>
            <a:r>
              <a:rPr lang="en-US" altLang="ko-KR" sz="1000" spc="-100" dirty="0" smtClean="0"/>
              <a:t>80~85% </a:t>
            </a:r>
            <a:r>
              <a:rPr lang="ko-KR" altLang="en-US" sz="1000" spc="-100" dirty="0" err="1" smtClean="0"/>
              <a:t>펀딩금액을</a:t>
            </a:r>
            <a:r>
              <a:rPr lang="ko-KR" altLang="en-US" sz="1000" spc="-100" dirty="0" smtClean="0"/>
              <a:t> 산정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90478" y="7608472"/>
            <a:ext cx="3326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 smtClean="0"/>
              <a:t>담보물은 지정된 창고에서 관리되며</a:t>
            </a:r>
            <a:r>
              <a:rPr lang="en-US" altLang="ko-KR" sz="1000" spc="-100" dirty="0" smtClean="0"/>
              <a:t>, </a:t>
            </a:r>
            <a:r>
              <a:rPr lang="ko-KR" altLang="en-US" sz="1000" spc="-100" dirty="0" err="1" smtClean="0"/>
              <a:t>투게더에서</a:t>
            </a:r>
            <a:r>
              <a:rPr lang="ko-KR" altLang="en-US" sz="1000" spc="-100" dirty="0" smtClean="0"/>
              <a:t> 입</a:t>
            </a:r>
            <a:r>
              <a:rPr lang="en-US" altLang="ko-KR" sz="1000" spc="-100" dirty="0" smtClean="0"/>
              <a:t>-</a:t>
            </a:r>
            <a:r>
              <a:rPr lang="ko-KR" altLang="en-US" sz="1000" spc="-100" dirty="0" smtClean="0"/>
              <a:t>출고를 관리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0478" y="7896950"/>
            <a:ext cx="3020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 err="1" smtClean="0"/>
              <a:t>차입회사의</a:t>
            </a:r>
            <a:r>
              <a:rPr lang="ko-KR" altLang="en-US" sz="1000" spc="-100" dirty="0" smtClean="0"/>
              <a:t> 채무 불이행 시 제 </a:t>
            </a:r>
            <a:r>
              <a:rPr lang="en-US" altLang="ko-KR" sz="1000" spc="-100" dirty="0" smtClean="0"/>
              <a:t>3</a:t>
            </a:r>
            <a:r>
              <a:rPr lang="ko-KR" altLang="en-US" sz="1000" spc="-100" dirty="0" smtClean="0"/>
              <a:t>의 회사에서 </a:t>
            </a:r>
            <a:r>
              <a:rPr lang="ko-KR" altLang="en-US" sz="1000" spc="-100" dirty="0" err="1" smtClean="0"/>
              <a:t>매입계약</a:t>
            </a:r>
            <a:r>
              <a:rPr lang="ko-KR" altLang="en-US" sz="1000" spc="-100" dirty="0" smtClean="0"/>
              <a:t> 체결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2359" y="8210971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 smtClean="0">
                <a:solidFill>
                  <a:schemeClr val="bg1">
                    <a:lumMod val="65000"/>
                  </a:schemeClr>
                </a:solidFill>
              </a:rPr>
              <a:t>대표이사와 연대보증을 체결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6259" y="6938478"/>
            <a:ext cx="1939817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[</a:t>
            </a:r>
            <a:r>
              <a:rPr lang="ko-KR" altLang="en-US" sz="1300" b="1" dirty="0" smtClean="0"/>
              <a:t>보호방안 </a:t>
            </a:r>
            <a:r>
              <a:rPr lang="en-US" altLang="ko-KR" sz="1300" b="1" dirty="0"/>
              <a:t>Check </a:t>
            </a:r>
            <a:r>
              <a:rPr lang="en-US" altLang="ko-KR" sz="1300" b="1" dirty="0" smtClean="0"/>
              <a:t>point]</a:t>
            </a:r>
            <a:r>
              <a:rPr lang="ko-KR" altLang="en-US" sz="1300" b="1" dirty="0" smtClean="0"/>
              <a:t> 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2187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투게더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등급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그래프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그래프 세부 설명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3242" y="1423740"/>
            <a:ext cx="53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[</a:t>
            </a:r>
            <a:r>
              <a:rPr lang="ko-KR" altLang="en-US" sz="1800" b="1" dirty="0" smtClean="0"/>
              <a:t>그래프 클릭 안한 경우</a:t>
            </a:r>
            <a:r>
              <a:rPr lang="en-US" altLang="ko-KR" sz="1800" b="1" dirty="0" smtClean="0"/>
              <a:t>]</a:t>
            </a:r>
            <a:endParaRPr lang="ko-KR" alt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55914" y="2168778"/>
            <a:ext cx="270919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T1</a:t>
            </a:r>
            <a:r>
              <a:rPr lang="en-US" altLang="ko-KR" b="1" dirty="0" smtClean="0"/>
              <a:t>    /    </a:t>
            </a:r>
            <a:r>
              <a:rPr lang="en-US" altLang="ko-KR" b="1" dirty="0" smtClean="0">
                <a:solidFill>
                  <a:srgbClr val="0000FF"/>
                </a:solidFill>
              </a:rPr>
              <a:t>LTV  73 </a:t>
            </a:r>
            <a:r>
              <a:rPr lang="en-US" altLang="ko-KR" b="1" dirty="0" smtClean="0"/>
              <a:t>%</a:t>
            </a:r>
            <a:endParaRPr lang="ko-KR" altLang="en-US" b="1" dirty="0"/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766160524"/>
              </p:ext>
            </p:extLst>
          </p:nvPr>
        </p:nvGraphicFramePr>
        <p:xfrm>
          <a:off x="1214172" y="2932954"/>
          <a:ext cx="1980281" cy="177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18588" y="3024937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14%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4144" y="3450226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6%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71119" y="2831525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13%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74456" y="4443635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67%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70928" y="5601745"/>
            <a:ext cx="6789429" cy="3269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3242" y="5217647"/>
            <a:ext cx="53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[</a:t>
            </a:r>
            <a:r>
              <a:rPr lang="ko-KR" altLang="en-US" sz="1800" b="1" dirty="0" smtClean="0"/>
              <a:t>그래프 클릭 한 경우</a:t>
            </a:r>
            <a:r>
              <a:rPr lang="en-US" altLang="ko-KR" sz="1800" b="1" dirty="0" smtClean="0"/>
              <a:t>]</a:t>
            </a:r>
            <a:endParaRPr lang="ko-KR" altLang="en-US" sz="1800" b="1" dirty="0"/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070233362"/>
              </p:ext>
            </p:extLst>
          </p:nvPr>
        </p:nvGraphicFramePr>
        <p:xfrm>
          <a:off x="1399441" y="6747928"/>
          <a:ext cx="1980281" cy="177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48888" b="34845"/>
          <a:stretch/>
        </p:blipFill>
        <p:spPr>
          <a:xfrm>
            <a:off x="3291633" y="6942540"/>
            <a:ext cx="3015808" cy="15001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1217" y="7265200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6%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18192" y="6646499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13%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59725" y="8258609"/>
            <a:ext cx="53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67%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2724" y="5635191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투게더펀딩</a:t>
            </a:r>
            <a:r>
              <a:rPr lang="ko-KR" altLang="en-US" sz="1600" b="1" dirty="0"/>
              <a:t> 등급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1006" y="5949655"/>
            <a:ext cx="270919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T1</a:t>
            </a:r>
            <a:r>
              <a:rPr lang="en-US" altLang="ko-KR" b="1" dirty="0" smtClean="0"/>
              <a:t>    /    </a:t>
            </a:r>
            <a:r>
              <a:rPr lang="en-US" altLang="ko-KR" b="1" dirty="0" smtClean="0">
                <a:solidFill>
                  <a:srgbClr val="0000FF"/>
                </a:solidFill>
              </a:rPr>
              <a:t>LTV  73 </a:t>
            </a:r>
            <a:r>
              <a:rPr lang="en-US" altLang="ko-KR" b="1" dirty="0" smtClean="0"/>
              <a:t>%</a:t>
            </a:r>
            <a:endParaRPr lang="ko-KR" altLang="en-US" b="1" dirty="0"/>
          </a:p>
        </p:txBody>
      </p:sp>
      <p:sp>
        <p:nvSpPr>
          <p:cNvPr id="24" name="사각형 설명선 23"/>
          <p:cNvSpPr/>
          <p:nvPr/>
        </p:nvSpPr>
        <p:spPr>
          <a:xfrm>
            <a:off x="365382" y="6454885"/>
            <a:ext cx="1382707" cy="434840"/>
          </a:xfrm>
          <a:prstGeom prst="wedgeRectCallout">
            <a:avLst>
              <a:gd name="adj1" fmla="val 46331"/>
              <a:gd name="adj2" fmla="val 736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Safety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Zone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잔여금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50,689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원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(14%)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0928" y="1822440"/>
            <a:ext cx="6789429" cy="3269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48888" b="34845"/>
          <a:stretch/>
        </p:blipFill>
        <p:spPr>
          <a:xfrm>
            <a:off x="3291633" y="3378262"/>
            <a:ext cx="3015808" cy="15001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2724" y="1869866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투게더펀딩</a:t>
            </a:r>
            <a:r>
              <a:rPr lang="ko-KR" altLang="en-US" sz="1600" b="1" dirty="0"/>
              <a:t> 등급</a:t>
            </a:r>
          </a:p>
        </p:txBody>
      </p:sp>
      <p:sp>
        <p:nvSpPr>
          <p:cNvPr id="28" name="Hand Cursor"/>
          <p:cNvSpPr>
            <a:spLocks noChangeAspect="1"/>
          </p:cNvSpPr>
          <p:nvPr/>
        </p:nvSpPr>
        <p:spPr bwMode="auto">
          <a:xfrm>
            <a:off x="1758125" y="7046019"/>
            <a:ext cx="503238" cy="679450"/>
          </a:xfrm>
          <a:custGeom>
            <a:avLst/>
            <a:gdLst>
              <a:gd name="T0" fmla="*/ 244 w 660"/>
              <a:gd name="T1" fmla="*/ 531 h 891"/>
              <a:gd name="T2" fmla="*/ 244 w 660"/>
              <a:gd name="T3" fmla="*/ 79 h 891"/>
              <a:gd name="T4" fmla="*/ 342 w 660"/>
              <a:gd name="T5" fmla="*/ 79 h 891"/>
              <a:gd name="T6" fmla="*/ 342 w 660"/>
              <a:gd name="T7" fmla="*/ 410 h 891"/>
              <a:gd name="T8" fmla="*/ 342 w 660"/>
              <a:gd name="T9" fmla="*/ 293 h 891"/>
              <a:gd name="T10" fmla="*/ 451 w 660"/>
              <a:gd name="T11" fmla="*/ 293 h 891"/>
              <a:gd name="T12" fmla="*/ 451 w 660"/>
              <a:gd name="T13" fmla="*/ 409 h 891"/>
              <a:gd name="T14" fmla="*/ 451 w 660"/>
              <a:gd name="T15" fmla="*/ 311 h 891"/>
              <a:gd name="T16" fmla="*/ 559 w 660"/>
              <a:gd name="T17" fmla="*/ 311 h 891"/>
              <a:gd name="T18" fmla="*/ 559 w 660"/>
              <a:gd name="T19" fmla="*/ 410 h 891"/>
              <a:gd name="T20" fmla="*/ 559 w 660"/>
              <a:gd name="T21" fmla="*/ 340 h 891"/>
              <a:gd name="T22" fmla="*/ 660 w 660"/>
              <a:gd name="T23" fmla="*/ 340 h 891"/>
              <a:gd name="T24" fmla="*/ 660 w 660"/>
              <a:gd name="T25" fmla="*/ 582 h 891"/>
              <a:gd name="T26" fmla="*/ 294 w 660"/>
              <a:gd name="T27" fmla="*/ 782 h 891"/>
              <a:gd name="T28" fmla="*/ 83 w 660"/>
              <a:gd name="T29" fmla="*/ 560 h 891"/>
              <a:gd name="T30" fmla="*/ 125 w 660"/>
              <a:gd name="T31" fmla="*/ 455 h 891"/>
              <a:gd name="T32" fmla="*/ 244 w 660"/>
              <a:gd name="T33" fmla="*/ 531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0" h="891">
                <a:moveTo>
                  <a:pt x="244" y="531"/>
                </a:moveTo>
                <a:lnTo>
                  <a:pt x="244" y="79"/>
                </a:lnTo>
                <a:cubicBezTo>
                  <a:pt x="244" y="1"/>
                  <a:pt x="342" y="0"/>
                  <a:pt x="342" y="79"/>
                </a:cubicBezTo>
                <a:lnTo>
                  <a:pt x="342" y="410"/>
                </a:lnTo>
                <a:lnTo>
                  <a:pt x="342" y="293"/>
                </a:lnTo>
                <a:cubicBezTo>
                  <a:pt x="342" y="211"/>
                  <a:pt x="451" y="210"/>
                  <a:pt x="451" y="293"/>
                </a:cubicBezTo>
                <a:lnTo>
                  <a:pt x="451" y="409"/>
                </a:lnTo>
                <a:lnTo>
                  <a:pt x="451" y="311"/>
                </a:lnTo>
                <a:cubicBezTo>
                  <a:pt x="451" y="239"/>
                  <a:pt x="559" y="239"/>
                  <a:pt x="559" y="311"/>
                </a:cubicBezTo>
                <a:lnTo>
                  <a:pt x="559" y="410"/>
                </a:lnTo>
                <a:lnTo>
                  <a:pt x="559" y="340"/>
                </a:lnTo>
                <a:cubicBezTo>
                  <a:pt x="559" y="270"/>
                  <a:pt x="660" y="270"/>
                  <a:pt x="660" y="340"/>
                </a:cubicBezTo>
                <a:lnTo>
                  <a:pt x="660" y="582"/>
                </a:lnTo>
                <a:cubicBezTo>
                  <a:pt x="660" y="776"/>
                  <a:pt x="451" y="891"/>
                  <a:pt x="294" y="782"/>
                </a:cubicBezTo>
                <a:cubicBezTo>
                  <a:pt x="226" y="735"/>
                  <a:pt x="153" y="630"/>
                  <a:pt x="83" y="560"/>
                </a:cubicBezTo>
                <a:cubicBezTo>
                  <a:pt x="0" y="477"/>
                  <a:pt x="41" y="402"/>
                  <a:pt x="125" y="455"/>
                </a:cubicBezTo>
                <a:lnTo>
                  <a:pt x="244" y="531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29082"/>
              </p:ext>
            </p:extLst>
          </p:nvPr>
        </p:nvGraphicFramePr>
        <p:xfrm>
          <a:off x="9490921" y="1613818"/>
          <a:ext cx="3151702" cy="128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그래프 클릭 전 그래프 모습</a:t>
                      </a:r>
                      <a:r>
                        <a:rPr lang="en-US" altLang="ko-KR" sz="10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 </a:t>
                      </a:r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만 표시 </a:t>
                      </a:r>
                      <a:endParaRPr lang="en-US" altLang="ko-KR" sz="10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마우스 클릭 시 해당 부분 확대 및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명칭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금액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퍼센트 표시 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다른 부분 클릭 </a:t>
                      </a:r>
                      <a:r>
                        <a:rPr lang="en-US" altLang="ko-KR" sz="1000" b="1" dirty="0" smtClean="0"/>
                        <a:t>– </a:t>
                      </a:r>
                      <a:r>
                        <a:rPr lang="ko-KR" altLang="en-US" sz="1000" b="1" dirty="0" smtClean="0"/>
                        <a:t>해당 부분 확대 및 정보표시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err="1" smtClean="0"/>
                        <a:t>재클릭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– </a:t>
                      </a:r>
                      <a:r>
                        <a:rPr lang="ko-KR" altLang="en-US" sz="1000" b="1" dirty="0" smtClean="0"/>
                        <a:t>원상태로 변경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마우스 오버로 진행할 경우 모바일에서 기능구현</a:t>
                      </a:r>
                      <a:r>
                        <a:rPr lang="ko-KR" altLang="en-US" sz="1000" b="1" baseline="0" dirty="0" smtClean="0"/>
                        <a:t>부분이 문제될 것 같아서 클릭으로 표시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en-US" altLang="ko-KR" sz="10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972922" y="3048020"/>
            <a:ext cx="245857" cy="253916"/>
            <a:chOff x="-1761785" y="3205332"/>
            <a:chExt cx="245857" cy="253916"/>
          </a:xfrm>
        </p:grpSpPr>
        <p:sp>
          <p:nvSpPr>
            <p:cNvPr id="31" name="직사각형 30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51269" y="7055810"/>
            <a:ext cx="245857" cy="253916"/>
            <a:chOff x="-1761785" y="3205332"/>
            <a:chExt cx="245857" cy="253916"/>
          </a:xfrm>
        </p:grpSpPr>
        <p:sp>
          <p:nvSpPr>
            <p:cNvPr id="34" name="직사각형 33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6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SAFETY ZONE </a:t>
            </a:r>
            <a:r>
              <a:rPr lang="ko-KR" altLang="en-US" b="1" dirty="0" smtClean="0"/>
              <a:t>설명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자세히보기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2094" y="1917167"/>
            <a:ext cx="6050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SAFETY </a:t>
            </a:r>
            <a:r>
              <a:rPr lang="ko-KR" altLang="en-US" sz="1600" b="1" dirty="0"/>
              <a:t>ZONE RSS (</a:t>
            </a:r>
            <a:r>
              <a:rPr lang="ko-KR" altLang="en-US" sz="1600" b="1" dirty="0" err="1"/>
              <a:t>Real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estate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Scoring</a:t>
            </a:r>
            <a:r>
              <a:rPr lang="ko-KR" altLang="en-US" sz="1600" b="1" dirty="0"/>
              <a:t> System</a:t>
            </a:r>
            <a:r>
              <a:rPr lang="ko-KR" altLang="en-US" sz="1600" b="1" dirty="0" smtClean="0"/>
              <a:t>) 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566739" y="2313347"/>
            <a:ext cx="62501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TOGETHER </a:t>
            </a:r>
            <a:r>
              <a:rPr lang="ko-KR" altLang="en-US" sz="1100" dirty="0" err="1"/>
              <a:t>FUNDING의</a:t>
            </a:r>
            <a:r>
              <a:rPr lang="ko-KR" altLang="en-US" sz="1100" dirty="0"/>
              <a:t> 부동산 평가방법으로 </a:t>
            </a:r>
            <a:r>
              <a:rPr lang="ko-KR" altLang="en-US" sz="1100" dirty="0" err="1"/>
              <a:t>KB시세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국토교통부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실거래가</a:t>
            </a:r>
            <a:r>
              <a:rPr lang="ko-KR" altLang="en-US" sz="1100" dirty="0"/>
              <a:t>, </a:t>
            </a:r>
            <a:endParaRPr lang="en-US" altLang="ko-KR" sz="1100" dirty="0" smtClean="0"/>
          </a:p>
          <a:p>
            <a:r>
              <a:rPr lang="ko-KR" altLang="en-US" sz="1100" dirty="0" smtClean="0"/>
              <a:t>인근 </a:t>
            </a:r>
            <a:r>
              <a:rPr lang="ko-KR" altLang="en-US" sz="1100" dirty="0"/>
              <a:t>부동산 시세, </a:t>
            </a:r>
            <a:r>
              <a:rPr lang="ko-KR" altLang="en-US" sz="1100" dirty="0" smtClean="0"/>
              <a:t>경매 </a:t>
            </a:r>
            <a:r>
              <a:rPr lang="ko-KR" altLang="en-US" sz="1100" dirty="0"/>
              <a:t>사례 및 감정평가법인의 </a:t>
            </a:r>
            <a:r>
              <a:rPr lang="ko-KR" altLang="en-US" sz="1100" dirty="0" err="1"/>
              <a:t>평가액을</a:t>
            </a:r>
            <a:r>
              <a:rPr lang="ko-KR" altLang="en-US" sz="1100" dirty="0"/>
              <a:t> 바탕으로 감정가를 결정하고 물건 종류,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선순위</a:t>
            </a:r>
            <a:r>
              <a:rPr lang="ko-KR" altLang="en-US" sz="1100" dirty="0"/>
              <a:t>, 담보인정비율 등을 감안하여 </a:t>
            </a:r>
            <a:r>
              <a:rPr lang="ko-KR" altLang="en-US" sz="1100" dirty="0" smtClean="0"/>
              <a:t>부동산의 </a:t>
            </a:r>
            <a:r>
              <a:rPr lang="ko-KR" altLang="en-US" sz="1100" dirty="0"/>
              <a:t>잔존가치, </a:t>
            </a:r>
            <a:r>
              <a:rPr lang="ko-KR" altLang="en-US" sz="1100" dirty="0" err="1" smtClean="0"/>
              <a:t>담보한도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/>
              <a:t>대비 대출금액 등을 개별 </a:t>
            </a:r>
            <a:r>
              <a:rPr lang="ko-KR" altLang="en-US" sz="1100" dirty="0" err="1"/>
              <a:t>물건별로</a:t>
            </a:r>
            <a:r>
              <a:rPr lang="ko-KR" altLang="en-US" sz="1100" dirty="0"/>
              <a:t> 평가하여 최종 </a:t>
            </a:r>
            <a:r>
              <a:rPr lang="ko-KR" altLang="en-US" sz="1100" dirty="0" err="1"/>
              <a:t>등급화하는</a:t>
            </a:r>
            <a:r>
              <a:rPr lang="ko-KR" altLang="en-US" sz="1100" dirty="0"/>
              <a:t> RSS(</a:t>
            </a:r>
            <a:r>
              <a:rPr lang="ko-KR" altLang="en-US" sz="1100" dirty="0" err="1"/>
              <a:t>Real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estate</a:t>
            </a:r>
            <a:r>
              <a:rPr lang="ko-KR" altLang="en-US" sz="1100" dirty="0"/>
              <a:t> System)입니다.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04822" y="3207451"/>
            <a:ext cx="1131244" cy="2501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자세히보기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▼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0928" y="1697859"/>
            <a:ext cx="6789429" cy="19187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094" y="4305523"/>
            <a:ext cx="6050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SAFETY </a:t>
            </a:r>
            <a:r>
              <a:rPr lang="ko-KR" altLang="en-US" sz="1600" b="1" dirty="0"/>
              <a:t>ZONE RSS (</a:t>
            </a:r>
            <a:r>
              <a:rPr lang="ko-KR" altLang="en-US" sz="1600" b="1" dirty="0" err="1"/>
              <a:t>Real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estate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Scoring</a:t>
            </a:r>
            <a:r>
              <a:rPr lang="ko-KR" altLang="en-US" sz="1600" b="1" dirty="0"/>
              <a:t> System</a:t>
            </a:r>
            <a:r>
              <a:rPr lang="ko-KR" altLang="en-US" sz="1600" b="1" dirty="0" smtClean="0"/>
              <a:t>) 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6739" y="4701703"/>
            <a:ext cx="62501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TOGETHER </a:t>
            </a:r>
            <a:r>
              <a:rPr lang="ko-KR" altLang="en-US" sz="1100" dirty="0" err="1"/>
              <a:t>FUNDING의</a:t>
            </a:r>
            <a:r>
              <a:rPr lang="ko-KR" altLang="en-US" sz="1100" dirty="0"/>
              <a:t> 부동산 평가방법으로 </a:t>
            </a:r>
            <a:r>
              <a:rPr lang="ko-KR" altLang="en-US" sz="1100" dirty="0" err="1"/>
              <a:t>KB시세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국토교통부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실거래가</a:t>
            </a:r>
            <a:r>
              <a:rPr lang="ko-KR" altLang="en-US" sz="1100" dirty="0"/>
              <a:t>, </a:t>
            </a:r>
            <a:endParaRPr lang="en-US" altLang="ko-KR" sz="1100" dirty="0" smtClean="0"/>
          </a:p>
          <a:p>
            <a:r>
              <a:rPr lang="ko-KR" altLang="en-US" sz="1100" dirty="0" smtClean="0"/>
              <a:t>인근 </a:t>
            </a:r>
            <a:r>
              <a:rPr lang="ko-KR" altLang="en-US" sz="1100" dirty="0"/>
              <a:t>부동산 시세, </a:t>
            </a:r>
            <a:r>
              <a:rPr lang="ko-KR" altLang="en-US" sz="1100" dirty="0" smtClean="0"/>
              <a:t>경매 </a:t>
            </a:r>
            <a:r>
              <a:rPr lang="ko-KR" altLang="en-US" sz="1100" dirty="0"/>
              <a:t>사례 및 감정평가법인의 </a:t>
            </a:r>
            <a:r>
              <a:rPr lang="ko-KR" altLang="en-US" sz="1100" dirty="0" err="1"/>
              <a:t>평가액을</a:t>
            </a:r>
            <a:r>
              <a:rPr lang="ko-KR" altLang="en-US" sz="1100" dirty="0"/>
              <a:t> 바탕으로 감정가를 결정하고 물건 종류,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선순위</a:t>
            </a:r>
            <a:r>
              <a:rPr lang="ko-KR" altLang="en-US" sz="1100" dirty="0"/>
              <a:t>, 담보인정비율 등을 감안하여 </a:t>
            </a:r>
            <a:r>
              <a:rPr lang="ko-KR" altLang="en-US" sz="1100" dirty="0" smtClean="0"/>
              <a:t>부동산의 </a:t>
            </a:r>
            <a:r>
              <a:rPr lang="ko-KR" altLang="en-US" sz="1100" dirty="0"/>
              <a:t>잔존가치, </a:t>
            </a:r>
            <a:r>
              <a:rPr lang="ko-KR" altLang="en-US" sz="1100" dirty="0" err="1" smtClean="0"/>
              <a:t>담보한도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/>
              <a:t>대비 대출금액 등을 개별 </a:t>
            </a:r>
            <a:r>
              <a:rPr lang="ko-KR" altLang="en-US" sz="1100" dirty="0" err="1"/>
              <a:t>물건별로</a:t>
            </a:r>
            <a:r>
              <a:rPr lang="ko-KR" altLang="en-US" sz="1100" dirty="0"/>
              <a:t> 평가하여 최종 </a:t>
            </a:r>
            <a:r>
              <a:rPr lang="ko-KR" altLang="en-US" sz="1100" dirty="0" err="1"/>
              <a:t>등급화하는</a:t>
            </a:r>
            <a:r>
              <a:rPr lang="ko-KR" altLang="en-US" sz="1100" dirty="0"/>
              <a:t> RSS(</a:t>
            </a:r>
            <a:r>
              <a:rPr lang="ko-KR" altLang="en-US" sz="1100" dirty="0" err="1"/>
              <a:t>Real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estate</a:t>
            </a:r>
            <a:r>
              <a:rPr lang="ko-KR" altLang="en-US" sz="1100" dirty="0"/>
              <a:t> System)입니다.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0928" y="4086215"/>
            <a:ext cx="6789429" cy="50568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04822" y="5528770"/>
            <a:ext cx="1131244" cy="2501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자세히보기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▲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07" y="5940702"/>
            <a:ext cx="3493870" cy="3077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3242" y="1278414"/>
            <a:ext cx="53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[</a:t>
            </a:r>
            <a:r>
              <a:rPr lang="ko-KR" altLang="en-US" sz="1800" b="1" dirty="0"/>
              <a:t>SAFETY </a:t>
            </a:r>
            <a:r>
              <a:rPr lang="ko-KR" altLang="en-US" sz="1800" b="1" dirty="0" smtClean="0"/>
              <a:t>ZONE 설명 자세히 보기 클릭 전</a:t>
            </a:r>
            <a:r>
              <a:rPr lang="en-US" altLang="ko-KR" sz="1800" b="1" dirty="0" smtClean="0"/>
              <a:t>]</a:t>
            </a:r>
            <a:endParaRPr lang="ko-KR" alt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93242" y="3698276"/>
            <a:ext cx="53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[</a:t>
            </a:r>
            <a:r>
              <a:rPr lang="ko-KR" altLang="en-US" sz="1800" b="1" dirty="0"/>
              <a:t>SAFETY </a:t>
            </a:r>
            <a:r>
              <a:rPr lang="ko-KR" altLang="en-US" sz="1800" b="1" dirty="0" smtClean="0"/>
              <a:t>ZONE 설명 자세히 보기 클릭 후</a:t>
            </a:r>
            <a:r>
              <a:rPr lang="en-US" altLang="ko-KR" sz="1800" b="1" dirty="0" smtClean="0"/>
              <a:t>]</a:t>
            </a:r>
            <a:endParaRPr lang="ko-KR" altLang="en-US" sz="1800" b="1" dirty="0"/>
          </a:p>
        </p:txBody>
      </p:sp>
      <p:sp>
        <p:nvSpPr>
          <p:cNvPr id="40" name="오른쪽 대괄호 39"/>
          <p:cNvSpPr/>
          <p:nvPr/>
        </p:nvSpPr>
        <p:spPr>
          <a:xfrm>
            <a:off x="7170972" y="5979167"/>
            <a:ext cx="464024" cy="3038832"/>
          </a:xfrm>
          <a:prstGeom prst="rightBracket">
            <a:avLst>
              <a:gd name="adj" fmla="val 0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49985"/>
              </p:ext>
            </p:extLst>
          </p:nvPr>
        </p:nvGraphicFramePr>
        <p:xfrm>
          <a:off x="9490921" y="1613818"/>
          <a:ext cx="3151702" cy="67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SAFETY ZONE 설명 자세히 보기 클릭 전 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자세히 보기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클릭 시 기존 </a:t>
                      </a:r>
                      <a:r>
                        <a:rPr lang="ko-KR" altLang="en-US" sz="1000" b="1" dirty="0" smtClean="0"/>
                        <a:t>SAFETY ZONE 설명 표 및 배너 하단에 노출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</a:tbl>
          </a:graphicData>
        </a:graphic>
      </p:graphicFrame>
      <p:sp>
        <p:nvSpPr>
          <p:cNvPr id="42" name="Hand Cursor"/>
          <p:cNvSpPr>
            <a:spLocks noChangeAspect="1"/>
          </p:cNvSpPr>
          <p:nvPr/>
        </p:nvSpPr>
        <p:spPr bwMode="auto">
          <a:xfrm>
            <a:off x="6004921" y="5653828"/>
            <a:ext cx="503238" cy="679450"/>
          </a:xfrm>
          <a:custGeom>
            <a:avLst/>
            <a:gdLst>
              <a:gd name="T0" fmla="*/ 244 w 660"/>
              <a:gd name="T1" fmla="*/ 531 h 891"/>
              <a:gd name="T2" fmla="*/ 244 w 660"/>
              <a:gd name="T3" fmla="*/ 79 h 891"/>
              <a:gd name="T4" fmla="*/ 342 w 660"/>
              <a:gd name="T5" fmla="*/ 79 h 891"/>
              <a:gd name="T6" fmla="*/ 342 w 660"/>
              <a:gd name="T7" fmla="*/ 410 h 891"/>
              <a:gd name="T8" fmla="*/ 342 w 660"/>
              <a:gd name="T9" fmla="*/ 293 h 891"/>
              <a:gd name="T10" fmla="*/ 451 w 660"/>
              <a:gd name="T11" fmla="*/ 293 h 891"/>
              <a:gd name="T12" fmla="*/ 451 w 660"/>
              <a:gd name="T13" fmla="*/ 409 h 891"/>
              <a:gd name="T14" fmla="*/ 451 w 660"/>
              <a:gd name="T15" fmla="*/ 311 h 891"/>
              <a:gd name="T16" fmla="*/ 559 w 660"/>
              <a:gd name="T17" fmla="*/ 311 h 891"/>
              <a:gd name="T18" fmla="*/ 559 w 660"/>
              <a:gd name="T19" fmla="*/ 410 h 891"/>
              <a:gd name="T20" fmla="*/ 559 w 660"/>
              <a:gd name="T21" fmla="*/ 340 h 891"/>
              <a:gd name="T22" fmla="*/ 660 w 660"/>
              <a:gd name="T23" fmla="*/ 340 h 891"/>
              <a:gd name="T24" fmla="*/ 660 w 660"/>
              <a:gd name="T25" fmla="*/ 582 h 891"/>
              <a:gd name="T26" fmla="*/ 294 w 660"/>
              <a:gd name="T27" fmla="*/ 782 h 891"/>
              <a:gd name="T28" fmla="*/ 83 w 660"/>
              <a:gd name="T29" fmla="*/ 560 h 891"/>
              <a:gd name="T30" fmla="*/ 125 w 660"/>
              <a:gd name="T31" fmla="*/ 455 h 891"/>
              <a:gd name="T32" fmla="*/ 244 w 660"/>
              <a:gd name="T33" fmla="*/ 531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0" h="891">
                <a:moveTo>
                  <a:pt x="244" y="531"/>
                </a:moveTo>
                <a:lnTo>
                  <a:pt x="244" y="79"/>
                </a:lnTo>
                <a:cubicBezTo>
                  <a:pt x="244" y="1"/>
                  <a:pt x="342" y="0"/>
                  <a:pt x="342" y="79"/>
                </a:cubicBezTo>
                <a:lnTo>
                  <a:pt x="342" y="410"/>
                </a:lnTo>
                <a:lnTo>
                  <a:pt x="342" y="293"/>
                </a:lnTo>
                <a:cubicBezTo>
                  <a:pt x="342" y="211"/>
                  <a:pt x="451" y="210"/>
                  <a:pt x="451" y="293"/>
                </a:cubicBezTo>
                <a:lnTo>
                  <a:pt x="451" y="409"/>
                </a:lnTo>
                <a:lnTo>
                  <a:pt x="451" y="311"/>
                </a:lnTo>
                <a:cubicBezTo>
                  <a:pt x="451" y="239"/>
                  <a:pt x="559" y="239"/>
                  <a:pt x="559" y="311"/>
                </a:cubicBezTo>
                <a:lnTo>
                  <a:pt x="559" y="410"/>
                </a:lnTo>
                <a:lnTo>
                  <a:pt x="559" y="340"/>
                </a:lnTo>
                <a:cubicBezTo>
                  <a:pt x="559" y="270"/>
                  <a:pt x="660" y="270"/>
                  <a:pt x="660" y="340"/>
                </a:cubicBezTo>
                <a:lnTo>
                  <a:pt x="660" y="582"/>
                </a:lnTo>
                <a:cubicBezTo>
                  <a:pt x="660" y="776"/>
                  <a:pt x="451" y="891"/>
                  <a:pt x="294" y="782"/>
                </a:cubicBezTo>
                <a:cubicBezTo>
                  <a:pt x="226" y="735"/>
                  <a:pt x="153" y="630"/>
                  <a:pt x="83" y="560"/>
                </a:cubicBezTo>
                <a:cubicBezTo>
                  <a:pt x="0" y="477"/>
                  <a:pt x="41" y="402"/>
                  <a:pt x="125" y="455"/>
                </a:cubicBezTo>
                <a:lnTo>
                  <a:pt x="244" y="531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512067" y="7247371"/>
            <a:ext cx="245857" cy="253916"/>
            <a:chOff x="-1761785" y="3205332"/>
            <a:chExt cx="245857" cy="253916"/>
          </a:xfrm>
        </p:grpSpPr>
        <p:sp>
          <p:nvSpPr>
            <p:cNvPr id="44" name="직사각형 43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4559" y="1749399"/>
            <a:ext cx="245857" cy="253916"/>
            <a:chOff x="-1761785" y="3205332"/>
            <a:chExt cx="245857" cy="253916"/>
          </a:xfrm>
        </p:grpSpPr>
        <p:sp>
          <p:nvSpPr>
            <p:cNvPr id="47" name="직사각형 46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3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상세페이지 </a:t>
            </a:r>
            <a:r>
              <a:rPr lang="en-US" altLang="ko-KR" dirty="0"/>
              <a:t>– </a:t>
            </a:r>
            <a:r>
              <a:rPr lang="ko-KR" altLang="en-US" dirty="0" err="1" smtClean="0"/>
              <a:t>투자앤내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444482" y="1732626"/>
            <a:ext cx="1646499" cy="2970872"/>
            <a:chOff x="3864744" y="2328044"/>
            <a:chExt cx="1008112" cy="1008112"/>
          </a:xfr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4100031" y="2777793"/>
              <a:ext cx="537545" cy="10861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플로팅</a:t>
              </a:r>
              <a:endParaRPr lang="en-US" sz="1600" dirty="0" smtClean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91450" y="8811394"/>
            <a:ext cx="8399531" cy="314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투자 </a:t>
            </a:r>
            <a:r>
              <a:rPr lang="ko-KR" altLang="en-US" sz="1000" dirty="0">
                <a:solidFill>
                  <a:srgbClr val="C00000"/>
                </a:solidFill>
              </a:rPr>
              <a:t>전 반드시 투자설명서를 통하여 세부 내역 및 투자위험에 대하여 이해하시고 투자 결정하시기 바랍니다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21" name="Info Button"/>
          <p:cNvGrpSpPr/>
          <p:nvPr/>
        </p:nvGrpSpPr>
        <p:grpSpPr>
          <a:xfrm>
            <a:off x="1603568" y="8899544"/>
            <a:ext cx="157163" cy="157163"/>
            <a:chOff x="6965950" y="2506663"/>
            <a:chExt cx="157163" cy="157163"/>
          </a:xfrm>
        </p:grpSpPr>
        <p:sp>
          <p:nvSpPr>
            <p:cNvPr id="22" name="Circle"/>
            <p:cNvSpPr>
              <a:spLocks noChangeAspect="1" noEditPoints="1"/>
            </p:cNvSpPr>
            <p:nvPr/>
          </p:nvSpPr>
          <p:spPr bwMode="auto">
            <a:xfrm>
              <a:off x="6965950" y="2506663"/>
              <a:ext cx="157163" cy="157163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6 h 206"/>
                <a:gd name="T6" fmla="*/ 206 w 206"/>
                <a:gd name="T7" fmla="*/ 103 h 206"/>
                <a:gd name="T8" fmla="*/ 103 w 206"/>
                <a:gd name="T9" fmla="*/ 0 h 206"/>
                <a:gd name="T10" fmla="*/ 103 w 206"/>
                <a:gd name="T11" fmla="*/ 7 h 206"/>
                <a:gd name="T12" fmla="*/ 199 w 206"/>
                <a:gd name="T13" fmla="*/ 103 h 206"/>
                <a:gd name="T14" fmla="*/ 103 w 206"/>
                <a:gd name="T15" fmla="*/ 199 h 206"/>
                <a:gd name="T16" fmla="*/ 7 w 206"/>
                <a:gd name="T17" fmla="*/ 103 h 206"/>
                <a:gd name="T18" fmla="*/ 103 w 206"/>
                <a:gd name="T19" fmla="*/ 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moveTo>
                    <a:pt x="103" y="7"/>
                  </a:moveTo>
                  <a:cubicBezTo>
                    <a:pt x="156" y="7"/>
                    <a:pt x="199" y="50"/>
                    <a:pt x="199" y="103"/>
                  </a:cubicBezTo>
                  <a:cubicBezTo>
                    <a:pt x="199" y="156"/>
                    <a:pt x="156" y="199"/>
                    <a:pt x="103" y="199"/>
                  </a:cubicBezTo>
                  <a:cubicBezTo>
                    <a:pt x="50" y="199"/>
                    <a:pt x="7" y="156"/>
                    <a:pt x="7" y="103"/>
                  </a:cubicBezTo>
                  <a:cubicBezTo>
                    <a:pt x="7" y="50"/>
                    <a:pt x="50" y="7"/>
                    <a:pt x="103" y="7"/>
                  </a:cubicBezTo>
                </a:path>
              </a:pathLst>
            </a:custGeom>
            <a:solidFill>
              <a:srgbClr val="007AF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i"/>
            <p:cNvSpPr>
              <a:spLocks noChangeAspect="1" noEditPoints="1"/>
            </p:cNvSpPr>
            <p:nvPr/>
          </p:nvSpPr>
          <p:spPr bwMode="auto">
            <a:xfrm>
              <a:off x="7031038" y="2536826"/>
              <a:ext cx="28575" cy="90488"/>
            </a:xfrm>
            <a:custGeom>
              <a:avLst/>
              <a:gdLst>
                <a:gd name="T0" fmla="*/ 18 w 37"/>
                <a:gd name="T1" fmla="*/ 0 h 119"/>
                <a:gd name="T2" fmla="*/ 7 w 37"/>
                <a:gd name="T3" fmla="*/ 11 h 119"/>
                <a:gd name="T4" fmla="*/ 18 w 37"/>
                <a:gd name="T5" fmla="*/ 23 h 119"/>
                <a:gd name="T6" fmla="*/ 30 w 37"/>
                <a:gd name="T7" fmla="*/ 11 h 119"/>
                <a:gd name="T8" fmla="*/ 18 w 37"/>
                <a:gd name="T9" fmla="*/ 0 h 119"/>
                <a:gd name="T10" fmla="*/ 0 w 37"/>
                <a:gd name="T11" fmla="*/ 39 h 119"/>
                <a:gd name="T12" fmla="*/ 0 w 37"/>
                <a:gd name="T13" fmla="*/ 44 h 119"/>
                <a:gd name="T14" fmla="*/ 9 w 37"/>
                <a:gd name="T15" fmla="*/ 44 h 119"/>
                <a:gd name="T16" fmla="*/ 9 w 37"/>
                <a:gd name="T17" fmla="*/ 114 h 119"/>
                <a:gd name="T18" fmla="*/ 0 w 37"/>
                <a:gd name="T19" fmla="*/ 114 h 119"/>
                <a:gd name="T20" fmla="*/ 0 w 37"/>
                <a:gd name="T21" fmla="*/ 119 h 119"/>
                <a:gd name="T22" fmla="*/ 37 w 37"/>
                <a:gd name="T23" fmla="*/ 119 h 119"/>
                <a:gd name="T24" fmla="*/ 37 w 37"/>
                <a:gd name="T25" fmla="*/ 114 h 119"/>
                <a:gd name="T26" fmla="*/ 28 w 37"/>
                <a:gd name="T27" fmla="*/ 114 h 119"/>
                <a:gd name="T28" fmla="*/ 28 w 37"/>
                <a:gd name="T29" fmla="*/ 39 h 119"/>
                <a:gd name="T30" fmla="*/ 0 w 37"/>
                <a:gd name="T31" fmla="*/ 3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9">
                  <a:moveTo>
                    <a:pt x="18" y="0"/>
                  </a:moveTo>
                  <a:cubicBezTo>
                    <a:pt x="12" y="0"/>
                    <a:pt x="7" y="5"/>
                    <a:pt x="7" y="11"/>
                  </a:cubicBezTo>
                  <a:cubicBezTo>
                    <a:pt x="7" y="18"/>
                    <a:pt x="12" y="23"/>
                    <a:pt x="18" y="23"/>
                  </a:cubicBezTo>
                  <a:cubicBezTo>
                    <a:pt x="25" y="23"/>
                    <a:pt x="30" y="18"/>
                    <a:pt x="30" y="11"/>
                  </a:cubicBezTo>
                  <a:cubicBezTo>
                    <a:pt x="30" y="5"/>
                    <a:pt x="25" y="0"/>
                    <a:pt x="18" y="0"/>
                  </a:cubicBezTo>
                  <a:close/>
                  <a:moveTo>
                    <a:pt x="0" y="39"/>
                  </a:moveTo>
                  <a:lnTo>
                    <a:pt x="0" y="44"/>
                  </a:lnTo>
                  <a:lnTo>
                    <a:pt x="9" y="44"/>
                  </a:lnTo>
                  <a:lnTo>
                    <a:pt x="9" y="114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37" y="119"/>
                  </a:lnTo>
                  <a:lnTo>
                    <a:pt x="37" y="114"/>
                  </a:lnTo>
                  <a:lnTo>
                    <a:pt x="28" y="114"/>
                  </a:lnTo>
                  <a:lnTo>
                    <a:pt x="2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7AF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9166" y="1983362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 smtClean="0"/>
              <a:t>투자안내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782813" y="2297182"/>
            <a:ext cx="914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상환일 </a:t>
            </a:r>
            <a:r>
              <a:rPr lang="en-US" altLang="ko-KR" sz="1100" b="1" dirty="0" smtClean="0"/>
              <a:t>: 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1549961" y="2300049"/>
            <a:ext cx="1822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매월 </a:t>
            </a:r>
            <a:r>
              <a:rPr lang="en-US" altLang="ko-KR" sz="1200" b="1" dirty="0">
                <a:solidFill>
                  <a:srgbClr val="0000FF"/>
                </a:solidFill>
              </a:rPr>
              <a:t>5</a:t>
            </a:r>
            <a:r>
              <a:rPr lang="ko-KR" altLang="en-US" sz="1200" b="1" dirty="0">
                <a:solidFill>
                  <a:srgbClr val="0000FF"/>
                </a:solidFill>
              </a:rPr>
              <a:t>일 </a:t>
            </a:r>
            <a:r>
              <a:rPr lang="en-US" altLang="ko-KR" sz="1200" b="1" dirty="0">
                <a:solidFill>
                  <a:srgbClr val="0000FF"/>
                </a:solidFill>
              </a:rPr>
              <a:t>+ </a:t>
            </a:r>
            <a:r>
              <a:rPr lang="ko-KR" altLang="en-US" sz="1200" b="1" dirty="0">
                <a:solidFill>
                  <a:srgbClr val="0000FF"/>
                </a:solidFill>
              </a:rPr>
              <a:t>익 영업일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29614"/>
              </p:ext>
            </p:extLst>
          </p:nvPr>
        </p:nvGraphicFramePr>
        <p:xfrm>
          <a:off x="782813" y="2616262"/>
          <a:ext cx="6139878" cy="14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939">
                  <a:extLst>
                    <a:ext uri="{9D8B030D-6E8A-4147-A177-3AD203B41FA5}">
                      <a16:colId xmlns:a16="http://schemas.microsoft.com/office/drawing/2014/main" val="3499351217"/>
                    </a:ext>
                  </a:extLst>
                </a:gridCol>
                <a:gridCol w="3069939">
                  <a:extLst>
                    <a:ext uri="{9D8B030D-6E8A-4147-A177-3AD203B41FA5}">
                      <a16:colId xmlns:a16="http://schemas.microsoft.com/office/drawing/2014/main" val="2194878912"/>
                    </a:ext>
                  </a:extLst>
                </a:gridCol>
              </a:tblGrid>
              <a:tr h="292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투자금액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투자수익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세전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8965"/>
                  </a:ext>
                </a:extLst>
              </a:tr>
              <a:tr h="292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10.250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399279"/>
                  </a:ext>
                </a:extLst>
              </a:tr>
              <a:tr h="292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30,750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01027"/>
                  </a:ext>
                </a:extLst>
              </a:tr>
              <a:tr h="292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51,250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84921"/>
                  </a:ext>
                </a:extLst>
              </a:tr>
              <a:tr h="292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102,500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96091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82813" y="4113568"/>
            <a:ext cx="60578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* 이자 </a:t>
            </a:r>
            <a:r>
              <a:rPr lang="ko-KR" altLang="en-US" sz="1050" dirty="0"/>
              <a:t>소득에 대한 세금이 원천 징수되어 </a:t>
            </a:r>
            <a:r>
              <a:rPr lang="ko-KR" altLang="en-US" sz="1050" dirty="0" smtClean="0"/>
              <a:t>차감 후 </a:t>
            </a:r>
            <a:r>
              <a:rPr lang="ko-KR" altLang="en-US" sz="1050" dirty="0"/>
              <a:t>금액이 입금 됩니다</a:t>
            </a:r>
            <a:r>
              <a:rPr lang="ko-KR" altLang="en-US" sz="1050" dirty="0" smtClean="0"/>
              <a:t>.</a:t>
            </a:r>
            <a:endParaRPr lang="ko-KR" altLang="en-US" sz="1050" dirty="0"/>
          </a:p>
          <a:p>
            <a:r>
              <a:rPr lang="ko-KR" altLang="en-US" sz="1050" dirty="0" smtClean="0"/>
              <a:t>* 만기일시상환 </a:t>
            </a:r>
            <a:r>
              <a:rPr lang="ko-KR" altLang="en-US" sz="1050" dirty="0"/>
              <a:t>방식은 매월 이자 금액이 동일하며 만기일에 원금을 상환합니다.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82813" y="4619546"/>
            <a:ext cx="627739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9166" y="4701773"/>
            <a:ext cx="224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투자 시뮬레이션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1824" y="5383645"/>
            <a:ext cx="2114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투자 예정금액을 입력해 보세요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36080" y="5092796"/>
            <a:ext cx="1822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0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원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3" name="Input"/>
          <p:cNvSpPr/>
          <p:nvPr/>
        </p:nvSpPr>
        <p:spPr>
          <a:xfrm>
            <a:off x="2050133" y="5052220"/>
            <a:ext cx="3455891" cy="2908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 예정 금액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28412" y="5056581"/>
            <a:ext cx="914400" cy="3261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143" y="5668254"/>
            <a:ext cx="6151548" cy="61697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143" y="7144367"/>
            <a:ext cx="6151548" cy="106195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813" y="6383664"/>
            <a:ext cx="6057825" cy="67455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782813" y="8211227"/>
            <a:ext cx="64348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※. </a:t>
            </a:r>
            <a:r>
              <a:rPr lang="ko-KR" altLang="en-US" sz="1000" dirty="0" smtClean="0"/>
              <a:t>총 수익 </a:t>
            </a:r>
            <a:r>
              <a:rPr lang="en-US" altLang="ko-KR" sz="1000" dirty="0"/>
              <a:t>= </a:t>
            </a:r>
            <a:r>
              <a:rPr lang="ko-KR" altLang="en-US" sz="1000" dirty="0"/>
              <a:t>원금 </a:t>
            </a:r>
            <a:r>
              <a:rPr lang="en-US" altLang="ko-KR" sz="1000" dirty="0"/>
              <a:t>+ </a:t>
            </a:r>
            <a:r>
              <a:rPr lang="ko-KR" altLang="en-US" sz="1000" dirty="0"/>
              <a:t>이자 </a:t>
            </a:r>
            <a:r>
              <a:rPr lang="en-US" altLang="ko-KR" sz="1000" dirty="0"/>
              <a:t>- </a:t>
            </a:r>
            <a:r>
              <a:rPr lang="ko-KR" altLang="en-US" sz="1000" dirty="0"/>
              <a:t>수수료 </a:t>
            </a:r>
            <a:r>
              <a:rPr lang="en-US" altLang="ko-KR" sz="1000" dirty="0"/>
              <a:t>- </a:t>
            </a:r>
            <a:r>
              <a:rPr lang="ko-KR" altLang="en-US" sz="1000" dirty="0"/>
              <a:t>세금</a:t>
            </a:r>
            <a:br>
              <a:rPr lang="ko-KR" altLang="en-US" sz="1000" dirty="0"/>
            </a:br>
            <a:r>
              <a:rPr lang="en-US" altLang="ko-KR" sz="1000" dirty="0"/>
              <a:t>※. </a:t>
            </a:r>
            <a:r>
              <a:rPr lang="ko-KR" altLang="en-US" sz="1000" dirty="0"/>
              <a:t>이자소득에 대한 세금이 원천 징수되어 </a:t>
            </a:r>
            <a:r>
              <a:rPr lang="ko-KR" altLang="en-US" sz="1000" dirty="0" smtClean="0"/>
              <a:t>차감 후 </a:t>
            </a:r>
            <a:r>
              <a:rPr lang="ko-KR" altLang="en-US" sz="1000" dirty="0"/>
              <a:t>금액이 입금 됩니다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※. </a:t>
            </a:r>
            <a:r>
              <a:rPr lang="ko-KR" altLang="en-US" sz="1000" dirty="0"/>
              <a:t>만기일시상환 방식은 매월 이자 금액이 동일하며 만기일에 원금을 상환합니다</a:t>
            </a:r>
            <a:r>
              <a:rPr lang="en-US" altLang="ko-KR" sz="1000" dirty="0" smtClean="0"/>
              <a:t>.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endParaRPr lang="ko-KR" altLang="en-US" sz="300" dirty="0"/>
          </a:p>
        </p:txBody>
      </p:sp>
      <p:grpSp>
        <p:nvGrpSpPr>
          <p:cNvPr id="39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3024" y="1581905"/>
            <a:ext cx="6624631" cy="389761"/>
            <a:chOff x="595685" y="2423988"/>
            <a:chExt cx="6994886" cy="240301"/>
          </a:xfrm>
          <a:solidFill>
            <a:srgbClr val="FFFFFF"/>
          </a:solidFill>
        </p:grpSpPr>
        <p:cxnSp>
          <p:nvCxnSpPr>
            <p:cNvPr id="40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 flipH="1">
              <a:off x="595685" y="2664289"/>
              <a:ext cx="280983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4"/>
              </p:custDataLst>
            </p:nvPr>
          </p:nvCxnSpPr>
          <p:spPr>
            <a:xfrm>
              <a:off x="4248585" y="2664289"/>
              <a:ext cx="334198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405522" y="2423989"/>
              <a:ext cx="849847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699612" y="2423988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606105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505813" y="2423989"/>
              <a:ext cx="843063" cy="2403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심사정보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12702"/>
              </p:ext>
            </p:extLst>
          </p:nvPr>
        </p:nvGraphicFramePr>
        <p:xfrm>
          <a:off x="9490921" y="1613818"/>
          <a:ext cx="315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투자 안내 정보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기존과 동일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투자 시뮬레이션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기존 버튼 클릭 후 페이지 지동 후에 계산이 아닌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하단에서 입력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249892" y="2060746"/>
            <a:ext cx="245857" cy="253916"/>
            <a:chOff x="-1761785" y="3205332"/>
            <a:chExt cx="245857" cy="253916"/>
          </a:xfrm>
        </p:grpSpPr>
        <p:sp>
          <p:nvSpPr>
            <p:cNvPr id="48" name="직사각형 47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49892" y="4744092"/>
            <a:ext cx="245857" cy="253916"/>
            <a:chOff x="-1761785" y="3205332"/>
            <a:chExt cx="245857" cy="253916"/>
          </a:xfrm>
        </p:grpSpPr>
        <p:sp>
          <p:nvSpPr>
            <p:cNvPr id="51" name="직사각형 50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2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121" y="1056027"/>
            <a:ext cx="11809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j-ea"/>
                <a:ea typeface="+mj-ea"/>
              </a:rPr>
              <a:t>메인화면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+mj-ea"/>
                <a:ea typeface="+mj-ea"/>
              </a:rPr>
              <a:t>GNB </a:t>
            </a:r>
            <a:r>
              <a:rPr lang="ko-KR" altLang="en-US" sz="1600" dirty="0" smtClean="0">
                <a:latin typeface="+mj-ea"/>
                <a:ea typeface="+mj-ea"/>
              </a:rPr>
              <a:t>메뉴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j-ea"/>
              </a:rPr>
              <a:t>대출신청 페이지</a:t>
            </a:r>
            <a:endParaRPr lang="en-US" altLang="ko-KR" sz="1600" dirty="0">
              <a:latin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j-ea"/>
                <a:ea typeface="+mj-ea"/>
              </a:rPr>
              <a:t>상품리스트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전체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부동산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동산 </a:t>
            </a:r>
            <a:r>
              <a:rPr lang="en-US" altLang="ko-KR" sz="1600" dirty="0" smtClean="0">
                <a:latin typeface="+mj-ea"/>
                <a:ea typeface="+mj-ea"/>
              </a:rPr>
              <a:t>/ PC, Mobile)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j-ea"/>
                <a:ea typeface="+mj-ea"/>
              </a:rPr>
              <a:t>상품 상세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부동산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동산</a:t>
            </a:r>
            <a:r>
              <a:rPr lang="en-US" altLang="ko-KR" sz="1600" dirty="0" smtClean="0">
                <a:latin typeface="+mj-ea"/>
                <a:ea typeface="+mj-ea"/>
              </a:rPr>
              <a:t>, PF / PC, Mobile)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j-ea"/>
                <a:ea typeface="+mj-ea"/>
              </a:rPr>
              <a:t>이용안내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j-ea"/>
                <a:ea typeface="+mj-ea"/>
              </a:rPr>
              <a:t>투게더펀딩</a:t>
            </a:r>
            <a:r>
              <a:rPr lang="ko-KR" altLang="en-US" sz="1600" dirty="0" smtClean="0">
                <a:latin typeface="+mj-ea"/>
                <a:ea typeface="+mj-ea"/>
              </a:rPr>
              <a:t> 데이터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2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상세페이지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플로팅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39992" y="5066682"/>
            <a:ext cx="2637097" cy="377071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223280" y="2803712"/>
              <a:ext cx="291040" cy="56777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컨텐츠 영역</a:t>
              </a:r>
              <a:endParaRPr 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Border"/>
          <p:cNvSpPr>
            <a:spLocks/>
          </p:cNvSpPr>
          <p:nvPr/>
        </p:nvSpPr>
        <p:spPr bwMode="auto">
          <a:xfrm>
            <a:off x="3612139" y="1556054"/>
            <a:ext cx="2498172" cy="33006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6447987" y="1556054"/>
            <a:ext cx="2498172" cy="33006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order"/>
          <p:cNvSpPr>
            <a:spLocks/>
          </p:cNvSpPr>
          <p:nvPr/>
        </p:nvSpPr>
        <p:spPr bwMode="auto">
          <a:xfrm>
            <a:off x="684864" y="1556054"/>
            <a:ext cx="2498172" cy="33006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267" y="1219867"/>
            <a:ext cx="245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시작 전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8756" y="1219867"/>
            <a:ext cx="245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진행중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88818" y="1219867"/>
            <a:ext cx="245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마감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0" name="Rectangle"/>
          <p:cNvSpPr/>
          <p:nvPr/>
        </p:nvSpPr>
        <p:spPr>
          <a:xfrm>
            <a:off x="802911" y="3732224"/>
            <a:ext cx="2273011" cy="88870"/>
          </a:xfrm>
          <a:prstGeom prst="roundRect">
            <a:avLst>
              <a:gd name="adj" fmla="val 14167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Progress Bar"/>
          <p:cNvGrpSpPr/>
          <p:nvPr/>
        </p:nvGrpSpPr>
        <p:grpSpPr>
          <a:xfrm>
            <a:off x="3717852" y="3729892"/>
            <a:ext cx="2362442" cy="86628"/>
            <a:chOff x="1335913" y="2163179"/>
            <a:chExt cx="2500314" cy="190501"/>
          </a:xfrm>
        </p:grpSpPr>
        <p:sp>
          <p:nvSpPr>
            <p:cNvPr id="22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Progress"/>
            <p:cNvSpPr/>
            <p:nvPr/>
          </p:nvSpPr>
          <p:spPr>
            <a:xfrm rot="16200000">
              <a:off x="1990471" y="1508621"/>
              <a:ext cx="190500" cy="1499616"/>
            </a:xfrm>
            <a:prstGeom prst="round2SameRect">
              <a:avLst>
                <a:gd name="adj1" fmla="val 14167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Progress Bar"/>
          <p:cNvGrpSpPr/>
          <p:nvPr/>
        </p:nvGrpSpPr>
        <p:grpSpPr>
          <a:xfrm>
            <a:off x="6540768" y="3734445"/>
            <a:ext cx="2273013" cy="80792"/>
            <a:chOff x="1335913" y="2163178"/>
            <a:chExt cx="2500314" cy="190502"/>
          </a:xfrm>
        </p:grpSpPr>
        <p:sp>
          <p:nvSpPr>
            <p:cNvPr id="25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rogress"/>
            <p:cNvSpPr/>
            <p:nvPr/>
          </p:nvSpPr>
          <p:spPr>
            <a:xfrm rot="16200000">
              <a:off x="2490820" y="1008271"/>
              <a:ext cx="190499" cy="2500314"/>
            </a:xfrm>
            <a:prstGeom prst="round2SameRect">
              <a:avLst>
                <a:gd name="adj1" fmla="val 14167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59561" y="3234512"/>
            <a:ext cx="1030147" cy="49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100%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05025" y="3234512"/>
            <a:ext cx="1030147" cy="49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60%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58059" y="3234513"/>
            <a:ext cx="1030147" cy="49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0%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240050" y="3398938"/>
            <a:ext cx="18686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현재 </a:t>
            </a:r>
            <a:r>
              <a:rPr lang="en-US" altLang="ko-KR" sz="1100" dirty="0" smtClean="0">
                <a:latin typeface="+mn-ea"/>
              </a:rPr>
              <a:t>3,000 </a:t>
            </a:r>
            <a:r>
              <a:rPr lang="ko-KR" altLang="en-US" sz="1100" dirty="0" smtClean="0">
                <a:latin typeface="+mn-ea"/>
              </a:rPr>
              <a:t>만원 모집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4525" y="3421790"/>
            <a:ext cx="16508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현재 </a:t>
            </a:r>
            <a:r>
              <a:rPr lang="en-US" altLang="ko-KR" sz="1100" dirty="0" smtClean="0">
                <a:latin typeface="+mn-ea"/>
              </a:rPr>
              <a:t>0 </a:t>
            </a:r>
            <a:r>
              <a:rPr lang="ko-KR" altLang="en-US" sz="1100" dirty="0" smtClean="0">
                <a:latin typeface="+mn-ea"/>
              </a:rPr>
              <a:t>만원 모집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88635" y="3849504"/>
            <a:ext cx="18686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0 </a:t>
            </a:r>
            <a:r>
              <a:rPr lang="ko-KR" altLang="en-US" sz="1100" dirty="0" smtClean="0">
                <a:latin typeface="+mn-ea"/>
              </a:rPr>
              <a:t>명이 투자하였습니다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0098" y="3863261"/>
            <a:ext cx="18686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30 </a:t>
            </a:r>
            <a:r>
              <a:rPr lang="ko-KR" altLang="en-US" sz="1100" dirty="0" smtClean="0">
                <a:latin typeface="+mn-ea"/>
              </a:rPr>
              <a:t>명이 투자하였습니다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4338" y="3842413"/>
            <a:ext cx="18686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55 </a:t>
            </a:r>
            <a:r>
              <a:rPr lang="ko-KR" altLang="en-US" sz="1100" dirty="0" smtClean="0">
                <a:latin typeface="+mn-ea"/>
              </a:rPr>
              <a:t>명이 투자하였습니다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52565" y="4308154"/>
            <a:ext cx="1750551" cy="405865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투자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시작전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97057" y="4308154"/>
            <a:ext cx="1750551" cy="4058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투자하기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21797" y="4308154"/>
            <a:ext cx="1750551" cy="4058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투자마감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55011"/>
              </p:ext>
            </p:extLst>
          </p:nvPr>
        </p:nvGraphicFramePr>
        <p:xfrm>
          <a:off x="876565" y="2191370"/>
          <a:ext cx="2159493" cy="9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97">
                  <a:extLst>
                    <a:ext uri="{9D8B030D-6E8A-4147-A177-3AD203B41FA5}">
                      <a16:colId xmlns:a16="http://schemas.microsoft.com/office/drawing/2014/main" val="1461676720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2514210157"/>
                    </a:ext>
                  </a:extLst>
                </a:gridCol>
              </a:tblGrid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모집 금액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2824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 연 수익률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9.5%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95773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기간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70695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4277090" y="3416434"/>
            <a:ext cx="17063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현재 </a:t>
            </a:r>
            <a:r>
              <a:rPr lang="en-US" altLang="ko-KR" sz="1100" dirty="0" smtClean="0">
                <a:latin typeface="+mn-ea"/>
              </a:rPr>
              <a:t>1,800 </a:t>
            </a:r>
            <a:r>
              <a:rPr lang="ko-KR" altLang="en-US" sz="1100" dirty="0" smtClean="0">
                <a:latin typeface="+mn-ea"/>
              </a:rPr>
              <a:t>만원 모집 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47700"/>
              </p:ext>
            </p:extLst>
          </p:nvPr>
        </p:nvGraphicFramePr>
        <p:xfrm>
          <a:off x="3781478" y="2191370"/>
          <a:ext cx="2159493" cy="9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97">
                  <a:extLst>
                    <a:ext uri="{9D8B030D-6E8A-4147-A177-3AD203B41FA5}">
                      <a16:colId xmlns:a16="http://schemas.microsoft.com/office/drawing/2014/main" val="1461676720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2514210157"/>
                    </a:ext>
                  </a:extLst>
                </a:gridCol>
              </a:tblGrid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모집 금액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2824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 연 수익률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9.5%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95773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기간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70695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63106"/>
              </p:ext>
            </p:extLst>
          </p:nvPr>
        </p:nvGraphicFramePr>
        <p:xfrm>
          <a:off x="6597527" y="2191370"/>
          <a:ext cx="2159493" cy="9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97">
                  <a:extLst>
                    <a:ext uri="{9D8B030D-6E8A-4147-A177-3AD203B41FA5}">
                      <a16:colId xmlns:a16="http://schemas.microsoft.com/office/drawing/2014/main" val="1461676720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2514210157"/>
                    </a:ext>
                  </a:extLst>
                </a:gridCol>
              </a:tblGrid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모집 금액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2824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 연 수익률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9.5%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95773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기간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7069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0" y="4983095"/>
            <a:ext cx="12394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mobile</a:t>
            </a:r>
            <a:endParaRPr lang="ko-KR" altLang="en-US" b="1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39992" y="5068539"/>
            <a:ext cx="2637098" cy="41323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649156" y="8807370"/>
            <a:ext cx="2627934" cy="393538"/>
            <a:chOff x="1649156" y="8385858"/>
            <a:chExt cx="2627934" cy="781290"/>
          </a:xfrm>
        </p:grpSpPr>
        <p:sp>
          <p:nvSpPr>
            <p:cNvPr id="45" name="양쪽 모서리가 잘린 사각형 44"/>
            <p:cNvSpPr/>
            <p:nvPr/>
          </p:nvSpPr>
          <p:spPr>
            <a:xfrm>
              <a:off x="2511627" y="8385858"/>
              <a:ext cx="914400" cy="2893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49156" y="8530542"/>
              <a:ext cx="2627934" cy="6366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445030" y="8889749"/>
            <a:ext cx="10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투자하기</a:t>
            </a:r>
            <a:endParaRPr lang="ko-KR" altLang="en-US" sz="1600" b="1" dirty="0"/>
          </a:p>
        </p:txBody>
      </p:sp>
      <p:sp>
        <p:nvSpPr>
          <p:cNvPr id="48" name="직사각형 47"/>
          <p:cNvSpPr/>
          <p:nvPr/>
        </p:nvSpPr>
        <p:spPr>
          <a:xfrm>
            <a:off x="4937287" y="5068539"/>
            <a:ext cx="2637098" cy="41323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Progress Bar"/>
          <p:cNvGrpSpPr/>
          <p:nvPr/>
        </p:nvGrpSpPr>
        <p:grpSpPr>
          <a:xfrm>
            <a:off x="5153031" y="7614433"/>
            <a:ext cx="2362442" cy="86628"/>
            <a:chOff x="1335913" y="2163179"/>
            <a:chExt cx="2500314" cy="190501"/>
          </a:xfrm>
        </p:grpSpPr>
        <p:sp>
          <p:nvSpPr>
            <p:cNvPr id="50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Progress"/>
            <p:cNvSpPr/>
            <p:nvPr/>
          </p:nvSpPr>
          <p:spPr>
            <a:xfrm rot="16200000">
              <a:off x="1990471" y="1508621"/>
              <a:ext cx="190500" cy="1499616"/>
            </a:xfrm>
            <a:prstGeom prst="round2SameRect">
              <a:avLst>
                <a:gd name="adj1" fmla="val 14167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40204" y="7119053"/>
            <a:ext cx="1030147" cy="49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60%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5455277" y="7747802"/>
            <a:ext cx="18686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30 </a:t>
            </a:r>
            <a:r>
              <a:rPr lang="ko-KR" altLang="en-US" sz="1100" dirty="0" smtClean="0">
                <a:latin typeface="+mn-ea"/>
              </a:rPr>
              <a:t>명이 투자하였습니다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32236" y="8192695"/>
            <a:ext cx="1750551" cy="4058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투자하기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12269" y="7300975"/>
            <a:ext cx="17063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현재 </a:t>
            </a:r>
            <a:r>
              <a:rPr lang="en-US" altLang="ko-KR" sz="1100" dirty="0" smtClean="0">
                <a:latin typeface="+mn-ea"/>
              </a:rPr>
              <a:t>1,800 </a:t>
            </a:r>
            <a:r>
              <a:rPr lang="ko-KR" altLang="en-US" sz="1100" dirty="0" smtClean="0">
                <a:latin typeface="+mn-ea"/>
              </a:rPr>
              <a:t>만원 모집 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55086"/>
              </p:ext>
            </p:extLst>
          </p:nvPr>
        </p:nvGraphicFramePr>
        <p:xfrm>
          <a:off x="5216657" y="6075911"/>
          <a:ext cx="2159493" cy="9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97">
                  <a:extLst>
                    <a:ext uri="{9D8B030D-6E8A-4147-A177-3AD203B41FA5}">
                      <a16:colId xmlns:a16="http://schemas.microsoft.com/office/drawing/2014/main" val="1461676720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2514210157"/>
                    </a:ext>
                  </a:extLst>
                </a:gridCol>
              </a:tblGrid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모집 금액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2824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 연 수익률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9.5%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95773"/>
                  </a:ext>
                </a:extLst>
              </a:tr>
              <a:tr h="322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기간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70695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7277978" y="4971430"/>
            <a:ext cx="1868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smtClean="0">
                <a:latin typeface="+mn-ea"/>
              </a:rPr>
              <a:t>x</a:t>
            </a:r>
            <a:endParaRPr lang="ko-KR" altLang="en-US" sz="1800" b="1" dirty="0">
              <a:latin typeface="+mn-ea"/>
            </a:endParaRPr>
          </a:p>
        </p:txBody>
      </p:sp>
      <p:cxnSp>
        <p:nvCxnSpPr>
          <p:cNvPr id="58" name="직선 화살표 연결선 57"/>
          <p:cNvCxnSpPr>
            <a:stCxn id="45" idx="3"/>
            <a:endCxn id="52" idx="1"/>
          </p:cNvCxnSpPr>
          <p:nvPr/>
        </p:nvCxnSpPr>
        <p:spPr>
          <a:xfrm flipV="1">
            <a:off x="2968827" y="7367909"/>
            <a:ext cx="1971377" cy="1439461"/>
          </a:xfrm>
          <a:prstGeom prst="straightConnector1">
            <a:avLst/>
          </a:prstGeom>
          <a:ln w="3175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3075" y="1689046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부동산 </a:t>
            </a:r>
            <a:r>
              <a:rPr lang="en-US" altLang="ko-KR" sz="1800" b="1" dirty="0" smtClean="0"/>
              <a:t>0000</a:t>
            </a:r>
            <a:r>
              <a:rPr lang="ko-KR" altLang="en-US" sz="1800" b="1" dirty="0" smtClean="0"/>
              <a:t>호</a:t>
            </a:r>
            <a:endParaRPr lang="ko-KR" altLang="en-US" sz="1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19096" y="1689046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부동산 </a:t>
            </a:r>
            <a:r>
              <a:rPr lang="en-US" altLang="ko-KR" sz="1800" b="1" dirty="0" smtClean="0"/>
              <a:t>0000</a:t>
            </a:r>
            <a:r>
              <a:rPr lang="ko-KR" altLang="en-US" sz="1800" b="1" dirty="0" smtClean="0"/>
              <a:t>호</a:t>
            </a:r>
            <a:endParaRPr lang="ko-KR" altLang="en-US" sz="1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565456" y="1689046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부동산 </a:t>
            </a:r>
            <a:r>
              <a:rPr lang="en-US" altLang="ko-KR" sz="1800" b="1" dirty="0" smtClean="0"/>
              <a:t>0000</a:t>
            </a:r>
            <a:r>
              <a:rPr lang="ko-KR" altLang="en-US" sz="1800" b="1" dirty="0" smtClean="0"/>
              <a:t>호</a:t>
            </a:r>
            <a:endParaRPr lang="ko-KR" alt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154275" y="5461966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부동산 </a:t>
            </a:r>
            <a:r>
              <a:rPr lang="en-US" altLang="ko-KR" sz="1800" b="1" dirty="0" smtClean="0"/>
              <a:t>0000</a:t>
            </a:r>
            <a:r>
              <a:rPr lang="ko-KR" altLang="en-US" sz="1800" b="1" dirty="0" smtClean="0"/>
              <a:t>호</a:t>
            </a:r>
            <a:endParaRPr lang="ko-KR" altLang="en-US" sz="1800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965706" y="1687087"/>
            <a:ext cx="245857" cy="253916"/>
            <a:chOff x="-1761785" y="3205332"/>
            <a:chExt cx="245857" cy="253916"/>
          </a:xfrm>
        </p:grpSpPr>
        <p:sp>
          <p:nvSpPr>
            <p:cNvPr id="64" name="직사각형 63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1098"/>
              </p:ext>
            </p:extLst>
          </p:nvPr>
        </p:nvGraphicFramePr>
        <p:xfrm>
          <a:off x="9490921" y="1613818"/>
          <a:ext cx="3151702" cy="192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4">
                  <a:extLst>
                    <a:ext uri="{9D8B030D-6E8A-4147-A177-3AD203B41FA5}">
                      <a16:colId xmlns:a16="http://schemas.microsoft.com/office/drawing/2014/main" val="3301134910"/>
                    </a:ext>
                  </a:extLst>
                </a:gridCol>
                <a:gridCol w="2848918">
                  <a:extLst>
                    <a:ext uri="{9D8B030D-6E8A-4147-A177-3AD203B41FA5}">
                      <a16:colId xmlns:a16="http://schemas.microsoft.com/office/drawing/2014/main" val="4184288360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해당 상품 정보 호수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4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퍼센트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모집 금액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투자인원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5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상태 별 버튼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투자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시작전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클릭 시 반응 없음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투자진행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[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투자하기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] :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투자하기 페이지로 이동 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투자마감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 시 반응 없음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81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모바일의 경우 하단에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플로팅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영역 표시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클릭 시 상단으로 해당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플로팅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내용과 동일한 내용 표시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963236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556149" y="3326938"/>
            <a:ext cx="245857" cy="253916"/>
            <a:chOff x="-1761785" y="3205332"/>
            <a:chExt cx="245857" cy="253916"/>
          </a:xfrm>
        </p:grpSpPr>
        <p:sp>
          <p:nvSpPr>
            <p:cNvPr id="68" name="직사각형 67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42777" y="4191847"/>
            <a:ext cx="245857" cy="253916"/>
            <a:chOff x="-1761785" y="3205332"/>
            <a:chExt cx="245857" cy="253916"/>
          </a:xfrm>
        </p:grpSpPr>
        <p:sp>
          <p:nvSpPr>
            <p:cNvPr id="71" name="직사각형 70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552158" y="8837396"/>
            <a:ext cx="245857" cy="253916"/>
            <a:chOff x="-1761785" y="3205332"/>
            <a:chExt cx="245857" cy="253916"/>
          </a:xfrm>
        </p:grpSpPr>
        <p:sp>
          <p:nvSpPr>
            <p:cNvPr id="78" name="직사각형 77"/>
            <p:cNvSpPr/>
            <p:nvPr/>
          </p:nvSpPr>
          <p:spPr>
            <a:xfrm>
              <a:off x="-1744627" y="3212322"/>
              <a:ext cx="228699" cy="217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1761785" y="3205332"/>
              <a:ext cx="245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8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490" y="4379367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5867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서비스페이지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1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메인화면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상품군</a:t>
                      </a:r>
                      <a:r>
                        <a:rPr lang="ko-KR" altLang="en-US" dirty="0" smtClean="0"/>
                        <a:t> 추가로 인한 </a:t>
                      </a:r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구성 변경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54211" y="1812728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en-US" altLang="ko-KR" sz="1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1200" b="1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63285" y="181272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en-US" altLang="ko-KR" sz="1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  <a:endParaRPr lang="ko-KR" altLang="en-US" sz="1200" b="1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17278" t="6199" r="16849" b="55256"/>
          <a:stretch/>
        </p:blipFill>
        <p:spPr>
          <a:xfrm>
            <a:off x="2152328" y="2521089"/>
            <a:ext cx="3672408" cy="132447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52128" y="2305065"/>
            <a:ext cx="7272808" cy="35283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l="52788" t="49493" r="7256" b="3200"/>
          <a:stretch/>
        </p:blipFill>
        <p:spPr>
          <a:xfrm>
            <a:off x="5176664" y="4061588"/>
            <a:ext cx="2132082" cy="155584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68152" y="4051623"/>
            <a:ext cx="2079848" cy="15558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4310" y="4226952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부동산 </a:t>
            </a:r>
            <a:r>
              <a:rPr lang="ko-KR" altLang="en-US" sz="10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담보 투자상품</a:t>
            </a:r>
            <a:endParaRPr lang="ko-KR" altLang="en-US" sz="10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8189" y="4525146"/>
            <a:ext cx="1499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/>
              <a:t>일반 부동산담보 및 </a:t>
            </a:r>
            <a:r>
              <a:rPr lang="en-US" altLang="ko-KR" sz="700" dirty="0"/>
              <a:t>P2P CARE </a:t>
            </a:r>
            <a:r>
              <a:rPr lang="ko-KR" altLang="en-US" sz="700" dirty="0"/>
              <a:t>상품</a:t>
            </a:r>
            <a:endParaRPr lang="ko-KR" altLang="en-US" sz="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7174" y="479612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3</a:t>
            </a:r>
            <a:r>
              <a:rPr lang="ko-KR" altLang="en-US" sz="800" dirty="0" smtClean="0"/>
              <a:t>건</a:t>
            </a:r>
            <a:endParaRPr lang="ko-KR" altLang="en-US" sz="3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67908" y="5212265"/>
            <a:ext cx="1376729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부동산 </a:t>
            </a:r>
            <a:r>
              <a:rPr lang="ko-KR" altLang="en-US" sz="800" smtClean="0">
                <a:solidFill>
                  <a:schemeClr val="tx1"/>
                </a:solidFill>
              </a:rPr>
              <a:t>담보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상품보기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32212" y="4064404"/>
            <a:ext cx="2079848" cy="15558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86078" y="4239733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동산 담보 투자상품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65830" y="4537927"/>
            <a:ext cx="1091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동산 및 홈쇼핑 담보 상품</a:t>
            </a:r>
            <a:endParaRPr lang="ko-KR" altLang="en-US" sz="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1234" y="480890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3</a:t>
            </a:r>
            <a:r>
              <a:rPr lang="ko-KR" altLang="en-US" sz="800" dirty="0" smtClean="0"/>
              <a:t>건</a:t>
            </a:r>
            <a:endParaRPr lang="ko-KR" altLang="en-US" sz="3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31968" y="5225046"/>
            <a:ext cx="1376729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동산 담보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상품보기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1257" y="4005878"/>
            <a:ext cx="156863" cy="215442"/>
            <a:chOff x="917579" y="2787134"/>
            <a:chExt cx="156864" cy="215442"/>
          </a:xfrm>
        </p:grpSpPr>
        <p:sp>
          <p:nvSpPr>
            <p:cNvPr id="47" name="직사각형"/>
            <p:cNvSpPr/>
            <p:nvPr/>
          </p:nvSpPr>
          <p:spPr>
            <a:xfrm>
              <a:off x="917579" y="2809013"/>
              <a:ext cx="156864" cy="159560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sz="2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1"/>
            <p:cNvSpPr txBox="1"/>
            <p:nvPr/>
          </p:nvSpPr>
          <p:spPr>
            <a:xfrm>
              <a:off x="925375" y="2787134"/>
              <a:ext cx="149067" cy="215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563285" y="2305065"/>
            <a:ext cx="3521950" cy="54764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rcRect l="17278" t="6199" r="16849" b="55256"/>
          <a:stretch/>
        </p:blipFill>
        <p:spPr>
          <a:xfrm>
            <a:off x="8880455" y="2636244"/>
            <a:ext cx="2887609" cy="1041433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8845818" y="4863877"/>
            <a:ext cx="2995197" cy="7779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973811" y="501195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동산 담보 투자상품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00139" y="525817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동산 및 홈쇼핑 담보 상품</a:t>
            </a:r>
            <a:endParaRPr lang="ko-KR" altLang="en-US" sz="2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04912" y="510428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3</a:t>
            </a:r>
            <a:r>
              <a:rPr lang="ko-KR" altLang="en-US" sz="800" dirty="0" smtClean="0"/>
              <a:t>건</a:t>
            </a:r>
            <a:endParaRPr lang="ko-KR" altLang="en-US" sz="3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19903" y="3862376"/>
            <a:ext cx="2995197" cy="7779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905141" y="3994689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부동산 담보 투자상품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62547" y="4256677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일반 부동산담보 및 </a:t>
            </a:r>
            <a:r>
              <a:rPr lang="en-US" altLang="ko-KR" sz="800" dirty="0"/>
              <a:t>P2P CARE </a:t>
            </a:r>
            <a:r>
              <a:rPr lang="ko-KR" altLang="en-US" sz="800" dirty="0"/>
              <a:t>상품</a:t>
            </a:r>
            <a:endParaRPr lang="ko-KR" altLang="en-US" sz="2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695044" y="4072852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오후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시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신규상품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오픈</a:t>
            </a:r>
            <a:endParaRPr lang="ko-KR" altLang="en-US" sz="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66355" y="51042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b="1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460643" y="406239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b="1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70814" y="5871534"/>
            <a:ext cx="2995197" cy="7779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872832" y="5988835"/>
            <a:ext cx="151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 투자상품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74835" y="6300894"/>
            <a:ext cx="1826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또 한번의 투자기회</a:t>
            </a:r>
            <a:r>
              <a:rPr lang="en-US" altLang="ko-KR" sz="800" dirty="0" smtClean="0"/>
              <a:t>! 1</a:t>
            </a:r>
            <a:r>
              <a:rPr lang="en-US" altLang="ko-KR" sz="800" dirty="0"/>
              <a:t>%</a:t>
            </a:r>
            <a:r>
              <a:rPr lang="ko-KR" altLang="en-US" sz="800" dirty="0"/>
              <a:t>의 보너스까지</a:t>
            </a:r>
            <a:r>
              <a:rPr lang="en-US" altLang="ko-KR" sz="800" dirty="0"/>
              <a:t>!!</a:t>
            </a:r>
            <a:endParaRPr lang="ko-KR" altLang="en-US" sz="2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86555" y="611194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3</a:t>
            </a:r>
            <a:r>
              <a:rPr lang="ko-KR" altLang="en-US" sz="800" dirty="0" smtClean="0"/>
              <a:t>건</a:t>
            </a:r>
            <a:endParaRPr lang="ko-KR" altLang="en-US" sz="3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491351" y="611194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b="1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1223" y="6310264"/>
            <a:ext cx="3744416" cy="2414931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담보 투자 상품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P2PCare +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부동산 상품 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투자상품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상품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787547" y="4005878"/>
            <a:ext cx="156863" cy="215442"/>
            <a:chOff x="917579" y="2787134"/>
            <a:chExt cx="156864" cy="215442"/>
          </a:xfrm>
        </p:grpSpPr>
        <p:sp>
          <p:nvSpPr>
            <p:cNvPr id="84" name="직사각형"/>
            <p:cNvSpPr/>
            <p:nvPr/>
          </p:nvSpPr>
          <p:spPr>
            <a:xfrm>
              <a:off x="917579" y="2809013"/>
              <a:ext cx="156864" cy="159560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sz="2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1"/>
            <p:cNvSpPr txBox="1"/>
            <p:nvPr/>
          </p:nvSpPr>
          <p:spPr>
            <a:xfrm>
              <a:off x="925375" y="2787134"/>
              <a:ext cx="149067" cy="215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731875" y="3812315"/>
            <a:ext cx="156863" cy="215442"/>
            <a:chOff x="917579" y="2787134"/>
            <a:chExt cx="156864" cy="215442"/>
          </a:xfrm>
        </p:grpSpPr>
        <p:sp>
          <p:nvSpPr>
            <p:cNvPr id="87" name="직사각형"/>
            <p:cNvSpPr/>
            <p:nvPr/>
          </p:nvSpPr>
          <p:spPr>
            <a:xfrm>
              <a:off x="917579" y="2809013"/>
              <a:ext cx="156864" cy="159560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sz="2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925375" y="2787134"/>
              <a:ext cx="149067" cy="215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754113" y="4808905"/>
            <a:ext cx="156863" cy="215442"/>
            <a:chOff x="917579" y="2787134"/>
            <a:chExt cx="156864" cy="215442"/>
          </a:xfrm>
        </p:grpSpPr>
        <p:sp>
          <p:nvSpPr>
            <p:cNvPr id="90" name="직사각형"/>
            <p:cNvSpPr/>
            <p:nvPr/>
          </p:nvSpPr>
          <p:spPr>
            <a:xfrm>
              <a:off x="917579" y="2809013"/>
              <a:ext cx="156864" cy="159560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sz="2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1"/>
            <p:cNvSpPr txBox="1"/>
            <p:nvPr/>
          </p:nvSpPr>
          <p:spPr>
            <a:xfrm>
              <a:off x="925375" y="2787134"/>
              <a:ext cx="149067" cy="215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7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서비스페이지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8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GNB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3839160149"/>
              </p:ext>
            </p:extLst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en-US" dirty="0" smtClean="0"/>
                        <a:t>GNB</a:t>
                      </a:r>
                      <a:r>
                        <a:rPr 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매뉴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상품군</a:t>
                      </a:r>
                      <a:r>
                        <a:rPr lang="ko-KR" altLang="en-US" dirty="0" smtClean="0"/>
                        <a:t> 추가로 인한 </a:t>
                      </a:r>
                      <a:r>
                        <a:rPr lang="en-US" altLang="ko-KR" dirty="0" smtClean="0"/>
                        <a:t>GNB </a:t>
                      </a:r>
                      <a:r>
                        <a:rPr lang="ko-KR" altLang="en-US" dirty="0" smtClean="0"/>
                        <a:t>구성 변경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798227" y="2239260"/>
            <a:ext cx="6542373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54211" y="1812728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en-US" altLang="ko-KR" sz="1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1200" b="1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65460" y="233715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투자하기</a:t>
            </a:r>
            <a:endParaRPr lang="ko-KR" altLang="en-US" sz="10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77318" y="233715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대출하기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25844" y="233217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이용안내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68545" y="2671308"/>
            <a:ext cx="1440160" cy="20489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74702" y="2928739"/>
            <a:ext cx="102784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투자 상품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상품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 상품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법인투자상담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74370" y="233217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908307" y="2671308"/>
            <a:ext cx="1440160" cy="23084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215454" y="2928739"/>
            <a:ext cx="82586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투자가이드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상품가이드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투자후기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63285" y="181272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en-US" altLang="ko-KR" sz="1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  <a:endParaRPr lang="ko-KR" altLang="en-US" sz="1200" b="1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695280" y="2401328"/>
            <a:ext cx="1771978" cy="63235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71755" y="24634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투자하기</a:t>
            </a:r>
            <a:endParaRPr lang="ko-KR" altLang="en-US" sz="1400" dirty="0"/>
          </a:p>
        </p:txBody>
      </p:sp>
      <p:sp>
        <p:nvSpPr>
          <p:cNvPr id="120" name="Chevron Down"/>
          <p:cNvSpPr>
            <a:spLocks noChangeAspect="1"/>
          </p:cNvSpPr>
          <p:nvPr/>
        </p:nvSpPr>
        <p:spPr bwMode="auto">
          <a:xfrm rot="10800000">
            <a:off x="10098465" y="2574574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971755" y="48589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대출하기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971755" y="52449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이용안내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971755" y="7805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회사소개</a:t>
            </a:r>
            <a:endParaRPr lang="ko-KR" altLang="en-US" sz="1400" dirty="0"/>
          </a:p>
        </p:txBody>
      </p:sp>
      <p:sp>
        <p:nvSpPr>
          <p:cNvPr id="124" name="Chevron Down"/>
          <p:cNvSpPr>
            <a:spLocks noChangeAspect="1"/>
          </p:cNvSpPr>
          <p:nvPr/>
        </p:nvSpPr>
        <p:spPr bwMode="auto">
          <a:xfrm rot="10800000">
            <a:off x="10098465" y="5356760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Chevron Down"/>
          <p:cNvSpPr>
            <a:spLocks noChangeAspect="1"/>
          </p:cNvSpPr>
          <p:nvPr/>
        </p:nvSpPr>
        <p:spPr bwMode="auto">
          <a:xfrm>
            <a:off x="10098465" y="7912791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142851" y="2906571"/>
            <a:ext cx="102784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투자 상품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상품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 상품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법인투자상담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243839" y="5646458"/>
            <a:ext cx="82586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투자가이드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상품가이드</a:t>
            </a:r>
            <a:endParaRPr lang="en-US" altLang="ko-KR" sz="1100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투자후기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</a:p>
          <a:p>
            <a:pPr algn="ctr"/>
            <a:endParaRPr lang="en-US" altLang="ko-KR" sz="11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32892" y="5767810"/>
            <a:ext cx="3744416" cy="2414931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투자하기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소메뉴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부동상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P2P Care,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일반부동산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투자상품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동산상품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이용안내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소메뉴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투자가이드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P2P Care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투자가이드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상품가이드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9" name="그룹"/>
          <p:cNvGrpSpPr/>
          <p:nvPr/>
        </p:nvGrpSpPr>
        <p:grpSpPr>
          <a:xfrm>
            <a:off x="721339" y="2926721"/>
            <a:ext cx="195622" cy="261608"/>
            <a:chOff x="4210" y="-11904"/>
            <a:chExt cx="195621" cy="261605"/>
          </a:xfrm>
        </p:grpSpPr>
        <p:sp>
          <p:nvSpPr>
            <p:cNvPr id="130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"/>
          <p:cNvGrpSpPr/>
          <p:nvPr/>
        </p:nvGrpSpPr>
        <p:grpSpPr>
          <a:xfrm>
            <a:off x="3806924" y="2958385"/>
            <a:ext cx="195622" cy="261608"/>
            <a:chOff x="4210" y="-11904"/>
            <a:chExt cx="195621" cy="261605"/>
          </a:xfrm>
        </p:grpSpPr>
        <p:sp>
          <p:nvSpPr>
            <p:cNvPr id="13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0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서비스페이지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대출신청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대출신청서</a:t>
            </a:r>
            <a:endParaRPr lang="ko-KR" altLang="en-US" dirty="0"/>
          </a:p>
        </p:txBody>
      </p:sp>
      <p:graphicFrame>
        <p:nvGraphicFramePr>
          <p:cNvPr id="5" name="표"/>
          <p:cNvGraphicFramePr/>
          <p:nvPr>
            <p:extLst/>
          </p:nvPr>
        </p:nvGraphicFramePr>
        <p:xfrm>
          <a:off x="215899" y="640097"/>
          <a:ext cx="12426724" cy="560700"/>
        </p:xfrm>
        <a:graphic>
          <a:graphicData uri="http://schemas.openxmlformats.org/drawingml/2006/table">
            <a:tbl>
              <a:tblPr firstRow="1" bandRow="1"/>
              <a:tblGrid>
                <a:gridCol w="13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화면명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smtClean="0"/>
                        <a:t>대출하기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대출신청서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dirty="0" err="1"/>
                        <a:t>화면ID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 b="0">
                          <a:solidFill>
                            <a:srgbClr val="262626"/>
                          </a:solidFill>
                        </a:defRPr>
                      </a:pPr>
                      <a:r>
                        <a:rPr lang="en-US" dirty="0" smtClean="0"/>
                        <a:t>menu/?menu=loan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6269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solidFill>
                            <a:srgbClr val="262626"/>
                          </a:solidFill>
                        </a:rPr>
                        <a:t>홍 </a:t>
                      </a:r>
                      <a:r>
                        <a:rPr sz="1100" dirty="0" err="1">
                          <a:solidFill>
                            <a:srgbClr val="262626"/>
                          </a:solidFill>
                        </a:rPr>
                        <a:t>종원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algn="ctr" defTabSz="1262695">
                        <a:defRPr sz="1800"/>
                      </a:pPr>
                      <a:r>
                        <a:rPr lang="ko-KR" altLang="en-US" sz="1100" dirty="0" smtClean="0">
                          <a:solidFill>
                            <a:srgbClr val="262626"/>
                          </a:solidFill>
                        </a:rPr>
                        <a:t>설명</a:t>
                      </a:r>
                      <a:endParaRPr sz="1100" dirty="0">
                        <a:solidFill>
                          <a:srgbClr val="262626"/>
                        </a:solidFill>
                      </a:endParaRPr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r>
                        <a:rPr lang="ko-KR" altLang="en-US" dirty="0" err="1" smtClean="0"/>
                        <a:t>상품군</a:t>
                      </a:r>
                      <a:r>
                        <a:rPr lang="ko-KR" altLang="en-US" dirty="0" smtClean="0"/>
                        <a:t> 추가로 인한 대출 신청 메뉴 변경</a:t>
                      </a: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62695">
                        <a:defRPr sz="1100">
                          <a:solidFill>
                            <a:srgbClr val="262626"/>
                          </a:solidFill>
                        </a:defRPr>
                      </a:pPr>
                      <a:endParaRPr dirty="0"/>
                    </a:p>
                  </a:txBody>
                  <a:tcPr marL="56355" marR="56355" marT="56355" marB="56355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"/>
          <p:cNvSpPr/>
          <p:nvPr/>
        </p:nvSpPr>
        <p:spPr>
          <a:xfrm>
            <a:off x="1819230" y="2343626"/>
            <a:ext cx="5468332" cy="658777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9060" y="3229658"/>
            <a:ext cx="1468672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대출 신청서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37358" y="381661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대출자 구분</a:t>
            </a:r>
          </a:p>
        </p:txBody>
      </p:sp>
      <p:cxnSp>
        <p:nvCxnSpPr>
          <p:cNvPr id="62" name="Divider"/>
          <p:cNvCxnSpPr/>
          <p:nvPr/>
        </p:nvCxnSpPr>
        <p:spPr>
          <a:xfrm>
            <a:off x="1936833" y="3661636"/>
            <a:ext cx="5242717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Option"/>
          <p:cNvGrpSpPr/>
          <p:nvPr/>
        </p:nvGrpSpPr>
        <p:grpSpPr>
          <a:xfrm>
            <a:off x="3807334" y="3880060"/>
            <a:ext cx="437359" cy="187295"/>
            <a:chOff x="1068388" y="1846277"/>
            <a:chExt cx="437359" cy="187295"/>
          </a:xfrm>
        </p:grpSpPr>
        <p:grpSp>
          <p:nvGrpSpPr>
            <p:cNvPr id="73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7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Text"/>
            <p:cNvSpPr txBox="1"/>
            <p:nvPr/>
          </p:nvSpPr>
          <p:spPr>
            <a:xfrm>
              <a:off x="1262091" y="1846277"/>
              <a:ext cx="243656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Option"/>
          <p:cNvGrpSpPr/>
          <p:nvPr/>
        </p:nvGrpSpPr>
        <p:grpSpPr>
          <a:xfrm>
            <a:off x="4445963" y="3880069"/>
            <a:ext cx="437359" cy="187295"/>
            <a:chOff x="1068388" y="1846277"/>
            <a:chExt cx="437359" cy="187295"/>
          </a:xfrm>
        </p:grpSpPr>
        <p:grpSp>
          <p:nvGrpSpPr>
            <p:cNvPr id="79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8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Text"/>
            <p:cNvSpPr txBox="1"/>
            <p:nvPr/>
          </p:nvSpPr>
          <p:spPr>
            <a:xfrm>
              <a:off x="1262091" y="1846277"/>
              <a:ext cx="243656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법인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640138" y="4233860"/>
            <a:ext cx="437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이름</a:t>
            </a:r>
            <a:endParaRPr lang="ko-KR" altLang="en-US" sz="1200" spc="-1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2588843" y="4647824"/>
            <a:ext cx="540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E-Mail</a:t>
            </a:r>
            <a:endParaRPr lang="ko-KR" altLang="en-US" sz="1200" spc="-1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2500679" y="507987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전화번호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50187" y="6906100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희망대출금</a:t>
            </a:r>
            <a:endParaRPr lang="ko-KR" altLang="en-US" sz="1200" spc="-1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2437364" y="733814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대출 만기일</a:t>
            </a:r>
            <a:endParaRPr lang="ko-KR" altLang="en-US" sz="1200" spc="-1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640144" y="7770196"/>
            <a:ext cx="437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내용</a:t>
            </a:r>
          </a:p>
        </p:txBody>
      </p:sp>
      <p:sp>
        <p:nvSpPr>
          <p:cNvPr id="101" name="Input Field"/>
          <p:cNvSpPr>
            <a:spLocks noChangeArrowheads="1"/>
          </p:cNvSpPr>
          <p:nvPr/>
        </p:nvSpPr>
        <p:spPr bwMode="auto">
          <a:xfrm>
            <a:off x="3586430" y="4210084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2" name="Input Field"/>
          <p:cNvSpPr>
            <a:spLocks noChangeArrowheads="1"/>
          </p:cNvSpPr>
          <p:nvPr/>
        </p:nvSpPr>
        <p:spPr bwMode="auto">
          <a:xfrm>
            <a:off x="3586430" y="4637927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3" name="Input Field"/>
          <p:cNvSpPr>
            <a:spLocks noChangeArrowheads="1"/>
          </p:cNvSpPr>
          <p:nvPr/>
        </p:nvSpPr>
        <p:spPr bwMode="auto">
          <a:xfrm>
            <a:off x="3586430" y="5065770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4" name="Input Field"/>
          <p:cNvSpPr>
            <a:spLocks noChangeArrowheads="1"/>
          </p:cNvSpPr>
          <p:nvPr/>
        </p:nvSpPr>
        <p:spPr bwMode="auto">
          <a:xfrm>
            <a:off x="3586430" y="6869760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5" name="Input Field"/>
          <p:cNvSpPr>
            <a:spLocks noChangeArrowheads="1"/>
          </p:cNvSpPr>
          <p:nvPr/>
        </p:nvSpPr>
        <p:spPr bwMode="auto">
          <a:xfrm>
            <a:off x="3586430" y="7746420"/>
            <a:ext cx="2332980" cy="52783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12" name="Button"/>
          <p:cNvSpPr/>
          <p:nvPr/>
        </p:nvSpPr>
        <p:spPr>
          <a:xfrm>
            <a:off x="4033591" y="8588497"/>
            <a:ext cx="112987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 신청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Drop-down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586430" y="7345773"/>
            <a:ext cx="2332980" cy="251397"/>
            <a:chOff x="5537200" y="2495550"/>
            <a:chExt cx="1281113" cy="206375"/>
          </a:xfrm>
        </p:grpSpPr>
        <p:sp>
          <p:nvSpPr>
            <p:cNvPr id="114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115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758162" y="2583242"/>
              <a:ext cx="27024" cy="32580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" name="Rectangle"/>
          <p:cNvSpPr/>
          <p:nvPr/>
        </p:nvSpPr>
        <p:spPr>
          <a:xfrm>
            <a:off x="215899" y="1803748"/>
            <a:ext cx="8765263" cy="72275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99" y="1803748"/>
            <a:ext cx="8765263" cy="3131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8" name="Modal Dialog Overlay"/>
          <p:cNvSpPr>
            <a:spLocks/>
          </p:cNvSpPr>
          <p:nvPr/>
        </p:nvSpPr>
        <p:spPr bwMode="auto">
          <a:xfrm>
            <a:off x="245940" y="1824595"/>
            <a:ext cx="8735222" cy="720667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27242" y="2509578"/>
            <a:ext cx="5252308" cy="701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2525719" y="5877267"/>
            <a:ext cx="3586982" cy="821764"/>
          </a:xfrm>
          <a:prstGeom prst="rect">
            <a:avLst/>
          </a:prstGeom>
          <a:solidFill>
            <a:schemeClr val="bg1"/>
          </a:solidFill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stCxn id="205" idx="3"/>
            <a:endCxn id="206" idx="1"/>
          </p:cNvCxnSpPr>
          <p:nvPr/>
        </p:nvCxnSpPr>
        <p:spPr>
          <a:xfrm>
            <a:off x="6112701" y="6288149"/>
            <a:ext cx="791575" cy="0"/>
          </a:xfrm>
          <a:prstGeom prst="straightConnector1">
            <a:avLst/>
          </a:prstGeom>
          <a:ln>
            <a:solidFill>
              <a:srgbClr val="FF7755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6904276" y="5877267"/>
            <a:ext cx="3586982" cy="821764"/>
          </a:xfrm>
          <a:prstGeom prst="rect">
            <a:avLst/>
          </a:prstGeom>
          <a:solidFill>
            <a:schemeClr val="bg1"/>
          </a:solidFill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83158" y="5908234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품목</a:t>
            </a:r>
          </a:p>
        </p:txBody>
      </p:sp>
      <p:grpSp>
        <p:nvGrpSpPr>
          <p:cNvPr id="208" name="Drop-down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757393" y="5946627"/>
            <a:ext cx="2332980" cy="251397"/>
            <a:chOff x="5537200" y="2495550"/>
            <a:chExt cx="1281113" cy="206375"/>
          </a:xfrm>
        </p:grpSpPr>
        <p:sp>
          <p:nvSpPr>
            <p:cNvPr id="209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귀금속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758162" y="2583242"/>
              <a:ext cx="27024" cy="32580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" name="꺾인 연결선 9"/>
          <p:cNvCxnSpPr>
            <a:stCxn id="209" idx="2"/>
            <a:endCxn id="212" idx="0"/>
          </p:cNvCxnSpPr>
          <p:nvPr/>
        </p:nvCxnSpPr>
        <p:spPr>
          <a:xfrm rot="5400000">
            <a:off x="8167547" y="6262420"/>
            <a:ext cx="820732" cy="691941"/>
          </a:xfrm>
          <a:prstGeom prst="bentConnector3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09" idx="2"/>
            <a:endCxn id="215" idx="0"/>
          </p:cNvCxnSpPr>
          <p:nvPr/>
        </p:nvCxnSpPr>
        <p:spPr>
          <a:xfrm rot="16200000" flipH="1">
            <a:off x="8933365" y="6188541"/>
            <a:ext cx="820732" cy="839697"/>
          </a:xfrm>
          <a:prstGeom prst="bentConnector3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1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593127" y="7018756"/>
            <a:ext cx="1277628" cy="1335750"/>
            <a:chOff x="2183875" y="1994605"/>
            <a:chExt cx="2055044" cy="1335750"/>
          </a:xfrm>
        </p:grpSpPr>
        <p:sp>
          <p:nvSpPr>
            <p:cNvPr id="212" name="Box Background"/>
            <p:cNvSpPr/>
            <p:nvPr/>
          </p:nvSpPr>
          <p:spPr>
            <a:xfrm>
              <a:off x="2183876" y="1994605"/>
              <a:ext cx="2055043" cy="1335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농축수산물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명품</a:t>
              </a:r>
              <a:r>
                <a:rPr lang="en-US" altLang="ko-KR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귀금속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의류</a:t>
              </a:r>
              <a:r>
                <a:rPr lang="en-US" altLang="ko-KR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잡화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183875" y="2351057"/>
              <a:ext cx="2055042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4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124765" y="7018756"/>
            <a:ext cx="1277628" cy="1335750"/>
            <a:chOff x="2183875" y="1994605"/>
            <a:chExt cx="2055044" cy="1335750"/>
          </a:xfrm>
        </p:grpSpPr>
        <p:sp>
          <p:nvSpPr>
            <p:cNvPr id="215" name="Box Background"/>
            <p:cNvSpPr/>
            <p:nvPr/>
          </p:nvSpPr>
          <p:spPr>
            <a:xfrm>
              <a:off x="2183877" y="1994605"/>
              <a:ext cx="2055042" cy="1335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화장품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식품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전자기기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183875" y="2351057"/>
              <a:ext cx="2055042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408982" y="4353367"/>
            <a:ext cx="2055044" cy="670777"/>
            <a:chOff x="2183875" y="1994605"/>
            <a:chExt cx="2055044" cy="670777"/>
          </a:xfrm>
        </p:grpSpPr>
        <p:sp>
          <p:nvSpPr>
            <p:cNvPr id="130" name="Box Background"/>
            <p:cNvSpPr/>
            <p:nvPr/>
          </p:nvSpPr>
          <p:spPr>
            <a:xfrm>
              <a:off x="2183876" y="1994605"/>
              <a:ext cx="2055043" cy="6381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부동산</a:t>
              </a:r>
              <a:r>
                <a:rPr 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담보대출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동산 담보대출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183875" y="2351057"/>
              <a:ext cx="2055043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7449952" y="2340856"/>
            <a:ext cx="5208473" cy="1413287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신청 안내</a:t>
            </a:r>
            <a:endParaRPr lang="en-US" altLang="ko-KR" sz="105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투게더펀딩은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부동산담보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대출 신청이 가능합니다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부동산담보의 경우 주소를 정확히 기입 해 주세요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신청 시 신용조회 기록이 남지 않습니다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상품의 경우 상세내용을 적어주시면 담당자가 유선으로 </a:t>
            </a:r>
            <a:r>
              <a:rPr lang="ko-KR" altLang="en-US" sz="105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연락드립니다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1" name="Input Field"/>
          <p:cNvSpPr>
            <a:spLocks noChangeArrowheads="1"/>
          </p:cNvSpPr>
          <p:nvPr/>
        </p:nvSpPr>
        <p:spPr bwMode="auto">
          <a:xfrm>
            <a:off x="3586430" y="5964816"/>
            <a:ext cx="928108" cy="2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82" name="Input Field"/>
          <p:cNvSpPr>
            <a:spLocks noChangeArrowheads="1"/>
          </p:cNvSpPr>
          <p:nvPr/>
        </p:nvSpPr>
        <p:spPr bwMode="auto">
          <a:xfrm>
            <a:off x="3586430" y="6339685"/>
            <a:ext cx="1020976" cy="2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83" name="Input Field"/>
          <p:cNvSpPr>
            <a:spLocks noChangeArrowheads="1"/>
          </p:cNvSpPr>
          <p:nvPr/>
        </p:nvSpPr>
        <p:spPr bwMode="auto">
          <a:xfrm>
            <a:off x="4653003" y="6339685"/>
            <a:ext cx="1266408" cy="2478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84" name="Button"/>
          <p:cNvSpPr>
            <a:spLocks noChangeArrowheads="1"/>
          </p:cNvSpPr>
          <p:nvPr/>
        </p:nvSpPr>
        <p:spPr bwMode="auto">
          <a:xfrm>
            <a:off x="4607405" y="5964816"/>
            <a:ext cx="862013" cy="247800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</a:t>
            </a:r>
            <a:r>
              <a:rPr 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25714" y="5908234"/>
            <a:ext cx="4667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주소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2513504" y="5402499"/>
            <a:ext cx="3586982" cy="431564"/>
          </a:xfrm>
          <a:prstGeom prst="rect">
            <a:avLst/>
          </a:prstGeom>
          <a:solidFill>
            <a:schemeClr val="bg1"/>
          </a:solidFill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Drop-down" descr="&lt;SmartSettings&gt;&lt;SmartResize enabled=&quot;True&quot; minWidth=&quot;20&quot; minHeight=&quot;5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586430" y="5505729"/>
            <a:ext cx="2332980" cy="251397"/>
            <a:chOff x="5537200" y="2495550"/>
            <a:chExt cx="1281113" cy="206375"/>
          </a:xfrm>
        </p:grpSpPr>
        <p:sp>
          <p:nvSpPr>
            <p:cNvPr id="107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부동산 담보대출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758162" y="2583242"/>
              <a:ext cx="27024" cy="32580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32554" y="5511920"/>
            <a:ext cx="6912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대출상품</a:t>
            </a:r>
          </a:p>
        </p:txBody>
      </p:sp>
      <p:cxnSp>
        <p:nvCxnSpPr>
          <p:cNvPr id="132" name="꺾인 연결선 131"/>
          <p:cNvCxnSpPr>
            <a:endCxn id="130" idx="2"/>
          </p:cNvCxnSpPr>
          <p:nvPr/>
        </p:nvCxnSpPr>
        <p:spPr>
          <a:xfrm flipV="1">
            <a:off x="5999906" y="4991490"/>
            <a:ext cx="1436599" cy="632220"/>
          </a:xfrm>
          <a:prstGeom prst="bentConnector2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8774" y="8449997"/>
            <a:ext cx="6463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동산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9363468" y="8449997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</a:t>
            </a:r>
            <a:r>
              <a:rPr lang="ko-KR" altLang="en-US" sz="1200" dirty="0" smtClean="0"/>
              <a:t>홈쇼핑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21" name="직사각형 220"/>
          <p:cNvSpPr/>
          <p:nvPr/>
        </p:nvSpPr>
        <p:spPr>
          <a:xfrm>
            <a:off x="9009737" y="3812341"/>
            <a:ext cx="3744416" cy="194478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Box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대출할 상품을 선택합니다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값에 따라 하위 메뉴가 변경됩니다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부동산담보의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기존과 동일합니다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동산을 선택하면 나타납니다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 리스트는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품목유형을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4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tx1">
              <a:lumMod val="50000"/>
              <a:lumOff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19085</TotalTime>
  <Words>2866</Words>
  <Application>Microsoft Office PowerPoint</Application>
  <PresentationFormat>A3 용지(297x420mm)</PresentationFormat>
  <Paragraphs>1000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KoPub돋움체 Medium</vt:lpstr>
      <vt:lpstr>나눔고딕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Impact</vt:lpstr>
      <vt:lpstr>Segoe UI</vt:lpstr>
      <vt:lpstr>Wingdings</vt:lpstr>
      <vt:lpstr>Office 테마</vt:lpstr>
      <vt:lpstr>PowerPoint 프레젠테이션</vt:lpstr>
      <vt:lpstr>기획의도</vt:lpstr>
      <vt:lpstr>목차</vt:lpstr>
      <vt:lpstr>PowerPoint 프레젠테이션</vt:lpstr>
      <vt:lpstr>메인화면</vt:lpstr>
      <vt:lpstr>PowerPoint 프레젠테이션</vt:lpstr>
      <vt:lpstr>GNB</vt:lpstr>
      <vt:lpstr>PowerPoint 프레젠테이션</vt:lpstr>
      <vt:lpstr>대출신청서</vt:lpstr>
      <vt:lpstr>PowerPoint 프레젠테이션</vt:lpstr>
      <vt:lpstr>상품리스트</vt:lpstr>
      <vt:lpstr>상품리스트</vt:lpstr>
      <vt:lpstr>썸네일(대)</vt:lpstr>
      <vt:lpstr>썸네일(대)</vt:lpstr>
      <vt:lpstr>썸네일(소)</vt:lpstr>
      <vt:lpstr>상품리스트</vt:lpstr>
      <vt:lpstr>상품리스트</vt:lpstr>
      <vt:lpstr>상품리스트</vt:lpstr>
      <vt:lpstr>상세페이지</vt:lpstr>
      <vt:lpstr>상세페이지</vt:lpstr>
      <vt:lpstr>상세페이지</vt:lpstr>
      <vt:lpstr>상세페이지</vt:lpstr>
      <vt:lpstr>상세페이지</vt:lpstr>
      <vt:lpstr>PowerPoint 프레젠테이션</vt:lpstr>
      <vt:lpstr>상세페이지</vt:lpstr>
      <vt:lpstr>상세페이지</vt:lpstr>
      <vt:lpstr>상세페이지</vt:lpstr>
      <vt:lpstr>상세페이지</vt:lpstr>
      <vt:lpstr>상세페이지</vt:lpstr>
      <vt:lpstr>상세페이지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</dc:creator>
  <cp:lastModifiedBy>HONG</cp:lastModifiedBy>
  <cp:revision>1362</cp:revision>
  <cp:lastPrinted>2017-07-20T05:20:58Z</cp:lastPrinted>
  <dcterms:created xsi:type="dcterms:W3CDTF">2017-07-06T02:45:36Z</dcterms:created>
  <dcterms:modified xsi:type="dcterms:W3CDTF">2018-04-06T07:15:11Z</dcterms:modified>
</cp:coreProperties>
</file>