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74" r:id="rId2"/>
    <p:sldId id="391" r:id="rId3"/>
    <p:sldId id="446" r:id="rId4"/>
    <p:sldId id="444" r:id="rId5"/>
    <p:sldId id="496" r:id="rId6"/>
    <p:sldId id="494" r:id="rId7"/>
    <p:sldId id="368" r:id="rId8"/>
    <p:sldId id="434" r:id="rId9"/>
    <p:sldId id="449" r:id="rId10"/>
    <p:sldId id="452" r:id="rId11"/>
    <p:sldId id="450" r:id="rId12"/>
    <p:sldId id="451" r:id="rId13"/>
    <p:sldId id="439" r:id="rId14"/>
    <p:sldId id="440" r:id="rId15"/>
    <p:sldId id="460" r:id="rId16"/>
    <p:sldId id="466" r:id="rId17"/>
    <p:sldId id="442" r:id="rId18"/>
    <p:sldId id="436" r:id="rId19"/>
    <p:sldId id="443" r:id="rId20"/>
    <p:sldId id="437" r:id="rId21"/>
    <p:sldId id="447" r:id="rId22"/>
    <p:sldId id="448" r:id="rId23"/>
    <p:sldId id="453" r:id="rId24"/>
    <p:sldId id="495" r:id="rId25"/>
    <p:sldId id="455" r:id="rId26"/>
    <p:sldId id="456" r:id="rId27"/>
    <p:sldId id="457" r:id="rId28"/>
    <p:sldId id="459" r:id="rId29"/>
    <p:sldId id="461" r:id="rId30"/>
    <p:sldId id="427" r:id="rId31"/>
    <p:sldId id="462" r:id="rId32"/>
    <p:sldId id="463" r:id="rId33"/>
    <p:sldId id="465" r:id="rId34"/>
    <p:sldId id="464" r:id="rId35"/>
    <p:sldId id="467" r:id="rId36"/>
    <p:sldId id="468" r:id="rId37"/>
    <p:sldId id="469" r:id="rId38"/>
    <p:sldId id="470" r:id="rId39"/>
    <p:sldId id="471" r:id="rId40"/>
    <p:sldId id="472" r:id="rId41"/>
    <p:sldId id="473" r:id="rId42"/>
    <p:sldId id="474" r:id="rId43"/>
    <p:sldId id="475" r:id="rId44"/>
    <p:sldId id="476" r:id="rId45"/>
    <p:sldId id="477" r:id="rId46"/>
    <p:sldId id="478" r:id="rId47"/>
    <p:sldId id="479" r:id="rId48"/>
    <p:sldId id="480" r:id="rId49"/>
    <p:sldId id="481" r:id="rId50"/>
    <p:sldId id="482" r:id="rId51"/>
    <p:sldId id="483" r:id="rId52"/>
    <p:sldId id="485" r:id="rId53"/>
    <p:sldId id="484" r:id="rId54"/>
    <p:sldId id="486" r:id="rId55"/>
    <p:sldId id="487" r:id="rId56"/>
    <p:sldId id="488" r:id="rId57"/>
    <p:sldId id="489" r:id="rId58"/>
    <p:sldId id="491" r:id="rId59"/>
    <p:sldId id="492" r:id="rId60"/>
    <p:sldId id="493" r:id="rId61"/>
    <p:sldId id="341" r:id="rId62"/>
  </p:sldIdLst>
  <p:sldSz cx="12801600" cy="8408988"/>
  <p:notesSz cx="6802438" cy="9934575"/>
  <p:defaultTextStyle>
    <a:defPPr>
      <a:defRPr lang="ko-KR"/>
    </a:defPPr>
    <a:lvl1pPr marL="0" algn="l" defTabSz="1120595" rtl="0" eaLnBrk="1" latinLnBrk="1" hangingPunct="1">
      <a:defRPr sz="2207" kern="1200">
        <a:solidFill>
          <a:schemeClr val="tx1"/>
        </a:solidFill>
        <a:latin typeface="+mn-lt"/>
        <a:ea typeface="+mn-ea"/>
        <a:cs typeface="+mn-cs"/>
      </a:defRPr>
    </a:lvl1pPr>
    <a:lvl2pPr marL="560298" algn="l" defTabSz="1120595" rtl="0" eaLnBrk="1" latinLnBrk="1" hangingPunct="1">
      <a:defRPr sz="2207" kern="1200">
        <a:solidFill>
          <a:schemeClr val="tx1"/>
        </a:solidFill>
        <a:latin typeface="+mn-lt"/>
        <a:ea typeface="+mn-ea"/>
        <a:cs typeface="+mn-cs"/>
      </a:defRPr>
    </a:lvl2pPr>
    <a:lvl3pPr marL="1120595" algn="l" defTabSz="1120595" rtl="0" eaLnBrk="1" latinLnBrk="1" hangingPunct="1">
      <a:defRPr sz="2207" kern="1200">
        <a:solidFill>
          <a:schemeClr val="tx1"/>
        </a:solidFill>
        <a:latin typeface="+mn-lt"/>
        <a:ea typeface="+mn-ea"/>
        <a:cs typeface="+mn-cs"/>
      </a:defRPr>
    </a:lvl3pPr>
    <a:lvl4pPr marL="1680892" algn="l" defTabSz="1120595" rtl="0" eaLnBrk="1" latinLnBrk="1" hangingPunct="1">
      <a:defRPr sz="2207" kern="1200">
        <a:solidFill>
          <a:schemeClr val="tx1"/>
        </a:solidFill>
        <a:latin typeface="+mn-lt"/>
        <a:ea typeface="+mn-ea"/>
        <a:cs typeface="+mn-cs"/>
      </a:defRPr>
    </a:lvl4pPr>
    <a:lvl5pPr marL="2241192" algn="l" defTabSz="1120595" rtl="0" eaLnBrk="1" latinLnBrk="1" hangingPunct="1">
      <a:defRPr sz="2207" kern="1200">
        <a:solidFill>
          <a:schemeClr val="tx1"/>
        </a:solidFill>
        <a:latin typeface="+mn-lt"/>
        <a:ea typeface="+mn-ea"/>
        <a:cs typeface="+mn-cs"/>
      </a:defRPr>
    </a:lvl5pPr>
    <a:lvl6pPr marL="2801488" algn="l" defTabSz="1120595" rtl="0" eaLnBrk="1" latinLnBrk="1" hangingPunct="1">
      <a:defRPr sz="2207" kern="1200">
        <a:solidFill>
          <a:schemeClr val="tx1"/>
        </a:solidFill>
        <a:latin typeface="+mn-lt"/>
        <a:ea typeface="+mn-ea"/>
        <a:cs typeface="+mn-cs"/>
      </a:defRPr>
    </a:lvl6pPr>
    <a:lvl7pPr marL="3361787" algn="l" defTabSz="1120595" rtl="0" eaLnBrk="1" latinLnBrk="1" hangingPunct="1">
      <a:defRPr sz="2207" kern="1200">
        <a:solidFill>
          <a:schemeClr val="tx1"/>
        </a:solidFill>
        <a:latin typeface="+mn-lt"/>
        <a:ea typeface="+mn-ea"/>
        <a:cs typeface="+mn-cs"/>
      </a:defRPr>
    </a:lvl7pPr>
    <a:lvl8pPr marL="3922083" algn="l" defTabSz="1120595" rtl="0" eaLnBrk="1" latinLnBrk="1" hangingPunct="1">
      <a:defRPr sz="2207" kern="1200">
        <a:solidFill>
          <a:schemeClr val="tx1"/>
        </a:solidFill>
        <a:latin typeface="+mn-lt"/>
        <a:ea typeface="+mn-ea"/>
        <a:cs typeface="+mn-cs"/>
      </a:defRPr>
    </a:lvl8pPr>
    <a:lvl9pPr marL="4482381" algn="l" defTabSz="1120595" rtl="0" eaLnBrk="1" latinLnBrk="1" hangingPunct="1">
      <a:defRPr sz="22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CCDD3F9-947D-4334-878E-C87B2D360752}">
          <p14:sldIdLst>
            <p14:sldId id="374"/>
            <p14:sldId id="391"/>
            <p14:sldId id="446"/>
            <p14:sldId id="444"/>
            <p14:sldId id="496"/>
            <p14:sldId id="494"/>
            <p14:sldId id="368"/>
            <p14:sldId id="434"/>
            <p14:sldId id="449"/>
            <p14:sldId id="452"/>
            <p14:sldId id="450"/>
            <p14:sldId id="451"/>
            <p14:sldId id="439"/>
            <p14:sldId id="440"/>
            <p14:sldId id="460"/>
            <p14:sldId id="466"/>
            <p14:sldId id="442"/>
            <p14:sldId id="436"/>
            <p14:sldId id="443"/>
            <p14:sldId id="437"/>
            <p14:sldId id="447"/>
            <p14:sldId id="448"/>
            <p14:sldId id="453"/>
            <p14:sldId id="495"/>
            <p14:sldId id="455"/>
            <p14:sldId id="456"/>
            <p14:sldId id="457"/>
            <p14:sldId id="459"/>
            <p14:sldId id="461"/>
            <p14:sldId id="427"/>
            <p14:sldId id="462"/>
            <p14:sldId id="463"/>
            <p14:sldId id="465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5"/>
            <p14:sldId id="484"/>
            <p14:sldId id="486"/>
            <p14:sldId id="487"/>
            <p14:sldId id="488"/>
            <p14:sldId id="489"/>
            <p14:sldId id="491"/>
            <p14:sldId id="492"/>
            <p14:sldId id="493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926" userDrawn="1">
          <p15:clr>
            <a:srgbClr val="A4A3A4"/>
          </p15:clr>
        </p15:guide>
        <p15:guide id="6" pos="3142" userDrawn="1">
          <p15:clr>
            <a:srgbClr val="A4A3A4"/>
          </p15:clr>
        </p15:guide>
        <p15:guide id="9" pos="4033" userDrawn="1">
          <p15:clr>
            <a:srgbClr val="A4A3A4"/>
          </p15:clr>
        </p15:guide>
        <p15:guide id="10" pos="4199" userDrawn="1">
          <p15:clr>
            <a:srgbClr val="A4A3A4"/>
          </p15:clr>
        </p15:guide>
        <p15:guide id="11" orient="horz" pos="7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7"/>
    <a:srgbClr val="D8EDF6"/>
    <a:srgbClr val="FF0000"/>
    <a:srgbClr val="FF7F7F"/>
    <a:srgbClr val="FFC000"/>
    <a:srgbClr val="B3A2C7"/>
    <a:srgbClr val="95B3D7"/>
    <a:srgbClr val="9CEFF8"/>
    <a:srgbClr val="FD689C"/>
    <a:srgbClr val="A9C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1" autoAdjust="0"/>
    <p:restoredTop sz="96582" autoAdjust="0"/>
  </p:normalViewPr>
  <p:slideViewPr>
    <p:cSldViewPr snapToObjects="1">
      <p:cViewPr>
        <p:scale>
          <a:sx n="100" d="100"/>
          <a:sy n="100" d="100"/>
        </p:scale>
        <p:origin x="120" y="-60"/>
      </p:cViewPr>
      <p:guideLst>
        <p:guide orient="horz" pos="926"/>
        <p:guide pos="3142"/>
        <p:guide pos="4033"/>
        <p:guide pos="4199"/>
        <p:guide orient="horz" pos="70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81" d="100"/>
          <a:sy n="81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8199" cy="498236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652" y="1"/>
            <a:ext cx="2948199" cy="498236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r">
              <a:defRPr sz="1200"/>
            </a:lvl1pPr>
          </a:lstStyle>
          <a:p>
            <a:fld id="{C30893DC-37F0-4FF8-B5EC-16538ACB8C01}" type="datetimeFigureOut">
              <a:rPr lang="ko-KR" altLang="en-US" smtClean="0"/>
              <a:pPr/>
              <a:t>2018-02-23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339"/>
            <a:ext cx="2948199" cy="498236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652" y="9436339"/>
            <a:ext cx="2948199" cy="498236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r">
              <a:defRPr sz="1200"/>
            </a:lvl1pPr>
          </a:lstStyle>
          <a:p>
            <a:fld id="{E1239BD9-F3AC-40FE-A20F-C6D8C2E771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1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7723" cy="496729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6729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r">
              <a:defRPr sz="1200"/>
            </a:lvl1pPr>
          </a:lstStyle>
          <a:p>
            <a:fld id="{079A9730-C572-4587-8434-B69D2F7960E7}" type="datetimeFigureOut">
              <a:rPr lang="ko-KR" altLang="en-US" smtClean="0"/>
              <a:pPr/>
              <a:t>2018-02-23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66738" y="746125"/>
            <a:ext cx="566896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4" tIns="45697" rIns="91394" bIns="4569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vert="horz" lIns="91394" tIns="45697" rIns="91394" bIns="4569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6122"/>
            <a:ext cx="2947723" cy="496729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r">
              <a:defRPr sz="1200"/>
            </a:lvl1pPr>
          </a:lstStyle>
          <a:p>
            <a:fld id="{D215B259-C0F2-48FF-AE55-AA2CD2E353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22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20595" rtl="0" eaLnBrk="1" latinLnBrk="1" hangingPunct="1">
      <a:defRPr sz="1471" kern="1200">
        <a:solidFill>
          <a:schemeClr val="tx1"/>
        </a:solidFill>
        <a:latin typeface="+mn-lt"/>
        <a:ea typeface="+mn-ea"/>
        <a:cs typeface="+mn-cs"/>
      </a:defRPr>
    </a:lvl1pPr>
    <a:lvl2pPr marL="560298" algn="l" defTabSz="1120595" rtl="0" eaLnBrk="1" latinLnBrk="1" hangingPunct="1">
      <a:defRPr sz="1471" kern="1200">
        <a:solidFill>
          <a:schemeClr val="tx1"/>
        </a:solidFill>
        <a:latin typeface="+mn-lt"/>
        <a:ea typeface="+mn-ea"/>
        <a:cs typeface="+mn-cs"/>
      </a:defRPr>
    </a:lvl2pPr>
    <a:lvl3pPr marL="1120595" algn="l" defTabSz="1120595" rtl="0" eaLnBrk="1" latinLnBrk="1" hangingPunct="1">
      <a:defRPr sz="1471" kern="1200">
        <a:solidFill>
          <a:schemeClr val="tx1"/>
        </a:solidFill>
        <a:latin typeface="+mn-lt"/>
        <a:ea typeface="+mn-ea"/>
        <a:cs typeface="+mn-cs"/>
      </a:defRPr>
    </a:lvl3pPr>
    <a:lvl4pPr marL="1680892" algn="l" defTabSz="1120595" rtl="0" eaLnBrk="1" latinLnBrk="1" hangingPunct="1">
      <a:defRPr sz="1471" kern="1200">
        <a:solidFill>
          <a:schemeClr val="tx1"/>
        </a:solidFill>
        <a:latin typeface="+mn-lt"/>
        <a:ea typeface="+mn-ea"/>
        <a:cs typeface="+mn-cs"/>
      </a:defRPr>
    </a:lvl4pPr>
    <a:lvl5pPr marL="2241192" algn="l" defTabSz="1120595" rtl="0" eaLnBrk="1" latinLnBrk="1" hangingPunct="1">
      <a:defRPr sz="1471" kern="1200">
        <a:solidFill>
          <a:schemeClr val="tx1"/>
        </a:solidFill>
        <a:latin typeface="+mn-lt"/>
        <a:ea typeface="+mn-ea"/>
        <a:cs typeface="+mn-cs"/>
      </a:defRPr>
    </a:lvl5pPr>
    <a:lvl6pPr marL="2801488" algn="l" defTabSz="1120595" rtl="0" eaLnBrk="1" latinLnBrk="1" hangingPunct="1">
      <a:defRPr sz="1471" kern="1200">
        <a:solidFill>
          <a:schemeClr val="tx1"/>
        </a:solidFill>
        <a:latin typeface="+mn-lt"/>
        <a:ea typeface="+mn-ea"/>
        <a:cs typeface="+mn-cs"/>
      </a:defRPr>
    </a:lvl6pPr>
    <a:lvl7pPr marL="3361787" algn="l" defTabSz="1120595" rtl="0" eaLnBrk="1" latinLnBrk="1" hangingPunct="1">
      <a:defRPr sz="1471" kern="1200">
        <a:solidFill>
          <a:schemeClr val="tx1"/>
        </a:solidFill>
        <a:latin typeface="+mn-lt"/>
        <a:ea typeface="+mn-ea"/>
        <a:cs typeface="+mn-cs"/>
      </a:defRPr>
    </a:lvl7pPr>
    <a:lvl8pPr marL="3922083" algn="l" defTabSz="1120595" rtl="0" eaLnBrk="1" latinLnBrk="1" hangingPunct="1">
      <a:defRPr sz="1471" kern="1200">
        <a:solidFill>
          <a:schemeClr val="tx1"/>
        </a:solidFill>
        <a:latin typeface="+mn-lt"/>
        <a:ea typeface="+mn-ea"/>
        <a:cs typeface="+mn-cs"/>
      </a:defRPr>
    </a:lvl8pPr>
    <a:lvl9pPr marL="4482381" algn="l" defTabSz="1120595" rtl="0" eaLnBrk="1" latinLnBrk="1" hangingPunct="1">
      <a:defRPr sz="14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2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3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3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2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"/>
            <a:ext cx="12801600" cy="840854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EED3-E42C-4400-9F1B-B640F9964A17}" type="datetime1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56184" y="3628430"/>
            <a:ext cx="6768752" cy="0"/>
          </a:xfrm>
          <a:prstGeom prst="line">
            <a:avLst/>
          </a:prstGeom>
          <a:ln w="1905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820540" y="2980357"/>
            <a:ext cx="5868292" cy="667321"/>
          </a:xfrm>
        </p:spPr>
        <p:txBody>
          <a:bodyPr/>
          <a:lstStyle>
            <a:lvl1pPr algn="l">
              <a:defRPr sz="3600">
                <a:solidFill>
                  <a:srgbClr val="FF7C8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화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178206" y="697310"/>
            <a:ext cx="12343274" cy="45719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58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10520683" y="244054"/>
            <a:ext cx="1697568" cy="269058"/>
            <a:chOff x="8292908" y="91993"/>
            <a:chExt cx="1687929" cy="267516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837" y="155565"/>
              <a:ext cx="1440000" cy="14553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08" y="91993"/>
              <a:ext cx="251052" cy="26751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136104" y="8022099"/>
            <a:ext cx="1241045" cy="307777"/>
          </a:xfrm>
          <a:prstGeom prst="rect">
            <a:avLst/>
          </a:prstGeom>
          <a:noFill/>
          <a:ln w="19050">
            <a:solidFill>
              <a:srgbClr val="FF7C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00" dirty="0" smtClean="0">
                <a:solidFill>
                  <a:srgbClr val="FF7C80"/>
                </a:solidFill>
              </a:rPr>
              <a:t>CONFIDENTIAL</a:t>
            </a:r>
            <a:endParaRPr lang="ko-KR" altLang="en-US" sz="1400" spc="-100" dirty="0" smtClean="0">
              <a:solidFill>
                <a:srgbClr val="FF7C80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97342" y="7948922"/>
            <a:ext cx="2987041" cy="447701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744616" y="8127067"/>
            <a:ext cx="2912657" cy="1320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5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</a:t>
            </a:r>
            <a:r>
              <a:rPr lang="en-US" altLang="ko-KR" sz="858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TOGETHERAPPS INC ALL RIGHT RESERVED</a:t>
            </a:r>
          </a:p>
        </p:txBody>
      </p:sp>
      <p:grpSp>
        <p:nvGrpSpPr>
          <p:cNvPr id="29" name="Browser" descr="&lt;SmartSettings&gt;&lt;SmartResize enabled=&quot;True&quot; minWidth=&quot;140&quot; minHeight=&quot;50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568152" y="1082854"/>
            <a:ext cx="5186140" cy="6426517"/>
            <a:chOff x="595685" y="1261241"/>
            <a:chExt cx="6668464" cy="4352546"/>
          </a:xfrm>
        </p:grpSpPr>
        <p:sp>
          <p:nvSpPr>
            <p:cNvPr id="3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623577"/>
              <a:ext cx="6668462" cy="39902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9" y="1261241"/>
              <a:ext cx="6668460" cy="363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함께하는 금융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국민재테크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투게더펀딩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958275" y="1469544"/>
              <a:ext cx="191877" cy="7633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992989" y="1309495"/>
              <a:ext cx="126557" cy="6451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756676" y="1427204"/>
              <a:ext cx="5087600" cy="1610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www.together.co.kr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854558" y="1462555"/>
              <a:ext cx="120434" cy="9031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6" name="Navigation Buttons"/>
            <p:cNvGrpSpPr/>
            <p:nvPr/>
          </p:nvGrpSpPr>
          <p:grpSpPr>
            <a:xfrm>
              <a:off x="757584" y="1449117"/>
              <a:ext cx="824667" cy="117195"/>
              <a:chOff x="757584" y="1449117"/>
              <a:chExt cx="824667" cy="117195"/>
            </a:xfrm>
          </p:grpSpPr>
          <p:sp>
            <p:nvSpPr>
              <p:cNvPr id="37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57584" y="1466857"/>
                <a:ext cx="195959" cy="81714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7855" y="1466857"/>
                <a:ext cx="195960" cy="81714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378127" y="1449117"/>
                <a:ext cx="204124" cy="11719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0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2"/>
            </p:custDataLst>
          </p:nvPr>
        </p:nvSpPr>
        <p:spPr>
          <a:xfrm>
            <a:off x="6025404" y="1082854"/>
            <a:ext cx="5186138" cy="642651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제목 8"/>
          <p:cNvSpPr>
            <a:spLocks noGrp="1"/>
          </p:cNvSpPr>
          <p:nvPr>
            <p:ph type="title"/>
          </p:nvPr>
        </p:nvSpPr>
        <p:spPr>
          <a:xfrm>
            <a:off x="280120" y="2404"/>
            <a:ext cx="2952407" cy="771401"/>
          </a:xfrm>
        </p:spPr>
        <p:txBody>
          <a:bodyPr>
            <a:normAutofit/>
          </a:bodyPr>
          <a:lstStyle>
            <a:lvl1pPr algn="l">
              <a:defRPr sz="2210">
                <a:solidFill>
                  <a:srgbClr val="FF7C8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03159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648">
          <p15:clr>
            <a:srgbClr val="FBAE40"/>
          </p15:clr>
        </p15:guide>
        <p15:guide id="2" pos="40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36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85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896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8"/>
            <a:ext cx="12801937" cy="84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66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화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10520683" y="244054"/>
            <a:ext cx="1697568" cy="269058"/>
            <a:chOff x="8292908" y="91993"/>
            <a:chExt cx="1687929" cy="267516"/>
          </a:xfrm>
        </p:grpSpPr>
        <p:pic>
          <p:nvPicPr>
            <p:cNvPr id="15" name="그림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837" y="155565"/>
              <a:ext cx="1440000" cy="145534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08" y="91993"/>
              <a:ext cx="251052" cy="267516"/>
            </a:xfrm>
            <a:prstGeom prst="rect">
              <a:avLst/>
            </a:prstGeom>
          </p:spPr>
        </p:pic>
      </p:grp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73521086"/>
              </p:ext>
            </p:extLst>
          </p:nvPr>
        </p:nvGraphicFramePr>
        <p:xfrm>
          <a:off x="334566" y="693490"/>
          <a:ext cx="12042897" cy="7255432"/>
        </p:xfrm>
        <a:graphic>
          <a:graphicData uri="http://schemas.openxmlformats.org/drawingml/2006/table">
            <a:tbl>
              <a:tblPr/>
              <a:tblGrid>
                <a:gridCol w="1004085">
                  <a:extLst>
                    <a:ext uri="{9D8B030D-6E8A-4147-A177-3AD203B41FA5}">
                      <a16:colId xmlns:a16="http://schemas.microsoft.com/office/drawing/2014/main" val="498609453"/>
                    </a:ext>
                  </a:extLst>
                </a:gridCol>
                <a:gridCol w="1377554">
                  <a:extLst>
                    <a:ext uri="{9D8B030D-6E8A-4147-A177-3AD203B41FA5}">
                      <a16:colId xmlns:a16="http://schemas.microsoft.com/office/drawing/2014/main" val="3931761598"/>
                    </a:ext>
                  </a:extLst>
                </a:gridCol>
                <a:gridCol w="7403215">
                  <a:extLst>
                    <a:ext uri="{9D8B030D-6E8A-4147-A177-3AD203B41FA5}">
                      <a16:colId xmlns:a16="http://schemas.microsoft.com/office/drawing/2014/main" val="1980688258"/>
                    </a:ext>
                  </a:extLst>
                </a:gridCol>
                <a:gridCol w="2258043">
                  <a:extLst>
                    <a:ext uri="{9D8B030D-6E8A-4147-A177-3AD203B41FA5}">
                      <a16:colId xmlns:a16="http://schemas.microsoft.com/office/drawing/2014/main" val="699738667"/>
                    </a:ext>
                  </a:extLst>
                </a:gridCol>
              </a:tblGrid>
              <a:tr h="2700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16660"/>
                  </a:ext>
                </a:extLst>
              </a:tr>
              <a:tr h="27002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621761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518838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288308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916599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44937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433411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823637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29245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318476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58887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22012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593751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887890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886231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073755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853744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526013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989980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043093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18931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015517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797043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381751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314799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340289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853704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9144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334567" y="172116"/>
            <a:ext cx="1221232" cy="43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 smtClean="0">
                <a:solidFill>
                  <a:srgbClr val="FF7C80"/>
                </a:solidFill>
                <a:latin typeface="+mn-ea"/>
                <a:ea typeface="+mn-ea"/>
                <a:cs typeface="Arial" panose="020B0604020202020204" pitchFamily="34" charset="0"/>
              </a:rPr>
              <a:t>HISTORY</a:t>
            </a:r>
            <a:endParaRPr lang="ko-KR" altLang="en-US" spc="-100" dirty="0" smtClean="0">
              <a:solidFill>
                <a:srgbClr val="FF7C8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36104" y="8022099"/>
            <a:ext cx="1241045" cy="307777"/>
          </a:xfrm>
          <a:prstGeom prst="rect">
            <a:avLst/>
          </a:prstGeom>
          <a:noFill/>
          <a:ln w="19050">
            <a:solidFill>
              <a:srgbClr val="FF7C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00" dirty="0" smtClean="0">
                <a:solidFill>
                  <a:srgbClr val="FF7C80"/>
                </a:solidFill>
              </a:rPr>
              <a:t>CONFIDENTIAL</a:t>
            </a:r>
            <a:endParaRPr lang="ko-KR" altLang="en-US" sz="1400" spc="-100" dirty="0" smtClean="0">
              <a:solidFill>
                <a:srgbClr val="FF7C80"/>
              </a:solidFill>
            </a:endParaRP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97342" y="7948922"/>
            <a:ext cx="2987041" cy="447701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744616" y="8127067"/>
            <a:ext cx="2912657" cy="1320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5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</a:t>
            </a:r>
            <a:r>
              <a:rPr lang="en-US" altLang="ko-KR" sz="858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TOGETHERAPPS INC ALL RIGHT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기본화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10520683" y="244054"/>
            <a:ext cx="1697568" cy="269058"/>
            <a:chOff x="8292908" y="91993"/>
            <a:chExt cx="1687929" cy="267516"/>
          </a:xfrm>
        </p:grpSpPr>
        <p:pic>
          <p:nvPicPr>
            <p:cNvPr id="15" name="그림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837" y="155565"/>
              <a:ext cx="1440000" cy="145534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08" y="91993"/>
              <a:ext cx="251052" cy="267516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 userDrawn="1"/>
        </p:nvSpPr>
        <p:spPr>
          <a:xfrm>
            <a:off x="289314" y="172116"/>
            <a:ext cx="1502335" cy="43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 smtClean="0">
                <a:solidFill>
                  <a:srgbClr val="FF7C80"/>
                </a:solidFill>
              </a:rPr>
              <a:t>CONTENTS</a:t>
            </a:r>
            <a:endParaRPr lang="ko-KR" altLang="en-US" spc="-100" dirty="0" smtClean="0">
              <a:solidFill>
                <a:srgbClr val="FF7C8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36104" y="8022099"/>
            <a:ext cx="1241045" cy="307777"/>
          </a:xfrm>
          <a:prstGeom prst="rect">
            <a:avLst/>
          </a:prstGeom>
          <a:noFill/>
          <a:ln w="19050">
            <a:solidFill>
              <a:srgbClr val="FF7C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00" dirty="0" smtClean="0">
                <a:solidFill>
                  <a:srgbClr val="FF7C80"/>
                </a:solidFill>
              </a:rPr>
              <a:t>CONFIDENTIAL</a:t>
            </a:r>
            <a:endParaRPr lang="ko-KR" altLang="en-US" sz="1400" spc="-100" dirty="0" smtClean="0">
              <a:solidFill>
                <a:srgbClr val="FF7C80"/>
              </a:solidFill>
            </a:endParaRP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97342" y="7948922"/>
            <a:ext cx="2987041" cy="447701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744616" y="8127067"/>
            <a:ext cx="2912657" cy="1320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5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</a:t>
            </a:r>
            <a:r>
              <a:rPr lang="en-US" altLang="ko-KR" sz="858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TOGETHERAPPS INC ALL RIGHT RESERVED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7288201"/>
              </p:ext>
            </p:extLst>
          </p:nvPr>
        </p:nvGraphicFramePr>
        <p:xfrm>
          <a:off x="334565" y="693490"/>
          <a:ext cx="12041999" cy="7254000"/>
        </p:xfrm>
        <a:graphic>
          <a:graphicData uri="http://schemas.openxmlformats.org/drawingml/2006/table">
            <a:tbl>
              <a:tblPr/>
              <a:tblGrid>
                <a:gridCol w="1004010">
                  <a:extLst>
                    <a:ext uri="{9D8B030D-6E8A-4147-A177-3AD203B41FA5}">
                      <a16:colId xmlns:a16="http://schemas.microsoft.com/office/drawing/2014/main" val="498609453"/>
                    </a:ext>
                  </a:extLst>
                </a:gridCol>
                <a:gridCol w="7199602">
                  <a:extLst>
                    <a:ext uri="{9D8B030D-6E8A-4147-A177-3AD203B41FA5}">
                      <a16:colId xmlns:a16="http://schemas.microsoft.com/office/drawing/2014/main" val="3931761598"/>
                    </a:ext>
                  </a:extLst>
                </a:gridCol>
                <a:gridCol w="1580512">
                  <a:extLst>
                    <a:ext uri="{9D8B030D-6E8A-4147-A177-3AD203B41FA5}">
                      <a16:colId xmlns:a16="http://schemas.microsoft.com/office/drawing/2014/main" val="1980688258"/>
                    </a:ext>
                  </a:extLst>
                </a:gridCol>
                <a:gridCol w="2257875">
                  <a:extLst>
                    <a:ext uri="{9D8B030D-6E8A-4147-A177-3AD203B41FA5}">
                      <a16:colId xmlns:a16="http://schemas.microsoft.com/office/drawing/2014/main" val="699738667"/>
                    </a:ext>
                  </a:extLst>
                </a:gridCol>
              </a:tblGrid>
              <a:tr h="2699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16660"/>
                  </a:ext>
                </a:extLst>
              </a:tr>
              <a:tr h="269971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621761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518838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288308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916599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44937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433411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823637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29245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318476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58887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22012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593751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887890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886231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073755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853744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526013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989980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043093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18931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015517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797043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381751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314799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340289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853704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91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08720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426" userDrawn="1">
          <p15:clr>
            <a:srgbClr val="FBAE40"/>
          </p15:clr>
        </p15:guide>
        <p15:guide id="2" pos="2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화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178206" y="697310"/>
            <a:ext cx="12343274" cy="45719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58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10520683" y="244054"/>
            <a:ext cx="1697568" cy="269058"/>
            <a:chOff x="8292908" y="91993"/>
            <a:chExt cx="1687929" cy="267516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837" y="155565"/>
              <a:ext cx="1440000" cy="14553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08" y="91993"/>
              <a:ext cx="251052" cy="26751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136104" y="8022099"/>
            <a:ext cx="1241045" cy="307777"/>
          </a:xfrm>
          <a:prstGeom prst="rect">
            <a:avLst/>
          </a:prstGeom>
          <a:noFill/>
          <a:ln w="19050">
            <a:solidFill>
              <a:srgbClr val="FF7C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00" dirty="0" smtClean="0">
                <a:solidFill>
                  <a:srgbClr val="FF7C80"/>
                </a:solidFill>
              </a:rPr>
              <a:t>CONFIDENTIAL</a:t>
            </a:r>
            <a:endParaRPr lang="ko-KR" altLang="en-US" sz="1400" spc="-100" dirty="0" smtClean="0">
              <a:solidFill>
                <a:srgbClr val="FF7C80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97342" y="7948922"/>
            <a:ext cx="2987041" cy="447701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744616" y="8127067"/>
            <a:ext cx="2912657" cy="1320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5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</a:t>
            </a:r>
            <a:r>
              <a:rPr lang="en-US" altLang="ko-KR" sz="858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TOGETHERAPPS INC ALL RIGHT RESERVED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80120" y="2404"/>
            <a:ext cx="2952407" cy="771401"/>
          </a:xfrm>
        </p:spPr>
        <p:txBody>
          <a:bodyPr>
            <a:normAutofit/>
          </a:bodyPr>
          <a:lstStyle>
            <a:lvl1pPr algn="l">
              <a:defRPr sz="2210">
                <a:solidFill>
                  <a:srgbClr val="FF7C8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717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648" userDrawn="1">
          <p15:clr>
            <a:srgbClr val="FBAE40"/>
          </p15:clr>
        </p15:guide>
        <p15:guide id="2" pos="40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본화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66700" y="1468711"/>
            <a:ext cx="10166548" cy="612215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178206" y="697310"/>
            <a:ext cx="12343274" cy="45719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58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10520683" y="244054"/>
            <a:ext cx="1697568" cy="269058"/>
            <a:chOff x="8292908" y="91993"/>
            <a:chExt cx="1687929" cy="267516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837" y="155565"/>
              <a:ext cx="1440000" cy="14553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08" y="91993"/>
              <a:ext cx="251052" cy="26751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136104" y="8022099"/>
            <a:ext cx="1241045" cy="307777"/>
          </a:xfrm>
          <a:prstGeom prst="rect">
            <a:avLst/>
          </a:prstGeom>
          <a:noFill/>
          <a:ln w="19050">
            <a:solidFill>
              <a:srgbClr val="FF7C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00" dirty="0" smtClean="0">
                <a:solidFill>
                  <a:srgbClr val="FF7C80"/>
                </a:solidFill>
              </a:rPr>
              <a:t>CONFIDENTIAL</a:t>
            </a:r>
            <a:endParaRPr lang="ko-KR" altLang="en-US" sz="1400" spc="-100" dirty="0" smtClean="0">
              <a:solidFill>
                <a:srgbClr val="FF7C80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97342" y="7948922"/>
            <a:ext cx="2987041" cy="447701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744616" y="8127067"/>
            <a:ext cx="2912657" cy="1320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5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</a:t>
            </a:r>
            <a:r>
              <a:rPr lang="en-US" altLang="ko-KR" sz="858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TOGETHERAPPS INC ALL RIGHT RESERVED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80120" y="2404"/>
            <a:ext cx="2952407" cy="771401"/>
          </a:xfrm>
        </p:spPr>
        <p:txBody>
          <a:bodyPr>
            <a:normAutofit/>
          </a:bodyPr>
          <a:lstStyle>
            <a:lvl1pPr algn="l">
              <a:defRPr sz="2210">
                <a:solidFill>
                  <a:srgbClr val="FF7C8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280120" y="1468711"/>
            <a:ext cx="10153128" cy="359519"/>
          </a:xfrm>
          <a:prstGeom prst="rect">
            <a:avLst/>
          </a:prstGeom>
          <a:solidFill>
            <a:srgbClr val="4D5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280120" y="1828230"/>
            <a:ext cx="10153128" cy="0"/>
          </a:xfrm>
          <a:prstGeom prst="line">
            <a:avLst/>
          </a:prstGeom>
          <a:ln w="38100">
            <a:solidFill>
              <a:srgbClr val="537C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 userDrawn="1"/>
        </p:nvSpPr>
        <p:spPr>
          <a:xfrm>
            <a:off x="280120" y="1854900"/>
            <a:ext cx="1944216" cy="5743582"/>
          </a:xfrm>
          <a:prstGeom prst="rect">
            <a:avLst/>
          </a:prstGeom>
          <a:solidFill>
            <a:srgbClr val="F1F2F7"/>
          </a:solidFill>
          <a:ln w="3175">
            <a:solidFill>
              <a:srgbClr val="F1F2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85153" y="1521498"/>
            <a:ext cx="643125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00" dirty="0" smtClean="0">
                <a:solidFill>
                  <a:schemeClr val="bg1"/>
                </a:solidFill>
              </a:rPr>
              <a:t>together</a:t>
            </a:r>
            <a:endParaRPr lang="ko-KR" altLang="en-US" sz="1050" spc="-1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616538" y="1521498"/>
            <a:ext cx="415498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>
                <a:solidFill>
                  <a:schemeClr val="bg1"/>
                </a:solidFill>
              </a:rPr>
              <a:t>회원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491176" y="1521498"/>
            <a:ext cx="415498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smtClean="0">
                <a:solidFill>
                  <a:schemeClr val="bg1"/>
                </a:solidFill>
              </a:rPr>
              <a:t>대출</a:t>
            </a:r>
            <a:endParaRPr lang="ko-KR" altLang="en-US" sz="1050" spc="-100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360134" y="1521498"/>
            <a:ext cx="415498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smtClean="0">
                <a:solidFill>
                  <a:schemeClr val="bg1"/>
                </a:solidFill>
              </a:rPr>
              <a:t>투자</a:t>
            </a:r>
            <a:endParaRPr lang="ko-KR" altLang="en-US" sz="1050" spc="-100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175549" y="1521498"/>
            <a:ext cx="530915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smtClean="0">
                <a:solidFill>
                  <a:schemeClr val="bg1"/>
                </a:solidFill>
              </a:rPr>
              <a:t>예치금</a:t>
            </a:r>
            <a:endParaRPr lang="ko-KR" altLang="en-US" sz="1050" spc="-100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42093" y="1521498"/>
            <a:ext cx="415498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>
                <a:solidFill>
                  <a:schemeClr val="bg1"/>
                </a:solidFill>
              </a:rPr>
              <a:t>상환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6917067" y="1521148"/>
            <a:ext cx="620683" cy="230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smtClean="0">
                <a:solidFill>
                  <a:schemeClr val="bg1"/>
                </a:solidFill>
              </a:rPr>
              <a:t>고객센터</a:t>
            </a:r>
            <a:endParaRPr lang="ko-KR" altLang="en-US" sz="1050" spc="-100" dirty="0" smtClean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926078" y="1521498"/>
            <a:ext cx="530915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smtClean="0">
                <a:solidFill>
                  <a:schemeClr val="bg1"/>
                </a:solidFill>
              </a:rPr>
              <a:t>이벤트</a:t>
            </a:r>
            <a:endParaRPr lang="ko-KR" altLang="en-US" sz="1050" spc="-100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8837573" y="1521498"/>
            <a:ext cx="415498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smtClean="0">
                <a:solidFill>
                  <a:schemeClr val="bg1"/>
                </a:solidFill>
              </a:rPr>
              <a:t>통계</a:t>
            </a:r>
            <a:endParaRPr lang="ko-KR" altLang="en-US" sz="1050" spc="-100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9659595" y="1521498"/>
            <a:ext cx="415498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>
                <a:solidFill>
                  <a:schemeClr val="bg1"/>
                </a:solidFill>
              </a:rPr>
              <a:t>설정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 flipH="1">
            <a:off x="2224336" y="1844675"/>
            <a:ext cx="1339" cy="574618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754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648">
          <p15:clr>
            <a:srgbClr val="FBAE40"/>
          </p15:clr>
        </p15:guide>
        <p15:guide id="2" pos="40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화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178206" y="697310"/>
            <a:ext cx="12343274" cy="45719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58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10520683" y="244054"/>
            <a:ext cx="1697568" cy="269058"/>
            <a:chOff x="8292908" y="91993"/>
            <a:chExt cx="1687929" cy="267516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837" y="155565"/>
              <a:ext cx="1440000" cy="14553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08" y="91993"/>
              <a:ext cx="251052" cy="26751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136104" y="8022099"/>
            <a:ext cx="1241045" cy="307777"/>
          </a:xfrm>
          <a:prstGeom prst="rect">
            <a:avLst/>
          </a:prstGeom>
          <a:noFill/>
          <a:ln w="19050">
            <a:solidFill>
              <a:srgbClr val="FF7C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00" dirty="0" smtClean="0">
                <a:solidFill>
                  <a:srgbClr val="FF7C80"/>
                </a:solidFill>
              </a:rPr>
              <a:t>CONFIDENTIAL</a:t>
            </a:r>
            <a:endParaRPr lang="ko-KR" altLang="en-US" sz="1400" spc="-100" dirty="0" smtClean="0">
              <a:solidFill>
                <a:srgbClr val="FF7C80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97342" y="7948922"/>
            <a:ext cx="2987041" cy="447701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744616" y="8127067"/>
            <a:ext cx="2912657" cy="1320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5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</a:t>
            </a:r>
            <a:r>
              <a:rPr lang="en-US" altLang="ko-KR" sz="858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TOGETHERAPPS INC ALL RIGHT RESERVED</a:t>
            </a:r>
          </a:p>
        </p:txBody>
      </p:sp>
      <p:grpSp>
        <p:nvGrpSpPr>
          <p:cNvPr id="10" name="Browser" descr="&lt;SmartSettings&gt;&lt;SmartResize enabled=&quot;True&quot; minWidth=&quot;140&quot; minHeight=&quot;50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1885408" y="985974"/>
            <a:ext cx="10371054" cy="6408175"/>
            <a:chOff x="595684" y="1261241"/>
            <a:chExt cx="6668462" cy="4352546"/>
          </a:xfrm>
        </p:grpSpPr>
        <p:sp>
          <p:nvSpPr>
            <p:cNvPr id="1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24614"/>
              <a:ext cx="6668462" cy="39891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1"/>
              <a:ext cx="6668461" cy="3647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함께하는 금융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국민재테크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투게더펀딩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1191" y="1470141"/>
              <a:ext cx="95950" cy="76556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28550" y="1309633"/>
              <a:ext cx="63286" cy="6469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76248" y="1427679"/>
              <a:ext cx="5877937" cy="161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www.together.co.kr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25195" y="1463131"/>
              <a:ext cx="60224" cy="9057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5" name="Navigation Buttons"/>
            <p:cNvGrpSpPr/>
            <p:nvPr/>
          </p:nvGrpSpPr>
          <p:grpSpPr>
            <a:xfrm>
              <a:off x="676644" y="1449654"/>
              <a:ext cx="412382" cy="117531"/>
              <a:chOff x="676644" y="1449654"/>
              <a:chExt cx="412382" cy="117531"/>
            </a:xfrm>
          </p:grpSpPr>
          <p:sp>
            <p:nvSpPr>
              <p:cNvPr id="26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6644" y="1467445"/>
                <a:ext cx="97991" cy="8194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31797" y="1467445"/>
                <a:ext cx="97991" cy="8194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6952" y="1449654"/>
                <a:ext cx="102074" cy="11753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9" name="제목 8"/>
          <p:cNvSpPr>
            <a:spLocks noGrp="1"/>
          </p:cNvSpPr>
          <p:nvPr>
            <p:ph type="title"/>
          </p:nvPr>
        </p:nvSpPr>
        <p:spPr>
          <a:xfrm>
            <a:off x="280120" y="2404"/>
            <a:ext cx="2952407" cy="771401"/>
          </a:xfrm>
        </p:spPr>
        <p:txBody>
          <a:bodyPr>
            <a:normAutofit/>
          </a:bodyPr>
          <a:lstStyle>
            <a:lvl1pPr algn="l">
              <a:defRPr sz="2210">
                <a:solidFill>
                  <a:srgbClr val="FF7C8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076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648">
          <p15:clr>
            <a:srgbClr val="FBAE40"/>
          </p15:clr>
        </p15:guide>
        <p15:guide id="2" pos="40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기본화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178206" y="697310"/>
            <a:ext cx="12343274" cy="45719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58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10520683" y="244054"/>
            <a:ext cx="1697568" cy="269058"/>
            <a:chOff x="8292908" y="91993"/>
            <a:chExt cx="1687929" cy="267516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837" y="155565"/>
              <a:ext cx="1440000" cy="14553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08" y="91993"/>
              <a:ext cx="251052" cy="26751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136104" y="8022099"/>
            <a:ext cx="1241045" cy="307777"/>
          </a:xfrm>
          <a:prstGeom prst="rect">
            <a:avLst/>
          </a:prstGeom>
          <a:noFill/>
          <a:ln w="19050">
            <a:solidFill>
              <a:srgbClr val="FF7C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00" dirty="0" smtClean="0">
                <a:solidFill>
                  <a:srgbClr val="FF7C80"/>
                </a:solidFill>
              </a:rPr>
              <a:t>CONFIDENTIAL</a:t>
            </a:r>
            <a:endParaRPr lang="ko-KR" altLang="en-US" sz="1400" spc="-100" dirty="0" smtClean="0">
              <a:solidFill>
                <a:srgbClr val="FF7C80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97342" y="7948922"/>
            <a:ext cx="2987041" cy="447701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744616" y="8127067"/>
            <a:ext cx="2912657" cy="1320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5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</a:t>
            </a:r>
            <a:r>
              <a:rPr lang="en-US" altLang="ko-KR" sz="858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TOGETHERAPPS INC ALL RIGHT RESERVED</a:t>
            </a:r>
          </a:p>
        </p:txBody>
      </p:sp>
      <p:sp>
        <p:nvSpPr>
          <p:cNvPr id="29" name="제목 8"/>
          <p:cNvSpPr>
            <a:spLocks noGrp="1"/>
          </p:cNvSpPr>
          <p:nvPr>
            <p:ph type="title"/>
          </p:nvPr>
        </p:nvSpPr>
        <p:spPr>
          <a:xfrm>
            <a:off x="280120" y="2404"/>
            <a:ext cx="2952407" cy="771401"/>
          </a:xfrm>
        </p:spPr>
        <p:txBody>
          <a:bodyPr>
            <a:normAutofit/>
          </a:bodyPr>
          <a:lstStyle>
            <a:lvl1pPr algn="l">
              <a:defRPr sz="2210">
                <a:solidFill>
                  <a:srgbClr val="FF7C8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Browser" descr="&lt;SmartSettings&gt;&lt;SmartResize enabled=&quot;True&quot; minWidth=&quot;140&quot; minHeight=&quot;50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288250" y="1437935"/>
            <a:ext cx="7992887" cy="6426517"/>
            <a:chOff x="595685" y="1261241"/>
            <a:chExt cx="6668464" cy="4352546"/>
          </a:xfrm>
        </p:grpSpPr>
        <p:sp>
          <p:nvSpPr>
            <p:cNvPr id="3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5" y="1623577"/>
              <a:ext cx="6668463" cy="39902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8" y="1261241"/>
              <a:ext cx="6668461" cy="363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함께하는 금융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국민재테크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투게더펀딩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65684" y="1469544"/>
              <a:ext cx="124498" cy="7633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88209" y="1309495"/>
              <a:ext cx="82116" cy="6451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348988" y="1427204"/>
              <a:ext cx="5642729" cy="1610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www.together.co.kr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2498" y="1462555"/>
              <a:ext cx="78143" cy="9031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7" name="Navigation Buttons"/>
            <p:cNvGrpSpPr/>
            <p:nvPr/>
          </p:nvGrpSpPr>
          <p:grpSpPr>
            <a:xfrm>
              <a:off x="700732" y="1449117"/>
              <a:ext cx="535082" cy="117195"/>
              <a:chOff x="700732" y="1449117"/>
              <a:chExt cx="535082" cy="117195"/>
            </a:xfrm>
          </p:grpSpPr>
          <p:sp>
            <p:nvSpPr>
              <p:cNvPr id="38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0732" y="1466857"/>
                <a:ext cx="127147" cy="81714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02050" y="1466857"/>
                <a:ext cx="127147" cy="81714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03369" y="1449117"/>
                <a:ext cx="132445" cy="11719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3905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648">
          <p15:clr>
            <a:srgbClr val="FBAE40"/>
          </p15:clr>
        </p15:guide>
        <p15:guide id="2" pos="403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기본화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178206" y="697310"/>
            <a:ext cx="12343274" cy="45719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58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10520683" y="244054"/>
            <a:ext cx="1697568" cy="269058"/>
            <a:chOff x="8292908" y="91993"/>
            <a:chExt cx="1687929" cy="267516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837" y="155565"/>
              <a:ext cx="1440000" cy="14553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08" y="91993"/>
              <a:ext cx="251052" cy="26751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136104" y="8022099"/>
            <a:ext cx="1241045" cy="307777"/>
          </a:xfrm>
          <a:prstGeom prst="rect">
            <a:avLst/>
          </a:prstGeom>
          <a:noFill/>
          <a:ln w="19050">
            <a:solidFill>
              <a:srgbClr val="FF7C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00" dirty="0" smtClean="0">
                <a:solidFill>
                  <a:srgbClr val="FF7C80"/>
                </a:solidFill>
              </a:rPr>
              <a:t>CONFIDENTIAL</a:t>
            </a:r>
            <a:endParaRPr lang="ko-KR" altLang="en-US" sz="1400" spc="-100" dirty="0" smtClean="0">
              <a:solidFill>
                <a:srgbClr val="FF7C80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97342" y="7948922"/>
            <a:ext cx="2987041" cy="447701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744616" y="8127067"/>
            <a:ext cx="2912657" cy="1320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5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</a:t>
            </a:r>
            <a:r>
              <a:rPr lang="en-US" altLang="ko-KR" sz="858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TOGETHERAPPS INC ALL RIGHT RESERVED</a:t>
            </a:r>
          </a:p>
        </p:txBody>
      </p:sp>
      <p:sp>
        <p:nvSpPr>
          <p:cNvPr id="29" name="제목 8"/>
          <p:cNvSpPr>
            <a:spLocks noGrp="1"/>
          </p:cNvSpPr>
          <p:nvPr>
            <p:ph type="title"/>
          </p:nvPr>
        </p:nvSpPr>
        <p:spPr>
          <a:xfrm>
            <a:off x="280120" y="2404"/>
            <a:ext cx="2952407" cy="771401"/>
          </a:xfrm>
        </p:spPr>
        <p:txBody>
          <a:bodyPr>
            <a:normAutofit/>
          </a:bodyPr>
          <a:lstStyle>
            <a:lvl1pPr algn="l">
              <a:defRPr sz="2210">
                <a:solidFill>
                  <a:srgbClr val="FF7C8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Browser" descr="&lt;SmartSettings&gt;&lt;SmartResize enabled=&quot;True&quot; minWidth=&quot;140&quot; minHeight=&quot;50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1692996" y="1437935"/>
            <a:ext cx="7992887" cy="6426517"/>
            <a:chOff x="595685" y="1261241"/>
            <a:chExt cx="6668464" cy="4352546"/>
          </a:xfrm>
        </p:grpSpPr>
        <p:sp>
          <p:nvSpPr>
            <p:cNvPr id="3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5" y="1623577"/>
              <a:ext cx="6668463" cy="39902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8" y="1261241"/>
              <a:ext cx="6668461" cy="363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함께하는 금융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국민재테크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투게더펀딩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65684" y="1469544"/>
              <a:ext cx="124498" cy="7633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88209" y="1309495"/>
              <a:ext cx="82116" cy="6451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348988" y="1427204"/>
              <a:ext cx="5642729" cy="1610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www.together.co.kr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2498" y="1462555"/>
              <a:ext cx="78143" cy="9031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7" name="Navigation Buttons"/>
            <p:cNvGrpSpPr/>
            <p:nvPr/>
          </p:nvGrpSpPr>
          <p:grpSpPr>
            <a:xfrm>
              <a:off x="700732" y="1449117"/>
              <a:ext cx="535082" cy="117195"/>
              <a:chOff x="700732" y="1449117"/>
              <a:chExt cx="535082" cy="117195"/>
            </a:xfrm>
          </p:grpSpPr>
          <p:sp>
            <p:nvSpPr>
              <p:cNvPr id="38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0732" y="1466857"/>
                <a:ext cx="127147" cy="81714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02050" y="1466857"/>
                <a:ext cx="127147" cy="81714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03369" y="1449117"/>
                <a:ext cx="132445" cy="11719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57118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648">
          <p15:clr>
            <a:srgbClr val="FBAE40"/>
          </p15:clr>
        </p15:guide>
        <p15:guide id="2" pos="403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화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178206" y="697310"/>
            <a:ext cx="12343274" cy="45719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58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10520683" y="244054"/>
            <a:ext cx="1697568" cy="269058"/>
            <a:chOff x="8292908" y="91993"/>
            <a:chExt cx="1687929" cy="267516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837" y="155565"/>
              <a:ext cx="1440000" cy="14553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908" y="91993"/>
              <a:ext cx="251052" cy="26751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136104" y="8022099"/>
            <a:ext cx="1241045" cy="307777"/>
          </a:xfrm>
          <a:prstGeom prst="rect">
            <a:avLst/>
          </a:prstGeom>
          <a:noFill/>
          <a:ln w="19050">
            <a:solidFill>
              <a:srgbClr val="FF7C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00" dirty="0" smtClean="0">
                <a:solidFill>
                  <a:srgbClr val="FF7C80"/>
                </a:solidFill>
              </a:rPr>
              <a:t>CONFIDENTIAL</a:t>
            </a:r>
            <a:endParaRPr lang="ko-KR" altLang="en-US" sz="1400" spc="-100" dirty="0" smtClean="0">
              <a:solidFill>
                <a:srgbClr val="FF7C80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97342" y="7948922"/>
            <a:ext cx="2987041" cy="447701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744616" y="8127067"/>
            <a:ext cx="2912657" cy="1320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5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</a:t>
            </a:r>
            <a:r>
              <a:rPr lang="en-US" altLang="ko-KR" sz="858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TOGETHERAPPS INC ALL RIGHT RESERVED</a:t>
            </a:r>
          </a:p>
        </p:txBody>
      </p:sp>
      <p:grpSp>
        <p:nvGrpSpPr>
          <p:cNvPr id="29" name="Browser" descr="&lt;SmartSettings&gt;&lt;SmartResize enabled=&quot;True&quot; minWidth=&quot;140&quot; minHeight=&quot;50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568152" y="1082854"/>
            <a:ext cx="5186140" cy="6426517"/>
            <a:chOff x="595685" y="1261241"/>
            <a:chExt cx="6668464" cy="4352546"/>
          </a:xfrm>
        </p:grpSpPr>
        <p:sp>
          <p:nvSpPr>
            <p:cNvPr id="3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623577"/>
              <a:ext cx="6668462" cy="39902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9" y="1261241"/>
              <a:ext cx="6668460" cy="363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함께하는 금융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국민재테크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투게더펀딩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958275" y="1469544"/>
              <a:ext cx="191877" cy="7633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992989" y="1309495"/>
              <a:ext cx="126557" cy="6451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756676" y="1427204"/>
              <a:ext cx="5087600" cy="1610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www.together.co.kr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854558" y="1462555"/>
              <a:ext cx="120434" cy="9031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6" name="Navigation Buttons"/>
            <p:cNvGrpSpPr/>
            <p:nvPr/>
          </p:nvGrpSpPr>
          <p:grpSpPr>
            <a:xfrm>
              <a:off x="757584" y="1449117"/>
              <a:ext cx="824667" cy="117195"/>
              <a:chOff x="757584" y="1449117"/>
              <a:chExt cx="824667" cy="117195"/>
            </a:xfrm>
          </p:grpSpPr>
          <p:sp>
            <p:nvSpPr>
              <p:cNvPr id="37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57584" y="1466857"/>
                <a:ext cx="195959" cy="81714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7855" y="1466857"/>
                <a:ext cx="195960" cy="81714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378127" y="1449117"/>
                <a:ext cx="204124" cy="11719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0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2"/>
            </p:custDataLst>
          </p:nvPr>
        </p:nvSpPr>
        <p:spPr>
          <a:xfrm>
            <a:off x="6025404" y="1082854"/>
            <a:ext cx="5186138" cy="642651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제목 8"/>
          <p:cNvSpPr>
            <a:spLocks noGrp="1"/>
          </p:cNvSpPr>
          <p:nvPr>
            <p:ph type="title"/>
          </p:nvPr>
        </p:nvSpPr>
        <p:spPr>
          <a:xfrm>
            <a:off x="280120" y="2404"/>
            <a:ext cx="2952407" cy="771401"/>
          </a:xfrm>
        </p:spPr>
        <p:txBody>
          <a:bodyPr>
            <a:normAutofit/>
          </a:bodyPr>
          <a:lstStyle>
            <a:lvl1pPr algn="l">
              <a:defRPr sz="2210">
                <a:solidFill>
                  <a:srgbClr val="FF7C8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63898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648">
          <p15:clr>
            <a:srgbClr val="FBAE40"/>
          </p15:clr>
        </p15:guide>
        <p15:guide id="2" pos="40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0081" y="336749"/>
            <a:ext cx="11521440" cy="1401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1" y="1962099"/>
            <a:ext cx="11521440" cy="5549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40084" y="7793891"/>
            <a:ext cx="2987041" cy="447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4B06-3B9A-4C50-A15B-CCD1CDF25845}" type="datetime1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73881" y="7793891"/>
            <a:ext cx="4053840" cy="447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74483" y="7793891"/>
            <a:ext cx="2987041" cy="447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1" r:id="rId3"/>
    <p:sldLayoutId id="2147483660" r:id="rId4"/>
    <p:sldLayoutId id="2147483665" r:id="rId5"/>
    <p:sldLayoutId id="2147483662" r:id="rId6"/>
    <p:sldLayoutId id="2147483667" r:id="rId7"/>
    <p:sldLayoutId id="2147483666" r:id="rId8"/>
    <p:sldLayoutId id="2147483663" r:id="rId9"/>
    <p:sldLayoutId id="2147483664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21154" rtl="0" eaLnBrk="1" latinLnBrk="1" hangingPunct="1">
        <a:spcBef>
          <a:spcPct val="0"/>
        </a:spcBef>
        <a:buNone/>
        <a:defRPr sz="5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433" indent="-420433" algn="l" defTabSz="1121154" rtl="0" eaLnBrk="1" latinLnBrk="1" hangingPunct="1">
        <a:spcBef>
          <a:spcPct val="20000"/>
        </a:spcBef>
        <a:buFont typeface="Arial" pitchFamily="34" charset="0"/>
        <a:buChar char="•"/>
        <a:defRPr sz="3924" kern="1200">
          <a:solidFill>
            <a:schemeClr val="tx1"/>
          </a:solidFill>
          <a:latin typeface="+mn-lt"/>
          <a:ea typeface="+mn-ea"/>
          <a:cs typeface="+mn-cs"/>
        </a:defRPr>
      </a:lvl1pPr>
      <a:lvl2pPr marL="910937" indent="-350361" algn="l" defTabSz="1121154" rtl="0" eaLnBrk="1" latinLnBrk="1" hangingPunct="1">
        <a:spcBef>
          <a:spcPct val="20000"/>
        </a:spcBef>
        <a:buFont typeface="Arial" pitchFamily="34" charset="0"/>
        <a:buChar char="–"/>
        <a:defRPr sz="3433" kern="1200">
          <a:solidFill>
            <a:schemeClr val="tx1"/>
          </a:solidFill>
          <a:latin typeface="+mn-lt"/>
          <a:ea typeface="+mn-ea"/>
          <a:cs typeface="+mn-cs"/>
        </a:defRPr>
      </a:lvl2pPr>
      <a:lvl3pPr marL="1401442" indent="-280288" algn="l" defTabSz="1121154" rtl="0" eaLnBrk="1" latinLnBrk="1" hangingPunct="1">
        <a:spcBef>
          <a:spcPct val="20000"/>
        </a:spcBef>
        <a:buFont typeface="Arial" pitchFamily="34" charset="0"/>
        <a:buChar char="•"/>
        <a:defRPr sz="2943" kern="1200">
          <a:solidFill>
            <a:schemeClr val="tx1"/>
          </a:solidFill>
          <a:latin typeface="+mn-lt"/>
          <a:ea typeface="+mn-ea"/>
          <a:cs typeface="+mn-cs"/>
        </a:defRPr>
      </a:lvl3pPr>
      <a:lvl4pPr marL="1962019" indent="-280288" algn="l" defTabSz="1121154" rtl="0" eaLnBrk="1" latinLnBrk="1" hangingPunct="1">
        <a:spcBef>
          <a:spcPct val="20000"/>
        </a:spcBef>
        <a:buFont typeface="Arial" pitchFamily="34" charset="0"/>
        <a:buChar char="–"/>
        <a:defRPr sz="2452" kern="1200">
          <a:solidFill>
            <a:schemeClr val="tx1"/>
          </a:solidFill>
          <a:latin typeface="+mn-lt"/>
          <a:ea typeface="+mn-ea"/>
          <a:cs typeface="+mn-cs"/>
        </a:defRPr>
      </a:lvl4pPr>
      <a:lvl5pPr marL="2522597" indent="-280288" algn="l" defTabSz="1121154" rtl="0" eaLnBrk="1" latinLnBrk="1" hangingPunct="1">
        <a:spcBef>
          <a:spcPct val="20000"/>
        </a:spcBef>
        <a:buFont typeface="Arial" pitchFamily="34" charset="0"/>
        <a:buChar char="»"/>
        <a:defRPr sz="2452" kern="1200">
          <a:solidFill>
            <a:schemeClr val="tx1"/>
          </a:solidFill>
          <a:latin typeface="+mn-lt"/>
          <a:ea typeface="+mn-ea"/>
          <a:cs typeface="+mn-cs"/>
        </a:defRPr>
      </a:lvl5pPr>
      <a:lvl6pPr marL="3083173" indent="-280288" algn="l" defTabSz="1121154" rtl="0" eaLnBrk="1" latinLnBrk="1" hangingPunct="1">
        <a:spcBef>
          <a:spcPct val="20000"/>
        </a:spcBef>
        <a:buFont typeface="Arial" pitchFamily="34" charset="0"/>
        <a:buChar char="•"/>
        <a:defRPr sz="2452" kern="1200">
          <a:solidFill>
            <a:schemeClr val="tx1"/>
          </a:solidFill>
          <a:latin typeface="+mn-lt"/>
          <a:ea typeface="+mn-ea"/>
          <a:cs typeface="+mn-cs"/>
        </a:defRPr>
      </a:lvl6pPr>
      <a:lvl7pPr marL="3643750" indent="-280288" algn="l" defTabSz="1121154" rtl="0" eaLnBrk="1" latinLnBrk="1" hangingPunct="1">
        <a:spcBef>
          <a:spcPct val="20000"/>
        </a:spcBef>
        <a:buFont typeface="Arial" pitchFamily="34" charset="0"/>
        <a:buChar char="•"/>
        <a:defRPr sz="2452" kern="1200">
          <a:solidFill>
            <a:schemeClr val="tx1"/>
          </a:solidFill>
          <a:latin typeface="+mn-lt"/>
          <a:ea typeface="+mn-ea"/>
          <a:cs typeface="+mn-cs"/>
        </a:defRPr>
      </a:lvl7pPr>
      <a:lvl8pPr marL="4204328" indent="-280288" algn="l" defTabSz="1121154" rtl="0" eaLnBrk="1" latinLnBrk="1" hangingPunct="1">
        <a:spcBef>
          <a:spcPct val="20000"/>
        </a:spcBef>
        <a:buFont typeface="Arial" pitchFamily="34" charset="0"/>
        <a:buChar char="•"/>
        <a:defRPr sz="2452" kern="1200">
          <a:solidFill>
            <a:schemeClr val="tx1"/>
          </a:solidFill>
          <a:latin typeface="+mn-lt"/>
          <a:ea typeface="+mn-ea"/>
          <a:cs typeface="+mn-cs"/>
        </a:defRPr>
      </a:lvl8pPr>
      <a:lvl9pPr marL="4764904" indent="-280288" algn="l" defTabSz="1121154" rtl="0" eaLnBrk="1" latinLnBrk="1" hangingPunct="1">
        <a:spcBef>
          <a:spcPct val="20000"/>
        </a:spcBef>
        <a:buFont typeface="Arial" pitchFamily="34" charset="0"/>
        <a:buChar char="•"/>
        <a:defRPr sz="2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1154" rtl="0" eaLnBrk="1" latinLnBrk="1" hangingPunct="1">
        <a:defRPr sz="2207" kern="1200">
          <a:solidFill>
            <a:schemeClr val="tx1"/>
          </a:solidFill>
          <a:latin typeface="+mn-lt"/>
          <a:ea typeface="+mn-ea"/>
          <a:cs typeface="+mn-cs"/>
        </a:defRPr>
      </a:lvl1pPr>
      <a:lvl2pPr marL="560577" algn="l" defTabSz="1121154" rtl="0" eaLnBrk="1" latinLnBrk="1" hangingPunct="1">
        <a:defRPr sz="2207" kern="1200">
          <a:solidFill>
            <a:schemeClr val="tx1"/>
          </a:solidFill>
          <a:latin typeface="+mn-lt"/>
          <a:ea typeface="+mn-ea"/>
          <a:cs typeface="+mn-cs"/>
        </a:defRPr>
      </a:lvl2pPr>
      <a:lvl3pPr marL="1121154" algn="l" defTabSz="1121154" rtl="0" eaLnBrk="1" latinLnBrk="1" hangingPunct="1">
        <a:defRPr sz="2207" kern="1200">
          <a:solidFill>
            <a:schemeClr val="tx1"/>
          </a:solidFill>
          <a:latin typeface="+mn-lt"/>
          <a:ea typeface="+mn-ea"/>
          <a:cs typeface="+mn-cs"/>
        </a:defRPr>
      </a:lvl3pPr>
      <a:lvl4pPr marL="1681731" algn="l" defTabSz="1121154" rtl="0" eaLnBrk="1" latinLnBrk="1" hangingPunct="1">
        <a:defRPr sz="2207" kern="1200">
          <a:solidFill>
            <a:schemeClr val="tx1"/>
          </a:solidFill>
          <a:latin typeface="+mn-lt"/>
          <a:ea typeface="+mn-ea"/>
          <a:cs typeface="+mn-cs"/>
        </a:defRPr>
      </a:lvl4pPr>
      <a:lvl5pPr marL="2242308" algn="l" defTabSz="1121154" rtl="0" eaLnBrk="1" latinLnBrk="1" hangingPunct="1">
        <a:defRPr sz="2207" kern="1200">
          <a:solidFill>
            <a:schemeClr val="tx1"/>
          </a:solidFill>
          <a:latin typeface="+mn-lt"/>
          <a:ea typeface="+mn-ea"/>
          <a:cs typeface="+mn-cs"/>
        </a:defRPr>
      </a:lvl5pPr>
      <a:lvl6pPr marL="2802885" algn="l" defTabSz="1121154" rtl="0" eaLnBrk="1" latinLnBrk="1" hangingPunct="1">
        <a:defRPr sz="2207" kern="1200">
          <a:solidFill>
            <a:schemeClr val="tx1"/>
          </a:solidFill>
          <a:latin typeface="+mn-lt"/>
          <a:ea typeface="+mn-ea"/>
          <a:cs typeface="+mn-cs"/>
        </a:defRPr>
      </a:lvl6pPr>
      <a:lvl7pPr marL="3363462" algn="l" defTabSz="1121154" rtl="0" eaLnBrk="1" latinLnBrk="1" hangingPunct="1">
        <a:defRPr sz="2207" kern="1200">
          <a:solidFill>
            <a:schemeClr val="tx1"/>
          </a:solidFill>
          <a:latin typeface="+mn-lt"/>
          <a:ea typeface="+mn-ea"/>
          <a:cs typeface="+mn-cs"/>
        </a:defRPr>
      </a:lvl7pPr>
      <a:lvl8pPr marL="3924039" algn="l" defTabSz="1121154" rtl="0" eaLnBrk="1" latinLnBrk="1" hangingPunct="1">
        <a:defRPr sz="2207" kern="1200">
          <a:solidFill>
            <a:schemeClr val="tx1"/>
          </a:solidFill>
          <a:latin typeface="+mn-lt"/>
          <a:ea typeface="+mn-ea"/>
          <a:cs typeface="+mn-cs"/>
        </a:defRPr>
      </a:lvl8pPr>
      <a:lvl9pPr marL="4484615" algn="l" defTabSz="1121154" rtl="0" eaLnBrk="1" latinLnBrk="1" hangingPunct="1">
        <a:defRPr sz="22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tags" Target="../tags/tag134.xml"/><Relationship Id="rId3" Type="http://schemas.openxmlformats.org/officeDocument/2006/relationships/tags" Target="../tags/tag111.xml"/><Relationship Id="rId21" Type="http://schemas.openxmlformats.org/officeDocument/2006/relationships/tags" Target="../tags/tag129.xml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tags" Target="../tags/tag133.xml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20" Type="http://schemas.openxmlformats.org/officeDocument/2006/relationships/tags" Target="../tags/tag128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tags" Target="../tags/tag132.xml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tags" Target="../tags/tag131.xml"/><Relationship Id="rId28" Type="http://schemas.openxmlformats.org/officeDocument/2006/relationships/image" Target="../media/image6.png"/><Relationship Id="rId10" Type="http://schemas.openxmlformats.org/officeDocument/2006/relationships/tags" Target="../tags/tag118.xml"/><Relationship Id="rId19" Type="http://schemas.openxmlformats.org/officeDocument/2006/relationships/tags" Target="../tags/tag127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tags" Target="../tags/tag130.xml"/><Relationship Id="rId27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12" Type="http://schemas.openxmlformats.org/officeDocument/2006/relationships/tags" Target="../tags/tag163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5" Type="http://schemas.openxmlformats.org/officeDocument/2006/relationships/tags" Target="../tags/tag156.xml"/><Relationship Id="rId10" Type="http://schemas.openxmlformats.org/officeDocument/2006/relationships/tags" Target="../tags/tag161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tags" Target="../tags/tag176.xml"/><Relationship Id="rId18" Type="http://schemas.openxmlformats.org/officeDocument/2006/relationships/tags" Target="../tags/tag181.xml"/><Relationship Id="rId26" Type="http://schemas.openxmlformats.org/officeDocument/2006/relationships/tags" Target="../tags/tag189.xml"/><Relationship Id="rId39" Type="http://schemas.openxmlformats.org/officeDocument/2006/relationships/tags" Target="../tags/tag202.xml"/><Relationship Id="rId3" Type="http://schemas.openxmlformats.org/officeDocument/2006/relationships/tags" Target="../tags/tag166.xml"/><Relationship Id="rId21" Type="http://schemas.openxmlformats.org/officeDocument/2006/relationships/tags" Target="../tags/tag184.xml"/><Relationship Id="rId34" Type="http://schemas.openxmlformats.org/officeDocument/2006/relationships/tags" Target="../tags/tag197.xml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17" Type="http://schemas.openxmlformats.org/officeDocument/2006/relationships/tags" Target="../tags/tag180.xml"/><Relationship Id="rId25" Type="http://schemas.openxmlformats.org/officeDocument/2006/relationships/tags" Target="../tags/tag188.xml"/><Relationship Id="rId33" Type="http://schemas.openxmlformats.org/officeDocument/2006/relationships/tags" Target="../tags/tag196.xml"/><Relationship Id="rId38" Type="http://schemas.openxmlformats.org/officeDocument/2006/relationships/tags" Target="../tags/tag201.xml"/><Relationship Id="rId2" Type="http://schemas.openxmlformats.org/officeDocument/2006/relationships/tags" Target="../tags/tag165.xml"/><Relationship Id="rId16" Type="http://schemas.openxmlformats.org/officeDocument/2006/relationships/tags" Target="../tags/tag179.xml"/><Relationship Id="rId20" Type="http://schemas.openxmlformats.org/officeDocument/2006/relationships/tags" Target="../tags/tag183.xml"/><Relationship Id="rId29" Type="http://schemas.openxmlformats.org/officeDocument/2006/relationships/tags" Target="../tags/tag192.xml"/><Relationship Id="rId41" Type="http://schemas.openxmlformats.org/officeDocument/2006/relationships/slideLayout" Target="../slideLayouts/slideLayout4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24" Type="http://schemas.openxmlformats.org/officeDocument/2006/relationships/tags" Target="../tags/tag187.xml"/><Relationship Id="rId32" Type="http://schemas.openxmlformats.org/officeDocument/2006/relationships/tags" Target="../tags/tag195.xml"/><Relationship Id="rId37" Type="http://schemas.openxmlformats.org/officeDocument/2006/relationships/tags" Target="../tags/tag200.xml"/><Relationship Id="rId40" Type="http://schemas.openxmlformats.org/officeDocument/2006/relationships/tags" Target="../tags/tag203.xml"/><Relationship Id="rId5" Type="http://schemas.openxmlformats.org/officeDocument/2006/relationships/tags" Target="../tags/tag168.xml"/><Relationship Id="rId15" Type="http://schemas.openxmlformats.org/officeDocument/2006/relationships/tags" Target="../tags/tag178.xml"/><Relationship Id="rId23" Type="http://schemas.openxmlformats.org/officeDocument/2006/relationships/tags" Target="../tags/tag186.xml"/><Relationship Id="rId28" Type="http://schemas.openxmlformats.org/officeDocument/2006/relationships/tags" Target="../tags/tag191.xml"/><Relationship Id="rId36" Type="http://schemas.openxmlformats.org/officeDocument/2006/relationships/tags" Target="../tags/tag199.xml"/><Relationship Id="rId10" Type="http://schemas.openxmlformats.org/officeDocument/2006/relationships/tags" Target="../tags/tag173.xml"/><Relationship Id="rId19" Type="http://schemas.openxmlformats.org/officeDocument/2006/relationships/tags" Target="../tags/tag182.xml"/><Relationship Id="rId31" Type="http://schemas.openxmlformats.org/officeDocument/2006/relationships/tags" Target="../tags/tag194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tags" Target="../tags/tag177.xml"/><Relationship Id="rId22" Type="http://schemas.openxmlformats.org/officeDocument/2006/relationships/tags" Target="../tags/tag185.xml"/><Relationship Id="rId27" Type="http://schemas.openxmlformats.org/officeDocument/2006/relationships/tags" Target="../tags/tag190.xml"/><Relationship Id="rId30" Type="http://schemas.openxmlformats.org/officeDocument/2006/relationships/tags" Target="../tags/tag193.xml"/><Relationship Id="rId35" Type="http://schemas.openxmlformats.org/officeDocument/2006/relationships/tags" Target="../tags/tag19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21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image" Target="../media/image42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2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image" Target="../media/image43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2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10" Type="http://schemas.openxmlformats.org/officeDocument/2006/relationships/tags" Target="../tags/tag74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3" Type="http://schemas.openxmlformats.org/officeDocument/2006/relationships/tags" Target="../tags/tag230.xml"/><Relationship Id="rId21" Type="http://schemas.openxmlformats.org/officeDocument/2006/relationships/slideLayout" Target="../slideLayouts/slideLayout4.xml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20" Type="http://schemas.openxmlformats.org/officeDocument/2006/relationships/tags" Target="../tags/tag247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24" Type="http://schemas.openxmlformats.org/officeDocument/2006/relationships/image" Target="../media/image46.png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23" Type="http://schemas.openxmlformats.org/officeDocument/2006/relationships/image" Target="../media/image45.png"/><Relationship Id="rId10" Type="http://schemas.openxmlformats.org/officeDocument/2006/relationships/tags" Target="../tags/tag237.xml"/><Relationship Id="rId19" Type="http://schemas.openxmlformats.org/officeDocument/2006/relationships/tags" Target="../tags/tag246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250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10" Type="http://schemas.openxmlformats.org/officeDocument/2006/relationships/image" Target="../media/image48.png"/><Relationship Id="rId4" Type="http://schemas.openxmlformats.org/officeDocument/2006/relationships/tags" Target="../tags/tag257.xml"/><Relationship Id="rId9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10" Type="http://schemas.openxmlformats.org/officeDocument/2006/relationships/image" Target="../media/image49.png"/><Relationship Id="rId4" Type="http://schemas.openxmlformats.org/officeDocument/2006/relationships/tags" Target="../tags/tag265.xml"/><Relationship Id="rId9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13" Type="http://schemas.openxmlformats.org/officeDocument/2006/relationships/image" Target="../media/image51.png"/><Relationship Id="rId3" Type="http://schemas.openxmlformats.org/officeDocument/2006/relationships/tags" Target="../tags/tag272.xml"/><Relationship Id="rId7" Type="http://schemas.openxmlformats.org/officeDocument/2006/relationships/tags" Target="../tags/tag276.xml"/><Relationship Id="rId12" Type="http://schemas.openxmlformats.org/officeDocument/2006/relationships/image" Target="../media/image50.png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274.xml"/><Relationship Id="rId10" Type="http://schemas.openxmlformats.org/officeDocument/2006/relationships/tags" Target="../tags/tag279.xml"/><Relationship Id="rId4" Type="http://schemas.openxmlformats.org/officeDocument/2006/relationships/tags" Target="../tags/tag273.xml"/><Relationship Id="rId9" Type="http://schemas.openxmlformats.org/officeDocument/2006/relationships/tags" Target="../tags/tag278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287.xml"/><Relationship Id="rId3" Type="http://schemas.openxmlformats.org/officeDocument/2006/relationships/tags" Target="../tags/tag282.xml"/><Relationship Id="rId7" Type="http://schemas.openxmlformats.org/officeDocument/2006/relationships/tags" Target="../tags/tag286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10" Type="http://schemas.openxmlformats.org/officeDocument/2006/relationships/image" Target="../media/image52.png"/><Relationship Id="rId4" Type="http://schemas.openxmlformats.org/officeDocument/2006/relationships/tags" Target="../tags/tag283.xml"/><Relationship Id="rId9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290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5" Type="http://schemas.openxmlformats.org/officeDocument/2006/relationships/tags" Target="../tags/tag292.xml"/><Relationship Id="rId4" Type="http://schemas.openxmlformats.org/officeDocument/2006/relationships/tags" Target="../tags/tag29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29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image" Target="../media/image55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0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image" Target="../media/image56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0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310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tags" Target="../tags/tag108.xml"/><Relationship Id="rId3" Type="http://schemas.openxmlformats.org/officeDocument/2006/relationships/tags" Target="../tags/tag85.xml"/><Relationship Id="rId21" Type="http://schemas.openxmlformats.org/officeDocument/2006/relationships/tags" Target="../tags/tag103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image" Target="../media/image6.png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동산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홈쇼핑 상품 페이지 기획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802279" y="3659483"/>
            <a:ext cx="4158361" cy="1049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121154" rtl="0" eaLnBrk="1" latinLnBrk="1" hangingPunct="1">
              <a:spcBef>
                <a:spcPct val="0"/>
              </a:spcBef>
              <a:buNone/>
              <a:defRPr sz="3600" kern="1200">
                <a:solidFill>
                  <a:srgbClr val="FF7C8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동산 페이지</a:t>
            </a:r>
            <a:endParaRPr lang="en-US" altLang="ko-K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홈쇼핑 페이지</a:t>
            </a:r>
            <a:endParaRPr lang="en-US" altLang="ko-K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관리자 페이지</a:t>
            </a:r>
            <a:endParaRPr lang="ko-KR" altLang="en-US" sz="1800" dirty="0"/>
          </a:p>
        </p:txBody>
      </p:sp>
      <p:sp>
        <p:nvSpPr>
          <p:cNvPr id="5" name="직사각형 7"/>
          <p:cNvSpPr>
            <a:spLocks noChangeArrowheads="1"/>
          </p:cNvSpPr>
          <p:nvPr/>
        </p:nvSpPr>
        <p:spPr bwMode="auto">
          <a:xfrm>
            <a:off x="6904856" y="6004694"/>
            <a:ext cx="37576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 번호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TF_L_02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hangingPunct="1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작성일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2018-01-29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hangingPunct="1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최근 업데이트 일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2018-01-29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hangingPunct="1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작성자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홍 종원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810954" y="8125692"/>
            <a:ext cx="382531" cy="24931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6120680" cy="771401"/>
          </a:xfrm>
        </p:spPr>
        <p:txBody>
          <a:bodyPr/>
          <a:lstStyle/>
          <a:p>
            <a:pPr algn="l"/>
            <a:r>
              <a:rPr lang="ko-KR" altLang="en-US" dirty="0" smtClean="0"/>
              <a:t>관리자페이지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대출관리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상품세팅</a:t>
            </a:r>
            <a:r>
              <a:rPr lang="en-US" altLang="ko-KR" dirty="0" smtClean="0"/>
              <a:t>(</a:t>
            </a:r>
            <a:r>
              <a:rPr lang="ko-KR" altLang="en-US" dirty="0" smtClean="0"/>
              <a:t>홈쇼핑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2" y="1396181"/>
            <a:ext cx="1220008" cy="6417979"/>
          </a:xfrm>
          <a:prstGeom prst="rect">
            <a:avLst/>
          </a:prstGeom>
        </p:spPr>
      </p:pic>
      <p:sp>
        <p:nvSpPr>
          <p:cNvPr id="8" name="오른쪽 대괄호 7"/>
          <p:cNvSpPr/>
          <p:nvPr/>
        </p:nvSpPr>
        <p:spPr>
          <a:xfrm>
            <a:off x="1864296" y="1396181"/>
            <a:ext cx="144016" cy="11946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84448" y="1396181"/>
            <a:ext cx="16369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대출신청 정보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대출자 정보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(</a:t>
            </a:r>
            <a:r>
              <a:rPr lang="ko-KR" altLang="en-US" sz="1100" spc="-100" dirty="0" smtClean="0">
                <a:solidFill>
                  <a:srgbClr val="FF7C80"/>
                </a:solidFill>
              </a:rPr>
              <a:t>회원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err="1" smtClean="0">
                <a:solidFill>
                  <a:srgbClr val="FF7C80"/>
                </a:solidFill>
              </a:rPr>
              <a:t>관리자메모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 </a:t>
            </a:r>
            <a:r>
              <a:rPr lang="ko-KR" altLang="en-US" sz="1100" spc="-100" dirty="0" err="1" smtClean="0">
                <a:solidFill>
                  <a:srgbClr val="FF7C80"/>
                </a:solidFill>
              </a:rPr>
              <a:t>계좌정보</a:t>
            </a:r>
            <a:r>
              <a:rPr lang="ko-KR" altLang="en-US" sz="1100" spc="-100" dirty="0" err="1" smtClean="0"/>
              <a:t>는</a:t>
            </a:r>
            <a:r>
              <a:rPr lang="ko-KR" altLang="en-US" sz="1100" spc="-100" dirty="0" smtClean="0"/>
              <a:t> 기존과 동일</a:t>
            </a:r>
          </a:p>
        </p:txBody>
      </p:sp>
      <p:sp>
        <p:nvSpPr>
          <p:cNvPr id="10" name="오른쪽 대괄호 9"/>
          <p:cNvSpPr/>
          <p:nvPr/>
        </p:nvSpPr>
        <p:spPr>
          <a:xfrm>
            <a:off x="1864296" y="2615866"/>
            <a:ext cx="144016" cy="194866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4168552" y="1425165"/>
          <a:ext cx="7056784" cy="552450"/>
        </p:xfrm>
        <a:graphic>
          <a:graphicData uri="http://schemas.openxmlformats.org/drawingml/2006/table">
            <a:tbl>
              <a:tblPr/>
              <a:tblGrid>
                <a:gridCol w="7056784">
                  <a:extLst>
                    <a:ext uri="{9D8B030D-6E8A-4147-A177-3AD203B41FA5}">
                      <a16:colId xmlns:a16="http://schemas.microsoft.com/office/drawing/2014/main" val="368805371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0126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349013"/>
                  </a:ext>
                </a:extLst>
              </a:tr>
            </a:tbl>
          </a:graphicData>
        </a:graphic>
      </p:graphicFrame>
      <p:grpSp>
        <p:nvGrpSpPr>
          <p:cNvPr id="18" name="Checkbox"/>
          <p:cNvGrpSpPr/>
          <p:nvPr/>
        </p:nvGrpSpPr>
        <p:grpSpPr>
          <a:xfrm>
            <a:off x="7321805" y="1738118"/>
            <a:ext cx="681017" cy="187295"/>
            <a:chOff x="863600" y="1277161"/>
            <a:chExt cx="681017" cy="187295"/>
          </a:xfrm>
        </p:grpSpPr>
        <p:sp>
          <p:nvSpPr>
            <p:cNvPr id="21" name="Box"/>
            <p:cNvSpPr>
              <a:spLocks noChangeAspect="1" noChangeArrowheads="1"/>
            </p:cNvSpPr>
            <p:nvPr/>
          </p:nvSpPr>
          <p:spPr bwMode="auto">
            <a:xfrm>
              <a:off x="863600" y="1306515"/>
              <a:ext cx="128588" cy="12858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"/>
            <p:cNvSpPr txBox="1"/>
            <p:nvPr/>
          </p:nvSpPr>
          <p:spPr>
            <a:xfrm>
              <a:off x="1057304" y="1277161"/>
              <a:ext cx="487313" cy="1872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동산담보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Checkbox"/>
          <p:cNvGrpSpPr/>
          <p:nvPr/>
        </p:nvGrpSpPr>
        <p:grpSpPr>
          <a:xfrm>
            <a:off x="5270432" y="1738344"/>
            <a:ext cx="802845" cy="201978"/>
            <a:chOff x="863600" y="1269820"/>
            <a:chExt cx="802845" cy="201978"/>
          </a:xfrm>
        </p:grpSpPr>
        <p:grpSp>
          <p:nvGrpSpPr>
            <p:cNvPr id="24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26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Check" hidden="1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Text"/>
            <p:cNvSpPr txBox="1"/>
            <p:nvPr/>
          </p:nvSpPr>
          <p:spPr>
            <a:xfrm>
              <a:off x="1057304" y="1269820"/>
              <a:ext cx="609141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부동산담보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Checkbox"/>
          <p:cNvGrpSpPr/>
          <p:nvPr/>
        </p:nvGrpSpPr>
        <p:grpSpPr>
          <a:xfrm>
            <a:off x="9713168" y="1738340"/>
            <a:ext cx="559189" cy="201978"/>
            <a:chOff x="863600" y="1269820"/>
            <a:chExt cx="559189" cy="201978"/>
          </a:xfrm>
        </p:grpSpPr>
        <p:grpSp>
          <p:nvGrpSpPr>
            <p:cNvPr id="29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31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Check" hidden="1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Text"/>
            <p:cNvSpPr txBox="1"/>
            <p:nvPr/>
          </p:nvSpPr>
          <p:spPr>
            <a:xfrm>
              <a:off x="1057304" y="1269820"/>
              <a:ext cx="365485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홈쇼핑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4168552" y="2116262"/>
          <a:ext cx="7056784" cy="5145766"/>
        </p:xfrm>
        <a:graphic>
          <a:graphicData uri="http://schemas.openxmlformats.org/drawingml/2006/table">
            <a:tbl>
              <a:tblPr/>
              <a:tblGrid>
                <a:gridCol w="1764196">
                  <a:extLst>
                    <a:ext uri="{9D8B030D-6E8A-4147-A177-3AD203B41FA5}">
                      <a16:colId xmlns:a16="http://schemas.microsoft.com/office/drawing/2014/main" val="801341306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215323249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860415726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099399145"/>
                    </a:ext>
                  </a:extLst>
                </a:gridCol>
              </a:tblGrid>
              <a:tr h="25296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대출기본정보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85565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상품호수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382793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투자상품제목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02281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투자노출시작시간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51570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 기간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35446"/>
                  </a:ext>
                </a:extLst>
              </a:tr>
              <a:tr h="752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대출신청목적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83169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 타이틀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43880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이미지입력가능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127863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603975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담보유형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상환방식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39609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대출기간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제휴법인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전용투자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8933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채권구분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신탁담보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119404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수익한도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902787"/>
                  </a:ext>
                </a:extLst>
              </a:tr>
              <a:tr h="13580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심사총론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52033"/>
                  </a:ext>
                </a:extLst>
              </a:tr>
            </a:tbl>
          </a:graphicData>
        </a:graphic>
      </p:graphicFrame>
      <p:sp>
        <p:nvSpPr>
          <p:cNvPr id="35" name="Input Field"/>
          <p:cNvSpPr>
            <a:spLocks noChangeArrowheads="1"/>
          </p:cNvSpPr>
          <p:nvPr/>
        </p:nvSpPr>
        <p:spPr bwMode="auto">
          <a:xfrm>
            <a:off x="5988843" y="2641405"/>
            <a:ext cx="5020469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6" name="Input Field"/>
          <p:cNvSpPr>
            <a:spLocks noChangeArrowheads="1"/>
          </p:cNvSpPr>
          <p:nvPr/>
        </p:nvSpPr>
        <p:spPr bwMode="auto">
          <a:xfrm>
            <a:off x="5988843" y="2893399"/>
            <a:ext cx="9160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7" name="Input Field"/>
          <p:cNvSpPr>
            <a:spLocks noChangeArrowheads="1"/>
          </p:cNvSpPr>
          <p:nvPr/>
        </p:nvSpPr>
        <p:spPr bwMode="auto">
          <a:xfrm>
            <a:off x="5988843" y="3156109"/>
            <a:ext cx="9160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61" name="Drop-down" descr="&lt;SmartSettings&gt;&lt;SmartResize enabled=&quot;True&quot; minWidth=&quot;20&quot; minHeight=&quot;5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952483" y="3156819"/>
            <a:ext cx="456704" cy="206375"/>
            <a:chOff x="5537200" y="2495550"/>
            <a:chExt cx="1281113" cy="206375"/>
          </a:xfrm>
        </p:grpSpPr>
        <p:sp>
          <p:nvSpPr>
            <p:cNvPr id="62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</a:t>
              </a:r>
              <a:r>
                <a:rPr lang="ko-KR" alt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6511039" y="2579688"/>
              <a:ext cx="138049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Drop-down" descr="&lt;SmartSettings&gt;&lt;SmartResize enabled=&quot;True&quot; minWidth=&quot;20&quot; minHeight=&quot;5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434518" y="3156819"/>
            <a:ext cx="456704" cy="206375"/>
            <a:chOff x="5537200" y="2495550"/>
            <a:chExt cx="1281113" cy="206375"/>
          </a:xfrm>
        </p:grpSpPr>
        <p:sp>
          <p:nvSpPr>
            <p:cNvPr id="65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00</a:t>
              </a:r>
              <a:r>
                <a:rPr lang="ko-KR" alt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6511039" y="2579688"/>
              <a:ext cx="138049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7" name="Textarea"/>
          <p:cNvGrpSpPr/>
          <p:nvPr/>
        </p:nvGrpSpPr>
        <p:grpSpPr>
          <a:xfrm>
            <a:off x="5986650" y="3420733"/>
            <a:ext cx="5085210" cy="686448"/>
            <a:chOff x="595686" y="1261242"/>
            <a:chExt cx="5085210" cy="866775"/>
          </a:xfrm>
        </p:grpSpPr>
        <p:sp>
          <p:nvSpPr>
            <p:cNvPr id="68" name="Text"/>
            <p:cNvSpPr/>
            <p:nvPr/>
          </p:nvSpPr>
          <p:spPr>
            <a:xfrm>
              <a:off x="595686" y="1261242"/>
              <a:ext cx="5085210" cy="866775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Textarea</a:t>
              </a:r>
            </a:p>
          </p:txBody>
        </p:sp>
        <p:sp>
          <p:nvSpPr>
            <p:cNvPr id="69" name="Resize Handle"/>
            <p:cNvSpPr>
              <a:spLocks noChangeAspect="1" noEditPoints="1"/>
            </p:cNvSpPr>
            <p:nvPr/>
          </p:nvSpPr>
          <p:spPr bwMode="auto">
            <a:xfrm>
              <a:off x="5499285" y="1993080"/>
              <a:ext cx="11906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Scrollbar" descr="&lt;SmartSettings&gt;&lt;SmartResize enabled=&quot;True&quot; minWidth=&quot;7&quot; minHeight=&quot;6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1078591" y="3414332"/>
            <a:ext cx="132818" cy="690943"/>
            <a:chOff x="5066754" y="1652475"/>
            <a:chExt cx="144017" cy="2089473"/>
          </a:xfrm>
          <a:solidFill>
            <a:srgbClr val="FFFFFF"/>
          </a:solidFill>
        </p:grpSpPr>
        <p:sp>
          <p:nvSpPr>
            <p:cNvPr id="77" name="Track"/>
            <p:cNvSpPr/>
            <p:nvPr/>
          </p:nvSpPr>
          <p:spPr>
            <a:xfrm rot="5400000">
              <a:off x="4094026" y="2625203"/>
              <a:ext cx="2089473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2"/>
              </p:custDataLst>
            </p:nvPr>
          </p:nvSpPr>
          <p:spPr>
            <a:xfrm rot="5400000">
              <a:off x="4793105" y="2306191"/>
              <a:ext cx="691313" cy="7749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rot="10800000" flipH="1">
              <a:off x="5104060" y="1831665"/>
              <a:ext cx="69405" cy="10940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5104062" y="3583489"/>
              <a:ext cx="69405" cy="10940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871826" y="3041607"/>
            <a:ext cx="341760" cy="43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 smtClean="0"/>
              <a:t>~</a:t>
            </a:r>
            <a:endParaRPr lang="ko-KR" altLang="en-US" spc="-100" dirty="0" smtClean="0"/>
          </a:p>
        </p:txBody>
      </p:sp>
      <p:sp>
        <p:nvSpPr>
          <p:cNvPr id="89" name="Input Field"/>
          <p:cNvSpPr>
            <a:spLocks noChangeArrowheads="1"/>
          </p:cNvSpPr>
          <p:nvPr/>
        </p:nvSpPr>
        <p:spPr bwMode="auto">
          <a:xfrm>
            <a:off x="8186014" y="3156109"/>
            <a:ext cx="9160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90" name="Drop-down" descr="&lt;SmartSettings&gt;&lt;SmartResize enabled=&quot;True&quot; minWidth=&quot;20&quot; minHeight=&quot;5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9149654" y="3156819"/>
            <a:ext cx="456704" cy="206375"/>
            <a:chOff x="5537200" y="2495550"/>
            <a:chExt cx="1281113" cy="206375"/>
          </a:xfrm>
        </p:grpSpPr>
        <p:sp>
          <p:nvSpPr>
            <p:cNvPr id="91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</a:t>
              </a:r>
              <a:r>
                <a:rPr lang="ko-KR" alt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6511039" y="2579688"/>
              <a:ext cx="138049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3" name="Drop-down" descr="&lt;SmartSettings&gt;&lt;SmartResize enabled=&quot;True&quot; minWidth=&quot;20&quot; minHeight=&quot;5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9631689" y="3156819"/>
            <a:ext cx="456704" cy="206375"/>
            <a:chOff x="5537200" y="2495550"/>
            <a:chExt cx="1281113" cy="206375"/>
          </a:xfrm>
        </p:grpSpPr>
        <p:sp>
          <p:nvSpPr>
            <p:cNvPr id="94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00</a:t>
              </a:r>
              <a:r>
                <a:rPr lang="ko-KR" alt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6511039" y="2579688"/>
              <a:ext cx="138049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Drop-down" descr="&lt;SmartSettings&gt;&lt;SmartResize enabled=&quot;True&quot; minWidth=&quot;20&quot; minHeight=&quot;5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6952483" y="2893399"/>
            <a:ext cx="456704" cy="206375"/>
            <a:chOff x="5537200" y="2495550"/>
            <a:chExt cx="1281113" cy="206375"/>
          </a:xfrm>
        </p:grpSpPr>
        <p:sp>
          <p:nvSpPr>
            <p:cNvPr id="97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</a:t>
              </a:r>
              <a:r>
                <a:rPr lang="ko-KR" alt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6511039" y="2579688"/>
              <a:ext cx="138049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Drop-down" descr="&lt;SmartSettings&gt;&lt;SmartResize enabled=&quot;True&quot; minWidth=&quot;20&quot; minHeight=&quot;5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7434518" y="2893399"/>
            <a:ext cx="456704" cy="206375"/>
            <a:chOff x="5537200" y="2495550"/>
            <a:chExt cx="1281113" cy="206375"/>
          </a:xfrm>
        </p:grpSpPr>
        <p:sp>
          <p:nvSpPr>
            <p:cNvPr id="100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00</a:t>
              </a:r>
              <a:r>
                <a:rPr lang="ko-KR" alt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6511039" y="2579688"/>
              <a:ext cx="138049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2" name="Checkbox"/>
          <p:cNvGrpSpPr/>
          <p:nvPr/>
        </p:nvGrpSpPr>
        <p:grpSpPr>
          <a:xfrm>
            <a:off x="10198454" y="3150830"/>
            <a:ext cx="924673" cy="201978"/>
            <a:chOff x="863600" y="1269820"/>
            <a:chExt cx="924673" cy="201978"/>
          </a:xfrm>
        </p:grpSpPr>
        <p:grpSp>
          <p:nvGrpSpPr>
            <p:cNvPr id="103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05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Check" hidden="1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4" name="Text"/>
            <p:cNvSpPr txBox="1"/>
            <p:nvPr/>
          </p:nvSpPr>
          <p:spPr>
            <a:xfrm>
              <a:off x="1057304" y="1269820"/>
              <a:ext cx="730969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얼리버드타임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Input Field"/>
          <p:cNvSpPr>
            <a:spLocks noChangeArrowheads="1"/>
          </p:cNvSpPr>
          <p:nvPr/>
        </p:nvSpPr>
        <p:spPr bwMode="auto">
          <a:xfrm>
            <a:off x="5988843" y="4152251"/>
            <a:ext cx="5020469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08" name="Input Field"/>
          <p:cNvSpPr>
            <a:spLocks noChangeArrowheads="1"/>
          </p:cNvSpPr>
          <p:nvPr/>
        </p:nvSpPr>
        <p:spPr bwMode="auto">
          <a:xfrm>
            <a:off x="5988843" y="4406222"/>
            <a:ext cx="45164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09" name="Button"/>
          <p:cNvSpPr/>
          <p:nvPr/>
        </p:nvSpPr>
        <p:spPr>
          <a:xfrm>
            <a:off x="10543381" y="4406221"/>
            <a:ext cx="642938" cy="20637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Input Field"/>
          <p:cNvSpPr>
            <a:spLocks noChangeArrowheads="1"/>
          </p:cNvSpPr>
          <p:nvPr/>
        </p:nvSpPr>
        <p:spPr bwMode="auto">
          <a:xfrm>
            <a:off x="5988843" y="4658485"/>
            <a:ext cx="163609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114" name="Drop-down" descr="&lt;SmartSettings&gt;&lt;SmartResize enabled=&quot;True&quot; minWidth=&quot;20&quot; minHeight=&quot;5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9510607" y="4912682"/>
            <a:ext cx="1640855" cy="206375"/>
            <a:chOff x="5537200" y="2495550"/>
            <a:chExt cx="1281113" cy="206375"/>
          </a:xfrm>
        </p:grpSpPr>
        <p:sp>
          <p:nvSpPr>
            <p:cNvPr id="115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만기일시상환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6732792" y="2579688"/>
              <a:ext cx="38424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7" name="Drop-down" descr="&lt;SmartSettings&gt;&lt;SmartResize enabled=&quot;True&quot; minWidth=&quot;20&quot; minHeight=&quot;5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5984081" y="5421181"/>
            <a:ext cx="1640855" cy="206375"/>
            <a:chOff x="5537200" y="2495550"/>
            <a:chExt cx="1281113" cy="206375"/>
          </a:xfrm>
        </p:grpSpPr>
        <p:sp>
          <p:nvSpPr>
            <p:cNvPr id="118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일반담보부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6732792" y="2579688"/>
              <a:ext cx="38424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3" name="Drop-down" descr="&lt;SmartSettings&gt;&lt;SmartResize enabled=&quot;True&quot; minWidth=&quot;20&quot; minHeight=&quot;5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5984081" y="4909965"/>
            <a:ext cx="1640855" cy="206375"/>
            <a:chOff x="5537200" y="2495550"/>
            <a:chExt cx="1281113" cy="206375"/>
          </a:xfrm>
        </p:grpSpPr>
        <p:sp>
          <p:nvSpPr>
            <p:cNvPr id="124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농축수산물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6732792" y="2579688"/>
              <a:ext cx="38424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7" name="Checkbox"/>
          <p:cNvGrpSpPr/>
          <p:nvPr/>
        </p:nvGrpSpPr>
        <p:grpSpPr>
          <a:xfrm>
            <a:off x="9575165" y="5156715"/>
            <a:ext cx="1327028" cy="201978"/>
            <a:chOff x="863600" y="1269820"/>
            <a:chExt cx="1327028" cy="201978"/>
          </a:xfrm>
        </p:grpSpPr>
        <p:grpSp>
          <p:nvGrpSpPr>
            <p:cNvPr id="128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30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Check" hidden="1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9" name="Text"/>
            <p:cNvSpPr txBox="1"/>
            <p:nvPr/>
          </p:nvSpPr>
          <p:spPr>
            <a:xfrm>
              <a:off x="1057304" y="1269820"/>
              <a:ext cx="1133324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체크시 제휴법인전용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Checkbox"/>
          <p:cNvGrpSpPr/>
          <p:nvPr/>
        </p:nvGrpSpPr>
        <p:grpSpPr>
          <a:xfrm>
            <a:off x="9569450" y="5410845"/>
            <a:ext cx="1363896" cy="201978"/>
            <a:chOff x="863600" y="1269820"/>
            <a:chExt cx="1363896" cy="201978"/>
          </a:xfrm>
        </p:grpSpPr>
        <p:grpSp>
          <p:nvGrpSpPr>
            <p:cNvPr id="133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35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Check" hidden="1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4" name="Text"/>
            <p:cNvSpPr txBox="1"/>
            <p:nvPr/>
          </p:nvSpPr>
          <p:spPr>
            <a:xfrm>
              <a:off x="1057304" y="1269820"/>
              <a:ext cx="1170192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체크시 신탁담보 상품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8" name="Input Field"/>
          <p:cNvSpPr>
            <a:spLocks noChangeArrowheads="1"/>
          </p:cNvSpPr>
          <p:nvPr/>
        </p:nvSpPr>
        <p:spPr bwMode="auto">
          <a:xfrm>
            <a:off x="5988843" y="5676022"/>
            <a:ext cx="163609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139" name="Textarea"/>
          <p:cNvGrpSpPr/>
          <p:nvPr/>
        </p:nvGrpSpPr>
        <p:grpSpPr>
          <a:xfrm>
            <a:off x="5986650" y="5937662"/>
            <a:ext cx="5085210" cy="1297375"/>
            <a:chOff x="595686" y="1261242"/>
            <a:chExt cx="5085210" cy="866775"/>
          </a:xfrm>
        </p:grpSpPr>
        <p:sp>
          <p:nvSpPr>
            <p:cNvPr id="140" name="Text"/>
            <p:cNvSpPr/>
            <p:nvPr/>
          </p:nvSpPr>
          <p:spPr>
            <a:xfrm>
              <a:off x="595686" y="1261242"/>
              <a:ext cx="5085210" cy="866775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Textarea</a:t>
              </a:r>
            </a:p>
          </p:txBody>
        </p:sp>
        <p:sp>
          <p:nvSpPr>
            <p:cNvPr id="141" name="Resize Handle"/>
            <p:cNvSpPr>
              <a:spLocks noChangeAspect="1" noEditPoints="1"/>
            </p:cNvSpPr>
            <p:nvPr/>
          </p:nvSpPr>
          <p:spPr bwMode="auto">
            <a:xfrm>
              <a:off x="5499285" y="1993080"/>
              <a:ext cx="11906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2" name="Scrollbar" descr="&lt;SmartSettings&gt;&lt;SmartResize enabled=&quot;True&quot; minWidth=&quot;7&quot; minHeight=&quot;6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11078591" y="5941471"/>
            <a:ext cx="132818" cy="1293566"/>
            <a:chOff x="5066754" y="1652475"/>
            <a:chExt cx="144017" cy="2089473"/>
          </a:xfrm>
          <a:solidFill>
            <a:srgbClr val="FFFFFF"/>
          </a:solidFill>
        </p:grpSpPr>
        <p:sp>
          <p:nvSpPr>
            <p:cNvPr id="143" name="Track"/>
            <p:cNvSpPr/>
            <p:nvPr/>
          </p:nvSpPr>
          <p:spPr>
            <a:xfrm rot="5400000">
              <a:off x="4094026" y="2625203"/>
              <a:ext cx="2089473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 rot="5400000">
              <a:off x="4467431" y="2470300"/>
              <a:ext cx="1342662" cy="7749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0800000" flipH="1">
              <a:off x="5104060" y="1748187"/>
              <a:ext cx="69405" cy="5843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5104062" y="3657309"/>
              <a:ext cx="69405" cy="5843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2084448" y="3310214"/>
            <a:ext cx="119455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100" dirty="0" smtClean="0"/>
              <a:t>상품 타입 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(</a:t>
            </a:r>
            <a:r>
              <a:rPr lang="ko-KR" altLang="en-US" sz="1100" spc="-100" dirty="0" smtClean="0">
                <a:solidFill>
                  <a:srgbClr val="FF7C80"/>
                </a:solidFill>
              </a:rPr>
              <a:t>신설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)</a:t>
            </a:r>
          </a:p>
          <a:p>
            <a:endParaRPr lang="en-US" altLang="ko-KR" sz="1100" spc="-100" dirty="0">
              <a:solidFill>
                <a:srgbClr val="FF7C80"/>
              </a:solidFill>
            </a:endParaRPr>
          </a:p>
          <a:p>
            <a:r>
              <a:rPr lang="ko-KR" altLang="en-US" sz="1100" spc="-100" dirty="0" smtClean="0"/>
              <a:t>대출기본정보</a:t>
            </a:r>
            <a:r>
              <a:rPr lang="ko-KR" altLang="en-US" sz="1100" spc="-100" dirty="0" smtClean="0">
                <a:solidFill>
                  <a:srgbClr val="FF7C80"/>
                </a:solidFill>
              </a:rPr>
              <a:t> 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(</a:t>
            </a:r>
            <a:r>
              <a:rPr lang="ko-KR" altLang="en-US" sz="1100" spc="-100" dirty="0" smtClean="0">
                <a:solidFill>
                  <a:srgbClr val="FF7C80"/>
                </a:solidFill>
              </a:rPr>
              <a:t>변경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)</a:t>
            </a:r>
          </a:p>
        </p:txBody>
      </p:sp>
      <p:sp>
        <p:nvSpPr>
          <p:cNvPr id="112" name="오른쪽 대괄호 111"/>
          <p:cNvSpPr/>
          <p:nvPr/>
        </p:nvSpPr>
        <p:spPr>
          <a:xfrm>
            <a:off x="1864296" y="6364734"/>
            <a:ext cx="144016" cy="144942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2084448" y="6486667"/>
            <a:ext cx="1819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100" dirty="0" smtClean="0">
                <a:solidFill>
                  <a:srgbClr val="FF7C80"/>
                </a:solidFill>
              </a:rPr>
              <a:t>Together Scoring / Grade,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대출금리 및 수수료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채무자수수료 및 연체 이율 세팅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/>
              <a:t>기존과 동일</a:t>
            </a:r>
          </a:p>
        </p:txBody>
      </p:sp>
      <p:sp>
        <p:nvSpPr>
          <p:cNvPr id="120" name="Check"/>
          <p:cNvSpPr>
            <a:spLocks noChangeAspect="1"/>
          </p:cNvSpPr>
          <p:nvPr/>
        </p:nvSpPr>
        <p:spPr bwMode="auto">
          <a:xfrm>
            <a:off x="9735569" y="1801008"/>
            <a:ext cx="96838" cy="80963"/>
          </a:xfrm>
          <a:custGeom>
            <a:avLst/>
            <a:gdLst>
              <a:gd name="T0" fmla="*/ 49 w 61"/>
              <a:gd name="T1" fmla="*/ 0 h 51"/>
              <a:gd name="T2" fmla="*/ 27 w 61"/>
              <a:gd name="T3" fmla="*/ 31 h 51"/>
              <a:gd name="T4" fmla="*/ 9 w 61"/>
              <a:gd name="T5" fmla="*/ 18 h 51"/>
              <a:gd name="T6" fmla="*/ 0 w 61"/>
              <a:gd name="T7" fmla="*/ 30 h 51"/>
              <a:gd name="T8" fmla="*/ 18 w 61"/>
              <a:gd name="T9" fmla="*/ 43 h 51"/>
              <a:gd name="T10" fmla="*/ 30 w 61"/>
              <a:gd name="T11" fmla="*/ 51 h 51"/>
              <a:gd name="T12" fmla="*/ 39 w 61"/>
              <a:gd name="T13" fmla="*/ 39 h 51"/>
              <a:gd name="T14" fmla="*/ 61 w 61"/>
              <a:gd name="T15" fmla="*/ 9 h 51"/>
              <a:gd name="T16" fmla="*/ 49 w 61"/>
              <a:gd name="T1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51">
                <a:moveTo>
                  <a:pt x="49" y="0"/>
                </a:moveTo>
                <a:lnTo>
                  <a:pt x="27" y="31"/>
                </a:lnTo>
                <a:lnTo>
                  <a:pt x="9" y="18"/>
                </a:lnTo>
                <a:lnTo>
                  <a:pt x="0" y="30"/>
                </a:lnTo>
                <a:lnTo>
                  <a:pt x="18" y="43"/>
                </a:lnTo>
                <a:lnTo>
                  <a:pt x="30" y="51"/>
                </a:lnTo>
                <a:lnTo>
                  <a:pt x="39" y="39"/>
                </a:lnTo>
                <a:lnTo>
                  <a:pt x="61" y="9"/>
                </a:lnTo>
                <a:lnTo>
                  <a:pt x="49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6432" y="905337"/>
            <a:ext cx="2209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smtClean="0"/>
              <a:t>홈쇼핑 </a:t>
            </a:r>
            <a:r>
              <a:rPr lang="ko-KR" altLang="en-US" sz="1100" spc="-100" dirty="0" smtClean="0"/>
              <a:t>담보 대출 </a:t>
            </a:r>
            <a:r>
              <a:rPr lang="ko-KR" altLang="en-US" sz="1100" spc="-100" dirty="0" smtClean="0"/>
              <a:t>상품 </a:t>
            </a:r>
            <a:r>
              <a:rPr lang="ko-KR" altLang="en-US" sz="1100" spc="-100" dirty="0" smtClean="0"/>
              <a:t>세팅 양식</a:t>
            </a:r>
            <a:endParaRPr lang="ko-KR" altLang="en-US" sz="1100" spc="-100" dirty="0" smtClean="0"/>
          </a:p>
        </p:txBody>
      </p:sp>
    </p:spTree>
    <p:extLst>
      <p:ext uri="{BB962C8B-B14F-4D97-AF65-F5344CB8AC3E}">
        <p14:creationId xmlns:p14="http://schemas.microsoft.com/office/powerpoint/2010/main" val="22480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810954" y="8125692"/>
            <a:ext cx="382531" cy="24931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5832648" cy="771401"/>
          </a:xfrm>
        </p:spPr>
        <p:txBody>
          <a:bodyPr/>
          <a:lstStyle/>
          <a:p>
            <a:r>
              <a:rPr lang="ko-KR" altLang="en-US" dirty="0"/>
              <a:t>관리자페이지 </a:t>
            </a:r>
            <a:r>
              <a:rPr lang="en-US" altLang="ko-KR" dirty="0"/>
              <a:t>/ </a:t>
            </a:r>
            <a:r>
              <a:rPr lang="ko-KR" altLang="en-US" dirty="0" err="1"/>
              <a:t>대출관리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 smtClean="0"/>
              <a:t>상품세팅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홈쇼핑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2" y="1396181"/>
            <a:ext cx="1220008" cy="6417979"/>
          </a:xfrm>
          <a:prstGeom prst="rect">
            <a:avLst/>
          </a:prstGeom>
        </p:spPr>
      </p:pic>
      <p:sp>
        <p:nvSpPr>
          <p:cNvPr id="8" name="오른쪽 대괄호 7"/>
          <p:cNvSpPr/>
          <p:nvPr/>
        </p:nvSpPr>
        <p:spPr>
          <a:xfrm>
            <a:off x="1864296" y="1396181"/>
            <a:ext cx="144016" cy="11946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84448" y="1396181"/>
            <a:ext cx="16369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대출신청 정보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대출자 정보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(</a:t>
            </a:r>
            <a:r>
              <a:rPr lang="ko-KR" altLang="en-US" sz="1100" spc="-100" dirty="0" smtClean="0">
                <a:solidFill>
                  <a:srgbClr val="FF7C80"/>
                </a:solidFill>
              </a:rPr>
              <a:t>회원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err="1" smtClean="0">
                <a:solidFill>
                  <a:srgbClr val="FF7C80"/>
                </a:solidFill>
              </a:rPr>
              <a:t>관리자메모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 </a:t>
            </a:r>
            <a:r>
              <a:rPr lang="ko-KR" altLang="en-US" sz="1100" spc="-100" dirty="0" err="1" smtClean="0">
                <a:solidFill>
                  <a:srgbClr val="FF7C80"/>
                </a:solidFill>
              </a:rPr>
              <a:t>계좌정보</a:t>
            </a:r>
            <a:r>
              <a:rPr lang="ko-KR" altLang="en-US" sz="1100" spc="-100" dirty="0" err="1" smtClean="0"/>
              <a:t>는</a:t>
            </a:r>
            <a:r>
              <a:rPr lang="ko-KR" altLang="en-US" sz="1100" spc="-100" dirty="0" smtClean="0"/>
              <a:t> 기존과 동일</a:t>
            </a:r>
          </a:p>
        </p:txBody>
      </p:sp>
      <p:sp>
        <p:nvSpPr>
          <p:cNvPr id="137" name="오른쪽 대괄호 136"/>
          <p:cNvSpPr/>
          <p:nvPr/>
        </p:nvSpPr>
        <p:spPr>
          <a:xfrm>
            <a:off x="1864296" y="4612597"/>
            <a:ext cx="144016" cy="600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478596"/>
              </p:ext>
            </p:extLst>
          </p:nvPr>
        </p:nvGraphicFramePr>
        <p:xfrm>
          <a:off x="5104656" y="1450952"/>
          <a:ext cx="6336704" cy="5612091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781084176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68041649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59795475"/>
                    </a:ext>
                  </a:extLst>
                </a:gridCol>
              </a:tblGrid>
              <a:tr h="33012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대출상품 이미지</a:t>
                      </a: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46554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기본 이미지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520462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마감 이미지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587080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판넬 이미지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84819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판넬 이미지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4413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판넬 이미지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139631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이미지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191249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오픈마켓 판넬 이미지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844763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 이미지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114618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511482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 이미지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867337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111705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 이미지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220423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412784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 이미지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682094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283704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창고 이미지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966783"/>
                  </a:ext>
                </a:extLst>
              </a:tr>
            </a:tbl>
          </a:graphicData>
        </a:graphic>
      </p:graphicFrame>
      <p:sp>
        <p:nvSpPr>
          <p:cNvPr id="147" name="Button"/>
          <p:cNvSpPr/>
          <p:nvPr/>
        </p:nvSpPr>
        <p:spPr>
          <a:xfrm>
            <a:off x="10729639" y="2496622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Button"/>
          <p:cNvSpPr/>
          <p:nvPr/>
        </p:nvSpPr>
        <p:spPr>
          <a:xfrm>
            <a:off x="10727163" y="2828209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Button"/>
          <p:cNvSpPr/>
          <p:nvPr/>
        </p:nvSpPr>
        <p:spPr>
          <a:xfrm>
            <a:off x="10727163" y="3154760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/>
          <p:cNvSpPr/>
          <p:nvPr/>
        </p:nvSpPr>
        <p:spPr>
          <a:xfrm>
            <a:off x="10727163" y="3481311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/>
          <p:cNvSpPr/>
          <p:nvPr/>
        </p:nvSpPr>
        <p:spPr>
          <a:xfrm>
            <a:off x="10727163" y="3807862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Button"/>
          <p:cNvSpPr/>
          <p:nvPr/>
        </p:nvSpPr>
        <p:spPr>
          <a:xfrm>
            <a:off x="10727163" y="4134413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Button"/>
          <p:cNvSpPr/>
          <p:nvPr/>
        </p:nvSpPr>
        <p:spPr>
          <a:xfrm>
            <a:off x="10727163" y="4807131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/>
          <p:cNvSpPr/>
          <p:nvPr/>
        </p:nvSpPr>
        <p:spPr>
          <a:xfrm>
            <a:off x="10727163" y="5461418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/>
          <p:cNvSpPr/>
          <p:nvPr/>
        </p:nvSpPr>
        <p:spPr>
          <a:xfrm>
            <a:off x="10727163" y="6127502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/>
          <p:cNvSpPr/>
          <p:nvPr/>
        </p:nvSpPr>
        <p:spPr>
          <a:xfrm>
            <a:off x="10727163" y="6787115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Button"/>
          <p:cNvSpPr/>
          <p:nvPr/>
        </p:nvSpPr>
        <p:spPr>
          <a:xfrm>
            <a:off x="10729639" y="1825938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Button"/>
          <p:cNvSpPr/>
          <p:nvPr/>
        </p:nvSpPr>
        <p:spPr>
          <a:xfrm>
            <a:off x="10727163" y="2157525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4448" y="4807131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100" dirty="0" smtClean="0"/>
              <a:t>대출상품 이미지 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(</a:t>
            </a:r>
            <a:r>
              <a:rPr lang="ko-KR" altLang="en-US" sz="1100" spc="-100" dirty="0" smtClean="0">
                <a:solidFill>
                  <a:srgbClr val="FF7C80"/>
                </a:solidFill>
              </a:rPr>
              <a:t>변경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)</a:t>
            </a:r>
          </a:p>
        </p:txBody>
      </p:sp>
      <p:sp>
        <p:nvSpPr>
          <p:cNvPr id="28" name="오른쪽 대괄호 27"/>
          <p:cNvSpPr/>
          <p:nvPr/>
        </p:nvSpPr>
        <p:spPr>
          <a:xfrm>
            <a:off x="1864296" y="6364734"/>
            <a:ext cx="144016" cy="144942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84448" y="6486667"/>
            <a:ext cx="1819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100" dirty="0" smtClean="0">
                <a:solidFill>
                  <a:srgbClr val="FF7C80"/>
                </a:solidFill>
              </a:rPr>
              <a:t>Together Scoring / Grade,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대출금리 및 수수료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채무자수수료 및 연체 이율 세팅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/>
              <a:t>기존과 동일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6432" y="905337"/>
            <a:ext cx="2209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smtClean="0"/>
              <a:t>홈쇼핑 </a:t>
            </a:r>
            <a:r>
              <a:rPr lang="ko-KR" altLang="en-US" sz="1100" spc="-100" dirty="0" smtClean="0"/>
              <a:t>담보 대출 </a:t>
            </a:r>
            <a:r>
              <a:rPr lang="ko-KR" altLang="en-US" sz="1100" spc="-100" dirty="0" smtClean="0"/>
              <a:t>상품 </a:t>
            </a:r>
            <a:r>
              <a:rPr lang="ko-KR" altLang="en-US" sz="1100" spc="-100" dirty="0" smtClean="0"/>
              <a:t>세팅 양식</a:t>
            </a:r>
            <a:endParaRPr lang="ko-KR" altLang="en-US" sz="1100" spc="-100" dirty="0" smtClean="0"/>
          </a:p>
        </p:txBody>
      </p:sp>
    </p:spTree>
    <p:extLst>
      <p:ext uri="{BB962C8B-B14F-4D97-AF65-F5344CB8AC3E}">
        <p14:creationId xmlns:p14="http://schemas.microsoft.com/office/powerpoint/2010/main" val="8505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602301" y="1684214"/>
          <a:ext cx="7721601" cy="4438650"/>
        </p:xfrm>
        <a:graphic>
          <a:graphicData uri="http://schemas.openxmlformats.org/drawingml/2006/table">
            <a:tbl>
              <a:tblPr/>
              <a:tblGrid>
                <a:gridCol w="1884951">
                  <a:extLst>
                    <a:ext uri="{9D8B030D-6E8A-4147-A177-3AD203B41FA5}">
                      <a16:colId xmlns:a16="http://schemas.microsoft.com/office/drawing/2014/main" val="859168213"/>
                    </a:ext>
                  </a:extLst>
                </a:gridCol>
                <a:gridCol w="1884951">
                  <a:extLst>
                    <a:ext uri="{9D8B030D-6E8A-4147-A177-3AD203B41FA5}">
                      <a16:colId xmlns:a16="http://schemas.microsoft.com/office/drawing/2014/main" val="4154390186"/>
                    </a:ext>
                  </a:extLst>
                </a:gridCol>
                <a:gridCol w="516687">
                  <a:extLst>
                    <a:ext uri="{9D8B030D-6E8A-4147-A177-3AD203B41FA5}">
                      <a16:colId xmlns:a16="http://schemas.microsoft.com/office/drawing/2014/main" val="1101049277"/>
                    </a:ext>
                  </a:extLst>
                </a:gridCol>
                <a:gridCol w="516687">
                  <a:extLst>
                    <a:ext uri="{9D8B030D-6E8A-4147-A177-3AD203B41FA5}">
                      <a16:colId xmlns:a16="http://schemas.microsoft.com/office/drawing/2014/main" val="3622455163"/>
                    </a:ext>
                  </a:extLst>
                </a:gridCol>
                <a:gridCol w="516687">
                  <a:extLst>
                    <a:ext uri="{9D8B030D-6E8A-4147-A177-3AD203B41FA5}">
                      <a16:colId xmlns:a16="http://schemas.microsoft.com/office/drawing/2014/main" val="1070237464"/>
                    </a:ext>
                  </a:extLst>
                </a:gridCol>
                <a:gridCol w="516687">
                  <a:extLst>
                    <a:ext uri="{9D8B030D-6E8A-4147-A177-3AD203B41FA5}">
                      <a16:colId xmlns:a16="http://schemas.microsoft.com/office/drawing/2014/main" val="1254994942"/>
                    </a:ext>
                  </a:extLst>
                </a:gridCol>
                <a:gridCol w="1884951">
                  <a:extLst>
                    <a:ext uri="{9D8B030D-6E8A-4147-A177-3AD203B41FA5}">
                      <a16:colId xmlns:a16="http://schemas.microsoft.com/office/drawing/2014/main" val="4182366201"/>
                    </a:ext>
                  </a:extLst>
                </a:gridCol>
              </a:tblGrid>
              <a:tr h="37147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대출금액 및 감정가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2923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대출 금액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53998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대출금액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담보감정가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6204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투게더감정가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투자모집금액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10862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 투자 가능 금액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충당투자금액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3461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중도인출금액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일부상환금액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79844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LTV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자동계산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5811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SafetyZone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잔여금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투게더 등급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자동계산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26982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월상환 원금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자동계산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월상환 이자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자동계산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10465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실제상환일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상환일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497334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LTV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72034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810954" y="8125692"/>
            <a:ext cx="382531" cy="24931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5904656" cy="771401"/>
          </a:xfrm>
        </p:spPr>
        <p:txBody>
          <a:bodyPr/>
          <a:lstStyle/>
          <a:p>
            <a:r>
              <a:rPr lang="ko-KR" altLang="en-US" dirty="0"/>
              <a:t>관리자페이지 </a:t>
            </a:r>
            <a:r>
              <a:rPr lang="en-US" altLang="ko-KR" dirty="0"/>
              <a:t>/ </a:t>
            </a:r>
            <a:r>
              <a:rPr lang="ko-KR" altLang="en-US" dirty="0" err="1"/>
              <a:t>대출관리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 smtClean="0"/>
              <a:t>상품세팅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홈쇼핑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2" y="1396181"/>
            <a:ext cx="1220008" cy="6417979"/>
          </a:xfrm>
          <a:prstGeom prst="rect">
            <a:avLst/>
          </a:prstGeom>
        </p:spPr>
      </p:pic>
      <p:sp>
        <p:nvSpPr>
          <p:cNvPr id="8" name="오른쪽 대괄호 7"/>
          <p:cNvSpPr/>
          <p:nvPr/>
        </p:nvSpPr>
        <p:spPr>
          <a:xfrm>
            <a:off x="1864296" y="1396181"/>
            <a:ext cx="144016" cy="11946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84448" y="1396181"/>
            <a:ext cx="16369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대출신청 정보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대출자 정보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(</a:t>
            </a:r>
            <a:r>
              <a:rPr lang="ko-KR" altLang="en-US" sz="1100" spc="-100" dirty="0" smtClean="0">
                <a:solidFill>
                  <a:srgbClr val="FF7C80"/>
                </a:solidFill>
              </a:rPr>
              <a:t>회원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err="1" smtClean="0">
                <a:solidFill>
                  <a:srgbClr val="FF7C80"/>
                </a:solidFill>
              </a:rPr>
              <a:t>관리자메모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 </a:t>
            </a:r>
            <a:r>
              <a:rPr lang="ko-KR" altLang="en-US" sz="1100" spc="-100" dirty="0" err="1" smtClean="0">
                <a:solidFill>
                  <a:srgbClr val="FF7C80"/>
                </a:solidFill>
              </a:rPr>
              <a:t>계좌정보</a:t>
            </a:r>
            <a:r>
              <a:rPr lang="ko-KR" altLang="en-US" sz="1100" spc="-100" dirty="0" err="1" smtClean="0"/>
              <a:t>는</a:t>
            </a:r>
            <a:r>
              <a:rPr lang="ko-KR" altLang="en-US" sz="1100" spc="-100" dirty="0" smtClean="0"/>
              <a:t> 기존과 동일</a:t>
            </a:r>
          </a:p>
        </p:txBody>
      </p:sp>
      <p:sp>
        <p:nvSpPr>
          <p:cNvPr id="137" name="오른쪽 대괄호 136"/>
          <p:cNvSpPr/>
          <p:nvPr/>
        </p:nvSpPr>
        <p:spPr>
          <a:xfrm>
            <a:off x="1864296" y="5247804"/>
            <a:ext cx="144016" cy="108394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084448" y="5658969"/>
            <a:ext cx="1515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100" dirty="0" smtClean="0"/>
              <a:t>대출금액</a:t>
            </a:r>
            <a:r>
              <a:rPr lang="en-US" altLang="ko-KR" sz="1100" spc="-100" dirty="0" smtClean="0"/>
              <a:t> </a:t>
            </a:r>
            <a:r>
              <a:rPr lang="ko-KR" altLang="en-US" sz="1100" spc="-100" dirty="0"/>
              <a:t> </a:t>
            </a:r>
            <a:r>
              <a:rPr lang="ko-KR" altLang="en-US" sz="1100" spc="-100" dirty="0" smtClean="0"/>
              <a:t>및 감정가 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(</a:t>
            </a:r>
            <a:r>
              <a:rPr lang="ko-KR" altLang="en-US" sz="1100" spc="-100" dirty="0" smtClean="0">
                <a:solidFill>
                  <a:srgbClr val="FF7C80"/>
                </a:solidFill>
              </a:rPr>
              <a:t>변경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)</a:t>
            </a:r>
            <a:r>
              <a:rPr lang="ko-KR" altLang="en-US" sz="1100" spc="-100" dirty="0" smtClean="0"/>
              <a:t> </a:t>
            </a:r>
            <a:endParaRPr lang="en-US" altLang="ko-KR" sz="1100" spc="-100" dirty="0" smtClean="0"/>
          </a:p>
        </p:txBody>
      </p:sp>
      <p:sp>
        <p:nvSpPr>
          <p:cNvPr id="28" name="오른쪽 대괄호 27"/>
          <p:cNvSpPr/>
          <p:nvPr/>
        </p:nvSpPr>
        <p:spPr>
          <a:xfrm>
            <a:off x="1864296" y="6364734"/>
            <a:ext cx="144016" cy="144942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84448" y="6486667"/>
            <a:ext cx="1819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100" dirty="0" smtClean="0">
                <a:solidFill>
                  <a:srgbClr val="FF7C80"/>
                </a:solidFill>
              </a:rPr>
              <a:t>Together Scoring / Grade,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대출금리 및 수수료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채무자수수료 및 연체 이율 세팅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/>
              <a:t>기존과 동일</a:t>
            </a:r>
          </a:p>
        </p:txBody>
      </p:sp>
      <p:sp>
        <p:nvSpPr>
          <p:cNvPr id="31" name="Input Field"/>
          <p:cNvSpPr>
            <a:spLocks noChangeArrowheads="1"/>
          </p:cNvSpPr>
          <p:nvPr/>
        </p:nvSpPr>
        <p:spPr bwMode="auto">
          <a:xfrm>
            <a:off x="9137104" y="2131084"/>
            <a:ext cx="2880320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3411" y="2095771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rgbClr val="FF7755"/>
                </a:solidFill>
              </a:rPr>
              <a:t>0</a:t>
            </a:r>
            <a:r>
              <a:rPr lang="ko-KR" altLang="en-US" sz="1200" b="1" spc="-100" dirty="0" smtClean="0">
                <a:solidFill>
                  <a:srgbClr val="FF7755"/>
                </a:solidFill>
              </a:rPr>
              <a:t>원</a:t>
            </a:r>
          </a:p>
        </p:txBody>
      </p:sp>
      <p:sp>
        <p:nvSpPr>
          <p:cNvPr id="33" name="Input Field"/>
          <p:cNvSpPr>
            <a:spLocks noChangeArrowheads="1"/>
          </p:cNvSpPr>
          <p:nvPr/>
        </p:nvSpPr>
        <p:spPr bwMode="auto">
          <a:xfrm>
            <a:off x="7480920" y="2504177"/>
            <a:ext cx="864096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4" name="Input Field"/>
          <p:cNvSpPr>
            <a:spLocks noChangeArrowheads="1"/>
          </p:cNvSpPr>
          <p:nvPr/>
        </p:nvSpPr>
        <p:spPr bwMode="auto">
          <a:xfrm>
            <a:off x="7480920" y="4362629"/>
            <a:ext cx="864096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6" name="Input Field"/>
          <p:cNvSpPr>
            <a:spLocks noChangeArrowheads="1"/>
          </p:cNvSpPr>
          <p:nvPr/>
        </p:nvSpPr>
        <p:spPr bwMode="auto">
          <a:xfrm>
            <a:off x="11378906" y="2504177"/>
            <a:ext cx="864096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7" name="Input Field"/>
          <p:cNvSpPr>
            <a:spLocks noChangeArrowheads="1"/>
          </p:cNvSpPr>
          <p:nvPr/>
        </p:nvSpPr>
        <p:spPr bwMode="auto">
          <a:xfrm>
            <a:off x="11378906" y="2889300"/>
            <a:ext cx="864096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45611" y="2468864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/>
              <a:t>0</a:t>
            </a:r>
            <a:r>
              <a:rPr lang="ko-KR" altLang="en-US" sz="1200" b="1" spc="-100" dirty="0" smtClean="0"/>
              <a:t>원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45611" y="2853987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/>
              <a:t>0</a:t>
            </a:r>
            <a:r>
              <a:rPr lang="ko-KR" altLang="en-US" sz="1200" b="1" spc="-100" dirty="0" smtClean="0"/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5611" y="3222466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/>
              <a:t>0</a:t>
            </a:r>
            <a:r>
              <a:rPr lang="ko-KR" altLang="en-US" sz="1200" b="1" spc="-100" dirty="0" smtClean="0"/>
              <a:t>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5611" y="3590945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/>
              <a:t>0</a:t>
            </a:r>
            <a:r>
              <a:rPr lang="ko-KR" altLang="en-US" sz="1200" b="1" spc="-100" dirty="0" smtClean="0"/>
              <a:t>원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66003" y="3222466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/>
              <a:t>0</a:t>
            </a:r>
            <a:r>
              <a:rPr lang="ko-KR" altLang="en-US" sz="1200" b="1" spc="-100" dirty="0" smtClean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66003" y="3590945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/>
              <a:t>0</a:t>
            </a:r>
            <a:r>
              <a:rPr lang="ko-KR" altLang="en-US" sz="1200" b="1" spc="-100" dirty="0" smtClean="0"/>
              <a:t>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66003" y="2482353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/>
              <a:t>0</a:t>
            </a:r>
            <a:r>
              <a:rPr lang="ko-KR" altLang="en-US" sz="1200" b="1" spc="-100" dirty="0" smtClean="0"/>
              <a:t>원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66003" y="2850832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rgbClr val="FF7755"/>
                </a:solidFill>
              </a:rPr>
              <a:t>0</a:t>
            </a:r>
            <a:r>
              <a:rPr lang="ko-KR" altLang="en-US" sz="1200" b="1" spc="-100" dirty="0" smtClean="0">
                <a:solidFill>
                  <a:srgbClr val="FF7755"/>
                </a:solidFill>
              </a:rPr>
              <a:t>원</a:t>
            </a:r>
          </a:p>
        </p:txBody>
      </p:sp>
      <p:grpSp>
        <p:nvGrpSpPr>
          <p:cNvPr id="49" name="Checkbox"/>
          <p:cNvGrpSpPr/>
          <p:nvPr/>
        </p:nvGrpSpPr>
        <p:grpSpPr>
          <a:xfrm>
            <a:off x="6984811" y="3994150"/>
            <a:ext cx="681017" cy="187295"/>
            <a:chOff x="863600" y="1277161"/>
            <a:chExt cx="681017" cy="187295"/>
          </a:xfrm>
        </p:grpSpPr>
        <p:grpSp>
          <p:nvGrpSpPr>
            <p:cNvPr id="50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52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Text"/>
            <p:cNvSpPr txBox="1"/>
            <p:nvPr/>
          </p:nvSpPr>
          <p:spPr>
            <a:xfrm>
              <a:off x="1057304" y="1277161"/>
              <a:ext cx="487313" cy="1872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자동계산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845611" y="4327316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rgbClr val="0070C0"/>
                </a:solidFill>
              </a:rPr>
              <a:t>0</a:t>
            </a:r>
            <a:r>
              <a:rPr lang="ko-KR" altLang="en-US" sz="1200" b="1" spc="-100" dirty="0" smtClean="0">
                <a:solidFill>
                  <a:srgbClr val="0070C0"/>
                </a:solidFill>
              </a:rPr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25763" y="4685446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rgbClr val="0070C0"/>
                </a:solidFill>
              </a:rPr>
              <a:t>0</a:t>
            </a:r>
            <a:r>
              <a:rPr lang="ko-KR" altLang="en-US" sz="1200" b="1" spc="-100" dirty="0" smtClean="0">
                <a:solidFill>
                  <a:srgbClr val="0070C0"/>
                </a:solidFill>
              </a:rPr>
              <a:t>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225336" y="4685446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rgbClr val="0070C0"/>
                </a:solidFill>
              </a:rPr>
              <a:t>0</a:t>
            </a:r>
            <a:r>
              <a:rPr lang="ko-KR" altLang="en-US" sz="1200" b="1" spc="-100" dirty="0" smtClean="0">
                <a:solidFill>
                  <a:srgbClr val="0070C0"/>
                </a:solidFill>
              </a:rPr>
              <a:t>원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250983" y="4327316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rgbClr val="0070C0"/>
                </a:solidFill>
              </a:rPr>
              <a:t>T4</a:t>
            </a:r>
            <a:endParaRPr lang="ko-KR" altLang="en-US" sz="1200" b="1" spc="-100" dirty="0" smtClean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45611" y="5046025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/>
              <a:t>0</a:t>
            </a:r>
            <a:r>
              <a:rPr lang="ko-KR" altLang="en-US" sz="1200" b="1" spc="-100" dirty="0" smtClean="0"/>
              <a:t>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66003" y="5055570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/>
              <a:t>0</a:t>
            </a:r>
            <a:r>
              <a:rPr lang="ko-KR" altLang="en-US" sz="1200" b="1" spc="-100" dirty="0" smtClean="0"/>
              <a:t>원</a:t>
            </a:r>
          </a:p>
        </p:txBody>
      </p:sp>
      <p:sp>
        <p:nvSpPr>
          <p:cNvPr id="60" name="Input Field"/>
          <p:cNvSpPr>
            <a:spLocks noChangeArrowheads="1"/>
          </p:cNvSpPr>
          <p:nvPr/>
        </p:nvSpPr>
        <p:spPr bwMode="auto">
          <a:xfrm>
            <a:off x="11557000" y="5097289"/>
            <a:ext cx="546100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198085" y="509728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00" dirty="0" smtClean="0"/>
              <a:t>매월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040034" y="5097289"/>
            <a:ext cx="288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00" smtClean="0"/>
              <a:t>일</a:t>
            </a:r>
            <a:endParaRPr lang="ko-KR" altLang="en-US" sz="1000" spc="-100" dirty="0" smtClean="0"/>
          </a:p>
        </p:txBody>
      </p:sp>
      <p:sp>
        <p:nvSpPr>
          <p:cNvPr id="63" name="Input Field"/>
          <p:cNvSpPr>
            <a:spLocks noChangeArrowheads="1"/>
          </p:cNvSpPr>
          <p:nvPr/>
        </p:nvSpPr>
        <p:spPr bwMode="auto">
          <a:xfrm>
            <a:off x="7583074" y="5686586"/>
            <a:ext cx="1193989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24160" y="509728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00" dirty="0" smtClean="0"/>
              <a:t>매월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66109" y="5097289"/>
            <a:ext cx="288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00" smtClean="0"/>
              <a:t>일</a:t>
            </a:r>
            <a:endParaRPr lang="ko-KR" altLang="en-US" sz="1000" spc="-1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6848016" y="5643580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rgbClr val="0070C0"/>
                </a:solidFill>
              </a:rPr>
              <a:t>0%</a:t>
            </a:r>
            <a:endParaRPr lang="ko-KR" altLang="en-US" sz="1200" b="1" spc="-100" dirty="0" smtClean="0">
              <a:solidFill>
                <a:srgbClr val="0070C0"/>
              </a:solidFill>
            </a:endParaRPr>
          </a:p>
        </p:txBody>
      </p:sp>
      <p:sp>
        <p:nvSpPr>
          <p:cNvPr id="67" name="Input Field"/>
          <p:cNvSpPr>
            <a:spLocks noChangeArrowheads="1"/>
          </p:cNvSpPr>
          <p:nvPr/>
        </p:nvSpPr>
        <p:spPr bwMode="auto">
          <a:xfrm>
            <a:off x="7480920" y="2892331"/>
            <a:ext cx="864096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68" name="Input Field"/>
          <p:cNvSpPr>
            <a:spLocks noChangeArrowheads="1"/>
          </p:cNvSpPr>
          <p:nvPr/>
        </p:nvSpPr>
        <p:spPr bwMode="auto">
          <a:xfrm>
            <a:off x="7480920" y="3253006"/>
            <a:ext cx="864096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69" name="Input Field"/>
          <p:cNvSpPr>
            <a:spLocks noChangeArrowheads="1"/>
          </p:cNvSpPr>
          <p:nvPr/>
        </p:nvSpPr>
        <p:spPr bwMode="auto">
          <a:xfrm>
            <a:off x="7583764" y="5097289"/>
            <a:ext cx="546100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6432" y="905337"/>
            <a:ext cx="2209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smtClean="0"/>
              <a:t>홈쇼핑 </a:t>
            </a:r>
            <a:r>
              <a:rPr lang="ko-KR" altLang="en-US" sz="1100" spc="-100" dirty="0" smtClean="0"/>
              <a:t>담보 대출 </a:t>
            </a:r>
            <a:r>
              <a:rPr lang="ko-KR" altLang="en-US" sz="1100" spc="-100" dirty="0" smtClean="0"/>
              <a:t>상품 </a:t>
            </a:r>
            <a:r>
              <a:rPr lang="ko-KR" altLang="en-US" sz="1100" spc="-100" dirty="0" smtClean="0"/>
              <a:t>세팅 양식</a:t>
            </a:r>
            <a:endParaRPr lang="ko-KR" altLang="en-US" sz="1100" spc="-100" dirty="0" smtClean="0"/>
          </a:p>
        </p:txBody>
      </p:sp>
    </p:spTree>
    <p:extLst>
      <p:ext uri="{BB962C8B-B14F-4D97-AF65-F5344CB8AC3E}">
        <p14:creationId xmlns:p14="http://schemas.microsoft.com/office/powerpoint/2010/main" val="39445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888432" cy="771401"/>
          </a:xfrm>
        </p:spPr>
        <p:txBody>
          <a:bodyPr/>
          <a:lstStyle/>
          <a:p>
            <a:r>
              <a:rPr lang="ko-KR" altLang="en-US" dirty="0" smtClean="0"/>
              <a:t>서비스 페이지 </a:t>
            </a:r>
            <a:r>
              <a:rPr lang="en-US" altLang="ko-KR" dirty="0" smtClean="0"/>
              <a:t>/ GNB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54" y="964134"/>
            <a:ext cx="11755491" cy="35533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20480" y="1684214"/>
            <a:ext cx="1654619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spc="-100" dirty="0" smtClean="0"/>
              <a:t>P2P Care</a:t>
            </a:r>
          </a:p>
          <a:p>
            <a:pPr algn="ctr">
              <a:lnSpc>
                <a:spcPct val="150000"/>
              </a:lnSpc>
            </a:pPr>
            <a:r>
              <a:rPr lang="ko-KR" altLang="en-US" sz="1800" spc="-100" dirty="0" smtClean="0"/>
              <a:t>일반 부동산 담보</a:t>
            </a:r>
            <a:endParaRPr lang="en-US" altLang="ko-KR" sz="1800" spc="-100" dirty="0" smtClean="0"/>
          </a:p>
          <a:p>
            <a:pPr algn="ctr">
              <a:lnSpc>
                <a:spcPct val="150000"/>
              </a:lnSpc>
            </a:pPr>
            <a:r>
              <a:rPr lang="ko-KR" altLang="en-US" sz="1800" spc="-100" dirty="0" smtClean="0">
                <a:solidFill>
                  <a:srgbClr val="FF7755"/>
                </a:solidFill>
              </a:rPr>
              <a:t>동산 담보</a:t>
            </a:r>
            <a:endParaRPr lang="en-US" altLang="ko-KR" sz="1800" spc="-100" dirty="0" smtClean="0">
              <a:solidFill>
                <a:srgbClr val="FF775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spc="-100" dirty="0" smtClean="0">
                <a:solidFill>
                  <a:srgbClr val="FF7755"/>
                </a:solidFill>
              </a:rPr>
              <a:t>홈쇼핑</a:t>
            </a:r>
            <a:endParaRPr lang="en-US" altLang="ko-KR" sz="1800" spc="-100" dirty="0" smtClean="0">
              <a:solidFill>
                <a:srgbClr val="FF775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spc="-100" dirty="0" smtClean="0"/>
              <a:t>지난 투자 보기</a:t>
            </a:r>
            <a:endParaRPr lang="en-US" altLang="ko-KR" sz="1800" spc="-100" dirty="0" smtClean="0"/>
          </a:p>
          <a:p>
            <a:pPr algn="ctr">
              <a:lnSpc>
                <a:spcPct val="150000"/>
              </a:lnSpc>
            </a:pPr>
            <a:r>
              <a:rPr lang="ko-KR" altLang="en-US" sz="1800" spc="-100" dirty="0" smtClean="0"/>
              <a:t>법인 투자 상담</a:t>
            </a:r>
            <a:endParaRPr lang="en-US" altLang="ko-KR" sz="1800" spc="-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819550" y="4989617"/>
            <a:ext cx="4741490" cy="943069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GNB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메뉴중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투자하기 부분에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동산담보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], [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홈쇼핑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메뉴 추가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이용안내 부분에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동산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홈쇼핑 가이드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메뉴 추가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6912" y="1684214"/>
            <a:ext cx="1850186" cy="30008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spc="-100" dirty="0" smtClean="0"/>
              <a:t>투자가이드</a:t>
            </a:r>
            <a:endParaRPr lang="en-US" altLang="ko-KR" sz="1800" spc="-100" dirty="0" smtClean="0"/>
          </a:p>
          <a:p>
            <a:pPr algn="ctr">
              <a:lnSpc>
                <a:spcPct val="150000"/>
              </a:lnSpc>
            </a:pPr>
            <a:r>
              <a:rPr lang="en-US" altLang="ko-KR" sz="1800" spc="-100" dirty="0" smtClean="0"/>
              <a:t>P2PCare </a:t>
            </a:r>
            <a:r>
              <a:rPr lang="ko-KR" altLang="en-US" sz="1800" spc="-100" dirty="0" smtClean="0"/>
              <a:t>가이드</a:t>
            </a:r>
            <a:endParaRPr lang="en-US" altLang="ko-KR" sz="1800" spc="-100" dirty="0" smtClean="0"/>
          </a:p>
          <a:p>
            <a:pPr algn="ctr">
              <a:lnSpc>
                <a:spcPct val="150000"/>
              </a:lnSpc>
            </a:pPr>
            <a:r>
              <a:rPr lang="ko-KR" altLang="en-US" sz="1800" spc="-100" dirty="0" smtClean="0">
                <a:solidFill>
                  <a:srgbClr val="FF7755"/>
                </a:solidFill>
              </a:rPr>
              <a:t>동산</a:t>
            </a:r>
            <a:r>
              <a:rPr lang="en-US" altLang="ko-KR" sz="1800" spc="-100" dirty="0" smtClean="0">
                <a:solidFill>
                  <a:srgbClr val="FF7755"/>
                </a:solidFill>
              </a:rPr>
              <a:t>,</a:t>
            </a:r>
            <a:r>
              <a:rPr lang="ko-KR" altLang="en-US" sz="1800" spc="-100" dirty="0" smtClean="0">
                <a:solidFill>
                  <a:srgbClr val="FF7755"/>
                </a:solidFill>
              </a:rPr>
              <a:t>홈쇼핑 가이드</a:t>
            </a:r>
            <a:endParaRPr lang="en-US" altLang="ko-KR" sz="1800" spc="-100" dirty="0" smtClean="0">
              <a:solidFill>
                <a:srgbClr val="FF775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spc="-100" dirty="0" err="1" smtClean="0"/>
              <a:t>투자후기</a:t>
            </a:r>
            <a:endParaRPr lang="en-US" altLang="ko-KR" sz="1800" spc="-100" dirty="0" smtClean="0"/>
          </a:p>
          <a:p>
            <a:pPr algn="ctr">
              <a:lnSpc>
                <a:spcPct val="150000"/>
              </a:lnSpc>
            </a:pPr>
            <a:r>
              <a:rPr lang="ko-KR" altLang="en-US" sz="1800" spc="-100" dirty="0" smtClean="0"/>
              <a:t>공지사항</a:t>
            </a:r>
            <a:endParaRPr lang="en-US" altLang="ko-KR" sz="1800" spc="-100" dirty="0" smtClean="0"/>
          </a:p>
          <a:p>
            <a:pPr algn="ctr">
              <a:lnSpc>
                <a:spcPct val="150000"/>
              </a:lnSpc>
            </a:pPr>
            <a:r>
              <a:rPr lang="en-US" altLang="ko-KR" sz="1800" spc="-100" dirty="0" smtClean="0"/>
              <a:t>FAQ</a:t>
            </a:r>
          </a:p>
          <a:p>
            <a:pPr algn="ctr">
              <a:lnSpc>
                <a:spcPct val="150000"/>
              </a:lnSpc>
            </a:pPr>
            <a:r>
              <a:rPr lang="ko-KR" altLang="en-US" sz="1800" spc="-100" dirty="0" err="1" smtClean="0"/>
              <a:t>메일문의</a:t>
            </a:r>
            <a:endParaRPr lang="en-US" altLang="ko-KR" sz="1800" spc="-100" dirty="0" smtClean="0"/>
          </a:p>
        </p:txBody>
      </p:sp>
    </p:spTree>
    <p:extLst>
      <p:ext uri="{BB962C8B-B14F-4D97-AF65-F5344CB8AC3E}">
        <p14:creationId xmlns:p14="http://schemas.microsoft.com/office/powerpoint/2010/main" val="35948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80120" y="2404"/>
            <a:ext cx="4032448" cy="771401"/>
          </a:xfrm>
        </p:spPr>
        <p:txBody>
          <a:bodyPr/>
          <a:lstStyle/>
          <a:p>
            <a:r>
              <a:rPr lang="ko-KR" altLang="en-US" smtClean="0"/>
              <a:t>동산담보</a:t>
            </a:r>
            <a:r>
              <a:rPr lang="ko-KR" altLang="en-US" dirty="0" smtClean="0"/>
              <a:t> 상품 리스트 페이지</a:t>
            </a:r>
            <a:endParaRPr lang="ko-KR" altLang="en-US" dirty="0"/>
          </a:p>
        </p:txBody>
      </p:sp>
      <p:sp>
        <p:nvSpPr>
          <p:cNvPr id="8" name="Rectangle"/>
          <p:cNvSpPr/>
          <p:nvPr/>
        </p:nvSpPr>
        <p:spPr>
          <a:xfrm>
            <a:off x="716444" y="1518262"/>
            <a:ext cx="8996724" cy="59986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67" y="2975354"/>
            <a:ext cx="8836085" cy="45052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12568" y="3716642"/>
            <a:ext cx="625192" cy="307777"/>
          </a:xfrm>
          <a:prstGeom prst="rect">
            <a:avLst/>
          </a:prstGeom>
          <a:solidFill>
            <a:srgbClr val="CCE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 dirty="0" smtClean="0"/>
              <a:t>동산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56384" y="4199490"/>
            <a:ext cx="6408712" cy="102846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67469" y="4766675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 dirty="0" smtClean="0">
                <a:solidFill>
                  <a:srgbClr val="FF0000"/>
                </a:solidFill>
              </a:rPr>
              <a:t>담보 유형 미정</a:t>
            </a:r>
            <a:endParaRPr lang="en-US" altLang="ko-KR" sz="1400" spc="-100" dirty="0" smtClean="0">
              <a:solidFill>
                <a:srgbClr val="FF0000"/>
              </a:solidFill>
            </a:endParaRPr>
          </a:p>
        </p:txBody>
      </p:sp>
      <p:grpSp>
        <p:nvGrpSpPr>
          <p:cNvPr id="10" name="Checkbox"/>
          <p:cNvGrpSpPr/>
          <p:nvPr/>
        </p:nvGrpSpPr>
        <p:grpSpPr>
          <a:xfrm>
            <a:off x="2813404" y="4339361"/>
            <a:ext cx="802845" cy="201978"/>
            <a:chOff x="863600" y="1269820"/>
            <a:chExt cx="802845" cy="201978"/>
          </a:xfrm>
        </p:grpSpPr>
        <p:grpSp>
          <p:nvGrpSpPr>
            <p:cNvPr id="11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3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" name="Text"/>
            <p:cNvSpPr txBox="1"/>
            <p:nvPr/>
          </p:nvSpPr>
          <p:spPr>
            <a:xfrm>
              <a:off x="1057304" y="1269820"/>
              <a:ext cx="609141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농축수산물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Checkbox"/>
          <p:cNvGrpSpPr/>
          <p:nvPr/>
        </p:nvGrpSpPr>
        <p:grpSpPr>
          <a:xfrm>
            <a:off x="3958945" y="4338502"/>
            <a:ext cx="802845" cy="201978"/>
            <a:chOff x="863600" y="1269820"/>
            <a:chExt cx="802845" cy="201978"/>
          </a:xfrm>
        </p:grpSpPr>
        <p:grpSp>
          <p:nvGrpSpPr>
            <p:cNvPr id="16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8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" name="Text"/>
            <p:cNvSpPr txBox="1"/>
            <p:nvPr/>
          </p:nvSpPr>
          <p:spPr>
            <a:xfrm>
              <a:off x="1057304" y="1269820"/>
              <a:ext cx="609141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명품귀금속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Checkbox"/>
          <p:cNvGrpSpPr/>
          <p:nvPr/>
        </p:nvGrpSpPr>
        <p:grpSpPr>
          <a:xfrm>
            <a:off x="5150205" y="4326640"/>
            <a:ext cx="681017" cy="201978"/>
            <a:chOff x="863600" y="1269820"/>
            <a:chExt cx="681017" cy="201978"/>
          </a:xfrm>
        </p:grpSpPr>
        <p:grpSp>
          <p:nvGrpSpPr>
            <p:cNvPr id="21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23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Text"/>
            <p:cNvSpPr txBox="1"/>
            <p:nvPr/>
          </p:nvSpPr>
          <p:spPr>
            <a:xfrm>
              <a:off x="1057304" y="1269820"/>
              <a:ext cx="487313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의류잡화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/>
          <p:cNvGrpSpPr/>
          <p:nvPr/>
        </p:nvGrpSpPr>
        <p:grpSpPr>
          <a:xfrm>
            <a:off x="6267805" y="4321551"/>
            <a:ext cx="924673" cy="201978"/>
            <a:chOff x="863600" y="1269820"/>
            <a:chExt cx="924673" cy="201978"/>
          </a:xfrm>
        </p:grpSpPr>
        <p:grpSp>
          <p:nvGrpSpPr>
            <p:cNvPr id="26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28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" name="Text"/>
            <p:cNvSpPr txBox="1"/>
            <p:nvPr/>
          </p:nvSpPr>
          <p:spPr>
            <a:xfrm>
              <a:off x="1057304" y="1269820"/>
              <a:ext cx="730969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매출채권주식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Checkbox"/>
          <p:cNvGrpSpPr/>
          <p:nvPr/>
        </p:nvGrpSpPr>
        <p:grpSpPr>
          <a:xfrm>
            <a:off x="7682968" y="4321551"/>
            <a:ext cx="437360" cy="201978"/>
            <a:chOff x="863600" y="1269820"/>
            <a:chExt cx="437360" cy="201978"/>
          </a:xfrm>
        </p:grpSpPr>
        <p:grpSp>
          <p:nvGrpSpPr>
            <p:cNvPr id="31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33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" name="Text"/>
            <p:cNvSpPr txBox="1"/>
            <p:nvPr/>
          </p:nvSpPr>
          <p:spPr>
            <a:xfrm>
              <a:off x="1057304" y="1269820"/>
              <a:ext cx="243656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기타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728392" y="5999690"/>
            <a:ext cx="2033398" cy="28803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33067" y="1518262"/>
            <a:ext cx="8980101" cy="6700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33067" y="2188270"/>
            <a:ext cx="4529851" cy="6700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62919" y="2188270"/>
            <a:ext cx="4450250" cy="6700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615004" y="1627839"/>
            <a:ext cx="1223412" cy="43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 smtClean="0"/>
              <a:t>동산 담보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94153" y="2293667"/>
            <a:ext cx="2260555" cy="43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 smtClean="0"/>
              <a:t>동산</a:t>
            </a:r>
            <a:r>
              <a:rPr lang="en-US" altLang="ko-KR" spc="-100" dirty="0" smtClean="0"/>
              <a:t>,</a:t>
            </a:r>
            <a:r>
              <a:rPr lang="ko-KR" altLang="en-US" spc="-100" dirty="0" smtClean="0"/>
              <a:t>홈쇼핑 가이드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73932" y="2293667"/>
            <a:ext cx="1882247" cy="43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 smtClean="0"/>
              <a:t>P2P</a:t>
            </a:r>
            <a:r>
              <a:rPr lang="ko-KR" altLang="en-US" spc="-100" dirty="0" smtClean="0"/>
              <a:t>투자가이드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0907" y="2038721"/>
            <a:ext cx="4733002" cy="921279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26347" y="3572245"/>
            <a:ext cx="7448342" cy="2962212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"/>
          <p:cNvGrpSpPr/>
          <p:nvPr/>
        </p:nvGrpSpPr>
        <p:grpSpPr>
          <a:xfrm>
            <a:off x="613389" y="2001910"/>
            <a:ext cx="195622" cy="261608"/>
            <a:chOff x="4210" y="-11904"/>
            <a:chExt cx="195621" cy="261605"/>
          </a:xfrm>
        </p:grpSpPr>
        <p:sp>
          <p:nvSpPr>
            <p:cNvPr id="44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"/>
          <p:cNvGrpSpPr/>
          <p:nvPr/>
        </p:nvGrpSpPr>
        <p:grpSpPr>
          <a:xfrm>
            <a:off x="2208509" y="3535433"/>
            <a:ext cx="195622" cy="253914"/>
            <a:chOff x="4210" y="-11904"/>
            <a:chExt cx="195621" cy="253911"/>
          </a:xfrm>
        </p:grpSpPr>
        <p:sp>
          <p:nvSpPr>
            <p:cNvPr id="47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1"/>
            <p:cNvSpPr txBox="1"/>
            <p:nvPr/>
          </p:nvSpPr>
          <p:spPr>
            <a:xfrm>
              <a:off x="19049" y="-11904"/>
              <a:ext cx="166068" cy="253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8921080" y="3492552"/>
            <a:ext cx="3744416" cy="2728166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Description&gt;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 홈쇼핑 가이드 버튼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동산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 가이드 페이지로 이동합니다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 검색 필터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정해져있는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담보유형에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따라 검색이 가능합니다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80120" y="2404"/>
            <a:ext cx="4221698" cy="771401"/>
          </a:xfrm>
        </p:spPr>
        <p:txBody>
          <a:bodyPr/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상품 리스트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"/>
          <p:cNvSpPr/>
          <p:nvPr/>
        </p:nvSpPr>
        <p:spPr>
          <a:xfrm>
            <a:off x="716444" y="1518262"/>
            <a:ext cx="8996724" cy="59986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4" name="Tile (1x2)" descr="&lt;SmartSettings&gt;&lt;SmartResize enabled=&quot;True&quot; minWidth=&quot;25&quot; minHeight=&quot;25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84561" y="2394120"/>
            <a:ext cx="8251360" cy="4114629"/>
            <a:chOff x="1639094" y="1022033"/>
            <a:chExt cx="1438276" cy="2013347"/>
          </a:xfrm>
        </p:grpSpPr>
        <p:sp>
          <p:nvSpPr>
            <p:cNvPr id="15" name="Tile Background"/>
            <p:cNvSpPr>
              <a:spLocks noChangeAspect="1" noChangeArrowheads="1"/>
            </p:cNvSpPr>
            <p:nvPr/>
          </p:nvSpPr>
          <p:spPr bwMode="auto">
            <a:xfrm>
              <a:off x="1639094" y="1022033"/>
              <a:ext cx="1438275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ile Header Line" descr="&lt;SmartSettings&gt;&lt;SmartResize anchorLeft=&quot;Relative&quot; anchorTop=&quot;Absolute&quot; anchorRight=&quot;Relative&quot; anchorBottom=&quot;None&quot; /&gt;&lt;/SmartSettings&gt;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1639095" y="1159232"/>
              <a:ext cx="1438275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5" name="Text Box"/>
          <p:cNvSpPr/>
          <p:nvPr/>
        </p:nvSpPr>
        <p:spPr>
          <a:xfrm>
            <a:off x="9622619" y="2039919"/>
            <a:ext cx="857429" cy="228600"/>
          </a:xfrm>
          <a:prstGeom prst="rect">
            <a:avLst/>
          </a:prstGeom>
          <a:solidFill>
            <a:srgbClr val="F2F2F2"/>
          </a:solidFill>
          <a:ln w="12700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noProof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투자시작전</a:t>
            </a:r>
            <a:endParaRPr lang="en-US" sz="800" noProof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6" name="Text Box"/>
          <p:cNvSpPr/>
          <p:nvPr/>
        </p:nvSpPr>
        <p:spPr>
          <a:xfrm>
            <a:off x="9622619" y="2861421"/>
            <a:ext cx="857429" cy="228600"/>
          </a:xfrm>
          <a:prstGeom prst="rect">
            <a:avLst/>
          </a:prstGeom>
          <a:solidFill>
            <a:srgbClr val="F2F2F2"/>
          </a:solidFill>
          <a:ln w="12700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noProof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이자납입중</a:t>
            </a:r>
            <a:endParaRPr lang="en-US" sz="800" noProof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7" name="Text Box"/>
          <p:cNvSpPr/>
          <p:nvPr/>
        </p:nvSpPr>
        <p:spPr>
          <a:xfrm>
            <a:off x="9622619" y="2578239"/>
            <a:ext cx="857429" cy="228600"/>
          </a:xfrm>
          <a:prstGeom prst="rect">
            <a:avLst/>
          </a:prstGeom>
          <a:solidFill>
            <a:srgbClr val="F2F2F2"/>
          </a:solidFill>
          <a:ln w="12700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noProof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투자마감</a:t>
            </a:r>
            <a:endParaRPr lang="en-US" sz="800" noProof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2" name="Text Box"/>
          <p:cNvSpPr/>
          <p:nvPr/>
        </p:nvSpPr>
        <p:spPr>
          <a:xfrm>
            <a:off x="8108003" y="2866394"/>
            <a:ext cx="857429" cy="228600"/>
          </a:xfrm>
          <a:prstGeom prst="rect">
            <a:avLst/>
          </a:prstGeom>
          <a:solidFill>
            <a:srgbClr val="F2F2F2"/>
          </a:solidFill>
          <a:ln w="12700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noProof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투자진행중</a:t>
            </a:r>
            <a:endParaRPr lang="en-US" sz="800" noProof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3" name="Button"/>
          <p:cNvSpPr/>
          <p:nvPr/>
        </p:nvSpPr>
        <p:spPr>
          <a:xfrm>
            <a:off x="1115548" y="2430656"/>
            <a:ext cx="451306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선순위</a:t>
            </a:r>
            <a:endParaRPr lang="en-US" sz="900" dirty="0" smtClean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4" name="Button"/>
          <p:cNvSpPr/>
          <p:nvPr/>
        </p:nvSpPr>
        <p:spPr>
          <a:xfrm>
            <a:off x="1616571" y="2430656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공증</a:t>
            </a:r>
            <a:endParaRPr lang="en-US" sz="900" dirty="0" smtClean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5" name="Button"/>
          <p:cNvSpPr/>
          <p:nvPr/>
        </p:nvSpPr>
        <p:spPr>
          <a:xfrm>
            <a:off x="2022376" y="2430656"/>
            <a:ext cx="564713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연대보증</a:t>
            </a:r>
            <a:endParaRPr lang="en-US" sz="900" dirty="0" smtClean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6" name="Button"/>
          <p:cNvSpPr/>
          <p:nvPr/>
        </p:nvSpPr>
        <p:spPr>
          <a:xfrm>
            <a:off x="2636748" y="2430656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질권</a:t>
            </a:r>
            <a:endParaRPr lang="en-US" sz="900" dirty="0" smtClean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7" name="Button"/>
          <p:cNvSpPr/>
          <p:nvPr/>
        </p:nvSpPr>
        <p:spPr>
          <a:xfrm>
            <a:off x="3033808" y="2430656"/>
            <a:ext cx="451306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이벤트</a:t>
            </a:r>
            <a:endParaRPr lang="en-US" sz="900" dirty="0" smtClean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363258" y="3181441"/>
            <a:ext cx="7698550" cy="2672242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9" name="Progress Bar"/>
          <p:cNvGrpSpPr/>
          <p:nvPr/>
        </p:nvGrpSpPr>
        <p:grpSpPr>
          <a:xfrm>
            <a:off x="4564099" y="6071988"/>
            <a:ext cx="3150077" cy="190501"/>
            <a:chOff x="1335913" y="2163179"/>
            <a:chExt cx="2500314" cy="190501"/>
          </a:xfrm>
        </p:grpSpPr>
        <p:sp>
          <p:nvSpPr>
            <p:cNvPr id="140" name="Rectangle"/>
            <p:cNvSpPr/>
            <p:nvPr/>
          </p:nvSpPr>
          <p:spPr>
            <a:xfrm>
              <a:off x="1335914" y="2163180"/>
              <a:ext cx="2500313" cy="1905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1" name="Progress"/>
            <p:cNvSpPr/>
            <p:nvPr/>
          </p:nvSpPr>
          <p:spPr>
            <a:xfrm rot="16200000">
              <a:off x="1990471" y="1508621"/>
              <a:ext cx="190500" cy="1499616"/>
            </a:xfrm>
            <a:prstGeom prst="round2SameRect">
              <a:avLst>
                <a:gd name="adj1" fmla="val 14167"/>
                <a:gd name="adj2" fmla="val 0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60%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245999" y="2794163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코카콜라 수입 </a:t>
            </a:r>
            <a:r>
              <a:rPr lang="en-US" altLang="ko-KR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판매자금</a:t>
            </a:r>
            <a:r>
              <a:rPr lang="ko-KR" altLang="en-US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298398" y="5620933"/>
            <a:ext cx="1539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16%</a:t>
            </a:r>
            <a:endParaRPr lang="ko-KR" altLang="en-US" sz="48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880012" y="5705460"/>
            <a:ext cx="1526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</a:p>
        </p:txBody>
      </p:sp>
      <p:sp>
        <p:nvSpPr>
          <p:cNvPr id="149" name="타원 148"/>
          <p:cNvSpPr/>
          <p:nvPr/>
        </p:nvSpPr>
        <p:spPr>
          <a:xfrm>
            <a:off x="1466368" y="4995004"/>
            <a:ext cx="739166" cy="739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3" name="직선 화살표 연결선 152"/>
          <p:cNvCxnSpPr>
            <a:endCxn id="115" idx="1"/>
          </p:cNvCxnSpPr>
          <p:nvPr/>
        </p:nvCxnSpPr>
        <p:spPr>
          <a:xfrm flipV="1">
            <a:off x="8986230" y="2154219"/>
            <a:ext cx="636389" cy="74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117" idx="1"/>
          </p:cNvCxnSpPr>
          <p:nvPr/>
        </p:nvCxnSpPr>
        <p:spPr>
          <a:xfrm flipV="1">
            <a:off x="8986230" y="2692539"/>
            <a:ext cx="636389" cy="20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endCxn id="116" idx="1"/>
          </p:cNvCxnSpPr>
          <p:nvPr/>
        </p:nvCxnSpPr>
        <p:spPr>
          <a:xfrm>
            <a:off x="8986230" y="2902073"/>
            <a:ext cx="636389" cy="7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912969" y="1962060"/>
            <a:ext cx="2686748" cy="1274776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98398" y="2773209"/>
            <a:ext cx="2930175" cy="351413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"/>
          <p:cNvGrpSpPr/>
          <p:nvPr/>
        </p:nvGrpSpPr>
        <p:grpSpPr>
          <a:xfrm>
            <a:off x="7912969" y="1921805"/>
            <a:ext cx="195622" cy="261608"/>
            <a:chOff x="4210" y="-11904"/>
            <a:chExt cx="195621" cy="261605"/>
          </a:xfrm>
        </p:grpSpPr>
        <p:sp>
          <p:nvSpPr>
            <p:cNvPr id="72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"/>
          <p:cNvGrpSpPr/>
          <p:nvPr/>
        </p:nvGrpSpPr>
        <p:grpSpPr>
          <a:xfrm>
            <a:off x="1098118" y="2733443"/>
            <a:ext cx="195622" cy="261608"/>
            <a:chOff x="4210" y="-11904"/>
            <a:chExt cx="195621" cy="261605"/>
          </a:xfrm>
        </p:grpSpPr>
        <p:sp>
          <p:nvSpPr>
            <p:cNvPr id="75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그룹"/>
          <p:cNvGrpSpPr/>
          <p:nvPr/>
        </p:nvGrpSpPr>
        <p:grpSpPr>
          <a:xfrm>
            <a:off x="1245999" y="4723349"/>
            <a:ext cx="195622" cy="261608"/>
            <a:chOff x="4210" y="-11904"/>
            <a:chExt cx="195621" cy="261605"/>
          </a:xfrm>
        </p:grpSpPr>
        <p:sp>
          <p:nvSpPr>
            <p:cNvPr id="78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1004541" y="2362102"/>
            <a:ext cx="2930175" cy="352559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"/>
          <p:cNvGrpSpPr/>
          <p:nvPr/>
        </p:nvGrpSpPr>
        <p:grpSpPr>
          <a:xfrm>
            <a:off x="1123101" y="5705460"/>
            <a:ext cx="195622" cy="261608"/>
            <a:chOff x="4210" y="-11904"/>
            <a:chExt cx="195621" cy="261605"/>
          </a:xfrm>
        </p:grpSpPr>
        <p:sp>
          <p:nvSpPr>
            <p:cNvPr id="82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"/>
          <p:cNvGrpSpPr/>
          <p:nvPr/>
        </p:nvGrpSpPr>
        <p:grpSpPr>
          <a:xfrm>
            <a:off x="4501818" y="5651606"/>
            <a:ext cx="195622" cy="261608"/>
            <a:chOff x="4210" y="-11904"/>
            <a:chExt cx="195621" cy="261605"/>
          </a:xfrm>
        </p:grpSpPr>
        <p:sp>
          <p:nvSpPr>
            <p:cNvPr id="85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7" name="그룹"/>
          <p:cNvGrpSpPr/>
          <p:nvPr/>
        </p:nvGrpSpPr>
        <p:grpSpPr>
          <a:xfrm>
            <a:off x="4888632" y="4320630"/>
            <a:ext cx="195622" cy="261608"/>
            <a:chOff x="4210" y="-11904"/>
            <a:chExt cx="195621" cy="261605"/>
          </a:xfrm>
        </p:grpSpPr>
        <p:sp>
          <p:nvSpPr>
            <p:cNvPr id="88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754764" y="6036432"/>
            <a:ext cx="1398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36,000,000</a:t>
            </a:r>
            <a:r>
              <a:rPr lang="ko-KR" altLang="en-US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60,000,000</a:t>
            </a:r>
            <a:endParaRPr lang="ko-KR" altLang="en-US" sz="11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2" name="그룹"/>
          <p:cNvGrpSpPr/>
          <p:nvPr/>
        </p:nvGrpSpPr>
        <p:grpSpPr>
          <a:xfrm>
            <a:off x="979149" y="2154247"/>
            <a:ext cx="195622" cy="261608"/>
            <a:chOff x="4210" y="-11904"/>
            <a:chExt cx="195621" cy="261605"/>
          </a:xfrm>
        </p:grpSpPr>
        <p:sp>
          <p:nvSpPr>
            <p:cNvPr id="93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1271308" y="4943274"/>
            <a:ext cx="1079044" cy="822913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332268" y="5735425"/>
            <a:ext cx="3048820" cy="624673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492027" y="5887763"/>
            <a:ext cx="4660877" cy="512970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27509" y="4032492"/>
            <a:ext cx="3744416" cy="3801384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Description&gt;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상품의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표시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관리자에서 선택한 값들을 표시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 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상품의 상태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대출상품과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동일한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상태값을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가집니다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명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 출력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얼리버드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상품 아이콘 위치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얼리버드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상품 체크일 시 아이콘 출력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대출정보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예상연수익률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대출기간 출력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모집진행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그래프와 대출 금액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그래프와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모집금액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대출금액 출력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상품판넬이미지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관리자페이지에서 등록한 </a:t>
            </a:r>
            <a:r>
              <a:rPr lang="ko-KR" altLang="en-US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상품판넬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이미지 출력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개까지가능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2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이상일경우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좌우 </a:t>
            </a:r>
            <a:r>
              <a:rPr lang="ko-KR" altLang="en-US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스와이프로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이미지 이동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0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584492" cy="771401"/>
          </a:xfrm>
        </p:spPr>
        <p:txBody>
          <a:bodyPr/>
          <a:lstStyle/>
          <a:p>
            <a:pPr algn="l"/>
            <a:r>
              <a:rPr lang="ko-KR" altLang="en-US" dirty="0" err="1" smtClean="0"/>
              <a:t>동산담보</a:t>
            </a:r>
            <a:r>
              <a:rPr lang="en-US" altLang="ko-KR" dirty="0" smtClean="0"/>
              <a:t>/</a:t>
            </a:r>
            <a:r>
              <a:rPr lang="ko-KR" altLang="en-US" dirty="0" smtClean="0"/>
              <a:t>홈쇼핑 상세 정보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sp>
        <p:nvSpPr>
          <p:cNvPr id="137" name="Rectangle"/>
          <p:cNvSpPr/>
          <p:nvPr/>
        </p:nvSpPr>
        <p:spPr>
          <a:xfrm>
            <a:off x="355490" y="1518262"/>
            <a:ext cx="7053422" cy="59986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238" y="4564534"/>
            <a:ext cx="9300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00" dirty="0" smtClean="0"/>
              <a:t>[</a:t>
            </a:r>
            <a:r>
              <a:rPr lang="ko-KR" altLang="en-US" sz="1050" spc="-100" dirty="0" smtClean="0"/>
              <a:t>호수</a:t>
            </a:r>
            <a:r>
              <a:rPr lang="en-US" altLang="ko-KR" sz="1050" spc="-100" dirty="0" smtClean="0"/>
              <a:t>]</a:t>
            </a:r>
            <a:r>
              <a:rPr lang="ko-KR" altLang="en-US" sz="1050" spc="-100" dirty="0" smtClean="0"/>
              <a:t>상품</a:t>
            </a:r>
            <a:r>
              <a:rPr lang="en-US" altLang="ko-KR" sz="1050" spc="-100" dirty="0" smtClean="0"/>
              <a:t> </a:t>
            </a:r>
            <a:r>
              <a:rPr lang="ko-KR" altLang="en-US" sz="1050" spc="-100" dirty="0" smtClean="0"/>
              <a:t>제목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986214" y="4564534"/>
            <a:ext cx="1454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00" dirty="0" smtClean="0"/>
              <a:t>2018.01.30 ~ 2018.02.06</a:t>
            </a:r>
            <a:endParaRPr lang="ko-KR" altLang="en-US" sz="1050" spc="-100" dirty="0" smtClean="0"/>
          </a:p>
        </p:txBody>
      </p:sp>
      <p:sp>
        <p:nvSpPr>
          <p:cNvPr id="155" name="Rectangle"/>
          <p:cNvSpPr/>
          <p:nvPr/>
        </p:nvSpPr>
        <p:spPr>
          <a:xfrm>
            <a:off x="637430" y="4930486"/>
            <a:ext cx="1513984" cy="63242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Rectangle"/>
          <p:cNvSpPr/>
          <p:nvPr/>
        </p:nvSpPr>
        <p:spPr>
          <a:xfrm>
            <a:off x="2256356" y="4930486"/>
            <a:ext cx="1513984" cy="63242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Rectangle"/>
          <p:cNvSpPr/>
          <p:nvPr/>
        </p:nvSpPr>
        <p:spPr>
          <a:xfrm>
            <a:off x="3880520" y="4930486"/>
            <a:ext cx="1513984" cy="63242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724" y="4939677"/>
            <a:ext cx="787396" cy="647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err="1" smtClean="0"/>
              <a:t>연수익률</a:t>
            </a:r>
            <a:endParaRPr lang="en-US" altLang="ko-KR" sz="1400" spc="-100" dirty="0"/>
          </a:p>
          <a:p>
            <a:pPr algn="ctr"/>
            <a:r>
              <a:rPr lang="en-US" altLang="ko-KR" spc="-100" dirty="0" smtClean="0"/>
              <a:t>16%</a:t>
            </a:r>
            <a:endParaRPr lang="ko-KR" altLang="en-US" spc="-100" dirty="0" smtClean="0"/>
          </a:p>
        </p:txBody>
      </p:sp>
      <p:sp>
        <p:nvSpPr>
          <p:cNvPr id="158" name="TextBox 157"/>
          <p:cNvSpPr txBox="1"/>
          <p:nvPr/>
        </p:nvSpPr>
        <p:spPr>
          <a:xfrm>
            <a:off x="2671379" y="4939677"/>
            <a:ext cx="832279" cy="647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smtClean="0"/>
              <a:t>대출기간</a:t>
            </a:r>
            <a:endParaRPr lang="en-US" altLang="ko-KR" sz="1400" spc="-100" dirty="0"/>
          </a:p>
          <a:p>
            <a:pPr algn="ctr"/>
            <a:r>
              <a:rPr lang="en-US" altLang="ko-KR" spc="-100" dirty="0" smtClean="0"/>
              <a:t>6</a:t>
            </a:r>
            <a:r>
              <a:rPr lang="ko-KR" altLang="en-US" spc="-100" dirty="0" smtClean="0"/>
              <a:t>개월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899275" y="4944861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smtClean="0"/>
              <a:t>대출금액</a:t>
            </a:r>
            <a:endParaRPr lang="en-US" altLang="ko-KR" sz="1400" spc="-100" dirty="0"/>
          </a:p>
          <a:p>
            <a:pPr algn="ctr"/>
            <a:r>
              <a:rPr lang="en-US" altLang="ko-KR" sz="1800" spc="-100" dirty="0" smtClean="0"/>
              <a:t>60,000,000</a:t>
            </a:r>
            <a:r>
              <a:rPr lang="ko-KR" altLang="en-US" sz="1800" spc="-100" dirty="0" smtClean="0"/>
              <a:t>원</a:t>
            </a:r>
          </a:p>
        </p:txBody>
      </p:sp>
      <p:grpSp>
        <p:nvGrpSpPr>
          <p:cNvPr id="169" name="Flip View" descr="&lt;SmartSettings&gt;&lt;SmartResize enabled=&quot;True&quot; minWidth=&quot;3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05663" y="1663912"/>
            <a:ext cx="6587225" cy="2758294"/>
            <a:chOff x="848677" y="1612900"/>
            <a:chExt cx="3791899" cy="2527300"/>
          </a:xfrm>
        </p:grpSpPr>
        <p:sp>
          <p:nvSpPr>
            <p:cNvPr id="170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1" name="Previous Button"/>
            <p:cNvGrpSpPr/>
            <p:nvPr/>
          </p:nvGrpSpPr>
          <p:grpSpPr>
            <a:xfrm>
              <a:off x="848677" y="2719461"/>
              <a:ext cx="107741" cy="314185"/>
              <a:chOff x="848677" y="2719461"/>
              <a:chExt cx="107741" cy="314185"/>
            </a:xfrm>
          </p:grpSpPr>
          <p:sp>
            <p:nvSpPr>
              <p:cNvPr id="175" name="Previous Background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848677" y="2719461"/>
                <a:ext cx="107741" cy="314185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881531" y="2819096"/>
                <a:ext cx="42037" cy="114910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2" name="Next Button"/>
            <p:cNvGrpSpPr/>
            <p:nvPr/>
          </p:nvGrpSpPr>
          <p:grpSpPr>
            <a:xfrm>
              <a:off x="4532835" y="2719461"/>
              <a:ext cx="107741" cy="314185"/>
              <a:chOff x="4532835" y="2719461"/>
              <a:chExt cx="107741" cy="314185"/>
            </a:xfrm>
          </p:grpSpPr>
          <p:sp>
            <p:nvSpPr>
              <p:cNvPr id="173" name="Next Background" descr="&lt;SmartSettings&gt;&lt;SmartResize anchorLeft=&quot;None&quot; anchorTop=&quot;None&quot; anchorRight=&quot;Absolut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4532835" y="2719461"/>
                <a:ext cx="107741" cy="314185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4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566144" y="2819096"/>
                <a:ext cx="41123" cy="114910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78" name="Page Control"/>
          <p:cNvGrpSpPr/>
          <p:nvPr/>
        </p:nvGrpSpPr>
        <p:grpSpPr>
          <a:xfrm>
            <a:off x="3521013" y="4260548"/>
            <a:ext cx="722376" cy="36576"/>
            <a:chOff x="4360069" y="2279810"/>
            <a:chExt cx="722376" cy="36576"/>
          </a:xfrm>
        </p:grpSpPr>
        <p:sp>
          <p:nvSpPr>
            <p:cNvPr id="179" name="Page"/>
            <p:cNvSpPr>
              <a:spLocks noChangeAspect="1"/>
            </p:cNvSpPr>
            <p:nvPr/>
          </p:nvSpPr>
          <p:spPr>
            <a:xfrm>
              <a:off x="4360069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0" name="Page"/>
            <p:cNvSpPr>
              <a:spLocks noChangeAspect="1"/>
            </p:cNvSpPr>
            <p:nvPr/>
          </p:nvSpPr>
          <p:spPr>
            <a:xfrm>
              <a:off x="4445794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1" name="Page"/>
            <p:cNvSpPr>
              <a:spLocks noChangeAspect="1"/>
            </p:cNvSpPr>
            <p:nvPr/>
          </p:nvSpPr>
          <p:spPr>
            <a:xfrm>
              <a:off x="4531519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2" name="Page"/>
            <p:cNvSpPr>
              <a:spLocks noChangeAspect="1"/>
            </p:cNvSpPr>
            <p:nvPr/>
          </p:nvSpPr>
          <p:spPr>
            <a:xfrm>
              <a:off x="4617244" y="2279810"/>
              <a:ext cx="36576" cy="36576"/>
            </a:xfrm>
            <a:prstGeom prst="ellips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Page"/>
            <p:cNvSpPr>
              <a:spLocks noChangeAspect="1"/>
            </p:cNvSpPr>
            <p:nvPr/>
          </p:nvSpPr>
          <p:spPr>
            <a:xfrm>
              <a:off x="4702969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4" name="Page"/>
            <p:cNvSpPr>
              <a:spLocks noChangeAspect="1"/>
            </p:cNvSpPr>
            <p:nvPr/>
          </p:nvSpPr>
          <p:spPr>
            <a:xfrm>
              <a:off x="4788694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5" name="Page"/>
            <p:cNvSpPr>
              <a:spLocks noChangeAspect="1"/>
            </p:cNvSpPr>
            <p:nvPr/>
          </p:nvSpPr>
          <p:spPr>
            <a:xfrm>
              <a:off x="4874419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6" name="Page"/>
            <p:cNvSpPr>
              <a:spLocks noChangeAspect="1"/>
            </p:cNvSpPr>
            <p:nvPr/>
          </p:nvSpPr>
          <p:spPr>
            <a:xfrm>
              <a:off x="4960144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7" name="Page"/>
            <p:cNvSpPr>
              <a:spLocks noChangeAspect="1"/>
            </p:cNvSpPr>
            <p:nvPr/>
          </p:nvSpPr>
          <p:spPr>
            <a:xfrm>
              <a:off x="5045869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"/>
          <p:cNvGrpSpPr/>
          <p:nvPr/>
        </p:nvGrpSpPr>
        <p:grpSpPr>
          <a:xfrm>
            <a:off x="3766102" y="2933800"/>
            <a:ext cx="195622" cy="261608"/>
            <a:chOff x="4210" y="-11904"/>
            <a:chExt cx="195621" cy="261605"/>
          </a:xfrm>
        </p:grpSpPr>
        <p:sp>
          <p:nvSpPr>
            <p:cNvPr id="44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"/>
          <p:cNvGrpSpPr/>
          <p:nvPr/>
        </p:nvGrpSpPr>
        <p:grpSpPr>
          <a:xfrm>
            <a:off x="425155" y="4540856"/>
            <a:ext cx="195622" cy="261608"/>
            <a:chOff x="4210" y="-11904"/>
            <a:chExt cx="195621" cy="261605"/>
          </a:xfrm>
        </p:grpSpPr>
        <p:sp>
          <p:nvSpPr>
            <p:cNvPr id="47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"/>
          <p:cNvGrpSpPr/>
          <p:nvPr/>
        </p:nvGrpSpPr>
        <p:grpSpPr>
          <a:xfrm>
            <a:off x="3831968" y="4551011"/>
            <a:ext cx="195622" cy="261608"/>
            <a:chOff x="4210" y="-11904"/>
            <a:chExt cx="195621" cy="261605"/>
          </a:xfrm>
        </p:grpSpPr>
        <p:sp>
          <p:nvSpPr>
            <p:cNvPr id="50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"/>
          <p:cNvGrpSpPr/>
          <p:nvPr/>
        </p:nvGrpSpPr>
        <p:grpSpPr>
          <a:xfrm>
            <a:off x="517649" y="4801851"/>
            <a:ext cx="195622" cy="261608"/>
            <a:chOff x="4210" y="-11904"/>
            <a:chExt cx="195621" cy="261605"/>
          </a:xfrm>
        </p:grpSpPr>
        <p:sp>
          <p:nvSpPr>
            <p:cNvPr id="53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24274" y="4862029"/>
            <a:ext cx="5009751" cy="777962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820126" y="905338"/>
            <a:ext cx="4564257" cy="6978822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Description&gt;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상품의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이미지 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관리자페이지에 등록한 상세 이미지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1,2,3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출력합니다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이미지가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이상일 경우 좌우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스와이프로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이미지 이동 가능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 출력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판매기간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판매시작으로 설정한 날부터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일간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대출 정보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연수익률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대출기간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대출금액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모집진행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그래프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모집중인 상품의 경우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그래프 출력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투자하기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상품의 상태에 따라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버튼명이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달라집니다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투자하기상태의 경우 버튼을 누르면 투자 페이지로 이동합니다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 가능 금액을 표시한다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box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선택한 금액에 따라 뒤의 금액을 표시한다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box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( 10000, 50000, 100000, 200000, 500000, 1000000 )</a:t>
            </a:r>
          </a:p>
        </p:txBody>
      </p:sp>
      <p:grpSp>
        <p:nvGrpSpPr>
          <p:cNvPr id="65" name="Drop-Down List (Expanded)" descr="&lt;SmartSetting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777138" y="4929327"/>
            <a:ext cx="1509502" cy="2114833"/>
            <a:chOff x="2183875" y="1993492"/>
            <a:chExt cx="2055044" cy="1209244"/>
          </a:xfrm>
        </p:grpSpPr>
        <p:sp>
          <p:nvSpPr>
            <p:cNvPr id="66" name="Box Background"/>
            <p:cNvSpPr/>
            <p:nvPr/>
          </p:nvSpPr>
          <p:spPr>
            <a:xfrm>
              <a:off x="2183876" y="1994605"/>
              <a:ext cx="2055043" cy="12081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대출정보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이벤트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상품이미지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심사총론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투게더등급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증빙서류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투자자보호방안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Selection" descr="&lt;SmartSettings&gt;&lt;SmartResize anchorLeft=&quot;Relative&quot; anchorTop=&quot;Absolute&quot; anchorRight=&quot;Relativ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2183875" y="1993492"/>
              <a:ext cx="2055043" cy="179728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이등변 삼각형 6"/>
          <p:cNvSpPr/>
          <p:nvPr/>
        </p:nvSpPr>
        <p:spPr>
          <a:xfrm rot="16200000">
            <a:off x="5696489" y="5047797"/>
            <a:ext cx="89763" cy="77382"/>
          </a:xfrm>
          <a:prstGeom prst="triangle">
            <a:avLst/>
          </a:prstGeom>
          <a:solidFill>
            <a:srgbClr val="A9CDEA"/>
          </a:solidFill>
          <a:ln>
            <a:solidFill>
              <a:srgbClr val="A9C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28043"/>
              </p:ext>
            </p:extLst>
          </p:nvPr>
        </p:nvGraphicFramePr>
        <p:xfrm>
          <a:off x="631182" y="5753564"/>
          <a:ext cx="4881561" cy="1403260"/>
        </p:xfrm>
        <a:graphic>
          <a:graphicData uri="http://schemas.openxmlformats.org/drawingml/2006/table">
            <a:tbl>
              <a:tblPr/>
              <a:tblGrid>
                <a:gridCol w="1627187">
                  <a:extLst>
                    <a:ext uri="{9D8B030D-6E8A-4147-A177-3AD203B41FA5}">
                      <a16:colId xmlns:a16="http://schemas.microsoft.com/office/drawing/2014/main" val="2817319683"/>
                    </a:ext>
                  </a:extLst>
                </a:gridCol>
                <a:gridCol w="1627187">
                  <a:extLst>
                    <a:ext uri="{9D8B030D-6E8A-4147-A177-3AD203B41FA5}">
                      <a16:colId xmlns:a16="http://schemas.microsoft.com/office/drawing/2014/main" val="3723232524"/>
                    </a:ext>
                  </a:extLst>
                </a:gridCol>
                <a:gridCol w="1627187">
                  <a:extLst>
                    <a:ext uri="{9D8B030D-6E8A-4147-A177-3AD203B41FA5}">
                      <a16:colId xmlns:a16="http://schemas.microsoft.com/office/drawing/2014/main" val="2981024083"/>
                    </a:ext>
                  </a:extLst>
                </a:gridCol>
              </a:tblGrid>
              <a:tr h="3508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투게더등급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대출목적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89726"/>
                  </a:ext>
                </a:extLst>
              </a:tr>
              <a:tr h="3508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344697"/>
                  </a:ext>
                </a:extLst>
              </a:tr>
              <a:tr h="3508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월투자수익금액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상환방식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상환일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649782"/>
                  </a:ext>
                </a:extLst>
              </a:tr>
              <a:tr h="3508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9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7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363531" cy="771401"/>
          </a:xfrm>
        </p:spPr>
        <p:txBody>
          <a:bodyPr/>
          <a:lstStyle/>
          <a:p>
            <a:r>
              <a:rPr lang="ko-KR" altLang="en-US" dirty="0" err="1"/>
              <a:t>동산담보</a:t>
            </a:r>
            <a:r>
              <a:rPr lang="en-US" altLang="ko-KR" dirty="0"/>
              <a:t>/</a:t>
            </a:r>
            <a:r>
              <a:rPr lang="ko-KR" altLang="en-US" dirty="0"/>
              <a:t>홈쇼핑 상세 정보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sp>
        <p:nvSpPr>
          <p:cNvPr id="137" name="Rectangle"/>
          <p:cNvSpPr/>
          <p:nvPr/>
        </p:nvSpPr>
        <p:spPr>
          <a:xfrm>
            <a:off x="716444" y="1518262"/>
            <a:ext cx="6692468" cy="59986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928192" y="1860103"/>
            <a:ext cx="4608512" cy="1253629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04597" y="3224383"/>
            <a:ext cx="716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00" dirty="0" smtClean="0"/>
              <a:t>상품</a:t>
            </a:r>
            <a:r>
              <a:rPr lang="en-US" altLang="ko-KR" sz="1200" spc="-100" dirty="0" smtClean="0"/>
              <a:t> </a:t>
            </a:r>
            <a:r>
              <a:rPr lang="ko-KR" altLang="en-US" sz="1200" spc="-100" dirty="0" smtClean="0"/>
              <a:t>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28192" y="3522552"/>
            <a:ext cx="4536504" cy="2050094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62002"/>
              </p:ext>
            </p:extLst>
          </p:nvPr>
        </p:nvGraphicFramePr>
        <p:xfrm>
          <a:off x="928193" y="5981466"/>
          <a:ext cx="4536504" cy="67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65450988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0065942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48905920"/>
                    </a:ext>
                  </a:extLst>
                </a:gridCol>
              </a:tblGrid>
              <a:tr h="335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업체명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대표자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사용용도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223609"/>
                  </a:ext>
                </a:extLst>
              </a:tr>
              <a:tr h="33565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3757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28192" y="6750892"/>
            <a:ext cx="286809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 dirty="0" smtClean="0"/>
              <a:t>대출 목적</a:t>
            </a:r>
            <a:endParaRPr lang="ko-KR" altLang="en-US" sz="900" spc="-100" dirty="0" smtClean="0"/>
          </a:p>
          <a:p>
            <a:endParaRPr lang="en-US" altLang="ko-KR" sz="900" spc="-100" dirty="0"/>
          </a:p>
          <a:p>
            <a:r>
              <a:rPr lang="ko-KR" altLang="en-US" sz="900" spc="-100" dirty="0" err="1" smtClean="0"/>
              <a:t>가나다라마바사아자차카파타하</a:t>
            </a:r>
            <a:endParaRPr lang="en-US" altLang="ko-KR" sz="900" spc="-100" dirty="0" smtClean="0"/>
          </a:p>
          <a:p>
            <a:r>
              <a:rPr lang="ko-KR" altLang="en-US" sz="900" spc="-100" dirty="0" smtClean="0"/>
              <a:t>동해물과백두산이 마르고 닳도록 하느님이 보우하사 우리나라만세</a:t>
            </a:r>
            <a:endParaRPr lang="en-US" altLang="ko-KR" sz="900" spc="-100" dirty="0"/>
          </a:p>
        </p:txBody>
      </p:sp>
      <p:sp>
        <p:nvSpPr>
          <p:cNvPr id="12" name="TextBox 11"/>
          <p:cNvSpPr txBox="1"/>
          <p:nvPr/>
        </p:nvSpPr>
        <p:spPr>
          <a:xfrm>
            <a:off x="904597" y="565134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업체</a:t>
            </a:r>
            <a:r>
              <a:rPr lang="en-US" altLang="ko-KR" sz="1200" spc="-100" dirty="0" smtClean="0"/>
              <a:t> </a:t>
            </a:r>
            <a:r>
              <a:rPr lang="ko-KR" altLang="en-US" sz="1200" spc="-100" dirty="0" smtClean="0"/>
              <a:t>정보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802367" y="1526043"/>
            <a:ext cx="4564257" cy="5990820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Description&gt;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이미지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관리자페이지에 등록한 이벤트 이미지를 출력합니다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등록한 이미지가 없는 경우 해당 구역은 생략된다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정보 이미지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관리자페이지에 등록한 상품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상페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이미지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1,2,3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출력한다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업체정보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관리자페이지에 등록한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업체명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사용용도를 출력한다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대출목적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관리자페이지에 등록한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대출목적을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출력한다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플로팅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UI_1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 정보의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바로가기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플로팅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버튼을 누르면 클릭한 곳으로 스크롤 이동합니다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세팅이 등록하지 않은 항목은 나타나지 않습니다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플로팅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UI_2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 현황과 시뮬레이션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투자중인 상품의 경우 도넛 그래프로 현재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모집률을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표시합니다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box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선택한 금액에 따라 뒤의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이자 금액을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표시한다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box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( 10000, 50000, 100000, 200000, 500000, 1000000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투자하기 버튼을 누르면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투자신청서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페이지로 이동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"/>
          <p:cNvGrpSpPr/>
          <p:nvPr/>
        </p:nvGrpSpPr>
        <p:grpSpPr>
          <a:xfrm>
            <a:off x="3096549" y="2408294"/>
            <a:ext cx="195622" cy="261608"/>
            <a:chOff x="4210" y="-11904"/>
            <a:chExt cx="195621" cy="261605"/>
          </a:xfrm>
        </p:grpSpPr>
        <p:sp>
          <p:nvSpPr>
            <p:cNvPr id="15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"/>
          <p:cNvGrpSpPr/>
          <p:nvPr/>
        </p:nvGrpSpPr>
        <p:grpSpPr>
          <a:xfrm>
            <a:off x="3096549" y="4327584"/>
            <a:ext cx="195622" cy="261608"/>
            <a:chOff x="4210" y="-11904"/>
            <a:chExt cx="195621" cy="261605"/>
          </a:xfrm>
        </p:grpSpPr>
        <p:sp>
          <p:nvSpPr>
            <p:cNvPr id="18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"/>
          <p:cNvGrpSpPr/>
          <p:nvPr/>
        </p:nvGrpSpPr>
        <p:grpSpPr>
          <a:xfrm>
            <a:off x="745469" y="5947208"/>
            <a:ext cx="195622" cy="261608"/>
            <a:chOff x="4210" y="-11904"/>
            <a:chExt cx="195621" cy="261605"/>
          </a:xfrm>
        </p:grpSpPr>
        <p:sp>
          <p:nvSpPr>
            <p:cNvPr id="21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"/>
          <p:cNvGrpSpPr/>
          <p:nvPr/>
        </p:nvGrpSpPr>
        <p:grpSpPr>
          <a:xfrm>
            <a:off x="714989" y="7100113"/>
            <a:ext cx="195622" cy="261608"/>
            <a:chOff x="4210" y="-11904"/>
            <a:chExt cx="195621" cy="261605"/>
          </a:xfrm>
        </p:grpSpPr>
        <p:sp>
          <p:nvSpPr>
            <p:cNvPr id="24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04597" y="1583104"/>
            <a:ext cx="716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00" dirty="0" smtClean="0"/>
              <a:t>이벤트</a:t>
            </a:r>
          </a:p>
        </p:txBody>
      </p:sp>
      <p:grpSp>
        <p:nvGrpSpPr>
          <p:cNvPr id="27" name="Drop-Down List (Expanded)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777138" y="1876475"/>
            <a:ext cx="1509502" cy="2112886"/>
            <a:chOff x="2183875" y="1994605"/>
            <a:chExt cx="2055044" cy="1208131"/>
          </a:xfrm>
        </p:grpSpPr>
        <p:sp>
          <p:nvSpPr>
            <p:cNvPr id="28" name="Box Background"/>
            <p:cNvSpPr/>
            <p:nvPr/>
          </p:nvSpPr>
          <p:spPr>
            <a:xfrm>
              <a:off x="2183876" y="1994605"/>
              <a:ext cx="2055043" cy="12081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대출정보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이벤트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상품이미지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심사총론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투게더등급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증빙서류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투자자보호방안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Selection" descr="&lt;SmartSettings&gt;&lt;SmartResize anchorLeft=&quot;Relative&quot; anchorTop=&quot;Absolute&quot; anchorRight=&quot;Relativ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2183875" y="2157853"/>
              <a:ext cx="2055043" cy="179728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이등변 삼각형 29"/>
          <p:cNvSpPr/>
          <p:nvPr/>
        </p:nvSpPr>
        <p:spPr>
          <a:xfrm rot="16200000">
            <a:off x="5696491" y="2280447"/>
            <a:ext cx="89763" cy="77382"/>
          </a:xfrm>
          <a:prstGeom prst="triangle">
            <a:avLst/>
          </a:prstGeom>
          <a:solidFill>
            <a:srgbClr val="A9CDEA"/>
          </a:solidFill>
          <a:ln>
            <a:solidFill>
              <a:srgbClr val="A9C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Card"/>
          <p:cNvSpPr/>
          <p:nvPr/>
        </p:nvSpPr>
        <p:spPr>
          <a:xfrm>
            <a:off x="5784850" y="4072659"/>
            <a:ext cx="1501789" cy="2868139"/>
          </a:xfrm>
          <a:prstGeom prst="roundRect">
            <a:avLst>
              <a:gd name="adj" fmla="val 1433"/>
            </a:avLst>
          </a:prstGeom>
          <a:solidFill>
            <a:srgbClr val="FFFFFF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막힌 원호 3"/>
          <p:cNvSpPr/>
          <p:nvPr/>
        </p:nvSpPr>
        <p:spPr>
          <a:xfrm>
            <a:off x="6055165" y="4196633"/>
            <a:ext cx="872886" cy="872886"/>
          </a:xfrm>
          <a:prstGeom prst="blockArc">
            <a:avLst>
              <a:gd name="adj1" fmla="val 664708"/>
              <a:gd name="adj2" fmla="val 16493557"/>
              <a:gd name="adj3" fmla="val 12763"/>
            </a:avLst>
          </a:prstGeom>
          <a:solidFill>
            <a:srgbClr val="A9CDEA"/>
          </a:solidFill>
          <a:ln>
            <a:solidFill>
              <a:srgbClr val="A9C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5165" y="4375280"/>
            <a:ext cx="88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00" dirty="0" smtClean="0"/>
              <a:t>78%</a:t>
            </a:r>
            <a:endParaRPr lang="ko-KR" altLang="en-US" sz="2800" spc="-100" dirty="0" smtClean="0"/>
          </a:p>
        </p:txBody>
      </p:sp>
      <p:sp>
        <p:nvSpPr>
          <p:cNvPr id="33" name="Button"/>
          <p:cNvSpPr/>
          <p:nvPr/>
        </p:nvSpPr>
        <p:spPr>
          <a:xfrm>
            <a:off x="6249295" y="6514868"/>
            <a:ext cx="642938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투자하기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5873" y="5143835"/>
            <a:ext cx="1616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 smtClean="0"/>
              <a:t>46,800,000/60,000,000</a:t>
            </a:r>
            <a:endParaRPr lang="ko-KR" altLang="en-US" sz="1200" spc="-100" dirty="0" smtClean="0"/>
          </a:p>
        </p:txBody>
      </p:sp>
      <p:grpSp>
        <p:nvGrpSpPr>
          <p:cNvPr id="36" name="Drop-down" descr="&lt;SmartSettings&gt;&lt;SmartResize enabled=&quot;True&quot; minWidth=&quot;20&quot; minHeight=&quot;5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884068" y="5639303"/>
            <a:ext cx="1043983" cy="206375"/>
            <a:chOff x="5537200" y="2495550"/>
            <a:chExt cx="1281113" cy="206375"/>
          </a:xfrm>
        </p:grpSpPr>
        <p:sp>
          <p:nvSpPr>
            <p:cNvPr id="39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</a:t>
              </a:r>
            </a:p>
          </p:txBody>
        </p:sp>
        <p:sp>
          <p:nvSpPr>
            <p:cNvPr id="40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6683895" y="2579688"/>
              <a:ext cx="60391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02681" y="5942998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투자하시면  월 </a:t>
            </a:r>
            <a:r>
              <a:rPr lang="en-US" altLang="ko-KR" sz="1200" spc="-100" dirty="0" smtClean="0"/>
              <a:t>OOOO</a:t>
            </a:r>
            <a:r>
              <a:rPr lang="ko-KR" altLang="en-US" sz="1200" spc="-100" dirty="0" smtClean="0"/>
              <a:t>원의 </a:t>
            </a:r>
            <a:endParaRPr lang="en-US" altLang="ko-KR" sz="1200" spc="-100" dirty="0" smtClean="0"/>
          </a:p>
          <a:p>
            <a:pPr algn="ctr"/>
            <a:r>
              <a:rPr lang="ko-KR" altLang="en-US" sz="1200" spc="-100" dirty="0" smtClean="0"/>
              <a:t>이자를 받습니다</a:t>
            </a:r>
            <a:r>
              <a:rPr lang="en-US" altLang="ko-KR" sz="1200" spc="-100" dirty="0" smtClean="0"/>
              <a:t>.</a:t>
            </a:r>
            <a:endParaRPr lang="ko-KR" altLang="en-US" sz="1200" spc="-1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879260" y="562310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원을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643919" y="1705295"/>
            <a:ext cx="1837002" cy="2367364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"/>
          <p:cNvGrpSpPr/>
          <p:nvPr/>
        </p:nvGrpSpPr>
        <p:grpSpPr>
          <a:xfrm>
            <a:off x="5645764" y="1497664"/>
            <a:ext cx="195622" cy="253914"/>
            <a:chOff x="4210" y="-11904"/>
            <a:chExt cx="195621" cy="253911"/>
          </a:xfrm>
        </p:grpSpPr>
        <p:sp>
          <p:nvSpPr>
            <p:cNvPr id="43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1"/>
            <p:cNvSpPr txBox="1"/>
            <p:nvPr/>
          </p:nvSpPr>
          <p:spPr>
            <a:xfrm>
              <a:off x="19049" y="-11904"/>
              <a:ext cx="166068" cy="253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643918" y="4048001"/>
            <a:ext cx="1837003" cy="3052111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"/>
          <p:cNvGrpSpPr/>
          <p:nvPr/>
        </p:nvGrpSpPr>
        <p:grpSpPr>
          <a:xfrm>
            <a:off x="5455130" y="4017010"/>
            <a:ext cx="195622" cy="261608"/>
            <a:chOff x="4210" y="-11904"/>
            <a:chExt cx="195621" cy="261605"/>
          </a:xfrm>
        </p:grpSpPr>
        <p:sp>
          <p:nvSpPr>
            <p:cNvPr id="51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7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674068" cy="771401"/>
          </a:xfrm>
        </p:spPr>
        <p:txBody>
          <a:bodyPr/>
          <a:lstStyle/>
          <a:p>
            <a:r>
              <a:rPr lang="ko-KR" altLang="en-US" dirty="0" err="1"/>
              <a:t>동산담보</a:t>
            </a:r>
            <a:r>
              <a:rPr lang="en-US" altLang="ko-KR" dirty="0"/>
              <a:t>/</a:t>
            </a:r>
            <a:r>
              <a:rPr lang="ko-KR" altLang="en-US" dirty="0"/>
              <a:t>홈쇼핑 상세 정보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495" y="1631853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 smtClean="0"/>
              <a:t> </a:t>
            </a:r>
            <a:r>
              <a:rPr lang="ko-KR" altLang="en-US" sz="1200" spc="-100" dirty="0" smtClean="0"/>
              <a:t>물류센터 정보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8192" y="2277890"/>
            <a:ext cx="4541777" cy="1423798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8192" y="1981212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smtClean="0"/>
              <a:t>소재지 </a:t>
            </a:r>
            <a:r>
              <a:rPr lang="en-US" altLang="ko-KR" sz="1100" spc="-100" dirty="0" smtClean="0"/>
              <a:t>: </a:t>
            </a:r>
            <a:r>
              <a:rPr lang="ko-KR" altLang="en-US" sz="1100" spc="-100" dirty="0" smtClean="0"/>
              <a:t>인천광역시 중고 </a:t>
            </a:r>
            <a:r>
              <a:rPr lang="en-US" altLang="ko-KR" sz="1100" spc="-100" dirty="0" smtClean="0"/>
              <a:t>*******</a:t>
            </a:r>
            <a:endParaRPr lang="ko-KR" altLang="en-US" sz="1100" spc="-1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792587" y="396574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담보물 평가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8192" y="4306023"/>
            <a:ext cx="2232248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28192" y="4690086"/>
            <a:ext cx="1818126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28192" y="5077703"/>
            <a:ext cx="1224136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28427" y="4292256"/>
            <a:ext cx="1556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err="1" smtClean="0"/>
              <a:t>담보감정가</a:t>
            </a:r>
            <a:r>
              <a:rPr lang="ko-KR" altLang="en-US" sz="1050" spc="-100" dirty="0" smtClean="0"/>
              <a:t> </a:t>
            </a:r>
            <a:r>
              <a:rPr lang="en-US" altLang="ko-KR" sz="1050" spc="-100" dirty="0" smtClean="0"/>
              <a:t>: 100,000,000</a:t>
            </a:r>
            <a:r>
              <a:rPr lang="ko-KR" altLang="en-US" sz="1050" spc="-100" dirty="0" smtClean="0"/>
              <a:t>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592488" y="4306023"/>
            <a:ext cx="279503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592488" y="4690086"/>
            <a:ext cx="279503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74937" y="4690086"/>
            <a:ext cx="1598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00" dirty="0" err="1" smtClean="0"/>
              <a:t>투게더감정가</a:t>
            </a:r>
            <a:r>
              <a:rPr lang="ko-KR" altLang="en-US" sz="1050" spc="-100" dirty="0" smtClean="0"/>
              <a:t> </a:t>
            </a:r>
            <a:r>
              <a:rPr lang="en-US" altLang="ko-KR" sz="1050" spc="-100" dirty="0" smtClean="0"/>
              <a:t>: 80,000,000</a:t>
            </a:r>
            <a:r>
              <a:rPr lang="ko-KR" altLang="en-US" sz="1050" spc="-100" dirty="0" smtClean="0"/>
              <a:t>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592488" y="5077703"/>
            <a:ext cx="279503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191403" y="5077703"/>
            <a:ext cx="13805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00" dirty="0" smtClean="0"/>
              <a:t>대출금액 </a:t>
            </a:r>
            <a:r>
              <a:rPr lang="en-US" altLang="ko-KR" sz="1050" spc="-100" dirty="0" smtClean="0"/>
              <a:t>: 60,000,000</a:t>
            </a:r>
            <a:r>
              <a:rPr lang="ko-KR" altLang="en-US" sz="1050" spc="-100" dirty="0" smtClean="0"/>
              <a:t>원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5411" y="6784107"/>
            <a:ext cx="46410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00" dirty="0" err="1" smtClean="0"/>
              <a:t>담보가액은</a:t>
            </a:r>
            <a:r>
              <a:rPr lang="ko-KR" altLang="en-US" sz="1000" spc="-100" dirty="0" smtClean="0"/>
              <a:t> 도매가 대비 </a:t>
            </a:r>
            <a:r>
              <a:rPr lang="en-US" altLang="ko-KR" sz="1000" spc="-100" dirty="0" smtClean="0"/>
              <a:t>LTV </a:t>
            </a:r>
            <a:r>
              <a:rPr lang="ko-KR" altLang="en-US" sz="1000" spc="-100" dirty="0" smtClean="0"/>
              <a:t>로 산정되었으며</a:t>
            </a:r>
            <a:r>
              <a:rPr lang="en-US" altLang="ko-KR" sz="1000" spc="-100" dirty="0" smtClean="0"/>
              <a:t>, </a:t>
            </a:r>
            <a:r>
              <a:rPr lang="ko-KR" altLang="en-US" sz="1000" spc="-100" dirty="0" smtClean="0"/>
              <a:t>정기적인 물류센터 실사 및 재고 확인을 통하여 사후 </a:t>
            </a:r>
            <a:endParaRPr lang="en-US" altLang="ko-KR" sz="1000" spc="-100" dirty="0" smtClean="0"/>
          </a:p>
          <a:p>
            <a:r>
              <a:rPr lang="ko-KR" altLang="en-US" sz="1000" spc="-100" dirty="0" smtClean="0"/>
              <a:t>관리에 만전을 기하고 있습니다</a:t>
            </a:r>
            <a:r>
              <a:rPr lang="en-US" altLang="ko-KR" sz="1000" spc="-100" dirty="0" smtClean="0"/>
              <a:t>. </a:t>
            </a:r>
            <a:r>
              <a:rPr lang="ko-KR" altLang="en-US" sz="1000" spc="-100" dirty="0" smtClean="0"/>
              <a:t>채무 불이행 시 강제 집행 또는 </a:t>
            </a:r>
            <a:r>
              <a:rPr lang="ko-KR" altLang="en-US" sz="1000" spc="-100" dirty="0" err="1" smtClean="0"/>
              <a:t>임의매각을</a:t>
            </a:r>
            <a:r>
              <a:rPr lang="ko-KR" altLang="en-US" sz="1000" spc="-100" dirty="0" smtClean="0"/>
              <a:t> 통해 담보물을 환가하여 </a:t>
            </a:r>
            <a:endParaRPr lang="en-US" altLang="ko-KR" sz="1000" spc="-100" dirty="0" smtClean="0"/>
          </a:p>
          <a:p>
            <a:r>
              <a:rPr lang="ko-KR" altLang="en-US" sz="1000" spc="-100" dirty="0" smtClean="0"/>
              <a:t>회수할 수 있게 양도담보 계약을 통한 안정성을 높인 상품입니다</a:t>
            </a:r>
            <a:r>
              <a:rPr lang="en-US" altLang="ko-KR" sz="1000" spc="-100" dirty="0" smtClean="0"/>
              <a:t>.</a:t>
            </a:r>
            <a:endParaRPr lang="ko-KR" altLang="en-US" sz="1000" spc="-1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855908" y="6482453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smtClean="0"/>
              <a:t>심사</a:t>
            </a:r>
            <a:r>
              <a:rPr lang="en-US" altLang="ko-KR" sz="1200" spc="-100" dirty="0" smtClean="0"/>
              <a:t> </a:t>
            </a:r>
            <a:r>
              <a:rPr lang="ko-KR" altLang="en-US" sz="1200" spc="-100" dirty="0" smtClean="0"/>
              <a:t>총평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777432" y="1526527"/>
            <a:ext cx="4612788" cy="4091244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Description&gt;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소재지 주소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관리자페이지에 등록한 창고 주소를 출력합니다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기본주소만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출력하고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상세주소는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표시하지 않습니다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창고 이미지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관리자페이지에 등록한 상품 창고 이미지를 출력합니다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담보물평가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관리자페이지에 등록한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담보감정가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투게더감정가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대출금액을 표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시하고 그래프로 표현합니다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심사총평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관리자페이지에 등록한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심사총평을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출력한다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54747" y="1927008"/>
            <a:ext cx="2313865" cy="326227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"/>
          <p:cNvGrpSpPr/>
          <p:nvPr/>
        </p:nvGrpSpPr>
        <p:grpSpPr>
          <a:xfrm>
            <a:off x="847069" y="1869881"/>
            <a:ext cx="195622" cy="261608"/>
            <a:chOff x="4210" y="-11904"/>
            <a:chExt cx="195621" cy="261605"/>
          </a:xfrm>
        </p:grpSpPr>
        <p:sp>
          <p:nvSpPr>
            <p:cNvPr id="29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" name="그룹"/>
          <p:cNvGrpSpPr/>
          <p:nvPr/>
        </p:nvGrpSpPr>
        <p:grpSpPr>
          <a:xfrm>
            <a:off x="3224509" y="2814373"/>
            <a:ext cx="195622" cy="261608"/>
            <a:chOff x="4210" y="-11904"/>
            <a:chExt cx="195621" cy="261605"/>
          </a:xfrm>
        </p:grpSpPr>
        <p:sp>
          <p:nvSpPr>
            <p:cNvPr id="40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773468" y="3927697"/>
            <a:ext cx="4782155" cy="2463268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"/>
          <p:cNvGrpSpPr/>
          <p:nvPr/>
        </p:nvGrpSpPr>
        <p:grpSpPr>
          <a:xfrm>
            <a:off x="765789" y="3870566"/>
            <a:ext cx="195622" cy="253914"/>
            <a:chOff x="4210" y="-11904"/>
            <a:chExt cx="195621" cy="253911"/>
          </a:xfrm>
        </p:grpSpPr>
        <p:sp>
          <p:nvSpPr>
            <p:cNvPr id="44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1"/>
            <p:cNvSpPr txBox="1"/>
            <p:nvPr/>
          </p:nvSpPr>
          <p:spPr>
            <a:xfrm>
              <a:off x="19049" y="-11904"/>
              <a:ext cx="166068" cy="253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763308" y="6497109"/>
            <a:ext cx="4808602" cy="983785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"/>
          <p:cNvGrpSpPr/>
          <p:nvPr/>
        </p:nvGrpSpPr>
        <p:grpSpPr>
          <a:xfrm>
            <a:off x="745469" y="6450142"/>
            <a:ext cx="195622" cy="261608"/>
            <a:chOff x="4210" y="-11904"/>
            <a:chExt cx="195621" cy="261605"/>
          </a:xfrm>
        </p:grpSpPr>
        <p:sp>
          <p:nvSpPr>
            <p:cNvPr id="48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1" y="5683388"/>
            <a:ext cx="4682199" cy="6180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59721" y="5433105"/>
            <a:ext cx="24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smtClean="0"/>
              <a:t>대출 비율 </a:t>
            </a:r>
            <a:r>
              <a:rPr lang="en-US" altLang="ko-KR" sz="1100" spc="-100" dirty="0" smtClean="0"/>
              <a:t>: 60% / LTV : 80% / </a:t>
            </a:r>
            <a:r>
              <a:rPr lang="ko-KR" altLang="en-US" sz="1100" spc="-100" dirty="0" err="1" smtClean="0"/>
              <a:t>투게더등급</a:t>
            </a:r>
            <a:r>
              <a:rPr lang="ko-KR" altLang="en-US" sz="1100" spc="-100" dirty="0" smtClean="0"/>
              <a:t> </a:t>
            </a:r>
            <a:r>
              <a:rPr lang="en-US" altLang="ko-KR" sz="1100" spc="-100" dirty="0" smtClean="0"/>
              <a:t>: T1</a:t>
            </a:r>
            <a:endParaRPr lang="ko-KR" altLang="en-US" sz="1100" spc="-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08680" y="4351202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-100" dirty="0" err="1" smtClean="0"/>
              <a:t>담보감정가</a:t>
            </a:r>
            <a:endParaRPr lang="ko-KR" altLang="en-US" sz="900" spc="-1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905541" y="4727121"/>
            <a:ext cx="7425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-100" smtClean="0"/>
              <a:t>투게더감정가</a:t>
            </a:r>
            <a:endParaRPr lang="ko-KR" altLang="en-US" sz="900" spc="-1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899717" y="5113257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-100" smtClean="0"/>
              <a:t>대출금액</a:t>
            </a:r>
            <a:endParaRPr lang="ko-KR" altLang="en-US" sz="900" spc="-100" dirty="0" smtClean="0"/>
          </a:p>
        </p:txBody>
      </p:sp>
      <p:sp>
        <p:nvSpPr>
          <p:cNvPr id="52" name="Rectangle"/>
          <p:cNvSpPr/>
          <p:nvPr/>
        </p:nvSpPr>
        <p:spPr>
          <a:xfrm>
            <a:off x="716444" y="1518262"/>
            <a:ext cx="6692468" cy="59986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Drop-Down List (Expanded)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777138" y="1876475"/>
            <a:ext cx="1509502" cy="2112886"/>
            <a:chOff x="2183875" y="1994605"/>
            <a:chExt cx="2055044" cy="1208131"/>
          </a:xfrm>
        </p:grpSpPr>
        <p:sp>
          <p:nvSpPr>
            <p:cNvPr id="54" name="Box Background"/>
            <p:cNvSpPr/>
            <p:nvPr/>
          </p:nvSpPr>
          <p:spPr>
            <a:xfrm>
              <a:off x="2183876" y="1994605"/>
              <a:ext cx="2055043" cy="12081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대출정보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이벤트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상품이미지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투게더등급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심사총평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증빙서류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투자자보호방안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Selection" descr="&lt;SmartSettings&gt;&lt;SmartResize anchorLeft=&quot;Relative&quot; anchorTop=&quot;Absolute&quot; anchorRight=&quot;Relativ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2183875" y="2341933"/>
              <a:ext cx="2055043" cy="179728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이등변 삼각형 55"/>
          <p:cNvSpPr/>
          <p:nvPr/>
        </p:nvSpPr>
        <p:spPr>
          <a:xfrm rot="16200000">
            <a:off x="5696491" y="2589703"/>
            <a:ext cx="89763" cy="77382"/>
          </a:xfrm>
          <a:prstGeom prst="triangle">
            <a:avLst/>
          </a:prstGeom>
          <a:solidFill>
            <a:srgbClr val="A9CDEA"/>
          </a:solidFill>
          <a:ln>
            <a:solidFill>
              <a:srgbClr val="A9C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Card"/>
          <p:cNvSpPr/>
          <p:nvPr/>
        </p:nvSpPr>
        <p:spPr>
          <a:xfrm>
            <a:off x="5784850" y="4072659"/>
            <a:ext cx="1501789" cy="2868139"/>
          </a:xfrm>
          <a:prstGeom prst="roundRect">
            <a:avLst>
              <a:gd name="adj" fmla="val 1433"/>
            </a:avLst>
          </a:prstGeom>
          <a:solidFill>
            <a:srgbClr val="FFFFFF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막힌 원호 57"/>
          <p:cNvSpPr/>
          <p:nvPr/>
        </p:nvSpPr>
        <p:spPr>
          <a:xfrm>
            <a:off x="6055165" y="4196633"/>
            <a:ext cx="872886" cy="872886"/>
          </a:xfrm>
          <a:prstGeom prst="blockArc">
            <a:avLst>
              <a:gd name="adj1" fmla="val 16655069"/>
              <a:gd name="adj2" fmla="val 16493557"/>
              <a:gd name="adj3" fmla="val 12763"/>
            </a:avLst>
          </a:prstGeom>
          <a:solidFill>
            <a:srgbClr val="A9CDEA"/>
          </a:solidFill>
          <a:ln>
            <a:solidFill>
              <a:srgbClr val="A9C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54176" y="4375280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00" dirty="0" smtClean="0"/>
              <a:t>100%</a:t>
            </a:r>
            <a:endParaRPr lang="ko-KR" altLang="en-US" sz="2800" spc="-100" dirty="0" smtClean="0"/>
          </a:p>
        </p:txBody>
      </p:sp>
      <p:sp>
        <p:nvSpPr>
          <p:cNvPr id="60" name="Button"/>
          <p:cNvSpPr/>
          <p:nvPr/>
        </p:nvSpPr>
        <p:spPr>
          <a:xfrm>
            <a:off x="6249295" y="6514868"/>
            <a:ext cx="642938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모집완료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25872" y="5143835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 smtClean="0"/>
              <a:t>60,000,000/60,000,000</a:t>
            </a:r>
            <a:endParaRPr lang="ko-KR" altLang="en-US" sz="1200" spc="-100" dirty="0" smtClean="0"/>
          </a:p>
        </p:txBody>
      </p:sp>
      <p:grpSp>
        <p:nvGrpSpPr>
          <p:cNvPr id="62" name="Drop-down" descr="&lt;SmartSettings&gt;&lt;SmartResize enabled=&quot;True&quot; minWidth=&quot;20&quot; minHeight=&quot;5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884068" y="5639303"/>
            <a:ext cx="1043983" cy="206375"/>
            <a:chOff x="5537200" y="2495550"/>
            <a:chExt cx="1281113" cy="206375"/>
          </a:xfrm>
        </p:grpSpPr>
        <p:sp>
          <p:nvSpPr>
            <p:cNvPr id="63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</a:t>
              </a:r>
            </a:p>
          </p:txBody>
        </p:sp>
        <p:sp>
          <p:nvSpPr>
            <p:cNvPr id="64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6683895" y="2579688"/>
              <a:ext cx="60391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702681" y="5942998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투자하시면  월 </a:t>
            </a:r>
            <a:r>
              <a:rPr lang="en-US" altLang="ko-KR" sz="1200" spc="-100" dirty="0" smtClean="0"/>
              <a:t>OOOO</a:t>
            </a:r>
            <a:r>
              <a:rPr lang="ko-KR" altLang="en-US" sz="1200" spc="-100" dirty="0" smtClean="0"/>
              <a:t>원의 </a:t>
            </a:r>
            <a:endParaRPr lang="en-US" altLang="ko-KR" sz="1200" spc="-100" dirty="0" smtClean="0"/>
          </a:p>
          <a:p>
            <a:pPr algn="ctr"/>
            <a:r>
              <a:rPr lang="ko-KR" altLang="en-US" sz="1200" spc="-100" dirty="0" smtClean="0"/>
              <a:t>이자를 받습니다</a:t>
            </a:r>
            <a:r>
              <a:rPr lang="en-US" altLang="ko-KR" sz="1200" spc="-100" dirty="0" smtClean="0"/>
              <a:t>.</a:t>
            </a:r>
            <a:endParaRPr lang="ko-KR" altLang="en-US" sz="1200" spc="-1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6879260" y="562310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원을</a:t>
            </a:r>
          </a:p>
        </p:txBody>
      </p:sp>
    </p:spTree>
    <p:extLst>
      <p:ext uri="{BB962C8B-B14F-4D97-AF65-F5344CB8AC3E}">
        <p14:creationId xmlns:p14="http://schemas.microsoft.com/office/powerpoint/2010/main" val="36068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83823" cy="771401"/>
          </a:xfrm>
        </p:spPr>
        <p:txBody>
          <a:bodyPr/>
          <a:lstStyle/>
          <a:p>
            <a:r>
              <a:rPr lang="ko-KR" altLang="en-US" dirty="0" err="1"/>
              <a:t>동산담보</a:t>
            </a:r>
            <a:r>
              <a:rPr lang="en-US" altLang="ko-KR" dirty="0"/>
              <a:t>/</a:t>
            </a:r>
            <a:r>
              <a:rPr lang="ko-KR" altLang="en-US" dirty="0"/>
              <a:t>홈쇼핑 상세 정보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552928" y="4214170"/>
            <a:ext cx="4564257" cy="3302692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Description&gt;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증빙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서류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관리자페이지에서 등록한 증빙서류를 표시합니다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첨부파일이 있는 것만 표시를 하고 중앙 정렬합니다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확대하여 볼 수 있습니다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투자자보호방안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관리자페이지에서 선택한 항목들이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Enable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선택하지 않은 항목은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Disable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781" y="1631853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증빙서류</a:t>
            </a:r>
          </a:p>
        </p:txBody>
      </p:sp>
      <p:grpSp>
        <p:nvGrpSpPr>
          <p:cNvPr id="27" name="Image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51888" y="2023257"/>
            <a:ext cx="1061755" cy="1390173"/>
            <a:chOff x="604837" y="1325563"/>
            <a:chExt cx="1828800" cy="1371600"/>
          </a:xfrm>
        </p:grpSpPr>
        <p:sp>
          <p:nvSpPr>
            <p:cNvPr id="28" name="Image Background"/>
            <p:cNvSpPr>
              <a:spLocks/>
            </p:cNvSpPr>
            <p:nvPr/>
          </p:nvSpPr>
          <p:spPr>
            <a:xfrm>
              <a:off x="604837" y="1325563"/>
              <a:ext cx="1828800" cy="13716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Picture Icon" descr="&lt;SmartSettings&gt;&lt;SmartResize anchorLeft=&quot;None&quot; anchorTop=&quot;Non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947758" y="1770939"/>
              <a:ext cx="1142962" cy="480852"/>
            </a:xfrm>
            <a:custGeom>
              <a:avLst/>
              <a:gdLst>
                <a:gd name="T0" fmla="*/ 0 w 379"/>
                <a:gd name="T1" fmla="*/ 0 h 295"/>
                <a:gd name="T2" fmla="*/ 0 w 379"/>
                <a:gd name="T3" fmla="*/ 295 h 295"/>
                <a:gd name="T4" fmla="*/ 379 w 379"/>
                <a:gd name="T5" fmla="*/ 295 h 295"/>
                <a:gd name="T6" fmla="*/ 379 w 379"/>
                <a:gd name="T7" fmla="*/ 0 h 295"/>
                <a:gd name="T8" fmla="*/ 0 w 379"/>
                <a:gd name="T9" fmla="*/ 0 h 295"/>
                <a:gd name="T10" fmla="*/ 28 w 379"/>
                <a:gd name="T11" fmla="*/ 28 h 295"/>
                <a:gd name="T12" fmla="*/ 351 w 379"/>
                <a:gd name="T13" fmla="*/ 28 h 295"/>
                <a:gd name="T14" fmla="*/ 351 w 379"/>
                <a:gd name="T15" fmla="*/ 215 h 295"/>
                <a:gd name="T16" fmla="*/ 275 w 379"/>
                <a:gd name="T17" fmla="*/ 133 h 295"/>
                <a:gd name="T18" fmla="*/ 210 w 379"/>
                <a:gd name="T19" fmla="*/ 193 h 295"/>
                <a:gd name="T20" fmla="*/ 123 w 379"/>
                <a:gd name="T21" fmla="*/ 105 h 295"/>
                <a:gd name="T22" fmla="*/ 28 w 379"/>
                <a:gd name="T23" fmla="*/ 196 h 295"/>
                <a:gd name="T24" fmla="*/ 28 w 379"/>
                <a:gd name="T25" fmla="*/ 28 h 295"/>
                <a:gd name="T26" fmla="*/ 298 w 379"/>
                <a:gd name="T27" fmla="*/ 56 h 295"/>
                <a:gd name="T28" fmla="*/ 271 w 379"/>
                <a:gd name="T29" fmla="*/ 83 h 295"/>
                <a:gd name="T30" fmla="*/ 298 w 379"/>
                <a:gd name="T31" fmla="*/ 110 h 295"/>
                <a:gd name="T32" fmla="*/ 325 w 379"/>
                <a:gd name="T33" fmla="*/ 83 h 295"/>
                <a:gd name="T34" fmla="*/ 298 w 379"/>
                <a:gd name="T35" fmla="*/ 56 h 295"/>
                <a:gd name="T36" fmla="*/ 123 w 379"/>
                <a:gd name="T37" fmla="*/ 145 h 295"/>
                <a:gd name="T38" fmla="*/ 243 w 379"/>
                <a:gd name="T39" fmla="*/ 267 h 295"/>
                <a:gd name="T40" fmla="*/ 28 w 379"/>
                <a:gd name="T41" fmla="*/ 267 h 295"/>
                <a:gd name="T42" fmla="*/ 28 w 379"/>
                <a:gd name="T43" fmla="*/ 234 h 295"/>
                <a:gd name="T44" fmla="*/ 123 w 379"/>
                <a:gd name="T45" fmla="*/ 145 h 295"/>
                <a:gd name="T46" fmla="*/ 274 w 379"/>
                <a:gd name="T47" fmla="*/ 172 h 295"/>
                <a:gd name="T48" fmla="*/ 351 w 379"/>
                <a:gd name="T49" fmla="*/ 255 h 295"/>
                <a:gd name="T50" fmla="*/ 351 w 379"/>
                <a:gd name="T51" fmla="*/ 267 h 295"/>
                <a:gd name="T52" fmla="*/ 283 w 379"/>
                <a:gd name="T53" fmla="*/ 267 h 295"/>
                <a:gd name="T54" fmla="*/ 229 w 379"/>
                <a:gd name="T55" fmla="*/ 213 h 295"/>
                <a:gd name="T56" fmla="*/ 274 w 379"/>
                <a:gd name="T57" fmla="*/ 17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9" h="295">
                  <a:moveTo>
                    <a:pt x="0" y="0"/>
                  </a:moveTo>
                  <a:lnTo>
                    <a:pt x="0" y="295"/>
                  </a:lnTo>
                  <a:lnTo>
                    <a:pt x="379" y="295"/>
                  </a:lnTo>
                  <a:lnTo>
                    <a:pt x="379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351" y="28"/>
                  </a:lnTo>
                  <a:lnTo>
                    <a:pt x="351" y="215"/>
                  </a:lnTo>
                  <a:cubicBezTo>
                    <a:pt x="326" y="187"/>
                    <a:pt x="300" y="160"/>
                    <a:pt x="275" y="133"/>
                  </a:cubicBezTo>
                  <a:cubicBezTo>
                    <a:pt x="254" y="154"/>
                    <a:pt x="232" y="173"/>
                    <a:pt x="210" y="193"/>
                  </a:cubicBezTo>
                  <a:cubicBezTo>
                    <a:pt x="181" y="164"/>
                    <a:pt x="152" y="134"/>
                    <a:pt x="123" y="105"/>
                  </a:cubicBezTo>
                  <a:cubicBezTo>
                    <a:pt x="92" y="136"/>
                    <a:pt x="60" y="166"/>
                    <a:pt x="28" y="196"/>
                  </a:cubicBezTo>
                  <a:lnTo>
                    <a:pt x="28" y="28"/>
                  </a:lnTo>
                  <a:close/>
                  <a:moveTo>
                    <a:pt x="298" y="56"/>
                  </a:moveTo>
                  <a:cubicBezTo>
                    <a:pt x="283" y="56"/>
                    <a:pt x="271" y="68"/>
                    <a:pt x="271" y="83"/>
                  </a:cubicBezTo>
                  <a:cubicBezTo>
                    <a:pt x="271" y="98"/>
                    <a:pt x="283" y="110"/>
                    <a:pt x="298" y="110"/>
                  </a:cubicBezTo>
                  <a:cubicBezTo>
                    <a:pt x="313" y="110"/>
                    <a:pt x="325" y="98"/>
                    <a:pt x="325" y="83"/>
                  </a:cubicBezTo>
                  <a:cubicBezTo>
                    <a:pt x="325" y="68"/>
                    <a:pt x="313" y="56"/>
                    <a:pt x="298" y="56"/>
                  </a:cubicBezTo>
                  <a:close/>
                  <a:moveTo>
                    <a:pt x="123" y="145"/>
                  </a:moveTo>
                  <a:lnTo>
                    <a:pt x="243" y="267"/>
                  </a:lnTo>
                  <a:lnTo>
                    <a:pt x="28" y="267"/>
                  </a:lnTo>
                  <a:lnTo>
                    <a:pt x="28" y="234"/>
                  </a:lnTo>
                  <a:lnTo>
                    <a:pt x="123" y="145"/>
                  </a:lnTo>
                  <a:close/>
                  <a:moveTo>
                    <a:pt x="274" y="172"/>
                  </a:moveTo>
                  <a:lnTo>
                    <a:pt x="351" y="255"/>
                  </a:lnTo>
                  <a:lnTo>
                    <a:pt x="351" y="267"/>
                  </a:lnTo>
                  <a:lnTo>
                    <a:pt x="283" y="267"/>
                  </a:lnTo>
                  <a:lnTo>
                    <a:pt x="229" y="213"/>
                  </a:lnTo>
                  <a:lnTo>
                    <a:pt x="274" y="17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Image" descr="&lt;SmartSetting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234654" y="2023257"/>
            <a:ext cx="1061755" cy="1390173"/>
            <a:chOff x="604837" y="1325563"/>
            <a:chExt cx="1828800" cy="1371600"/>
          </a:xfrm>
        </p:grpSpPr>
        <p:sp>
          <p:nvSpPr>
            <p:cNvPr id="31" name="Image Background"/>
            <p:cNvSpPr>
              <a:spLocks/>
            </p:cNvSpPr>
            <p:nvPr/>
          </p:nvSpPr>
          <p:spPr>
            <a:xfrm>
              <a:off x="604837" y="1325563"/>
              <a:ext cx="1828800" cy="13716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Picture Icon" descr="&lt;SmartSettings&gt;&lt;SmartResize anchorLeft=&quot;None&quot; anchorTop=&quot;Non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947758" y="1770939"/>
              <a:ext cx="1142962" cy="480852"/>
            </a:xfrm>
            <a:custGeom>
              <a:avLst/>
              <a:gdLst>
                <a:gd name="T0" fmla="*/ 0 w 379"/>
                <a:gd name="T1" fmla="*/ 0 h 295"/>
                <a:gd name="T2" fmla="*/ 0 w 379"/>
                <a:gd name="T3" fmla="*/ 295 h 295"/>
                <a:gd name="T4" fmla="*/ 379 w 379"/>
                <a:gd name="T5" fmla="*/ 295 h 295"/>
                <a:gd name="T6" fmla="*/ 379 w 379"/>
                <a:gd name="T7" fmla="*/ 0 h 295"/>
                <a:gd name="T8" fmla="*/ 0 w 379"/>
                <a:gd name="T9" fmla="*/ 0 h 295"/>
                <a:gd name="T10" fmla="*/ 28 w 379"/>
                <a:gd name="T11" fmla="*/ 28 h 295"/>
                <a:gd name="T12" fmla="*/ 351 w 379"/>
                <a:gd name="T13" fmla="*/ 28 h 295"/>
                <a:gd name="T14" fmla="*/ 351 w 379"/>
                <a:gd name="T15" fmla="*/ 215 h 295"/>
                <a:gd name="T16" fmla="*/ 275 w 379"/>
                <a:gd name="T17" fmla="*/ 133 h 295"/>
                <a:gd name="T18" fmla="*/ 210 w 379"/>
                <a:gd name="T19" fmla="*/ 193 h 295"/>
                <a:gd name="T20" fmla="*/ 123 w 379"/>
                <a:gd name="T21" fmla="*/ 105 h 295"/>
                <a:gd name="T22" fmla="*/ 28 w 379"/>
                <a:gd name="T23" fmla="*/ 196 h 295"/>
                <a:gd name="T24" fmla="*/ 28 w 379"/>
                <a:gd name="T25" fmla="*/ 28 h 295"/>
                <a:gd name="T26" fmla="*/ 298 w 379"/>
                <a:gd name="T27" fmla="*/ 56 h 295"/>
                <a:gd name="T28" fmla="*/ 271 w 379"/>
                <a:gd name="T29" fmla="*/ 83 h 295"/>
                <a:gd name="T30" fmla="*/ 298 w 379"/>
                <a:gd name="T31" fmla="*/ 110 h 295"/>
                <a:gd name="T32" fmla="*/ 325 w 379"/>
                <a:gd name="T33" fmla="*/ 83 h 295"/>
                <a:gd name="T34" fmla="*/ 298 w 379"/>
                <a:gd name="T35" fmla="*/ 56 h 295"/>
                <a:gd name="T36" fmla="*/ 123 w 379"/>
                <a:gd name="T37" fmla="*/ 145 h 295"/>
                <a:gd name="T38" fmla="*/ 243 w 379"/>
                <a:gd name="T39" fmla="*/ 267 h 295"/>
                <a:gd name="T40" fmla="*/ 28 w 379"/>
                <a:gd name="T41" fmla="*/ 267 h 295"/>
                <a:gd name="T42" fmla="*/ 28 w 379"/>
                <a:gd name="T43" fmla="*/ 234 h 295"/>
                <a:gd name="T44" fmla="*/ 123 w 379"/>
                <a:gd name="T45" fmla="*/ 145 h 295"/>
                <a:gd name="T46" fmla="*/ 274 w 379"/>
                <a:gd name="T47" fmla="*/ 172 h 295"/>
                <a:gd name="T48" fmla="*/ 351 w 379"/>
                <a:gd name="T49" fmla="*/ 255 h 295"/>
                <a:gd name="T50" fmla="*/ 351 w 379"/>
                <a:gd name="T51" fmla="*/ 267 h 295"/>
                <a:gd name="T52" fmla="*/ 283 w 379"/>
                <a:gd name="T53" fmla="*/ 267 h 295"/>
                <a:gd name="T54" fmla="*/ 229 w 379"/>
                <a:gd name="T55" fmla="*/ 213 h 295"/>
                <a:gd name="T56" fmla="*/ 274 w 379"/>
                <a:gd name="T57" fmla="*/ 17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9" h="295">
                  <a:moveTo>
                    <a:pt x="0" y="0"/>
                  </a:moveTo>
                  <a:lnTo>
                    <a:pt x="0" y="295"/>
                  </a:lnTo>
                  <a:lnTo>
                    <a:pt x="379" y="295"/>
                  </a:lnTo>
                  <a:lnTo>
                    <a:pt x="379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351" y="28"/>
                  </a:lnTo>
                  <a:lnTo>
                    <a:pt x="351" y="215"/>
                  </a:lnTo>
                  <a:cubicBezTo>
                    <a:pt x="326" y="187"/>
                    <a:pt x="300" y="160"/>
                    <a:pt x="275" y="133"/>
                  </a:cubicBezTo>
                  <a:cubicBezTo>
                    <a:pt x="254" y="154"/>
                    <a:pt x="232" y="173"/>
                    <a:pt x="210" y="193"/>
                  </a:cubicBezTo>
                  <a:cubicBezTo>
                    <a:pt x="181" y="164"/>
                    <a:pt x="152" y="134"/>
                    <a:pt x="123" y="105"/>
                  </a:cubicBezTo>
                  <a:cubicBezTo>
                    <a:pt x="92" y="136"/>
                    <a:pt x="60" y="166"/>
                    <a:pt x="28" y="196"/>
                  </a:cubicBezTo>
                  <a:lnTo>
                    <a:pt x="28" y="28"/>
                  </a:lnTo>
                  <a:close/>
                  <a:moveTo>
                    <a:pt x="298" y="56"/>
                  </a:moveTo>
                  <a:cubicBezTo>
                    <a:pt x="283" y="56"/>
                    <a:pt x="271" y="68"/>
                    <a:pt x="271" y="83"/>
                  </a:cubicBezTo>
                  <a:cubicBezTo>
                    <a:pt x="271" y="98"/>
                    <a:pt x="283" y="110"/>
                    <a:pt x="298" y="110"/>
                  </a:cubicBezTo>
                  <a:cubicBezTo>
                    <a:pt x="313" y="110"/>
                    <a:pt x="325" y="98"/>
                    <a:pt x="325" y="83"/>
                  </a:cubicBezTo>
                  <a:cubicBezTo>
                    <a:pt x="325" y="68"/>
                    <a:pt x="313" y="56"/>
                    <a:pt x="298" y="56"/>
                  </a:cubicBezTo>
                  <a:close/>
                  <a:moveTo>
                    <a:pt x="123" y="145"/>
                  </a:moveTo>
                  <a:lnTo>
                    <a:pt x="243" y="267"/>
                  </a:lnTo>
                  <a:lnTo>
                    <a:pt x="28" y="267"/>
                  </a:lnTo>
                  <a:lnTo>
                    <a:pt x="28" y="234"/>
                  </a:lnTo>
                  <a:lnTo>
                    <a:pt x="123" y="145"/>
                  </a:lnTo>
                  <a:close/>
                  <a:moveTo>
                    <a:pt x="274" y="172"/>
                  </a:moveTo>
                  <a:lnTo>
                    <a:pt x="351" y="255"/>
                  </a:lnTo>
                  <a:lnTo>
                    <a:pt x="351" y="267"/>
                  </a:lnTo>
                  <a:lnTo>
                    <a:pt x="283" y="267"/>
                  </a:lnTo>
                  <a:lnTo>
                    <a:pt x="229" y="213"/>
                  </a:lnTo>
                  <a:lnTo>
                    <a:pt x="274" y="17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Image" descr="&lt;SmartSettings&gt;&lt;SmartResize enabled=&quot;True&quot; minWidth=&quot;0&quot; minHeight=&quot;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3422630" y="2023257"/>
            <a:ext cx="1061755" cy="1390173"/>
            <a:chOff x="604837" y="1325563"/>
            <a:chExt cx="1828800" cy="1371600"/>
          </a:xfrm>
        </p:grpSpPr>
        <p:sp>
          <p:nvSpPr>
            <p:cNvPr id="34" name="Image Background"/>
            <p:cNvSpPr>
              <a:spLocks/>
            </p:cNvSpPr>
            <p:nvPr/>
          </p:nvSpPr>
          <p:spPr>
            <a:xfrm>
              <a:off x="604837" y="1325563"/>
              <a:ext cx="1828800" cy="13716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Picture Icon" descr="&lt;SmartSettings&gt;&lt;SmartResize anchorLeft=&quot;None&quot; anchorTop=&quot;Non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47758" y="1770939"/>
              <a:ext cx="1142962" cy="480852"/>
            </a:xfrm>
            <a:custGeom>
              <a:avLst/>
              <a:gdLst>
                <a:gd name="T0" fmla="*/ 0 w 379"/>
                <a:gd name="T1" fmla="*/ 0 h 295"/>
                <a:gd name="T2" fmla="*/ 0 w 379"/>
                <a:gd name="T3" fmla="*/ 295 h 295"/>
                <a:gd name="T4" fmla="*/ 379 w 379"/>
                <a:gd name="T5" fmla="*/ 295 h 295"/>
                <a:gd name="T6" fmla="*/ 379 w 379"/>
                <a:gd name="T7" fmla="*/ 0 h 295"/>
                <a:gd name="T8" fmla="*/ 0 w 379"/>
                <a:gd name="T9" fmla="*/ 0 h 295"/>
                <a:gd name="T10" fmla="*/ 28 w 379"/>
                <a:gd name="T11" fmla="*/ 28 h 295"/>
                <a:gd name="T12" fmla="*/ 351 w 379"/>
                <a:gd name="T13" fmla="*/ 28 h 295"/>
                <a:gd name="T14" fmla="*/ 351 w 379"/>
                <a:gd name="T15" fmla="*/ 215 h 295"/>
                <a:gd name="T16" fmla="*/ 275 w 379"/>
                <a:gd name="T17" fmla="*/ 133 h 295"/>
                <a:gd name="T18" fmla="*/ 210 w 379"/>
                <a:gd name="T19" fmla="*/ 193 h 295"/>
                <a:gd name="T20" fmla="*/ 123 w 379"/>
                <a:gd name="T21" fmla="*/ 105 h 295"/>
                <a:gd name="T22" fmla="*/ 28 w 379"/>
                <a:gd name="T23" fmla="*/ 196 h 295"/>
                <a:gd name="T24" fmla="*/ 28 w 379"/>
                <a:gd name="T25" fmla="*/ 28 h 295"/>
                <a:gd name="T26" fmla="*/ 298 w 379"/>
                <a:gd name="T27" fmla="*/ 56 h 295"/>
                <a:gd name="T28" fmla="*/ 271 w 379"/>
                <a:gd name="T29" fmla="*/ 83 h 295"/>
                <a:gd name="T30" fmla="*/ 298 w 379"/>
                <a:gd name="T31" fmla="*/ 110 h 295"/>
                <a:gd name="T32" fmla="*/ 325 w 379"/>
                <a:gd name="T33" fmla="*/ 83 h 295"/>
                <a:gd name="T34" fmla="*/ 298 w 379"/>
                <a:gd name="T35" fmla="*/ 56 h 295"/>
                <a:gd name="T36" fmla="*/ 123 w 379"/>
                <a:gd name="T37" fmla="*/ 145 h 295"/>
                <a:gd name="T38" fmla="*/ 243 w 379"/>
                <a:gd name="T39" fmla="*/ 267 h 295"/>
                <a:gd name="T40" fmla="*/ 28 w 379"/>
                <a:gd name="T41" fmla="*/ 267 h 295"/>
                <a:gd name="T42" fmla="*/ 28 w 379"/>
                <a:gd name="T43" fmla="*/ 234 h 295"/>
                <a:gd name="T44" fmla="*/ 123 w 379"/>
                <a:gd name="T45" fmla="*/ 145 h 295"/>
                <a:gd name="T46" fmla="*/ 274 w 379"/>
                <a:gd name="T47" fmla="*/ 172 h 295"/>
                <a:gd name="T48" fmla="*/ 351 w 379"/>
                <a:gd name="T49" fmla="*/ 255 h 295"/>
                <a:gd name="T50" fmla="*/ 351 w 379"/>
                <a:gd name="T51" fmla="*/ 267 h 295"/>
                <a:gd name="T52" fmla="*/ 283 w 379"/>
                <a:gd name="T53" fmla="*/ 267 h 295"/>
                <a:gd name="T54" fmla="*/ 229 w 379"/>
                <a:gd name="T55" fmla="*/ 213 h 295"/>
                <a:gd name="T56" fmla="*/ 274 w 379"/>
                <a:gd name="T57" fmla="*/ 17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9" h="295">
                  <a:moveTo>
                    <a:pt x="0" y="0"/>
                  </a:moveTo>
                  <a:lnTo>
                    <a:pt x="0" y="295"/>
                  </a:lnTo>
                  <a:lnTo>
                    <a:pt x="379" y="295"/>
                  </a:lnTo>
                  <a:lnTo>
                    <a:pt x="379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351" y="28"/>
                  </a:lnTo>
                  <a:lnTo>
                    <a:pt x="351" y="215"/>
                  </a:lnTo>
                  <a:cubicBezTo>
                    <a:pt x="326" y="187"/>
                    <a:pt x="300" y="160"/>
                    <a:pt x="275" y="133"/>
                  </a:cubicBezTo>
                  <a:cubicBezTo>
                    <a:pt x="254" y="154"/>
                    <a:pt x="232" y="173"/>
                    <a:pt x="210" y="193"/>
                  </a:cubicBezTo>
                  <a:cubicBezTo>
                    <a:pt x="181" y="164"/>
                    <a:pt x="152" y="134"/>
                    <a:pt x="123" y="105"/>
                  </a:cubicBezTo>
                  <a:cubicBezTo>
                    <a:pt x="92" y="136"/>
                    <a:pt x="60" y="166"/>
                    <a:pt x="28" y="196"/>
                  </a:cubicBezTo>
                  <a:lnTo>
                    <a:pt x="28" y="28"/>
                  </a:lnTo>
                  <a:close/>
                  <a:moveTo>
                    <a:pt x="298" y="56"/>
                  </a:moveTo>
                  <a:cubicBezTo>
                    <a:pt x="283" y="56"/>
                    <a:pt x="271" y="68"/>
                    <a:pt x="271" y="83"/>
                  </a:cubicBezTo>
                  <a:cubicBezTo>
                    <a:pt x="271" y="98"/>
                    <a:pt x="283" y="110"/>
                    <a:pt x="298" y="110"/>
                  </a:cubicBezTo>
                  <a:cubicBezTo>
                    <a:pt x="313" y="110"/>
                    <a:pt x="325" y="98"/>
                    <a:pt x="325" y="83"/>
                  </a:cubicBezTo>
                  <a:cubicBezTo>
                    <a:pt x="325" y="68"/>
                    <a:pt x="313" y="56"/>
                    <a:pt x="298" y="56"/>
                  </a:cubicBezTo>
                  <a:close/>
                  <a:moveTo>
                    <a:pt x="123" y="145"/>
                  </a:moveTo>
                  <a:lnTo>
                    <a:pt x="243" y="267"/>
                  </a:lnTo>
                  <a:lnTo>
                    <a:pt x="28" y="267"/>
                  </a:lnTo>
                  <a:lnTo>
                    <a:pt x="28" y="234"/>
                  </a:lnTo>
                  <a:lnTo>
                    <a:pt x="123" y="145"/>
                  </a:lnTo>
                  <a:close/>
                  <a:moveTo>
                    <a:pt x="274" y="172"/>
                  </a:moveTo>
                  <a:lnTo>
                    <a:pt x="351" y="255"/>
                  </a:lnTo>
                  <a:lnTo>
                    <a:pt x="351" y="267"/>
                  </a:lnTo>
                  <a:lnTo>
                    <a:pt x="283" y="267"/>
                  </a:lnTo>
                  <a:lnTo>
                    <a:pt x="229" y="213"/>
                  </a:lnTo>
                  <a:lnTo>
                    <a:pt x="274" y="17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Image" descr="&lt;SmartSettings&gt;&lt;SmartResize enabled=&quot;True&quot; minWidth=&quot;0&quot; minHeight=&quot;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4607525" y="2023257"/>
            <a:ext cx="1061755" cy="1390173"/>
            <a:chOff x="604837" y="1325563"/>
            <a:chExt cx="1828800" cy="1371600"/>
          </a:xfrm>
        </p:grpSpPr>
        <p:sp>
          <p:nvSpPr>
            <p:cNvPr id="39" name="Image Background"/>
            <p:cNvSpPr>
              <a:spLocks/>
            </p:cNvSpPr>
            <p:nvPr/>
          </p:nvSpPr>
          <p:spPr>
            <a:xfrm>
              <a:off x="604837" y="1325563"/>
              <a:ext cx="1828800" cy="13716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Picture Icon" descr="&lt;SmartSettings&gt;&lt;SmartResize anchorLeft=&quot;None&quot; anchorTop=&quot;Non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47758" y="1770939"/>
              <a:ext cx="1142962" cy="480852"/>
            </a:xfrm>
            <a:custGeom>
              <a:avLst/>
              <a:gdLst>
                <a:gd name="T0" fmla="*/ 0 w 379"/>
                <a:gd name="T1" fmla="*/ 0 h 295"/>
                <a:gd name="T2" fmla="*/ 0 w 379"/>
                <a:gd name="T3" fmla="*/ 295 h 295"/>
                <a:gd name="T4" fmla="*/ 379 w 379"/>
                <a:gd name="T5" fmla="*/ 295 h 295"/>
                <a:gd name="T6" fmla="*/ 379 w 379"/>
                <a:gd name="T7" fmla="*/ 0 h 295"/>
                <a:gd name="T8" fmla="*/ 0 w 379"/>
                <a:gd name="T9" fmla="*/ 0 h 295"/>
                <a:gd name="T10" fmla="*/ 28 w 379"/>
                <a:gd name="T11" fmla="*/ 28 h 295"/>
                <a:gd name="T12" fmla="*/ 351 w 379"/>
                <a:gd name="T13" fmla="*/ 28 h 295"/>
                <a:gd name="T14" fmla="*/ 351 w 379"/>
                <a:gd name="T15" fmla="*/ 215 h 295"/>
                <a:gd name="T16" fmla="*/ 275 w 379"/>
                <a:gd name="T17" fmla="*/ 133 h 295"/>
                <a:gd name="T18" fmla="*/ 210 w 379"/>
                <a:gd name="T19" fmla="*/ 193 h 295"/>
                <a:gd name="T20" fmla="*/ 123 w 379"/>
                <a:gd name="T21" fmla="*/ 105 h 295"/>
                <a:gd name="T22" fmla="*/ 28 w 379"/>
                <a:gd name="T23" fmla="*/ 196 h 295"/>
                <a:gd name="T24" fmla="*/ 28 w 379"/>
                <a:gd name="T25" fmla="*/ 28 h 295"/>
                <a:gd name="T26" fmla="*/ 298 w 379"/>
                <a:gd name="T27" fmla="*/ 56 h 295"/>
                <a:gd name="T28" fmla="*/ 271 w 379"/>
                <a:gd name="T29" fmla="*/ 83 h 295"/>
                <a:gd name="T30" fmla="*/ 298 w 379"/>
                <a:gd name="T31" fmla="*/ 110 h 295"/>
                <a:gd name="T32" fmla="*/ 325 w 379"/>
                <a:gd name="T33" fmla="*/ 83 h 295"/>
                <a:gd name="T34" fmla="*/ 298 w 379"/>
                <a:gd name="T35" fmla="*/ 56 h 295"/>
                <a:gd name="T36" fmla="*/ 123 w 379"/>
                <a:gd name="T37" fmla="*/ 145 h 295"/>
                <a:gd name="T38" fmla="*/ 243 w 379"/>
                <a:gd name="T39" fmla="*/ 267 h 295"/>
                <a:gd name="T40" fmla="*/ 28 w 379"/>
                <a:gd name="T41" fmla="*/ 267 h 295"/>
                <a:gd name="T42" fmla="*/ 28 w 379"/>
                <a:gd name="T43" fmla="*/ 234 h 295"/>
                <a:gd name="T44" fmla="*/ 123 w 379"/>
                <a:gd name="T45" fmla="*/ 145 h 295"/>
                <a:gd name="T46" fmla="*/ 274 w 379"/>
                <a:gd name="T47" fmla="*/ 172 h 295"/>
                <a:gd name="T48" fmla="*/ 351 w 379"/>
                <a:gd name="T49" fmla="*/ 255 h 295"/>
                <a:gd name="T50" fmla="*/ 351 w 379"/>
                <a:gd name="T51" fmla="*/ 267 h 295"/>
                <a:gd name="T52" fmla="*/ 283 w 379"/>
                <a:gd name="T53" fmla="*/ 267 h 295"/>
                <a:gd name="T54" fmla="*/ 229 w 379"/>
                <a:gd name="T55" fmla="*/ 213 h 295"/>
                <a:gd name="T56" fmla="*/ 274 w 379"/>
                <a:gd name="T57" fmla="*/ 17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9" h="295">
                  <a:moveTo>
                    <a:pt x="0" y="0"/>
                  </a:moveTo>
                  <a:lnTo>
                    <a:pt x="0" y="295"/>
                  </a:lnTo>
                  <a:lnTo>
                    <a:pt x="379" y="295"/>
                  </a:lnTo>
                  <a:lnTo>
                    <a:pt x="379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351" y="28"/>
                  </a:lnTo>
                  <a:lnTo>
                    <a:pt x="351" y="215"/>
                  </a:lnTo>
                  <a:cubicBezTo>
                    <a:pt x="326" y="187"/>
                    <a:pt x="300" y="160"/>
                    <a:pt x="275" y="133"/>
                  </a:cubicBezTo>
                  <a:cubicBezTo>
                    <a:pt x="254" y="154"/>
                    <a:pt x="232" y="173"/>
                    <a:pt x="210" y="193"/>
                  </a:cubicBezTo>
                  <a:cubicBezTo>
                    <a:pt x="181" y="164"/>
                    <a:pt x="152" y="134"/>
                    <a:pt x="123" y="105"/>
                  </a:cubicBezTo>
                  <a:cubicBezTo>
                    <a:pt x="92" y="136"/>
                    <a:pt x="60" y="166"/>
                    <a:pt x="28" y="196"/>
                  </a:cubicBezTo>
                  <a:lnTo>
                    <a:pt x="28" y="28"/>
                  </a:lnTo>
                  <a:close/>
                  <a:moveTo>
                    <a:pt x="298" y="56"/>
                  </a:moveTo>
                  <a:cubicBezTo>
                    <a:pt x="283" y="56"/>
                    <a:pt x="271" y="68"/>
                    <a:pt x="271" y="83"/>
                  </a:cubicBezTo>
                  <a:cubicBezTo>
                    <a:pt x="271" y="98"/>
                    <a:pt x="283" y="110"/>
                    <a:pt x="298" y="110"/>
                  </a:cubicBezTo>
                  <a:cubicBezTo>
                    <a:pt x="313" y="110"/>
                    <a:pt x="325" y="98"/>
                    <a:pt x="325" y="83"/>
                  </a:cubicBezTo>
                  <a:cubicBezTo>
                    <a:pt x="325" y="68"/>
                    <a:pt x="313" y="56"/>
                    <a:pt x="298" y="56"/>
                  </a:cubicBezTo>
                  <a:close/>
                  <a:moveTo>
                    <a:pt x="123" y="145"/>
                  </a:moveTo>
                  <a:lnTo>
                    <a:pt x="243" y="267"/>
                  </a:lnTo>
                  <a:lnTo>
                    <a:pt x="28" y="267"/>
                  </a:lnTo>
                  <a:lnTo>
                    <a:pt x="28" y="234"/>
                  </a:lnTo>
                  <a:lnTo>
                    <a:pt x="123" y="145"/>
                  </a:lnTo>
                  <a:close/>
                  <a:moveTo>
                    <a:pt x="274" y="172"/>
                  </a:moveTo>
                  <a:lnTo>
                    <a:pt x="351" y="255"/>
                  </a:lnTo>
                  <a:lnTo>
                    <a:pt x="351" y="267"/>
                  </a:lnTo>
                  <a:lnTo>
                    <a:pt x="283" y="267"/>
                  </a:lnTo>
                  <a:lnTo>
                    <a:pt x="229" y="213"/>
                  </a:lnTo>
                  <a:lnTo>
                    <a:pt x="274" y="17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03152" y="3452568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err="1" smtClean="0"/>
              <a:t>담보평가표</a:t>
            </a:r>
            <a:endParaRPr lang="ko-KR" altLang="en-US" sz="1050" spc="-1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295728" y="3452568"/>
            <a:ext cx="9476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양도담보계약서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02941" y="3452568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수입신고필증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34161" y="3452568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사업자등록증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99717" y="386781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smtClean="0"/>
              <a:t>투자자 보호방안</a:t>
            </a:r>
            <a:endParaRPr lang="ko-KR" altLang="en-US" sz="1200" spc="-100" dirty="0" smtClean="0"/>
          </a:p>
        </p:txBody>
      </p:sp>
      <p:sp>
        <p:nvSpPr>
          <p:cNvPr id="46" name="Checkbox"/>
          <p:cNvSpPr>
            <a:spLocks noChangeAspect="1" noEditPoints="1"/>
          </p:cNvSpPr>
          <p:nvPr/>
        </p:nvSpPr>
        <p:spPr bwMode="auto">
          <a:xfrm>
            <a:off x="1115076" y="4337391"/>
            <a:ext cx="317468" cy="317468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2765" y="4355886"/>
            <a:ext cx="3645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담보물의 가치를 산정하고 감정가의 </a:t>
            </a:r>
            <a:r>
              <a:rPr lang="en-US" altLang="ko-KR" sz="1200" spc="-100" dirty="0" smtClean="0"/>
              <a:t>80~85% </a:t>
            </a:r>
            <a:r>
              <a:rPr lang="ko-KR" altLang="en-US" sz="1200" spc="-100" dirty="0" err="1" smtClean="0"/>
              <a:t>펀딩금액을</a:t>
            </a:r>
            <a:r>
              <a:rPr lang="ko-KR" altLang="en-US" sz="1200" spc="-100" dirty="0" smtClean="0"/>
              <a:t> 산정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9645" y="4904829"/>
            <a:ext cx="370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담보물은 지정된 창고에서 관리되며</a:t>
            </a:r>
            <a:r>
              <a:rPr lang="en-US" altLang="ko-KR" sz="1200" spc="-100" dirty="0" smtClean="0"/>
              <a:t>, </a:t>
            </a:r>
            <a:r>
              <a:rPr lang="ko-KR" altLang="en-US" sz="1200" spc="-100" dirty="0" err="1" smtClean="0"/>
              <a:t>투게더에서</a:t>
            </a:r>
            <a:r>
              <a:rPr lang="ko-KR" altLang="en-US" sz="1200" spc="-100" dirty="0" smtClean="0"/>
              <a:t> 입</a:t>
            </a:r>
            <a:r>
              <a:rPr lang="en-US" altLang="ko-KR" sz="1200" spc="-100" dirty="0" smtClean="0"/>
              <a:t>-</a:t>
            </a:r>
            <a:r>
              <a:rPr lang="ko-KR" altLang="en-US" sz="1200" spc="-100" dirty="0" smtClean="0"/>
              <a:t>출고를 관리</a:t>
            </a:r>
          </a:p>
        </p:txBody>
      </p:sp>
      <p:sp>
        <p:nvSpPr>
          <p:cNvPr id="48" name="Checkbox"/>
          <p:cNvSpPr>
            <a:spLocks noChangeAspect="1" noEditPoints="1"/>
          </p:cNvSpPr>
          <p:nvPr/>
        </p:nvSpPr>
        <p:spPr bwMode="auto">
          <a:xfrm>
            <a:off x="1115076" y="4895138"/>
            <a:ext cx="317468" cy="317468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8729" y="5508013"/>
            <a:ext cx="3382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err="1" smtClean="0"/>
              <a:t>차입회사의</a:t>
            </a:r>
            <a:r>
              <a:rPr lang="ko-KR" altLang="en-US" sz="1200" spc="-100" dirty="0" smtClean="0"/>
              <a:t> 채무 불이행 시 제 </a:t>
            </a:r>
            <a:r>
              <a:rPr lang="en-US" altLang="ko-KR" sz="1200" spc="-100" dirty="0" smtClean="0"/>
              <a:t>3</a:t>
            </a:r>
            <a:r>
              <a:rPr lang="ko-KR" altLang="en-US" sz="1200" spc="-100" dirty="0" smtClean="0"/>
              <a:t>의 회사에서 </a:t>
            </a:r>
            <a:r>
              <a:rPr lang="ko-KR" altLang="en-US" sz="1200" spc="-100" dirty="0" err="1" smtClean="0"/>
              <a:t>매입계약</a:t>
            </a:r>
            <a:r>
              <a:rPr lang="ko-KR" altLang="en-US" sz="1200" spc="-100" dirty="0" smtClean="0"/>
              <a:t> 체결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67995" y="6167105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smtClean="0">
                <a:solidFill>
                  <a:schemeClr val="bg1">
                    <a:lumMod val="65000"/>
                  </a:schemeClr>
                </a:solidFill>
              </a:rPr>
              <a:t>대표이사와 연대보증을 체결</a:t>
            </a:r>
          </a:p>
        </p:txBody>
      </p:sp>
      <p:sp>
        <p:nvSpPr>
          <p:cNvPr id="51" name="Checkbox"/>
          <p:cNvSpPr>
            <a:spLocks noChangeAspect="1" noEditPoints="1"/>
          </p:cNvSpPr>
          <p:nvPr/>
        </p:nvSpPr>
        <p:spPr bwMode="auto">
          <a:xfrm>
            <a:off x="1115076" y="5489519"/>
            <a:ext cx="317468" cy="317468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Checkbox"/>
          <p:cNvSpPr>
            <a:spLocks noChangeAspect="1" noEditPoints="1"/>
          </p:cNvSpPr>
          <p:nvPr/>
        </p:nvSpPr>
        <p:spPr bwMode="auto">
          <a:xfrm>
            <a:off x="1103576" y="6148036"/>
            <a:ext cx="337005" cy="337005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"/>
          <p:cNvSpPr/>
          <p:nvPr/>
        </p:nvSpPr>
        <p:spPr>
          <a:xfrm>
            <a:off x="8705056" y="1426859"/>
            <a:ext cx="2239458" cy="244095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Delete"/>
          <p:cNvSpPr>
            <a:spLocks noChangeAspect="1"/>
          </p:cNvSpPr>
          <p:nvPr/>
        </p:nvSpPr>
        <p:spPr bwMode="auto">
          <a:xfrm>
            <a:off x="10731653" y="1513028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5" name="Placeholder"/>
          <p:cNvGrpSpPr>
            <a:grpSpLocks noChangeAspect="1"/>
          </p:cNvGrpSpPr>
          <p:nvPr/>
        </p:nvGrpSpPr>
        <p:grpSpPr>
          <a:xfrm>
            <a:off x="9259552" y="2146603"/>
            <a:ext cx="1257959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56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5119015" y="2101587"/>
            <a:ext cx="255296" cy="252494"/>
          </a:xfrm>
          <a:prstGeom prst="ellipse">
            <a:avLst/>
          </a:prstGeom>
          <a:noFill/>
          <a:ln w="7620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화살표 연결선 7"/>
          <p:cNvCxnSpPr>
            <a:stCxn id="58" idx="6"/>
          </p:cNvCxnSpPr>
          <p:nvPr/>
        </p:nvCxnSpPr>
        <p:spPr>
          <a:xfrm>
            <a:off x="5374311" y="2227834"/>
            <a:ext cx="3186729" cy="0"/>
          </a:xfrm>
          <a:prstGeom prst="straightConnector1">
            <a:avLst/>
          </a:prstGeom>
          <a:ln>
            <a:solidFill>
              <a:srgbClr val="FF7F7F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Rectangle"/>
          <p:cNvSpPr/>
          <p:nvPr/>
        </p:nvSpPr>
        <p:spPr>
          <a:xfrm>
            <a:off x="716444" y="1518262"/>
            <a:ext cx="6692468" cy="59986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9" name="Drop-Down List (Expanded)" descr="&lt;SmartSettings&gt;&lt;SmartResize enabled=&quot;True&quot; minWidth=&quot;0&quot; minHeight=&quot;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5777138" y="1876475"/>
            <a:ext cx="1509502" cy="2112886"/>
            <a:chOff x="2183875" y="1994605"/>
            <a:chExt cx="2055044" cy="1208131"/>
          </a:xfrm>
        </p:grpSpPr>
        <p:sp>
          <p:nvSpPr>
            <p:cNvPr id="60" name="Box Background"/>
            <p:cNvSpPr/>
            <p:nvPr/>
          </p:nvSpPr>
          <p:spPr>
            <a:xfrm>
              <a:off x="2183876" y="1994605"/>
              <a:ext cx="2055043" cy="12081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대출정보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이벤트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상품이미지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투게더등급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심사총평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증빙서류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투자자보호방안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Selection" descr="&lt;SmartSettings&gt;&lt;SmartResize anchorLeft=&quot;Relative&quot; anchorTop=&quot;Absolute&quot; anchorRight=&quot;Relativ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2183875" y="2868697"/>
              <a:ext cx="2055043" cy="179728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이등변 삼각형 61"/>
          <p:cNvSpPr/>
          <p:nvPr/>
        </p:nvSpPr>
        <p:spPr>
          <a:xfrm rot="16200000">
            <a:off x="5696492" y="3523507"/>
            <a:ext cx="89763" cy="77382"/>
          </a:xfrm>
          <a:prstGeom prst="triangle">
            <a:avLst/>
          </a:prstGeom>
          <a:solidFill>
            <a:srgbClr val="A9CDEA"/>
          </a:solidFill>
          <a:ln>
            <a:solidFill>
              <a:srgbClr val="A9C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Card"/>
          <p:cNvSpPr/>
          <p:nvPr/>
        </p:nvSpPr>
        <p:spPr>
          <a:xfrm>
            <a:off x="5784850" y="4072659"/>
            <a:ext cx="1501789" cy="2868139"/>
          </a:xfrm>
          <a:prstGeom prst="roundRect">
            <a:avLst>
              <a:gd name="adj" fmla="val 1433"/>
            </a:avLst>
          </a:prstGeom>
          <a:solidFill>
            <a:srgbClr val="FFFFFF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막힌 원호 63"/>
          <p:cNvSpPr/>
          <p:nvPr/>
        </p:nvSpPr>
        <p:spPr>
          <a:xfrm>
            <a:off x="6055165" y="4196633"/>
            <a:ext cx="872886" cy="872886"/>
          </a:xfrm>
          <a:prstGeom prst="blockArc">
            <a:avLst>
              <a:gd name="adj1" fmla="val 16655069"/>
              <a:gd name="adj2" fmla="val 16493557"/>
              <a:gd name="adj3" fmla="val 12763"/>
            </a:avLst>
          </a:prstGeom>
          <a:solidFill>
            <a:srgbClr val="A9CDEA"/>
          </a:solidFill>
          <a:ln>
            <a:solidFill>
              <a:srgbClr val="A9C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54176" y="4375280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00" dirty="0" smtClean="0"/>
              <a:t>100%</a:t>
            </a:r>
            <a:endParaRPr lang="ko-KR" altLang="en-US" sz="2800" spc="-100" dirty="0" smtClean="0"/>
          </a:p>
        </p:txBody>
      </p:sp>
      <p:sp>
        <p:nvSpPr>
          <p:cNvPr id="66" name="Button"/>
          <p:cNvSpPr/>
          <p:nvPr/>
        </p:nvSpPr>
        <p:spPr>
          <a:xfrm>
            <a:off x="6249295" y="6514868"/>
            <a:ext cx="642938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모집완료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25872" y="5143835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 smtClean="0"/>
              <a:t>60,000,000/60,000,000</a:t>
            </a:r>
            <a:endParaRPr lang="ko-KR" altLang="en-US" sz="1200" spc="-100" dirty="0" smtClean="0"/>
          </a:p>
        </p:txBody>
      </p:sp>
      <p:grpSp>
        <p:nvGrpSpPr>
          <p:cNvPr id="68" name="Drop-down" descr="&lt;SmartSettings&gt;&lt;SmartResize enabled=&quot;True&quot; minWidth=&quot;20&quot; minHeight=&quot;5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5884068" y="5639303"/>
            <a:ext cx="1043983" cy="206375"/>
            <a:chOff x="5537200" y="2495550"/>
            <a:chExt cx="1281113" cy="206375"/>
          </a:xfrm>
        </p:grpSpPr>
        <p:sp>
          <p:nvSpPr>
            <p:cNvPr id="69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</a:t>
              </a:r>
            </a:p>
          </p:txBody>
        </p:sp>
        <p:sp>
          <p:nvSpPr>
            <p:cNvPr id="70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6683895" y="2579688"/>
              <a:ext cx="60391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702681" y="5942998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투자하시면  월 </a:t>
            </a:r>
            <a:r>
              <a:rPr lang="en-US" altLang="ko-KR" sz="1200" spc="-100" dirty="0" smtClean="0"/>
              <a:t>OOOO</a:t>
            </a:r>
            <a:r>
              <a:rPr lang="ko-KR" altLang="en-US" sz="1200" spc="-100" dirty="0" smtClean="0"/>
              <a:t>원의 </a:t>
            </a:r>
            <a:endParaRPr lang="en-US" altLang="ko-KR" sz="1200" spc="-100" dirty="0" smtClean="0"/>
          </a:p>
          <a:p>
            <a:pPr algn="ctr"/>
            <a:r>
              <a:rPr lang="ko-KR" altLang="en-US" sz="1200" spc="-100" dirty="0" smtClean="0"/>
              <a:t>이자를 받습니다</a:t>
            </a:r>
            <a:r>
              <a:rPr lang="en-US" altLang="ko-KR" sz="1200" spc="-100" dirty="0" smtClean="0"/>
              <a:t>.</a:t>
            </a:r>
            <a:endParaRPr lang="ko-KR" altLang="en-US" sz="1200" spc="-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6879260" y="562310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원을</a:t>
            </a:r>
          </a:p>
        </p:txBody>
      </p:sp>
    </p:spTree>
    <p:extLst>
      <p:ext uri="{BB962C8B-B14F-4D97-AF65-F5344CB8AC3E}">
        <p14:creationId xmlns:p14="http://schemas.microsoft.com/office/powerpoint/2010/main" val="222404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35715"/>
              </p:ext>
            </p:extLst>
          </p:nvPr>
        </p:nvGraphicFramePr>
        <p:xfrm>
          <a:off x="334566" y="693490"/>
          <a:ext cx="12042897" cy="7255432"/>
        </p:xfrm>
        <a:graphic>
          <a:graphicData uri="http://schemas.openxmlformats.org/drawingml/2006/table">
            <a:tbl>
              <a:tblPr/>
              <a:tblGrid>
                <a:gridCol w="1004085">
                  <a:extLst>
                    <a:ext uri="{9D8B030D-6E8A-4147-A177-3AD203B41FA5}">
                      <a16:colId xmlns:a16="http://schemas.microsoft.com/office/drawing/2014/main" val="498609453"/>
                    </a:ext>
                  </a:extLst>
                </a:gridCol>
                <a:gridCol w="1377554">
                  <a:extLst>
                    <a:ext uri="{9D8B030D-6E8A-4147-A177-3AD203B41FA5}">
                      <a16:colId xmlns:a16="http://schemas.microsoft.com/office/drawing/2014/main" val="3931761598"/>
                    </a:ext>
                  </a:extLst>
                </a:gridCol>
                <a:gridCol w="7403215">
                  <a:extLst>
                    <a:ext uri="{9D8B030D-6E8A-4147-A177-3AD203B41FA5}">
                      <a16:colId xmlns:a16="http://schemas.microsoft.com/office/drawing/2014/main" val="1980688258"/>
                    </a:ext>
                  </a:extLst>
                </a:gridCol>
                <a:gridCol w="2258043">
                  <a:extLst>
                    <a:ext uri="{9D8B030D-6E8A-4147-A177-3AD203B41FA5}">
                      <a16:colId xmlns:a16="http://schemas.microsoft.com/office/drawing/2014/main" val="699738667"/>
                    </a:ext>
                  </a:extLst>
                </a:gridCol>
              </a:tblGrid>
              <a:tr h="2700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16660"/>
                  </a:ext>
                </a:extLst>
              </a:tr>
              <a:tr h="270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18-01-29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초안작성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621761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518838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288308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916599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44937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433411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823637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29245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318476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58887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22012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593751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887890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886231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073755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853744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526013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989980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043093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18931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015517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797043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381751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314799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340289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853704"/>
                  </a:ext>
                </a:extLst>
              </a:tr>
              <a:tr h="25828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91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4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err="1"/>
              <a:t>동산담보</a:t>
            </a:r>
            <a:r>
              <a:rPr lang="en-US" altLang="ko-KR" dirty="0"/>
              <a:t>/</a:t>
            </a:r>
            <a:r>
              <a:rPr lang="ko-KR" altLang="en-US" dirty="0"/>
              <a:t>홈쇼핑 상세 정보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sp>
        <p:nvSpPr>
          <p:cNvPr id="137" name="Rectangle"/>
          <p:cNvSpPr/>
          <p:nvPr/>
        </p:nvSpPr>
        <p:spPr>
          <a:xfrm>
            <a:off x="716444" y="1518262"/>
            <a:ext cx="5468332" cy="59986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5" y="1578095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대출 </a:t>
            </a:r>
            <a:r>
              <a:rPr lang="en-US" altLang="ko-KR" sz="1200" spc="-100" dirty="0" smtClean="0"/>
              <a:t>/</a:t>
            </a:r>
            <a:r>
              <a:rPr lang="ko-KR" altLang="en-US" sz="1200" spc="-100" dirty="0" smtClean="0"/>
              <a:t>상환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6" y="1880601"/>
            <a:ext cx="5217175" cy="18127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4" y="3718856"/>
            <a:ext cx="5208827" cy="16898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5795" y="5599178"/>
            <a:ext cx="53527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만기일에 </a:t>
            </a:r>
            <a:r>
              <a:rPr lang="ko-KR" altLang="en-US" sz="1100" dirty="0" err="1"/>
              <a:t>원금상환이</a:t>
            </a:r>
            <a:r>
              <a:rPr lang="ko-KR" altLang="en-US" sz="1100" dirty="0"/>
              <a:t> 되지 않는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아래와 같은 일정으로 담보 매각 처분이 진행됩니다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①  계약된 매입대상업체 또는 </a:t>
            </a:r>
            <a:r>
              <a:rPr lang="ko-KR" altLang="en-US" sz="1100" dirty="0" err="1"/>
              <a:t>팝펀딩이</a:t>
            </a:r>
            <a:r>
              <a:rPr lang="ko-KR" altLang="en-US" sz="1100" dirty="0"/>
              <a:t> 담보물의 권리를 양도받아 매각 처분을 진행합니다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② </a:t>
            </a:r>
            <a:r>
              <a:rPr lang="ko-KR" altLang="en-US" sz="1100" dirty="0" err="1"/>
              <a:t>만기상환일</a:t>
            </a:r>
            <a:r>
              <a:rPr lang="ko-KR" altLang="en-US" sz="1100" dirty="0"/>
              <a:t> 이후에 연체 발생 시 담보물 </a:t>
            </a:r>
            <a:r>
              <a:rPr lang="ko-KR" altLang="en-US" sz="1100" dirty="0" err="1"/>
              <a:t>매각처분을</a:t>
            </a:r>
            <a:r>
              <a:rPr lang="ko-KR" altLang="en-US" sz="1100" dirty="0"/>
              <a:t> 진행하여 투자금을 회수합니다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pPr algn="ctr"/>
            <a:endParaRPr lang="ko-KR" altLang="en-US" sz="1100" spc="-1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6760840" y="2908350"/>
            <a:ext cx="4564257" cy="1839828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Description&gt;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상환구조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담보상품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공통 이미지 출력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3900" y="6796782"/>
            <a:ext cx="5467350" cy="72008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27546" y="6833656"/>
            <a:ext cx="1821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00" dirty="0" smtClean="0">
                <a:solidFill>
                  <a:schemeClr val="bg1"/>
                </a:solidFill>
              </a:rPr>
              <a:t>FOOTER</a:t>
            </a:r>
            <a:endParaRPr lang="ko-KR" altLang="en-US" sz="3600" spc="-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통합회원</a:t>
            </a:r>
            <a:r>
              <a:rPr lang="ko-KR" altLang="en-US" dirty="0" smtClean="0"/>
              <a:t> 프로세스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sp>
        <p:nvSpPr>
          <p:cNvPr id="137" name="Rectangle"/>
          <p:cNvSpPr/>
          <p:nvPr/>
        </p:nvSpPr>
        <p:spPr>
          <a:xfrm>
            <a:off x="716444" y="1518262"/>
            <a:ext cx="5468332" cy="59986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2160" y="1719522"/>
            <a:ext cx="2016899" cy="43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smtClean="0"/>
              <a:t>채권 투자 신청서</a:t>
            </a:r>
            <a:endParaRPr lang="ko-KR" altLang="en-US" spc="-100" dirty="0" smtClean="0"/>
          </a:p>
        </p:txBody>
      </p:sp>
      <p:cxnSp>
        <p:nvCxnSpPr>
          <p:cNvPr id="8" name="Divider"/>
          <p:cNvCxnSpPr/>
          <p:nvPr/>
        </p:nvCxnSpPr>
        <p:spPr>
          <a:xfrm>
            <a:off x="868680" y="2224116"/>
            <a:ext cx="5100072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35509" y="2313822"/>
            <a:ext cx="14301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smtClean="0"/>
              <a:t>예치금 잔액 </a:t>
            </a:r>
            <a:r>
              <a:rPr lang="en-US" altLang="ko-KR" sz="1100" spc="-100" dirty="0" smtClean="0"/>
              <a:t>: 100,000</a:t>
            </a:r>
            <a:r>
              <a:rPr lang="ko-KR" altLang="en-US" sz="1100" spc="-100" dirty="0"/>
              <a:t>원</a:t>
            </a:r>
            <a:endParaRPr lang="ko-KR" altLang="en-US" sz="1100" spc="-1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764896" y="2665137"/>
            <a:ext cx="3371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smtClean="0"/>
              <a:t>투자상품</a:t>
            </a:r>
            <a:r>
              <a:rPr lang="en-US" altLang="ko-KR" sz="1100" spc="-100" dirty="0" smtClean="0"/>
              <a:t>: [</a:t>
            </a:r>
            <a:r>
              <a:rPr lang="ko-KR" altLang="en-US" sz="1100" spc="-100" dirty="0" err="1" smtClean="0"/>
              <a:t>동산담보</a:t>
            </a:r>
            <a:r>
              <a:rPr lang="ko-KR" altLang="en-US" sz="1100" spc="-100" dirty="0" smtClean="0"/>
              <a:t> 제 </a:t>
            </a:r>
            <a:r>
              <a:rPr lang="en-US" altLang="ko-KR" sz="1100" spc="-100" dirty="0" smtClean="0"/>
              <a:t>1</a:t>
            </a:r>
            <a:r>
              <a:rPr lang="ko-KR" altLang="en-US" sz="1100" spc="-100" dirty="0" smtClean="0"/>
              <a:t>호</a:t>
            </a:r>
            <a:r>
              <a:rPr lang="ko-KR" altLang="en-US" sz="11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코카콜라 수입 </a:t>
            </a:r>
            <a:r>
              <a:rPr lang="en-US" altLang="ko-KR" sz="11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판매자금</a:t>
            </a:r>
            <a:r>
              <a:rPr lang="ko-KR" altLang="en-US" sz="11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1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1100" spc="-100" dirty="0" smtClean="0"/>
              <a:t>] </a:t>
            </a:r>
            <a:endParaRPr lang="ko-KR" altLang="en-US" sz="1100" spc="-1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740746"/>
              </p:ext>
            </p:extLst>
          </p:nvPr>
        </p:nvGraphicFramePr>
        <p:xfrm>
          <a:off x="1000200" y="3066372"/>
          <a:ext cx="4968552" cy="713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77101422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52356080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856970031"/>
                    </a:ext>
                  </a:extLst>
                </a:gridCol>
              </a:tblGrid>
              <a:tr h="302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현재투자가능금액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r>
                        <a:rPr lang="ko-KR" altLang="en-US" sz="1050" dirty="0" err="1" smtClean="0"/>
                        <a:t>인최대투자가능금액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err="1" smtClean="0"/>
                        <a:t>동산담보</a:t>
                      </a:r>
                      <a:r>
                        <a:rPr lang="ko-KR" altLang="en-US" sz="1050" dirty="0" smtClean="0"/>
                        <a:t> 제</a:t>
                      </a:r>
                      <a:r>
                        <a:rPr lang="en-US" altLang="ko-KR" sz="1050" dirty="0" smtClean="0"/>
                        <a:t>1</a:t>
                      </a:r>
                      <a:r>
                        <a:rPr lang="ko-KR" altLang="en-US" sz="1050" dirty="0" smtClean="0"/>
                        <a:t>호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최대 투자 </a:t>
                      </a:r>
                      <a:r>
                        <a:rPr lang="ko-KR" altLang="en-US" sz="1050" dirty="0" err="1" smtClean="0"/>
                        <a:t>가능금액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회원님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014106"/>
                  </a:ext>
                </a:extLst>
              </a:tr>
              <a:tr h="302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60,000,000</a:t>
                      </a:r>
                      <a:r>
                        <a:rPr lang="ko-KR" altLang="en-US" sz="1050" dirty="0" smtClean="0"/>
                        <a:t>원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10,000,000</a:t>
                      </a:r>
                      <a:r>
                        <a:rPr lang="ko-KR" altLang="en-US" sz="1050" dirty="0" smtClean="0"/>
                        <a:t>원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1,000,000</a:t>
                      </a:r>
                      <a:r>
                        <a:rPr lang="ko-KR" altLang="en-US" sz="1050" dirty="0" smtClean="0"/>
                        <a:t>원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58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55654" y="3916462"/>
            <a:ext cx="4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-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r>
              <a:rPr lang="ko-KR" altLang="en-US" sz="1600" b="1" spc="-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</a:t>
            </a:r>
          </a:p>
        </p:txBody>
      </p:sp>
      <p:sp>
        <p:nvSpPr>
          <p:cNvPr id="14" name="Text Box"/>
          <p:cNvSpPr/>
          <p:nvPr/>
        </p:nvSpPr>
        <p:spPr>
          <a:xfrm>
            <a:off x="2895738" y="3968324"/>
            <a:ext cx="2092683" cy="228600"/>
          </a:xfrm>
          <a:prstGeom prst="rect">
            <a:avLst/>
          </a:prstGeom>
          <a:solidFill>
            <a:srgbClr val="F2F2F2"/>
          </a:solidFill>
          <a:ln w="6350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50" noProof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  <a:endParaRPr lang="en-US" sz="850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9904" y="4348510"/>
            <a:ext cx="18614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00" dirty="0" smtClean="0"/>
              <a:t>1</a:t>
            </a:r>
            <a:r>
              <a:rPr lang="ko-KR" altLang="en-US" sz="1050" spc="-100" dirty="0" smtClean="0"/>
              <a:t>만원 단위로만 투자가 가능합니다</a:t>
            </a:r>
            <a:r>
              <a:rPr lang="en-US" altLang="ko-KR" sz="1050" spc="-100" dirty="0" smtClean="0"/>
              <a:t>.</a:t>
            </a:r>
            <a:endParaRPr lang="ko-KR" altLang="en-US" sz="1050" spc="-1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35813" y="4706110"/>
            <a:ext cx="620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smtClean="0"/>
              <a:t>안내사항</a:t>
            </a:r>
            <a:endParaRPr lang="ko-KR" altLang="en-US" sz="1050" spc="-100" dirty="0" smtClean="0"/>
          </a:p>
        </p:txBody>
      </p:sp>
      <p:cxnSp>
        <p:nvCxnSpPr>
          <p:cNvPr id="17" name="Divider"/>
          <p:cNvCxnSpPr/>
          <p:nvPr/>
        </p:nvCxnSpPr>
        <p:spPr>
          <a:xfrm>
            <a:off x="868680" y="4960026"/>
            <a:ext cx="5100072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9482" y="5353158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투자 위험 안내</a:t>
            </a:r>
          </a:p>
        </p:txBody>
      </p:sp>
      <p:cxnSp>
        <p:nvCxnSpPr>
          <p:cNvPr id="19" name="Divider"/>
          <p:cNvCxnSpPr/>
          <p:nvPr/>
        </p:nvCxnSpPr>
        <p:spPr>
          <a:xfrm>
            <a:off x="868680" y="5607074"/>
            <a:ext cx="5100072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ody"/>
          <p:cNvSpPr txBox="1"/>
          <p:nvPr/>
        </p:nvSpPr>
        <p:spPr>
          <a:xfrm>
            <a:off x="1001474" y="5081801"/>
            <a:ext cx="476092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</a:pPr>
            <a:r>
              <a:rPr 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Body Text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Body"/>
          <p:cNvSpPr txBox="1"/>
          <p:nvPr/>
        </p:nvSpPr>
        <p:spPr>
          <a:xfrm>
            <a:off x="1001474" y="5730185"/>
            <a:ext cx="476092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</a:pPr>
            <a:r>
              <a:rPr 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Body Text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5813" y="6139784"/>
            <a:ext cx="13740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00" dirty="0" smtClean="0"/>
              <a:t>(</a:t>
            </a:r>
            <a:r>
              <a:rPr lang="ko-KR" altLang="en-US" sz="1050" spc="-100" dirty="0" smtClean="0"/>
              <a:t>주</a:t>
            </a:r>
            <a:r>
              <a:rPr lang="en-US" altLang="ko-KR" sz="1050" spc="-100" dirty="0" smtClean="0"/>
              <a:t>) </a:t>
            </a:r>
            <a:r>
              <a:rPr lang="ko-KR" altLang="en-US" sz="1050" spc="-100" dirty="0" err="1" smtClean="0"/>
              <a:t>투게더앱스</a:t>
            </a:r>
            <a:r>
              <a:rPr lang="ko-KR" altLang="en-US" sz="1050" spc="-100" dirty="0" smtClean="0"/>
              <a:t> 이용약관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98096" y="1518262"/>
            <a:ext cx="20585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담보채권원리금 </a:t>
            </a:r>
            <a:r>
              <a:rPr lang="ko-KR" altLang="en-US" sz="1050" spc="-100" dirty="0" err="1" smtClean="0"/>
              <a:t>수취권매매서비스약관</a:t>
            </a:r>
            <a:endParaRPr lang="ko-KR" altLang="en-US" sz="1050" spc="-1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358324" y="2418385"/>
            <a:ext cx="10567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smtClean="0"/>
              <a:t>고유식별정보처리</a:t>
            </a:r>
            <a:endParaRPr lang="ko-KR" altLang="en-US" sz="1050" spc="-100" dirty="0" smtClean="0"/>
          </a:p>
        </p:txBody>
      </p:sp>
      <p:sp>
        <p:nvSpPr>
          <p:cNvPr id="27" name="Rectangle"/>
          <p:cNvSpPr/>
          <p:nvPr/>
        </p:nvSpPr>
        <p:spPr>
          <a:xfrm>
            <a:off x="6337012" y="1518262"/>
            <a:ext cx="5468332" cy="29908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39220" y="6424201"/>
            <a:ext cx="5029532" cy="719940"/>
            <a:chOff x="939220" y="6424201"/>
            <a:chExt cx="5029532" cy="719940"/>
          </a:xfrm>
        </p:grpSpPr>
        <p:grpSp>
          <p:nvGrpSpPr>
            <p:cNvPr id="34" name="List Box" descr="&lt;SmartSettings&gt;&lt;SmartResize enabled=&quot;True&quot; minWidth=&quot;22&quot; minHeight=&quot;40&quot; /&gt;&lt;/SmartSettings&gt;"/>
            <p:cNvGrpSpPr/>
            <p:nvPr>
              <p:custDataLst>
                <p:tags r:id="rId31"/>
              </p:custDataLst>
            </p:nvPr>
          </p:nvGrpSpPr>
          <p:grpSpPr>
            <a:xfrm>
              <a:off x="939220" y="6424201"/>
              <a:ext cx="5029532" cy="508000"/>
              <a:chOff x="595686" y="1260910"/>
              <a:chExt cx="1687739" cy="1062162"/>
            </a:xfrm>
          </p:grpSpPr>
          <p:sp>
            <p:nvSpPr>
              <p:cNvPr id="35" name="Box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6"/>
                </p:custDataLst>
              </p:nvPr>
            </p:nvSpPr>
            <p:spPr>
              <a:xfrm>
                <a:off x="595686" y="1261604"/>
                <a:ext cx="1639410" cy="106146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endPara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7" name="Scrollbar"/>
              <p:cNvGrpSpPr/>
              <p:nvPr/>
            </p:nvGrpSpPr>
            <p:grpSpPr>
              <a:xfrm>
                <a:off x="2235098" y="1260910"/>
                <a:ext cx="48327" cy="1062162"/>
                <a:chOff x="5162448" y="1652482"/>
                <a:chExt cx="48327" cy="2304356"/>
              </a:xfrm>
            </p:grpSpPr>
            <p:sp>
              <p:nvSpPr>
                <p:cNvPr id="38" name="Track" descr="&lt;SmartSettings&gt;&lt;SmartResize anchorLeft=&quot;None&quot; anchorTop=&quot;Absolute&quot; anchorRight=&quot;Absolute&quot; anchorBottom=&quot;Absolute&quot; /&gt;&lt;/SmartSettings&gt;"/>
                <p:cNvSpPr/>
                <p:nvPr>
                  <p:custDataLst>
                    <p:tags r:id="rId37"/>
                  </p:custDataLst>
                </p:nvPr>
              </p:nvSpPr>
              <p:spPr>
                <a:xfrm rot="5400000">
                  <a:off x="4034434" y="2780496"/>
                  <a:ext cx="2304356" cy="48327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" name="Scroll Thumb" descr="&lt;SmartSettings&gt;&lt;SmartResize anchorLeft=&quot;None&quot; anchorTop=&quot;Absolute&quot; anchorRight=&quot;Absolute&quot; anchorBottom=&quot;Absolute&quot; /&gt;&lt;/SmartSettings&gt;"/>
                <p:cNvSpPr/>
                <p:nvPr>
                  <p:custDataLst>
                    <p:tags r:id="rId38"/>
                  </p:custDataLst>
                </p:nvPr>
              </p:nvSpPr>
              <p:spPr>
                <a:xfrm rot="5400000">
                  <a:off x="5098439" y="2466467"/>
                  <a:ext cx="176347" cy="27741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 rot="10800000" flipH="1">
                  <a:off x="5175872" y="1921266"/>
                  <a:ext cx="21479" cy="164104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 flipH="1">
                  <a:off x="5175872" y="3538334"/>
                  <a:ext cx="21479" cy="164104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  <p:cNvGrpSpPr/>
            <p:nvPr>
              <p:custDataLst>
                <p:tags r:id="rId32"/>
              </p:custDataLst>
            </p:nvPr>
          </p:nvGrpSpPr>
          <p:grpSpPr>
            <a:xfrm>
              <a:off x="3693237" y="6931775"/>
              <a:ext cx="835722" cy="212366"/>
              <a:chOff x="593892" y="1585163"/>
              <a:chExt cx="835722" cy="212366"/>
            </a:xfrm>
          </p:grpSpPr>
          <p:sp>
            <p:nvSpPr>
              <p:cNvPr id="43" name="Circle" descr="&lt;Tags&gt;&lt;SMARTRESIZEANCHORS&gt;None,None,Absolute,None&lt;/SMARTRESIZEANCHORS&gt;&lt;/Tags&gt;"/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Check" descr="&lt;Tags&gt;&lt;SMARTRESIZEANCHORS&gt;None,None,Absolute,None&lt;/SMARTRESIZEANCHORS&gt;&lt;/Tags&gt;"/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727242" y="1585163"/>
                <a:ext cx="702372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동의합니다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  <p:cNvGrpSpPr/>
            <p:nvPr>
              <p:custDataLst>
                <p:tags r:id="rId33"/>
              </p:custDataLst>
            </p:nvPr>
          </p:nvGrpSpPr>
          <p:grpSpPr>
            <a:xfrm>
              <a:off x="4679159" y="6931775"/>
              <a:ext cx="1185176" cy="212366"/>
              <a:chOff x="593892" y="1585163"/>
              <a:chExt cx="1185176" cy="212366"/>
            </a:xfrm>
          </p:grpSpPr>
          <p:sp>
            <p:nvSpPr>
              <p:cNvPr id="47" name="Circle" descr="&lt;Tags&gt;&lt;SMARTRESIZEANCHORS&gt;None,None,Absolute,None&lt;/SMARTRESIZEANCHORS&gt;&lt;/Tags&gt;"/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Check" descr="&lt;Tags&gt;&lt;SMARTRESIZEANCHORS&gt;None,None,Absolute,None&lt;/SMARTRESIZEANCHORS&gt;&lt;/Tags&gt;" hidden="1"/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727242" y="1585163"/>
                <a:ext cx="1051826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동의하지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않습니다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6478124" y="1775259"/>
            <a:ext cx="5029532" cy="719940"/>
            <a:chOff x="939220" y="6424201"/>
            <a:chExt cx="5029532" cy="719940"/>
          </a:xfrm>
        </p:grpSpPr>
        <p:grpSp>
          <p:nvGrpSpPr>
            <p:cNvPr id="52" name="List Box" descr="&lt;SmartSettings&gt;&lt;SmartResize enabled=&quot;True&quot; minWidth=&quot;22&quot; minHeight=&quot;40&quot; /&gt;&lt;/SmartSettings&gt;"/>
            <p:cNvGrpSpPr/>
            <p:nvPr>
              <p:custDataLst>
                <p:tags r:id="rId21"/>
              </p:custDataLst>
            </p:nvPr>
          </p:nvGrpSpPr>
          <p:grpSpPr>
            <a:xfrm>
              <a:off x="939220" y="6424201"/>
              <a:ext cx="5029532" cy="508000"/>
              <a:chOff x="595686" y="1260910"/>
              <a:chExt cx="1687739" cy="1062162"/>
            </a:xfrm>
          </p:grpSpPr>
          <p:sp>
            <p:nvSpPr>
              <p:cNvPr id="61" name="Box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595686" y="1261604"/>
                <a:ext cx="1639410" cy="106146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endPara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Scrollbar"/>
              <p:cNvGrpSpPr/>
              <p:nvPr/>
            </p:nvGrpSpPr>
            <p:grpSpPr>
              <a:xfrm>
                <a:off x="2235098" y="1260910"/>
                <a:ext cx="48327" cy="1062162"/>
                <a:chOff x="5162448" y="1652482"/>
                <a:chExt cx="48327" cy="2304356"/>
              </a:xfrm>
            </p:grpSpPr>
            <p:sp>
              <p:nvSpPr>
                <p:cNvPr id="63" name="Track" descr="&lt;SmartSettings&gt;&lt;SmartResize anchorLeft=&quot;None&quot; anchorTop=&quot;Absolute&quot; anchorRight=&quot;Absolute&quot; anchorBottom=&quot;Absolute&quot; /&gt;&lt;/SmartSettings&gt;"/>
                <p:cNvSpPr/>
                <p:nvPr>
                  <p:custDataLst>
                    <p:tags r:id="rId27"/>
                  </p:custDataLst>
                </p:nvPr>
              </p:nvSpPr>
              <p:spPr>
                <a:xfrm rot="5400000">
                  <a:off x="4034434" y="2780496"/>
                  <a:ext cx="2304356" cy="48327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Scroll Thumb" descr="&lt;SmartSettings&gt;&lt;SmartResize anchorLeft=&quot;None&quot; anchorTop=&quot;Absolute&quot; anchorRight=&quot;Absolute&quot; anchorBottom=&quot;Absolute&quot; /&gt;&lt;/SmartSettings&gt;"/>
                <p:cNvSpPr/>
                <p:nvPr>
                  <p:custDataLst>
                    <p:tags r:id="rId28"/>
                  </p:custDataLst>
                </p:nvPr>
              </p:nvSpPr>
              <p:spPr>
                <a:xfrm rot="5400000">
                  <a:off x="5098439" y="2466467"/>
                  <a:ext cx="176347" cy="27741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 rot="10800000" flipH="1">
                  <a:off x="5175872" y="1921266"/>
                  <a:ext cx="21479" cy="164104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 flipH="1">
                  <a:off x="5175872" y="3538334"/>
                  <a:ext cx="21479" cy="164104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5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  <p:cNvGrpSpPr/>
            <p:nvPr>
              <p:custDataLst>
                <p:tags r:id="rId22"/>
              </p:custDataLst>
            </p:nvPr>
          </p:nvGrpSpPr>
          <p:grpSpPr>
            <a:xfrm>
              <a:off x="3693237" y="6931775"/>
              <a:ext cx="835722" cy="212366"/>
              <a:chOff x="593892" y="1585163"/>
              <a:chExt cx="835722" cy="212366"/>
            </a:xfrm>
          </p:grpSpPr>
          <p:sp>
            <p:nvSpPr>
              <p:cNvPr id="58" name="Circle" descr="&lt;Tags&gt;&lt;SMARTRESIZEANCHORS&gt;None,None,Absolute,None&lt;/SMARTRESIZEANCHORS&gt;&lt;/Tags&gt;"/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heck" descr="&lt;Tags&gt;&lt;SMARTRESIZEANCHORS&gt;None,None,Absolute,None&lt;/SMARTRESIZEANCHORS&gt;&lt;/Tags&gt;"/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727242" y="1585163"/>
                <a:ext cx="702372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동의합니다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  <p:cNvGrpSpPr/>
            <p:nvPr>
              <p:custDataLst>
                <p:tags r:id="rId23"/>
              </p:custDataLst>
            </p:nvPr>
          </p:nvGrpSpPr>
          <p:grpSpPr>
            <a:xfrm>
              <a:off x="4679159" y="6931775"/>
              <a:ext cx="1185176" cy="212366"/>
              <a:chOff x="593892" y="1585163"/>
              <a:chExt cx="1185176" cy="212366"/>
            </a:xfrm>
          </p:grpSpPr>
          <p:sp>
            <p:nvSpPr>
              <p:cNvPr id="55" name="Circle" descr="&lt;Tags&gt;&lt;SMARTRESIZEANCHORS&gt;None,None,Absolute,None&lt;/SMARTRESIZEANCHORS&gt;&lt;/Tags&gt;"/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Check" descr="&lt;Tags&gt;&lt;SMARTRESIZEANCHORS&gt;None,None,Absolute,None&lt;/SMARTRESIZEANCHORS&gt;&lt;/Tags&gt;" hidden="1"/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727242" y="1585163"/>
                <a:ext cx="1051826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동의하지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않습니다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6478124" y="2706402"/>
            <a:ext cx="5029532" cy="719940"/>
            <a:chOff x="939220" y="6424201"/>
            <a:chExt cx="5029532" cy="719940"/>
          </a:xfrm>
        </p:grpSpPr>
        <p:grpSp>
          <p:nvGrpSpPr>
            <p:cNvPr id="68" name="List Box" descr="&lt;SmartSettings&gt;&lt;SmartResize enabled=&quot;True&quot; minWidth=&quot;22&quot; minHeight=&quot;40&quot; /&gt;&lt;/SmartSettings&gt;"/>
            <p:cNvGrpSpPr/>
            <p:nvPr>
              <p:custDataLst>
                <p:tags r:id="rId11"/>
              </p:custDataLst>
            </p:nvPr>
          </p:nvGrpSpPr>
          <p:grpSpPr>
            <a:xfrm>
              <a:off x="939220" y="6424201"/>
              <a:ext cx="5029532" cy="508000"/>
              <a:chOff x="595686" y="1260910"/>
              <a:chExt cx="1687739" cy="1062162"/>
            </a:xfrm>
          </p:grpSpPr>
          <p:sp>
            <p:nvSpPr>
              <p:cNvPr id="77" name="Box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261604"/>
                <a:ext cx="1639410" cy="106146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endPara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8" name="Scrollbar"/>
              <p:cNvGrpSpPr/>
              <p:nvPr/>
            </p:nvGrpSpPr>
            <p:grpSpPr>
              <a:xfrm>
                <a:off x="2235098" y="1260910"/>
                <a:ext cx="48327" cy="1062162"/>
                <a:chOff x="5162448" y="1652482"/>
                <a:chExt cx="48327" cy="2304356"/>
              </a:xfrm>
            </p:grpSpPr>
            <p:sp>
              <p:nvSpPr>
                <p:cNvPr id="79" name="Track" descr="&lt;SmartSettings&gt;&lt;SmartResize anchorLeft=&quot;None&quot; anchorTop=&quot;Absolute&quot; anchorRight=&quot;Absolute&quot; anchorBottom=&quot;Absolute&quot; /&gt;&lt;/SmartSettings&gt;"/>
                <p:cNvSpPr/>
                <p:nvPr>
                  <p:custDataLst>
                    <p:tags r:id="rId17"/>
                  </p:custDataLst>
                </p:nvPr>
              </p:nvSpPr>
              <p:spPr>
                <a:xfrm rot="5400000">
                  <a:off x="4034434" y="2780496"/>
                  <a:ext cx="2304356" cy="48327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Scroll Thumb" descr="&lt;SmartSettings&gt;&lt;SmartResize anchorLeft=&quot;None&quot; anchorTop=&quot;Absolute&quot; anchorRight=&quot;Absolute&quot; anchorBottom=&quot;Absolute&quot; /&gt;&lt;/SmartSettings&gt;"/>
                <p:cNvSpPr/>
                <p:nvPr>
                  <p:custDataLst>
                    <p:tags r:id="rId18"/>
                  </p:custDataLst>
                </p:nvPr>
              </p:nvSpPr>
              <p:spPr>
                <a:xfrm rot="5400000">
                  <a:off x="5098439" y="2466467"/>
                  <a:ext cx="176347" cy="27741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1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 rot="10800000" flipH="1">
                  <a:off x="5175872" y="1921266"/>
                  <a:ext cx="21479" cy="164104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 flipH="1">
                  <a:off x="5175872" y="3538334"/>
                  <a:ext cx="21479" cy="164104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6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  <p:cNvGrpSpPr/>
            <p:nvPr>
              <p:custDataLst>
                <p:tags r:id="rId12"/>
              </p:custDataLst>
            </p:nvPr>
          </p:nvGrpSpPr>
          <p:grpSpPr>
            <a:xfrm>
              <a:off x="3693237" y="6931775"/>
              <a:ext cx="835722" cy="212366"/>
              <a:chOff x="593892" y="1585163"/>
              <a:chExt cx="835722" cy="212366"/>
            </a:xfrm>
          </p:grpSpPr>
          <p:sp>
            <p:nvSpPr>
              <p:cNvPr id="74" name="Circle" descr="&lt;Tags&gt;&lt;SMARTRESIZEANCHORS&gt;None,None,Absolute,None&lt;/SMARTRESIZEANCHORS&gt;&lt;/Tags&gt;"/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Check" descr="&lt;Tags&gt;&lt;SMARTRESIZEANCHORS&gt;None,None,Absolute,None&lt;/SMARTRESIZEANCHORS&gt;&lt;/Tags&gt;"/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727242" y="1585163"/>
                <a:ext cx="702372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동의합니다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  <p:cNvGrpSpPr/>
            <p:nvPr>
              <p:custDataLst>
                <p:tags r:id="rId13"/>
              </p:custDataLst>
            </p:nvPr>
          </p:nvGrpSpPr>
          <p:grpSpPr>
            <a:xfrm>
              <a:off x="4679159" y="6931775"/>
              <a:ext cx="1185176" cy="212366"/>
              <a:chOff x="593892" y="1585163"/>
              <a:chExt cx="1185176" cy="212366"/>
            </a:xfrm>
          </p:grpSpPr>
          <p:sp>
            <p:nvSpPr>
              <p:cNvPr id="71" name="Circle" descr="&lt;Tags&gt;&lt;SMARTRESIZEANCHORS&gt;None,None,Absolute,None&lt;/SMARTRESIZEANCHORS&gt;&lt;/Tags&gt;"/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Check" descr="&lt;Tags&gt;&lt;SMARTRESIZEANCHORS&gt;None,None,Absolute,None&lt;/SMARTRESIZEANCHORS&gt;&lt;/Tags&gt;" hidden="1"/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727242" y="1585163"/>
                <a:ext cx="1051826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동의하지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않습니다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6368588" y="3423320"/>
            <a:ext cx="11657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개인정보 제</a:t>
            </a:r>
            <a:r>
              <a:rPr lang="en-US" altLang="ko-KR" sz="1050" spc="-100" dirty="0" smtClean="0"/>
              <a:t>3</a:t>
            </a:r>
            <a:r>
              <a:rPr lang="ko-KR" altLang="en-US" sz="1050" spc="-100" dirty="0" smtClean="0"/>
              <a:t>자 제공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6478124" y="3701997"/>
            <a:ext cx="5029532" cy="719940"/>
            <a:chOff x="939220" y="6424201"/>
            <a:chExt cx="5029532" cy="719940"/>
          </a:xfrm>
        </p:grpSpPr>
        <p:grpSp>
          <p:nvGrpSpPr>
            <p:cNvPr id="85" name="List Box" descr="&lt;SmartSettings&gt;&lt;SmartResize enabled=&quot;True&quot; minWidth=&quot;22&quot; minHeight=&quot;4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939220" y="6424201"/>
              <a:ext cx="5029532" cy="508000"/>
              <a:chOff x="595686" y="1260910"/>
              <a:chExt cx="1687739" cy="1062162"/>
            </a:xfrm>
          </p:grpSpPr>
          <p:sp>
            <p:nvSpPr>
              <p:cNvPr id="94" name="Box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261604"/>
                <a:ext cx="1639410" cy="106146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endPara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5" name="Scrollbar"/>
              <p:cNvGrpSpPr/>
              <p:nvPr/>
            </p:nvGrpSpPr>
            <p:grpSpPr>
              <a:xfrm>
                <a:off x="2235098" y="1260910"/>
                <a:ext cx="48327" cy="1062162"/>
                <a:chOff x="5162448" y="1652482"/>
                <a:chExt cx="48327" cy="2304356"/>
              </a:xfrm>
            </p:grpSpPr>
            <p:sp>
              <p:nvSpPr>
                <p:cNvPr id="96" name="Track" descr="&lt;SmartSettings&gt;&lt;SmartResize anchorLeft=&quot;None&quot; anchorTop=&quot;Absolute&quot; anchorRight=&quot;Absolute&quot; anchorBottom=&quot;Absolute&quot; /&gt;&lt;/SmartSettings&gt;"/>
                <p:cNvSpPr/>
                <p:nvPr>
                  <p:custDataLst>
                    <p:tags r:id="rId7"/>
                  </p:custDataLst>
                </p:nvPr>
              </p:nvSpPr>
              <p:spPr>
                <a:xfrm rot="5400000">
                  <a:off x="4034434" y="2780496"/>
                  <a:ext cx="2304356" cy="48327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Scroll Thumb" descr="&lt;SmartSettings&gt;&lt;SmartResize anchorLeft=&quot;None&quot; anchorTop=&quot;Absolute&quot; anchorRight=&quot;Absolute&quot; anchorBottom=&quot;Absolute&quot; /&gt;&lt;/SmartSettings&gt;"/>
                <p:cNvSpPr/>
                <p:nvPr>
                  <p:custDataLst>
                    <p:tags r:id="rId8"/>
                  </p:custDataLst>
                </p:nvPr>
              </p:nvSpPr>
              <p:spPr>
                <a:xfrm rot="5400000">
                  <a:off x="5098439" y="2466467"/>
                  <a:ext cx="176347" cy="27741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 rot="10800000" flipH="1">
                  <a:off x="5175872" y="1921266"/>
                  <a:ext cx="21479" cy="164104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9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 flipH="1">
                  <a:off x="5175872" y="3538334"/>
                  <a:ext cx="21479" cy="164104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8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3693237" y="6931775"/>
              <a:ext cx="835722" cy="212366"/>
              <a:chOff x="593892" y="1585163"/>
              <a:chExt cx="835722" cy="212366"/>
            </a:xfrm>
          </p:grpSpPr>
          <p:sp>
            <p:nvSpPr>
              <p:cNvPr id="91" name="Circle" descr="&lt;Tags&gt;&lt;SMARTRESIZEANCHORS&gt;None,None,Absolute,None&lt;/SMARTRESIZEANCHORS&gt;&lt;/Tags&gt;"/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Check" descr="&lt;Tags&gt;&lt;SMARTRESIZEANCHORS&gt;None,None,Absolute,None&lt;/SMARTRESIZEANCHORS&gt;&lt;/Tags&gt;"/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727242" y="1585163"/>
                <a:ext cx="702372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동의합니다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4679159" y="6931775"/>
              <a:ext cx="1185176" cy="212366"/>
              <a:chOff x="593892" y="1585163"/>
              <a:chExt cx="1185176" cy="212366"/>
            </a:xfrm>
          </p:grpSpPr>
          <p:sp>
            <p:nvSpPr>
              <p:cNvPr id="88" name="Circle" descr="&lt;Tags&gt;&lt;SMARTRESIZEANCHORS&gt;None,None,Absolute,None&lt;/SMARTRESIZEANCHORS&gt;&lt;/Tags&gt;"/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Check" descr="&lt;Tags&gt;&lt;SMARTRESIZEANCHORS&gt;None,None,Absolute,None&lt;/SMARTRESIZEANCHORS&gt;&lt;/Tags&gt;" hidden="1"/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727242" y="1585163"/>
                <a:ext cx="1051826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동의하지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않습니다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0" name="직사각형 99"/>
          <p:cNvSpPr/>
          <p:nvPr/>
        </p:nvSpPr>
        <p:spPr>
          <a:xfrm>
            <a:off x="793788" y="2262149"/>
            <a:ext cx="5291250" cy="3665694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93788" y="6115899"/>
            <a:ext cx="5291250" cy="1070106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375015" y="1555241"/>
            <a:ext cx="5291250" cy="2866695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347280" y="4742880"/>
            <a:ext cx="5458064" cy="2773982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Description&gt;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 입력 및 안내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부동산 상품의 투자와 동일함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 이용약관 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담보채권원리금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수취권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매매서비스약관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고유식별정보처리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제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제공안의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내용은 변경 될 소지 있음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방식은 예전과 동일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6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810954" y="8125692"/>
            <a:ext cx="638518" cy="24931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4248472" cy="771401"/>
          </a:xfrm>
        </p:spPr>
        <p:txBody>
          <a:bodyPr/>
          <a:lstStyle/>
          <a:p>
            <a:pPr algn="l"/>
            <a:r>
              <a:rPr lang="ko-KR" altLang="en-US" dirty="0" err="1" smtClean="0"/>
              <a:t>동산담보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홈쇼핑 상품 가이드</a:t>
            </a:r>
            <a:endParaRPr lang="ko-KR" alt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280120" y="890487"/>
            <a:ext cx="3315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이용안내</a:t>
            </a:r>
            <a:r>
              <a:rPr lang="en-US" altLang="ko-KR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</a:t>
            </a:r>
            <a:r>
              <a:rPr lang="en-US" altLang="ko-KR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홈쇼핑 상품 가이드 페이지</a:t>
            </a:r>
          </a:p>
        </p:txBody>
      </p:sp>
      <p:sp>
        <p:nvSpPr>
          <p:cNvPr id="9" name="Rectangle"/>
          <p:cNvSpPr/>
          <p:nvPr/>
        </p:nvSpPr>
        <p:spPr>
          <a:xfrm>
            <a:off x="716444" y="1518262"/>
            <a:ext cx="5468332" cy="643701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2950" y="1546837"/>
            <a:ext cx="5419725" cy="886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21740" y="2288853"/>
            <a:ext cx="2556940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13453" y="1720568"/>
            <a:ext cx="277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spc="-100" dirty="0" smtClean="0"/>
              <a:t>동산 담보</a:t>
            </a:r>
            <a:r>
              <a:rPr lang="en-US" altLang="ko-KR" sz="1800" spc="-100" dirty="0" smtClean="0"/>
              <a:t>, </a:t>
            </a:r>
            <a:r>
              <a:rPr lang="ko-KR" altLang="en-US" sz="1800" spc="-100" dirty="0" smtClean="0"/>
              <a:t>홈쇼핑 상품 가이드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07233" y="2305911"/>
            <a:ext cx="11192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동산 담보</a:t>
            </a:r>
            <a:r>
              <a:rPr lang="en-US" altLang="ko-KR" sz="1050" spc="-100" dirty="0" smtClean="0"/>
              <a:t> </a:t>
            </a:r>
            <a:r>
              <a:rPr lang="ko-KR" altLang="en-US" sz="1050" spc="-100" dirty="0" smtClean="0"/>
              <a:t>상품 보기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2208" y="2836342"/>
            <a:ext cx="4752528" cy="338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69" y="2916341"/>
            <a:ext cx="178544" cy="1785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25737" y="2882502"/>
            <a:ext cx="1481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00" dirty="0" smtClean="0"/>
              <a:t>동산</a:t>
            </a:r>
            <a:r>
              <a:rPr lang="en-US" altLang="ko-KR" sz="1000" spc="-100" dirty="0"/>
              <a:t> </a:t>
            </a:r>
            <a:r>
              <a:rPr lang="ko-KR" altLang="en-US" sz="1000" spc="-100" dirty="0" smtClean="0"/>
              <a:t>담보</a:t>
            </a:r>
            <a:r>
              <a:rPr lang="en-US" altLang="ko-KR" sz="1000" spc="-100" dirty="0" smtClean="0"/>
              <a:t>, </a:t>
            </a:r>
            <a:r>
              <a:rPr lang="ko-KR" altLang="en-US" sz="1000" spc="-100" dirty="0" smtClean="0"/>
              <a:t>홈쇼핑 상품 이란</a:t>
            </a:r>
            <a:r>
              <a:rPr lang="en-US" altLang="ko-KR" sz="1000" spc="-100" dirty="0" smtClean="0"/>
              <a:t>?</a:t>
            </a:r>
            <a:endParaRPr lang="ko-KR" altLang="en-US" sz="1000" spc="-100" dirty="0" smtClean="0"/>
          </a:p>
        </p:txBody>
      </p:sp>
      <p:cxnSp>
        <p:nvCxnSpPr>
          <p:cNvPr id="18" name="직선 연결선 17"/>
          <p:cNvCxnSpPr/>
          <p:nvPr/>
        </p:nvCxnSpPr>
        <p:spPr>
          <a:xfrm>
            <a:off x="1072208" y="2836342"/>
            <a:ext cx="47525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hevron Down"/>
          <p:cNvSpPr>
            <a:spLocks noChangeAspect="1"/>
          </p:cNvSpPr>
          <p:nvPr/>
        </p:nvSpPr>
        <p:spPr bwMode="auto">
          <a:xfrm>
            <a:off x="5566568" y="2991814"/>
            <a:ext cx="144463" cy="7937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0668" y="3262261"/>
            <a:ext cx="4468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rgbClr val="FF7C80"/>
                </a:solidFill>
              </a:rPr>
              <a:t>동산담보</a:t>
            </a:r>
            <a:r>
              <a:rPr lang="ko-KR" altLang="en-US" sz="800" dirty="0" err="1" smtClean="0"/>
              <a:t>는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동산</a:t>
            </a:r>
            <a:r>
              <a:rPr lang="en-US" altLang="ko-KR" sz="800" dirty="0"/>
              <a:t>(</a:t>
            </a:r>
            <a:r>
              <a:rPr lang="ko-KR" altLang="en-US" sz="800" dirty="0"/>
              <a:t>재고자산</a:t>
            </a:r>
            <a:r>
              <a:rPr lang="en-US" altLang="ko-KR" sz="800" dirty="0"/>
              <a:t>)</a:t>
            </a:r>
            <a:r>
              <a:rPr lang="ko-KR" altLang="en-US" sz="800" dirty="0"/>
              <a:t>을 담보로 맡기는 유통업자</a:t>
            </a:r>
            <a:r>
              <a:rPr lang="en-US" altLang="ko-KR" sz="800" dirty="0"/>
              <a:t>(</a:t>
            </a:r>
            <a:r>
              <a:rPr lang="ko-KR" altLang="en-US" sz="800" dirty="0"/>
              <a:t>혹은 유통업체</a:t>
            </a:r>
            <a:r>
              <a:rPr lang="en-US" altLang="ko-KR" sz="800" dirty="0"/>
              <a:t>)</a:t>
            </a:r>
            <a:r>
              <a:rPr lang="ko-KR" altLang="en-US" sz="800" dirty="0"/>
              <a:t>에게 필요한 자금을 빌려주는 </a:t>
            </a:r>
            <a:r>
              <a:rPr lang="en-US" altLang="ko-KR" sz="800" dirty="0" smtClean="0"/>
              <a:t>P2P</a:t>
            </a:r>
            <a:r>
              <a:rPr lang="ko-KR" altLang="en-US" sz="800" dirty="0" smtClean="0"/>
              <a:t>상품으로</a:t>
            </a:r>
            <a:r>
              <a:rPr lang="ko-KR" altLang="en-US" sz="800" dirty="0"/>
              <a:t> </a:t>
            </a:r>
            <a:r>
              <a:rPr lang="ko-KR" altLang="en-US" sz="800" u="sng" dirty="0">
                <a:solidFill>
                  <a:srgbClr val="FF7C80"/>
                </a:solidFill>
              </a:rPr>
              <a:t>부실이 발생하는 경우 담보물을 매각</a:t>
            </a:r>
            <a:r>
              <a:rPr lang="ko-KR" altLang="en-US" sz="800" u="sng" dirty="0"/>
              <a:t>하여 투자금을 회수할 수 있는 안정적인 </a:t>
            </a:r>
            <a:r>
              <a:rPr lang="en-US" altLang="ko-KR" sz="800" u="sng" dirty="0"/>
              <a:t>P2P </a:t>
            </a:r>
            <a:r>
              <a:rPr lang="ko-KR" altLang="en-US" sz="800" u="sng" dirty="0"/>
              <a:t>투자상품 입니다</a:t>
            </a:r>
            <a:r>
              <a:rPr lang="en-US" altLang="ko-KR" sz="800" u="sng" dirty="0"/>
              <a:t>.</a:t>
            </a:r>
            <a:endParaRPr lang="ko-KR" altLang="en-US" sz="800" spc="-1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140668" y="3723926"/>
            <a:ext cx="468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7C80"/>
                </a:solidFill>
              </a:rPr>
              <a:t>홈쇼핑상품</a:t>
            </a:r>
            <a:r>
              <a:rPr lang="ko-KR" altLang="en-US" sz="800" dirty="0" smtClean="0"/>
              <a:t>은 </a:t>
            </a:r>
            <a:r>
              <a:rPr lang="ko-KR" altLang="en-US" sz="800" dirty="0"/>
              <a:t>홈쇼핑 판매업자에게 홈쇼핑 방송을 위한 제품 제조비용을 빌려주고 </a:t>
            </a:r>
            <a:r>
              <a:rPr lang="ko-KR" altLang="en-US" sz="800" dirty="0" smtClean="0">
                <a:solidFill>
                  <a:srgbClr val="FF7C80"/>
                </a:solidFill>
              </a:rPr>
              <a:t>제품 판매 시 원금과 </a:t>
            </a:r>
            <a:r>
              <a:rPr lang="ko-KR" altLang="en-US" sz="800" dirty="0">
                <a:solidFill>
                  <a:srgbClr val="FF7C80"/>
                </a:solidFill>
              </a:rPr>
              <a:t>이자를 받는</a:t>
            </a:r>
            <a:r>
              <a:rPr lang="ko-KR" altLang="en-US" sz="800" dirty="0"/>
              <a:t> </a:t>
            </a:r>
            <a:r>
              <a:rPr lang="en-US" altLang="ko-KR" sz="800" dirty="0"/>
              <a:t>P2P </a:t>
            </a:r>
            <a:r>
              <a:rPr lang="ko-KR" altLang="en-US" sz="800" dirty="0"/>
              <a:t>투자 상품으로 </a:t>
            </a:r>
            <a:r>
              <a:rPr lang="ko-KR" altLang="en-US" sz="800" u="sng" dirty="0" smtClean="0"/>
              <a:t>홈쇼핑 </a:t>
            </a:r>
            <a:r>
              <a:rPr lang="ko-KR" altLang="en-US" sz="800" u="sng" dirty="0"/>
              <a:t>판매업자들에게는 제조비용을 조달해 주면서 지속적으로 사업을 영위할 수 있도록 합니다</a:t>
            </a:r>
            <a:r>
              <a:rPr lang="en-US" altLang="ko-KR" sz="800" u="sng" dirty="0"/>
              <a:t>.</a:t>
            </a:r>
            <a:endParaRPr lang="ko-KR" altLang="en-US" sz="800" spc="-100" dirty="0" smtClean="0"/>
          </a:p>
        </p:txBody>
      </p:sp>
      <p:sp>
        <p:nvSpPr>
          <p:cNvPr id="24" name="Chevron Right"/>
          <p:cNvSpPr>
            <a:spLocks noChangeAspect="1"/>
          </p:cNvSpPr>
          <p:nvPr/>
        </p:nvSpPr>
        <p:spPr bwMode="auto">
          <a:xfrm>
            <a:off x="4513422" y="2354361"/>
            <a:ext cx="71437" cy="150813"/>
          </a:xfrm>
          <a:custGeom>
            <a:avLst/>
            <a:gdLst>
              <a:gd name="T0" fmla="*/ 27 w 619"/>
              <a:gd name="T1" fmla="*/ 1183 h 1303"/>
              <a:gd name="T2" fmla="*/ 293 w 619"/>
              <a:gd name="T3" fmla="*/ 651 h 1303"/>
              <a:gd name="T4" fmla="*/ 27 w 619"/>
              <a:gd name="T5" fmla="*/ 119 h 1303"/>
              <a:gd name="T6" fmla="*/ 98 w 619"/>
              <a:gd name="T7" fmla="*/ 0 h 1303"/>
              <a:gd name="T8" fmla="*/ 244 w 619"/>
              <a:gd name="T9" fmla="*/ 0 h 1303"/>
              <a:gd name="T10" fmla="*/ 315 w 619"/>
              <a:gd name="T11" fmla="*/ 44 h 1303"/>
              <a:gd name="T12" fmla="*/ 619 w 619"/>
              <a:gd name="T13" fmla="*/ 651 h 1303"/>
              <a:gd name="T14" fmla="*/ 315 w 619"/>
              <a:gd name="T15" fmla="*/ 1259 h 1303"/>
              <a:gd name="T16" fmla="*/ 244 w 619"/>
              <a:gd name="T17" fmla="*/ 1303 h 1303"/>
              <a:gd name="T18" fmla="*/ 103 w 619"/>
              <a:gd name="T19" fmla="*/ 1303 h 1303"/>
              <a:gd name="T20" fmla="*/ 27 w 619"/>
              <a:gd name="T21" fmla="*/ 118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27" y="1183"/>
                </a:moveTo>
                <a:lnTo>
                  <a:pt x="293" y="651"/>
                </a:lnTo>
                <a:lnTo>
                  <a:pt x="27" y="119"/>
                </a:lnTo>
                <a:cubicBezTo>
                  <a:pt x="0" y="65"/>
                  <a:pt x="38" y="0"/>
                  <a:pt x="98" y="0"/>
                </a:cubicBezTo>
                <a:lnTo>
                  <a:pt x="244" y="0"/>
                </a:lnTo>
                <a:cubicBezTo>
                  <a:pt x="277" y="0"/>
                  <a:pt x="304" y="16"/>
                  <a:pt x="315" y="44"/>
                </a:cubicBezTo>
                <a:lnTo>
                  <a:pt x="619" y="651"/>
                </a:lnTo>
                <a:lnTo>
                  <a:pt x="315" y="1259"/>
                </a:lnTo>
                <a:cubicBezTo>
                  <a:pt x="304" y="1286"/>
                  <a:pt x="271" y="1303"/>
                  <a:pt x="244" y="1303"/>
                </a:cubicBezTo>
                <a:lnTo>
                  <a:pt x="103" y="1303"/>
                </a:lnTo>
                <a:cubicBezTo>
                  <a:pt x="38" y="1303"/>
                  <a:pt x="0" y="1238"/>
                  <a:pt x="27" y="118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hevron Left"/>
          <p:cNvSpPr>
            <a:spLocks noChangeAspect="1"/>
          </p:cNvSpPr>
          <p:nvPr/>
        </p:nvSpPr>
        <p:spPr bwMode="auto">
          <a:xfrm>
            <a:off x="2203634" y="2346748"/>
            <a:ext cx="69850" cy="150813"/>
          </a:xfrm>
          <a:custGeom>
            <a:avLst/>
            <a:gdLst>
              <a:gd name="T0" fmla="*/ 592 w 619"/>
              <a:gd name="T1" fmla="*/ 120 h 1303"/>
              <a:gd name="T2" fmla="*/ 326 w 619"/>
              <a:gd name="T3" fmla="*/ 651 h 1303"/>
              <a:gd name="T4" fmla="*/ 592 w 619"/>
              <a:gd name="T5" fmla="*/ 1183 h 1303"/>
              <a:gd name="T6" fmla="*/ 521 w 619"/>
              <a:gd name="T7" fmla="*/ 1303 h 1303"/>
              <a:gd name="T8" fmla="*/ 375 w 619"/>
              <a:gd name="T9" fmla="*/ 1303 h 1303"/>
              <a:gd name="T10" fmla="*/ 304 w 619"/>
              <a:gd name="T11" fmla="*/ 1259 h 1303"/>
              <a:gd name="T12" fmla="*/ 0 w 619"/>
              <a:gd name="T13" fmla="*/ 651 h 1303"/>
              <a:gd name="T14" fmla="*/ 304 w 619"/>
              <a:gd name="T15" fmla="*/ 44 h 1303"/>
              <a:gd name="T16" fmla="*/ 375 w 619"/>
              <a:gd name="T17" fmla="*/ 0 h 1303"/>
              <a:gd name="T18" fmla="*/ 516 w 619"/>
              <a:gd name="T19" fmla="*/ 0 h 1303"/>
              <a:gd name="T20" fmla="*/ 592 w 619"/>
              <a:gd name="T21" fmla="*/ 12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592" y="120"/>
                </a:moveTo>
                <a:lnTo>
                  <a:pt x="326" y="651"/>
                </a:lnTo>
                <a:lnTo>
                  <a:pt x="592" y="1183"/>
                </a:lnTo>
                <a:cubicBezTo>
                  <a:pt x="619" y="1238"/>
                  <a:pt x="581" y="1303"/>
                  <a:pt x="521" y="1303"/>
                </a:cubicBezTo>
                <a:lnTo>
                  <a:pt x="375" y="1303"/>
                </a:lnTo>
                <a:cubicBezTo>
                  <a:pt x="342" y="1303"/>
                  <a:pt x="315" y="1286"/>
                  <a:pt x="304" y="1259"/>
                </a:cubicBezTo>
                <a:lnTo>
                  <a:pt x="0" y="651"/>
                </a:lnTo>
                <a:lnTo>
                  <a:pt x="304" y="44"/>
                </a:lnTo>
                <a:cubicBezTo>
                  <a:pt x="315" y="16"/>
                  <a:pt x="347" y="0"/>
                  <a:pt x="375" y="0"/>
                </a:cubicBezTo>
                <a:lnTo>
                  <a:pt x="516" y="0"/>
                </a:lnTo>
                <a:cubicBezTo>
                  <a:pt x="581" y="0"/>
                  <a:pt x="619" y="65"/>
                  <a:pt x="592" y="120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72208" y="4272967"/>
            <a:ext cx="4752528" cy="338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69" y="4352966"/>
            <a:ext cx="178544" cy="17854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10806" y="4319127"/>
            <a:ext cx="1303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00" dirty="0" smtClean="0"/>
              <a:t>동산</a:t>
            </a:r>
            <a:r>
              <a:rPr lang="en-US" altLang="ko-KR" sz="1000" spc="-100" dirty="0"/>
              <a:t> </a:t>
            </a:r>
            <a:r>
              <a:rPr lang="ko-KR" altLang="en-US" sz="1000" spc="-100" dirty="0" smtClean="0"/>
              <a:t>담보</a:t>
            </a:r>
            <a:r>
              <a:rPr lang="en-US" altLang="ko-KR" sz="1000" spc="-100" dirty="0" smtClean="0"/>
              <a:t> </a:t>
            </a:r>
            <a:r>
              <a:rPr lang="ko-KR" altLang="en-US" sz="1000" spc="-100" dirty="0" smtClean="0"/>
              <a:t>상품 프로세스</a:t>
            </a:r>
            <a:r>
              <a:rPr lang="en-US" altLang="ko-KR" sz="1000" spc="-100" dirty="0" smtClean="0"/>
              <a:t> </a:t>
            </a:r>
            <a:endParaRPr lang="ko-KR" altLang="en-US" sz="1000" spc="-100" dirty="0" smtClean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072208" y="4272967"/>
            <a:ext cx="47525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hevron Down"/>
          <p:cNvSpPr>
            <a:spLocks noChangeAspect="1"/>
          </p:cNvSpPr>
          <p:nvPr/>
        </p:nvSpPr>
        <p:spPr bwMode="auto">
          <a:xfrm>
            <a:off x="5566568" y="4428439"/>
            <a:ext cx="144463" cy="7937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94418" y="4611510"/>
            <a:ext cx="2902326" cy="307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① 담보가 있는 현장</a:t>
            </a:r>
            <a:r>
              <a:rPr lang="en-US" altLang="ko-KR" sz="1000" dirty="0"/>
              <a:t>(</a:t>
            </a:r>
            <a:r>
              <a:rPr lang="ko-KR" altLang="en-US" sz="1000" dirty="0"/>
              <a:t>창고</a:t>
            </a:r>
            <a:r>
              <a:rPr lang="en-US" altLang="ko-KR" sz="1000" dirty="0"/>
              <a:t>)</a:t>
            </a:r>
            <a:r>
              <a:rPr lang="ko-KR" altLang="en-US" sz="1000" dirty="0"/>
              <a:t>에서 담보물의 상태</a:t>
            </a:r>
            <a:r>
              <a:rPr lang="en-US" altLang="ko-KR" sz="1000" dirty="0"/>
              <a:t>, </a:t>
            </a:r>
            <a:r>
              <a:rPr lang="ko-KR" altLang="en-US" sz="1000" dirty="0"/>
              <a:t>수량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정품여부</a:t>
            </a:r>
            <a:r>
              <a:rPr lang="ko-KR" altLang="en-US" sz="1000" dirty="0"/>
              <a:t> 등 실사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② 담보물의 판매가격</a:t>
            </a:r>
            <a:r>
              <a:rPr lang="en-US" altLang="ko-KR" sz="1000" dirty="0"/>
              <a:t>, </a:t>
            </a:r>
            <a:r>
              <a:rPr lang="ko-KR" altLang="en-US" sz="1000" dirty="0"/>
              <a:t>처분예상가를 산정하여 총 대출금액 결정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③ </a:t>
            </a:r>
            <a:r>
              <a:rPr lang="ko-KR" altLang="en-US" sz="1000" dirty="0" smtClean="0"/>
              <a:t>홈페이지를 </a:t>
            </a:r>
            <a:r>
              <a:rPr lang="ko-KR" altLang="en-US" sz="1000" dirty="0"/>
              <a:t>통해 대출 진행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④ 대출이 성사되면 차주와 계약체결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⑤ 담보물을 </a:t>
            </a:r>
            <a:r>
              <a:rPr lang="ko-KR" altLang="en-US" sz="1000" dirty="0" err="1" smtClean="0"/>
              <a:t>투게더펀딩과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계약된 창고로 입고 </a:t>
            </a:r>
            <a:r>
              <a:rPr lang="en-US" altLang="ko-KR" sz="1000" dirty="0" smtClean="0"/>
              <a:t>(2</a:t>
            </a:r>
            <a:r>
              <a:rPr lang="ko-KR" altLang="en-US" sz="1000" dirty="0"/>
              <a:t>차 검수 실시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⑥ 입고된 담보물에 이상이 없는 경우 대출금 지급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⑦ 이자 및 원금 상환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⑧ </a:t>
            </a:r>
            <a:r>
              <a:rPr lang="ko-KR" altLang="en-US" sz="1000" dirty="0" err="1"/>
              <a:t>원금상환이</a:t>
            </a:r>
            <a:r>
              <a:rPr lang="ko-KR" altLang="en-US" sz="1000" dirty="0"/>
              <a:t> 완료되면 보관중이 담보물을 차주에게 반환</a:t>
            </a:r>
          </a:p>
          <a:p>
            <a:pPr algn="ctr">
              <a:lnSpc>
                <a:spcPct val="150000"/>
              </a:lnSpc>
            </a:pPr>
            <a:endParaRPr lang="ko-KR" altLang="en-US" sz="1000" spc="-100" dirty="0" smtClean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08" y="5043174"/>
            <a:ext cx="297669" cy="297669"/>
          </a:xfrm>
          <a:prstGeom prst="rect">
            <a:avLst/>
          </a:prstGeom>
        </p:spPr>
      </p:pic>
      <p:sp>
        <p:nvSpPr>
          <p:cNvPr id="33" name="Arrow Right"/>
          <p:cNvSpPr>
            <a:spLocks noChangeAspect="1"/>
          </p:cNvSpPr>
          <p:nvPr/>
        </p:nvSpPr>
        <p:spPr bwMode="auto">
          <a:xfrm>
            <a:off x="1526175" y="5159121"/>
            <a:ext cx="125412" cy="103188"/>
          </a:xfrm>
          <a:custGeom>
            <a:avLst/>
            <a:gdLst>
              <a:gd name="T0" fmla="*/ 635 w 1086"/>
              <a:gd name="T1" fmla="*/ 16 h 901"/>
              <a:gd name="T2" fmla="*/ 1075 w 1086"/>
              <a:gd name="T3" fmla="*/ 418 h 901"/>
              <a:gd name="T4" fmla="*/ 1086 w 1086"/>
              <a:gd name="T5" fmla="*/ 451 h 901"/>
              <a:gd name="T6" fmla="*/ 1075 w 1086"/>
              <a:gd name="T7" fmla="*/ 489 h 901"/>
              <a:gd name="T8" fmla="*/ 635 w 1086"/>
              <a:gd name="T9" fmla="*/ 890 h 901"/>
              <a:gd name="T10" fmla="*/ 576 w 1086"/>
              <a:gd name="T11" fmla="*/ 896 h 901"/>
              <a:gd name="T12" fmla="*/ 543 w 1086"/>
              <a:gd name="T13" fmla="*/ 841 h 901"/>
              <a:gd name="T14" fmla="*/ 543 w 1086"/>
              <a:gd name="T15" fmla="*/ 640 h 901"/>
              <a:gd name="T16" fmla="*/ 49 w 1086"/>
              <a:gd name="T17" fmla="*/ 597 h 901"/>
              <a:gd name="T18" fmla="*/ 0 w 1086"/>
              <a:gd name="T19" fmla="*/ 451 h 901"/>
              <a:gd name="T20" fmla="*/ 49 w 1086"/>
              <a:gd name="T21" fmla="*/ 309 h 901"/>
              <a:gd name="T22" fmla="*/ 543 w 1086"/>
              <a:gd name="T23" fmla="*/ 261 h 901"/>
              <a:gd name="T24" fmla="*/ 543 w 1086"/>
              <a:gd name="T25" fmla="*/ 60 h 901"/>
              <a:gd name="T26" fmla="*/ 576 w 1086"/>
              <a:gd name="T27" fmla="*/ 11 h 901"/>
              <a:gd name="T28" fmla="*/ 635 w 1086"/>
              <a:gd name="T29" fmla="*/ 16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6" h="901">
                <a:moveTo>
                  <a:pt x="635" y="16"/>
                </a:moveTo>
                <a:cubicBezTo>
                  <a:pt x="863" y="168"/>
                  <a:pt x="1070" y="407"/>
                  <a:pt x="1075" y="418"/>
                </a:cubicBezTo>
                <a:cubicBezTo>
                  <a:pt x="1080" y="423"/>
                  <a:pt x="1086" y="440"/>
                  <a:pt x="1086" y="451"/>
                </a:cubicBezTo>
                <a:cubicBezTo>
                  <a:pt x="1086" y="461"/>
                  <a:pt x="1080" y="478"/>
                  <a:pt x="1075" y="489"/>
                </a:cubicBezTo>
                <a:cubicBezTo>
                  <a:pt x="1070" y="499"/>
                  <a:pt x="858" y="738"/>
                  <a:pt x="635" y="890"/>
                </a:cubicBezTo>
                <a:cubicBezTo>
                  <a:pt x="619" y="901"/>
                  <a:pt x="597" y="901"/>
                  <a:pt x="576" y="896"/>
                </a:cubicBezTo>
                <a:cubicBezTo>
                  <a:pt x="554" y="879"/>
                  <a:pt x="543" y="863"/>
                  <a:pt x="543" y="841"/>
                </a:cubicBezTo>
                <a:lnTo>
                  <a:pt x="543" y="640"/>
                </a:lnTo>
                <a:cubicBezTo>
                  <a:pt x="543" y="640"/>
                  <a:pt x="71" y="613"/>
                  <a:pt x="49" y="597"/>
                </a:cubicBezTo>
                <a:cubicBezTo>
                  <a:pt x="17" y="575"/>
                  <a:pt x="0" y="505"/>
                  <a:pt x="0" y="451"/>
                </a:cubicBezTo>
                <a:cubicBezTo>
                  <a:pt x="0" y="391"/>
                  <a:pt x="22" y="331"/>
                  <a:pt x="49" y="309"/>
                </a:cubicBezTo>
                <a:cubicBezTo>
                  <a:pt x="71" y="293"/>
                  <a:pt x="543" y="261"/>
                  <a:pt x="543" y="261"/>
                </a:cubicBezTo>
                <a:lnTo>
                  <a:pt x="543" y="60"/>
                </a:lnTo>
                <a:cubicBezTo>
                  <a:pt x="543" y="38"/>
                  <a:pt x="554" y="22"/>
                  <a:pt x="576" y="11"/>
                </a:cubicBezTo>
                <a:cubicBezTo>
                  <a:pt x="592" y="0"/>
                  <a:pt x="614" y="5"/>
                  <a:pt x="635" y="16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28" y="5058827"/>
            <a:ext cx="282016" cy="282016"/>
          </a:xfrm>
          <a:prstGeom prst="rect">
            <a:avLst/>
          </a:prstGeom>
        </p:spPr>
      </p:pic>
      <p:sp>
        <p:nvSpPr>
          <p:cNvPr id="35" name="Arrow Right"/>
          <p:cNvSpPr>
            <a:spLocks noChangeAspect="1"/>
          </p:cNvSpPr>
          <p:nvPr/>
        </p:nvSpPr>
        <p:spPr bwMode="auto">
          <a:xfrm>
            <a:off x="2247106" y="5154360"/>
            <a:ext cx="125412" cy="103188"/>
          </a:xfrm>
          <a:custGeom>
            <a:avLst/>
            <a:gdLst>
              <a:gd name="T0" fmla="*/ 635 w 1086"/>
              <a:gd name="T1" fmla="*/ 16 h 901"/>
              <a:gd name="T2" fmla="*/ 1075 w 1086"/>
              <a:gd name="T3" fmla="*/ 418 h 901"/>
              <a:gd name="T4" fmla="*/ 1086 w 1086"/>
              <a:gd name="T5" fmla="*/ 451 h 901"/>
              <a:gd name="T6" fmla="*/ 1075 w 1086"/>
              <a:gd name="T7" fmla="*/ 489 h 901"/>
              <a:gd name="T8" fmla="*/ 635 w 1086"/>
              <a:gd name="T9" fmla="*/ 890 h 901"/>
              <a:gd name="T10" fmla="*/ 576 w 1086"/>
              <a:gd name="T11" fmla="*/ 896 h 901"/>
              <a:gd name="T12" fmla="*/ 543 w 1086"/>
              <a:gd name="T13" fmla="*/ 841 h 901"/>
              <a:gd name="T14" fmla="*/ 543 w 1086"/>
              <a:gd name="T15" fmla="*/ 640 h 901"/>
              <a:gd name="T16" fmla="*/ 49 w 1086"/>
              <a:gd name="T17" fmla="*/ 597 h 901"/>
              <a:gd name="T18" fmla="*/ 0 w 1086"/>
              <a:gd name="T19" fmla="*/ 451 h 901"/>
              <a:gd name="T20" fmla="*/ 49 w 1086"/>
              <a:gd name="T21" fmla="*/ 309 h 901"/>
              <a:gd name="T22" fmla="*/ 543 w 1086"/>
              <a:gd name="T23" fmla="*/ 261 h 901"/>
              <a:gd name="T24" fmla="*/ 543 w 1086"/>
              <a:gd name="T25" fmla="*/ 60 h 901"/>
              <a:gd name="T26" fmla="*/ 576 w 1086"/>
              <a:gd name="T27" fmla="*/ 11 h 901"/>
              <a:gd name="T28" fmla="*/ 635 w 1086"/>
              <a:gd name="T29" fmla="*/ 16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6" h="901">
                <a:moveTo>
                  <a:pt x="635" y="16"/>
                </a:moveTo>
                <a:cubicBezTo>
                  <a:pt x="863" y="168"/>
                  <a:pt x="1070" y="407"/>
                  <a:pt x="1075" y="418"/>
                </a:cubicBezTo>
                <a:cubicBezTo>
                  <a:pt x="1080" y="423"/>
                  <a:pt x="1086" y="440"/>
                  <a:pt x="1086" y="451"/>
                </a:cubicBezTo>
                <a:cubicBezTo>
                  <a:pt x="1086" y="461"/>
                  <a:pt x="1080" y="478"/>
                  <a:pt x="1075" y="489"/>
                </a:cubicBezTo>
                <a:cubicBezTo>
                  <a:pt x="1070" y="499"/>
                  <a:pt x="858" y="738"/>
                  <a:pt x="635" y="890"/>
                </a:cubicBezTo>
                <a:cubicBezTo>
                  <a:pt x="619" y="901"/>
                  <a:pt x="597" y="901"/>
                  <a:pt x="576" y="896"/>
                </a:cubicBezTo>
                <a:cubicBezTo>
                  <a:pt x="554" y="879"/>
                  <a:pt x="543" y="863"/>
                  <a:pt x="543" y="841"/>
                </a:cubicBezTo>
                <a:lnTo>
                  <a:pt x="543" y="640"/>
                </a:lnTo>
                <a:cubicBezTo>
                  <a:pt x="543" y="640"/>
                  <a:pt x="71" y="613"/>
                  <a:pt x="49" y="597"/>
                </a:cubicBezTo>
                <a:cubicBezTo>
                  <a:pt x="17" y="575"/>
                  <a:pt x="0" y="505"/>
                  <a:pt x="0" y="451"/>
                </a:cubicBezTo>
                <a:cubicBezTo>
                  <a:pt x="0" y="391"/>
                  <a:pt x="22" y="331"/>
                  <a:pt x="49" y="309"/>
                </a:cubicBezTo>
                <a:cubicBezTo>
                  <a:pt x="71" y="293"/>
                  <a:pt x="543" y="261"/>
                  <a:pt x="543" y="261"/>
                </a:cubicBezTo>
                <a:lnTo>
                  <a:pt x="543" y="60"/>
                </a:lnTo>
                <a:cubicBezTo>
                  <a:pt x="543" y="38"/>
                  <a:pt x="554" y="22"/>
                  <a:pt x="576" y="11"/>
                </a:cubicBezTo>
                <a:cubicBezTo>
                  <a:pt x="592" y="0"/>
                  <a:pt x="614" y="5"/>
                  <a:pt x="635" y="16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53" y="5042410"/>
            <a:ext cx="328640" cy="328640"/>
          </a:xfrm>
          <a:prstGeom prst="rect">
            <a:avLst/>
          </a:prstGeom>
        </p:spPr>
      </p:pic>
      <p:sp>
        <p:nvSpPr>
          <p:cNvPr id="37" name="Arrow Up"/>
          <p:cNvSpPr>
            <a:spLocks noChangeAspect="1"/>
          </p:cNvSpPr>
          <p:nvPr/>
        </p:nvSpPr>
        <p:spPr bwMode="auto">
          <a:xfrm rot="10800000">
            <a:off x="2614369" y="5523801"/>
            <a:ext cx="103187" cy="123825"/>
          </a:xfrm>
          <a:custGeom>
            <a:avLst/>
            <a:gdLst>
              <a:gd name="T0" fmla="*/ 17 w 901"/>
              <a:gd name="T1" fmla="*/ 451 h 1086"/>
              <a:gd name="T2" fmla="*/ 418 w 901"/>
              <a:gd name="T3" fmla="*/ 11 h 1086"/>
              <a:gd name="T4" fmla="*/ 451 w 901"/>
              <a:gd name="T5" fmla="*/ 0 h 1086"/>
              <a:gd name="T6" fmla="*/ 489 w 901"/>
              <a:gd name="T7" fmla="*/ 11 h 1086"/>
              <a:gd name="T8" fmla="*/ 890 w 901"/>
              <a:gd name="T9" fmla="*/ 451 h 1086"/>
              <a:gd name="T10" fmla="*/ 896 w 901"/>
              <a:gd name="T11" fmla="*/ 510 h 1086"/>
              <a:gd name="T12" fmla="*/ 842 w 901"/>
              <a:gd name="T13" fmla="*/ 543 h 1086"/>
              <a:gd name="T14" fmla="*/ 641 w 901"/>
              <a:gd name="T15" fmla="*/ 543 h 1086"/>
              <a:gd name="T16" fmla="*/ 597 w 901"/>
              <a:gd name="T17" fmla="*/ 1037 h 1086"/>
              <a:gd name="T18" fmla="*/ 451 w 901"/>
              <a:gd name="T19" fmla="*/ 1086 h 1086"/>
              <a:gd name="T20" fmla="*/ 310 w 901"/>
              <a:gd name="T21" fmla="*/ 1037 h 1086"/>
              <a:gd name="T22" fmla="*/ 261 w 901"/>
              <a:gd name="T23" fmla="*/ 543 h 1086"/>
              <a:gd name="T24" fmla="*/ 60 w 901"/>
              <a:gd name="T25" fmla="*/ 543 h 1086"/>
              <a:gd name="T26" fmla="*/ 11 w 901"/>
              <a:gd name="T27" fmla="*/ 510 h 1086"/>
              <a:gd name="T28" fmla="*/ 17 w 901"/>
              <a:gd name="T29" fmla="*/ 451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01" h="1086">
                <a:moveTo>
                  <a:pt x="17" y="451"/>
                </a:moveTo>
                <a:cubicBezTo>
                  <a:pt x="169" y="223"/>
                  <a:pt x="407" y="16"/>
                  <a:pt x="418" y="11"/>
                </a:cubicBezTo>
                <a:cubicBezTo>
                  <a:pt x="424" y="6"/>
                  <a:pt x="440" y="0"/>
                  <a:pt x="451" y="0"/>
                </a:cubicBezTo>
                <a:cubicBezTo>
                  <a:pt x="462" y="0"/>
                  <a:pt x="478" y="6"/>
                  <a:pt x="489" y="11"/>
                </a:cubicBezTo>
                <a:cubicBezTo>
                  <a:pt x="500" y="16"/>
                  <a:pt x="738" y="228"/>
                  <a:pt x="890" y="451"/>
                </a:cubicBezTo>
                <a:cubicBezTo>
                  <a:pt x="901" y="467"/>
                  <a:pt x="901" y="489"/>
                  <a:pt x="896" y="510"/>
                </a:cubicBezTo>
                <a:cubicBezTo>
                  <a:pt x="880" y="532"/>
                  <a:pt x="863" y="543"/>
                  <a:pt x="842" y="543"/>
                </a:cubicBezTo>
                <a:lnTo>
                  <a:pt x="641" y="543"/>
                </a:lnTo>
                <a:cubicBezTo>
                  <a:pt x="641" y="543"/>
                  <a:pt x="614" y="1015"/>
                  <a:pt x="597" y="1037"/>
                </a:cubicBezTo>
                <a:cubicBezTo>
                  <a:pt x="576" y="1069"/>
                  <a:pt x="505" y="1086"/>
                  <a:pt x="451" y="1086"/>
                </a:cubicBezTo>
                <a:cubicBezTo>
                  <a:pt x="391" y="1086"/>
                  <a:pt x="331" y="1064"/>
                  <a:pt x="310" y="1037"/>
                </a:cubicBezTo>
                <a:cubicBezTo>
                  <a:pt x="293" y="1015"/>
                  <a:pt x="261" y="543"/>
                  <a:pt x="261" y="543"/>
                </a:cubicBezTo>
                <a:lnTo>
                  <a:pt x="60" y="543"/>
                </a:lnTo>
                <a:cubicBezTo>
                  <a:pt x="38" y="543"/>
                  <a:pt x="22" y="532"/>
                  <a:pt x="11" y="510"/>
                </a:cubicBezTo>
                <a:cubicBezTo>
                  <a:pt x="0" y="494"/>
                  <a:pt x="6" y="472"/>
                  <a:pt x="17" y="451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33" y="5863393"/>
            <a:ext cx="368869" cy="368869"/>
          </a:xfrm>
          <a:prstGeom prst="rect">
            <a:avLst/>
          </a:prstGeom>
        </p:spPr>
      </p:pic>
      <p:sp>
        <p:nvSpPr>
          <p:cNvPr id="39" name="Arrow Left"/>
          <p:cNvSpPr>
            <a:spLocks noChangeAspect="1"/>
          </p:cNvSpPr>
          <p:nvPr/>
        </p:nvSpPr>
        <p:spPr bwMode="auto">
          <a:xfrm>
            <a:off x="2246154" y="5983456"/>
            <a:ext cx="125412" cy="103188"/>
          </a:xfrm>
          <a:custGeom>
            <a:avLst/>
            <a:gdLst>
              <a:gd name="T0" fmla="*/ 451 w 1086"/>
              <a:gd name="T1" fmla="*/ 885 h 901"/>
              <a:gd name="T2" fmla="*/ 11 w 1086"/>
              <a:gd name="T3" fmla="*/ 483 h 901"/>
              <a:gd name="T4" fmla="*/ 0 w 1086"/>
              <a:gd name="T5" fmla="*/ 451 h 901"/>
              <a:gd name="T6" fmla="*/ 11 w 1086"/>
              <a:gd name="T7" fmla="*/ 413 h 901"/>
              <a:gd name="T8" fmla="*/ 451 w 1086"/>
              <a:gd name="T9" fmla="*/ 11 h 901"/>
              <a:gd name="T10" fmla="*/ 510 w 1086"/>
              <a:gd name="T11" fmla="*/ 5 h 901"/>
              <a:gd name="T12" fmla="*/ 543 w 1086"/>
              <a:gd name="T13" fmla="*/ 60 h 901"/>
              <a:gd name="T14" fmla="*/ 543 w 1086"/>
              <a:gd name="T15" fmla="*/ 261 h 901"/>
              <a:gd name="T16" fmla="*/ 1037 w 1086"/>
              <a:gd name="T17" fmla="*/ 304 h 901"/>
              <a:gd name="T18" fmla="*/ 1086 w 1086"/>
              <a:gd name="T19" fmla="*/ 451 h 901"/>
              <a:gd name="T20" fmla="*/ 1037 w 1086"/>
              <a:gd name="T21" fmla="*/ 592 h 901"/>
              <a:gd name="T22" fmla="*/ 543 w 1086"/>
              <a:gd name="T23" fmla="*/ 640 h 901"/>
              <a:gd name="T24" fmla="*/ 543 w 1086"/>
              <a:gd name="T25" fmla="*/ 841 h 901"/>
              <a:gd name="T26" fmla="*/ 510 w 1086"/>
              <a:gd name="T27" fmla="*/ 890 h 901"/>
              <a:gd name="T28" fmla="*/ 451 w 1086"/>
              <a:gd name="T29" fmla="*/ 885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6" h="901">
                <a:moveTo>
                  <a:pt x="451" y="885"/>
                </a:moveTo>
                <a:cubicBezTo>
                  <a:pt x="223" y="733"/>
                  <a:pt x="17" y="494"/>
                  <a:pt x="11" y="483"/>
                </a:cubicBezTo>
                <a:cubicBezTo>
                  <a:pt x="6" y="478"/>
                  <a:pt x="0" y="461"/>
                  <a:pt x="0" y="451"/>
                </a:cubicBezTo>
                <a:cubicBezTo>
                  <a:pt x="0" y="440"/>
                  <a:pt x="6" y="423"/>
                  <a:pt x="11" y="413"/>
                </a:cubicBezTo>
                <a:cubicBezTo>
                  <a:pt x="17" y="402"/>
                  <a:pt x="228" y="163"/>
                  <a:pt x="451" y="11"/>
                </a:cubicBezTo>
                <a:cubicBezTo>
                  <a:pt x="467" y="0"/>
                  <a:pt x="489" y="0"/>
                  <a:pt x="510" y="5"/>
                </a:cubicBezTo>
                <a:cubicBezTo>
                  <a:pt x="532" y="22"/>
                  <a:pt x="543" y="38"/>
                  <a:pt x="543" y="60"/>
                </a:cubicBezTo>
                <a:lnTo>
                  <a:pt x="543" y="261"/>
                </a:lnTo>
                <a:cubicBezTo>
                  <a:pt x="543" y="261"/>
                  <a:pt x="1015" y="288"/>
                  <a:pt x="1037" y="304"/>
                </a:cubicBezTo>
                <a:cubicBezTo>
                  <a:pt x="1070" y="326"/>
                  <a:pt x="1086" y="396"/>
                  <a:pt x="1086" y="451"/>
                </a:cubicBezTo>
                <a:cubicBezTo>
                  <a:pt x="1086" y="510"/>
                  <a:pt x="1064" y="570"/>
                  <a:pt x="1037" y="592"/>
                </a:cubicBezTo>
                <a:cubicBezTo>
                  <a:pt x="1015" y="608"/>
                  <a:pt x="543" y="640"/>
                  <a:pt x="543" y="640"/>
                </a:cubicBezTo>
                <a:lnTo>
                  <a:pt x="543" y="841"/>
                </a:lnTo>
                <a:cubicBezTo>
                  <a:pt x="543" y="863"/>
                  <a:pt x="532" y="879"/>
                  <a:pt x="510" y="890"/>
                </a:cubicBezTo>
                <a:cubicBezTo>
                  <a:pt x="494" y="901"/>
                  <a:pt x="472" y="896"/>
                  <a:pt x="451" y="885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4609" y="5818875"/>
            <a:ext cx="423014" cy="423014"/>
          </a:xfrm>
          <a:prstGeom prst="rect">
            <a:avLst/>
          </a:prstGeom>
        </p:spPr>
      </p:pic>
      <p:sp>
        <p:nvSpPr>
          <p:cNvPr id="41" name="Arrow Left"/>
          <p:cNvSpPr>
            <a:spLocks noChangeAspect="1"/>
          </p:cNvSpPr>
          <p:nvPr/>
        </p:nvSpPr>
        <p:spPr bwMode="auto">
          <a:xfrm>
            <a:off x="1522254" y="5975839"/>
            <a:ext cx="125412" cy="103188"/>
          </a:xfrm>
          <a:custGeom>
            <a:avLst/>
            <a:gdLst>
              <a:gd name="T0" fmla="*/ 451 w 1086"/>
              <a:gd name="T1" fmla="*/ 885 h 901"/>
              <a:gd name="T2" fmla="*/ 11 w 1086"/>
              <a:gd name="T3" fmla="*/ 483 h 901"/>
              <a:gd name="T4" fmla="*/ 0 w 1086"/>
              <a:gd name="T5" fmla="*/ 451 h 901"/>
              <a:gd name="T6" fmla="*/ 11 w 1086"/>
              <a:gd name="T7" fmla="*/ 413 h 901"/>
              <a:gd name="T8" fmla="*/ 451 w 1086"/>
              <a:gd name="T9" fmla="*/ 11 h 901"/>
              <a:gd name="T10" fmla="*/ 510 w 1086"/>
              <a:gd name="T11" fmla="*/ 5 h 901"/>
              <a:gd name="T12" fmla="*/ 543 w 1086"/>
              <a:gd name="T13" fmla="*/ 60 h 901"/>
              <a:gd name="T14" fmla="*/ 543 w 1086"/>
              <a:gd name="T15" fmla="*/ 261 h 901"/>
              <a:gd name="T16" fmla="*/ 1037 w 1086"/>
              <a:gd name="T17" fmla="*/ 304 h 901"/>
              <a:gd name="T18" fmla="*/ 1086 w 1086"/>
              <a:gd name="T19" fmla="*/ 451 h 901"/>
              <a:gd name="T20" fmla="*/ 1037 w 1086"/>
              <a:gd name="T21" fmla="*/ 592 h 901"/>
              <a:gd name="T22" fmla="*/ 543 w 1086"/>
              <a:gd name="T23" fmla="*/ 640 h 901"/>
              <a:gd name="T24" fmla="*/ 543 w 1086"/>
              <a:gd name="T25" fmla="*/ 841 h 901"/>
              <a:gd name="T26" fmla="*/ 510 w 1086"/>
              <a:gd name="T27" fmla="*/ 890 h 901"/>
              <a:gd name="T28" fmla="*/ 451 w 1086"/>
              <a:gd name="T29" fmla="*/ 885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6" h="901">
                <a:moveTo>
                  <a:pt x="451" y="885"/>
                </a:moveTo>
                <a:cubicBezTo>
                  <a:pt x="223" y="733"/>
                  <a:pt x="17" y="494"/>
                  <a:pt x="11" y="483"/>
                </a:cubicBezTo>
                <a:cubicBezTo>
                  <a:pt x="6" y="478"/>
                  <a:pt x="0" y="461"/>
                  <a:pt x="0" y="451"/>
                </a:cubicBezTo>
                <a:cubicBezTo>
                  <a:pt x="0" y="440"/>
                  <a:pt x="6" y="423"/>
                  <a:pt x="11" y="413"/>
                </a:cubicBezTo>
                <a:cubicBezTo>
                  <a:pt x="17" y="402"/>
                  <a:pt x="228" y="163"/>
                  <a:pt x="451" y="11"/>
                </a:cubicBezTo>
                <a:cubicBezTo>
                  <a:pt x="467" y="0"/>
                  <a:pt x="489" y="0"/>
                  <a:pt x="510" y="5"/>
                </a:cubicBezTo>
                <a:cubicBezTo>
                  <a:pt x="532" y="22"/>
                  <a:pt x="543" y="38"/>
                  <a:pt x="543" y="60"/>
                </a:cubicBezTo>
                <a:lnTo>
                  <a:pt x="543" y="261"/>
                </a:lnTo>
                <a:cubicBezTo>
                  <a:pt x="543" y="261"/>
                  <a:pt x="1015" y="288"/>
                  <a:pt x="1037" y="304"/>
                </a:cubicBezTo>
                <a:cubicBezTo>
                  <a:pt x="1070" y="326"/>
                  <a:pt x="1086" y="396"/>
                  <a:pt x="1086" y="451"/>
                </a:cubicBezTo>
                <a:cubicBezTo>
                  <a:pt x="1086" y="510"/>
                  <a:pt x="1064" y="570"/>
                  <a:pt x="1037" y="592"/>
                </a:cubicBezTo>
                <a:cubicBezTo>
                  <a:pt x="1015" y="608"/>
                  <a:pt x="543" y="640"/>
                  <a:pt x="543" y="640"/>
                </a:cubicBezTo>
                <a:lnTo>
                  <a:pt x="543" y="841"/>
                </a:lnTo>
                <a:cubicBezTo>
                  <a:pt x="543" y="863"/>
                  <a:pt x="532" y="879"/>
                  <a:pt x="510" y="890"/>
                </a:cubicBezTo>
                <a:cubicBezTo>
                  <a:pt x="494" y="901"/>
                  <a:pt x="472" y="896"/>
                  <a:pt x="451" y="885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13" y="5874763"/>
            <a:ext cx="320574" cy="320574"/>
          </a:xfrm>
          <a:prstGeom prst="rect">
            <a:avLst/>
          </a:prstGeom>
        </p:spPr>
      </p:pic>
      <p:sp>
        <p:nvSpPr>
          <p:cNvPr id="43" name="Arrow Up"/>
          <p:cNvSpPr>
            <a:spLocks noChangeAspect="1"/>
          </p:cNvSpPr>
          <p:nvPr/>
        </p:nvSpPr>
        <p:spPr bwMode="auto">
          <a:xfrm rot="10800000">
            <a:off x="1218908" y="6420532"/>
            <a:ext cx="103187" cy="123825"/>
          </a:xfrm>
          <a:custGeom>
            <a:avLst/>
            <a:gdLst>
              <a:gd name="T0" fmla="*/ 17 w 901"/>
              <a:gd name="T1" fmla="*/ 451 h 1086"/>
              <a:gd name="T2" fmla="*/ 418 w 901"/>
              <a:gd name="T3" fmla="*/ 11 h 1086"/>
              <a:gd name="T4" fmla="*/ 451 w 901"/>
              <a:gd name="T5" fmla="*/ 0 h 1086"/>
              <a:gd name="T6" fmla="*/ 489 w 901"/>
              <a:gd name="T7" fmla="*/ 11 h 1086"/>
              <a:gd name="T8" fmla="*/ 890 w 901"/>
              <a:gd name="T9" fmla="*/ 451 h 1086"/>
              <a:gd name="T10" fmla="*/ 896 w 901"/>
              <a:gd name="T11" fmla="*/ 510 h 1086"/>
              <a:gd name="T12" fmla="*/ 842 w 901"/>
              <a:gd name="T13" fmla="*/ 543 h 1086"/>
              <a:gd name="T14" fmla="*/ 641 w 901"/>
              <a:gd name="T15" fmla="*/ 543 h 1086"/>
              <a:gd name="T16" fmla="*/ 597 w 901"/>
              <a:gd name="T17" fmla="*/ 1037 h 1086"/>
              <a:gd name="T18" fmla="*/ 451 w 901"/>
              <a:gd name="T19" fmla="*/ 1086 h 1086"/>
              <a:gd name="T20" fmla="*/ 310 w 901"/>
              <a:gd name="T21" fmla="*/ 1037 h 1086"/>
              <a:gd name="T22" fmla="*/ 261 w 901"/>
              <a:gd name="T23" fmla="*/ 543 h 1086"/>
              <a:gd name="T24" fmla="*/ 60 w 901"/>
              <a:gd name="T25" fmla="*/ 543 h 1086"/>
              <a:gd name="T26" fmla="*/ 11 w 901"/>
              <a:gd name="T27" fmla="*/ 510 h 1086"/>
              <a:gd name="T28" fmla="*/ 17 w 901"/>
              <a:gd name="T29" fmla="*/ 451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01" h="1086">
                <a:moveTo>
                  <a:pt x="17" y="451"/>
                </a:moveTo>
                <a:cubicBezTo>
                  <a:pt x="169" y="223"/>
                  <a:pt x="407" y="16"/>
                  <a:pt x="418" y="11"/>
                </a:cubicBezTo>
                <a:cubicBezTo>
                  <a:pt x="424" y="6"/>
                  <a:pt x="440" y="0"/>
                  <a:pt x="451" y="0"/>
                </a:cubicBezTo>
                <a:cubicBezTo>
                  <a:pt x="462" y="0"/>
                  <a:pt x="478" y="6"/>
                  <a:pt x="489" y="11"/>
                </a:cubicBezTo>
                <a:cubicBezTo>
                  <a:pt x="500" y="16"/>
                  <a:pt x="738" y="228"/>
                  <a:pt x="890" y="451"/>
                </a:cubicBezTo>
                <a:cubicBezTo>
                  <a:pt x="901" y="467"/>
                  <a:pt x="901" y="489"/>
                  <a:pt x="896" y="510"/>
                </a:cubicBezTo>
                <a:cubicBezTo>
                  <a:pt x="880" y="532"/>
                  <a:pt x="863" y="543"/>
                  <a:pt x="842" y="543"/>
                </a:cubicBezTo>
                <a:lnTo>
                  <a:pt x="641" y="543"/>
                </a:lnTo>
                <a:cubicBezTo>
                  <a:pt x="641" y="543"/>
                  <a:pt x="614" y="1015"/>
                  <a:pt x="597" y="1037"/>
                </a:cubicBezTo>
                <a:cubicBezTo>
                  <a:pt x="576" y="1069"/>
                  <a:pt x="505" y="1086"/>
                  <a:pt x="451" y="1086"/>
                </a:cubicBezTo>
                <a:cubicBezTo>
                  <a:pt x="391" y="1086"/>
                  <a:pt x="331" y="1064"/>
                  <a:pt x="310" y="1037"/>
                </a:cubicBezTo>
                <a:cubicBezTo>
                  <a:pt x="293" y="1015"/>
                  <a:pt x="261" y="543"/>
                  <a:pt x="261" y="543"/>
                </a:cubicBezTo>
                <a:lnTo>
                  <a:pt x="60" y="543"/>
                </a:lnTo>
                <a:cubicBezTo>
                  <a:pt x="38" y="543"/>
                  <a:pt x="22" y="532"/>
                  <a:pt x="11" y="510"/>
                </a:cubicBezTo>
                <a:cubicBezTo>
                  <a:pt x="0" y="494"/>
                  <a:pt x="6" y="472"/>
                  <a:pt x="17" y="451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43" y="6674387"/>
            <a:ext cx="288032" cy="288030"/>
          </a:xfrm>
          <a:prstGeom prst="rect">
            <a:avLst/>
          </a:prstGeom>
        </p:spPr>
      </p:pic>
      <p:sp>
        <p:nvSpPr>
          <p:cNvPr id="45" name="Arrow Right"/>
          <p:cNvSpPr>
            <a:spLocks noChangeAspect="1"/>
          </p:cNvSpPr>
          <p:nvPr/>
        </p:nvSpPr>
        <p:spPr bwMode="auto">
          <a:xfrm>
            <a:off x="1567974" y="6767991"/>
            <a:ext cx="125412" cy="103188"/>
          </a:xfrm>
          <a:custGeom>
            <a:avLst/>
            <a:gdLst>
              <a:gd name="T0" fmla="*/ 635 w 1086"/>
              <a:gd name="T1" fmla="*/ 16 h 901"/>
              <a:gd name="T2" fmla="*/ 1075 w 1086"/>
              <a:gd name="T3" fmla="*/ 418 h 901"/>
              <a:gd name="T4" fmla="*/ 1086 w 1086"/>
              <a:gd name="T5" fmla="*/ 451 h 901"/>
              <a:gd name="T6" fmla="*/ 1075 w 1086"/>
              <a:gd name="T7" fmla="*/ 489 h 901"/>
              <a:gd name="T8" fmla="*/ 635 w 1086"/>
              <a:gd name="T9" fmla="*/ 890 h 901"/>
              <a:gd name="T10" fmla="*/ 576 w 1086"/>
              <a:gd name="T11" fmla="*/ 896 h 901"/>
              <a:gd name="T12" fmla="*/ 543 w 1086"/>
              <a:gd name="T13" fmla="*/ 841 h 901"/>
              <a:gd name="T14" fmla="*/ 543 w 1086"/>
              <a:gd name="T15" fmla="*/ 640 h 901"/>
              <a:gd name="T16" fmla="*/ 49 w 1086"/>
              <a:gd name="T17" fmla="*/ 597 h 901"/>
              <a:gd name="T18" fmla="*/ 0 w 1086"/>
              <a:gd name="T19" fmla="*/ 451 h 901"/>
              <a:gd name="T20" fmla="*/ 49 w 1086"/>
              <a:gd name="T21" fmla="*/ 309 h 901"/>
              <a:gd name="T22" fmla="*/ 543 w 1086"/>
              <a:gd name="T23" fmla="*/ 261 h 901"/>
              <a:gd name="T24" fmla="*/ 543 w 1086"/>
              <a:gd name="T25" fmla="*/ 60 h 901"/>
              <a:gd name="T26" fmla="*/ 576 w 1086"/>
              <a:gd name="T27" fmla="*/ 11 h 901"/>
              <a:gd name="T28" fmla="*/ 635 w 1086"/>
              <a:gd name="T29" fmla="*/ 16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6" h="901">
                <a:moveTo>
                  <a:pt x="635" y="16"/>
                </a:moveTo>
                <a:cubicBezTo>
                  <a:pt x="863" y="168"/>
                  <a:pt x="1070" y="407"/>
                  <a:pt x="1075" y="418"/>
                </a:cubicBezTo>
                <a:cubicBezTo>
                  <a:pt x="1080" y="423"/>
                  <a:pt x="1086" y="440"/>
                  <a:pt x="1086" y="451"/>
                </a:cubicBezTo>
                <a:cubicBezTo>
                  <a:pt x="1086" y="461"/>
                  <a:pt x="1080" y="478"/>
                  <a:pt x="1075" y="489"/>
                </a:cubicBezTo>
                <a:cubicBezTo>
                  <a:pt x="1070" y="499"/>
                  <a:pt x="858" y="738"/>
                  <a:pt x="635" y="890"/>
                </a:cubicBezTo>
                <a:cubicBezTo>
                  <a:pt x="619" y="901"/>
                  <a:pt x="597" y="901"/>
                  <a:pt x="576" y="896"/>
                </a:cubicBezTo>
                <a:cubicBezTo>
                  <a:pt x="554" y="879"/>
                  <a:pt x="543" y="863"/>
                  <a:pt x="543" y="841"/>
                </a:cubicBezTo>
                <a:lnTo>
                  <a:pt x="543" y="640"/>
                </a:lnTo>
                <a:cubicBezTo>
                  <a:pt x="543" y="640"/>
                  <a:pt x="71" y="613"/>
                  <a:pt x="49" y="597"/>
                </a:cubicBezTo>
                <a:cubicBezTo>
                  <a:pt x="17" y="575"/>
                  <a:pt x="0" y="505"/>
                  <a:pt x="0" y="451"/>
                </a:cubicBezTo>
                <a:cubicBezTo>
                  <a:pt x="0" y="391"/>
                  <a:pt x="22" y="331"/>
                  <a:pt x="49" y="309"/>
                </a:cubicBezTo>
                <a:cubicBezTo>
                  <a:pt x="71" y="293"/>
                  <a:pt x="543" y="261"/>
                  <a:pt x="543" y="261"/>
                </a:cubicBezTo>
                <a:lnTo>
                  <a:pt x="543" y="60"/>
                </a:lnTo>
                <a:cubicBezTo>
                  <a:pt x="543" y="38"/>
                  <a:pt x="554" y="22"/>
                  <a:pt x="576" y="11"/>
                </a:cubicBezTo>
                <a:cubicBezTo>
                  <a:pt x="592" y="0"/>
                  <a:pt x="614" y="5"/>
                  <a:pt x="635" y="16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71" y="6592665"/>
            <a:ext cx="440212" cy="440212"/>
          </a:xfrm>
          <a:prstGeom prst="rect">
            <a:avLst/>
          </a:prstGeom>
        </p:spPr>
      </p:pic>
      <p:sp>
        <p:nvSpPr>
          <p:cNvPr id="47" name="Oval 4"/>
          <p:cNvSpPr/>
          <p:nvPr/>
        </p:nvSpPr>
        <p:spPr>
          <a:xfrm>
            <a:off x="1046506" y="4951922"/>
            <a:ext cx="180975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800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spc="-100" dirty="0" smtClean="0"/>
              <a:t>1</a:t>
            </a:r>
            <a:endParaRPr lang="en-US" sz="800" b="1" spc="-100" dirty="0"/>
          </a:p>
        </p:txBody>
      </p:sp>
      <p:sp>
        <p:nvSpPr>
          <p:cNvPr id="53" name="Oval 4"/>
          <p:cNvSpPr/>
          <p:nvPr/>
        </p:nvSpPr>
        <p:spPr>
          <a:xfrm>
            <a:off x="1738204" y="4951922"/>
            <a:ext cx="180975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800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spc="-100" dirty="0" smtClean="0"/>
              <a:t>2</a:t>
            </a:r>
            <a:endParaRPr lang="en-US" sz="800" b="1" spc="-100" dirty="0"/>
          </a:p>
        </p:txBody>
      </p:sp>
      <p:sp>
        <p:nvSpPr>
          <p:cNvPr id="54" name="Oval 4"/>
          <p:cNvSpPr/>
          <p:nvPr/>
        </p:nvSpPr>
        <p:spPr>
          <a:xfrm>
            <a:off x="2388134" y="4951922"/>
            <a:ext cx="180975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800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spc="-100" dirty="0" smtClean="0"/>
              <a:t>3</a:t>
            </a:r>
            <a:endParaRPr lang="en-US" sz="800" b="1" spc="-100" dirty="0"/>
          </a:p>
        </p:txBody>
      </p:sp>
      <p:sp>
        <p:nvSpPr>
          <p:cNvPr id="55" name="Oval 4"/>
          <p:cNvSpPr/>
          <p:nvPr/>
        </p:nvSpPr>
        <p:spPr>
          <a:xfrm>
            <a:off x="2388134" y="5752422"/>
            <a:ext cx="180975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800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spc="-100" dirty="0" smtClean="0"/>
              <a:t>4</a:t>
            </a:r>
            <a:endParaRPr lang="en-US" sz="800" b="1" spc="-100" dirty="0"/>
          </a:p>
        </p:txBody>
      </p:sp>
      <p:sp>
        <p:nvSpPr>
          <p:cNvPr id="56" name="Oval 4"/>
          <p:cNvSpPr/>
          <p:nvPr/>
        </p:nvSpPr>
        <p:spPr>
          <a:xfrm>
            <a:off x="1647716" y="5752422"/>
            <a:ext cx="180975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800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spc="-100" dirty="0" smtClean="0"/>
              <a:t>5</a:t>
            </a:r>
            <a:endParaRPr lang="en-US" sz="800" b="1" spc="-100" dirty="0"/>
          </a:p>
        </p:txBody>
      </p:sp>
      <p:sp>
        <p:nvSpPr>
          <p:cNvPr id="57" name="Oval 4"/>
          <p:cNvSpPr/>
          <p:nvPr/>
        </p:nvSpPr>
        <p:spPr>
          <a:xfrm>
            <a:off x="1037933" y="5752422"/>
            <a:ext cx="180975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800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spc="-100" dirty="0" smtClean="0"/>
              <a:t>6</a:t>
            </a:r>
            <a:endParaRPr lang="en-US" sz="800" b="1" spc="-100" dirty="0"/>
          </a:p>
        </p:txBody>
      </p:sp>
      <p:sp>
        <p:nvSpPr>
          <p:cNvPr id="58" name="Oval 4"/>
          <p:cNvSpPr/>
          <p:nvPr/>
        </p:nvSpPr>
        <p:spPr>
          <a:xfrm>
            <a:off x="1037933" y="6560684"/>
            <a:ext cx="180975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800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spc="-100" dirty="0" smtClean="0"/>
              <a:t>7</a:t>
            </a:r>
            <a:endParaRPr lang="en-US" sz="800" b="1" spc="-100" dirty="0"/>
          </a:p>
        </p:txBody>
      </p:sp>
      <p:sp>
        <p:nvSpPr>
          <p:cNvPr id="59" name="Oval 4"/>
          <p:cNvSpPr/>
          <p:nvPr/>
        </p:nvSpPr>
        <p:spPr>
          <a:xfrm>
            <a:off x="1630680" y="6560684"/>
            <a:ext cx="180975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800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spc="-100" dirty="0" smtClean="0"/>
              <a:t>8</a:t>
            </a:r>
            <a:endParaRPr lang="en-US" sz="800" b="1" spc="-100" dirty="0"/>
          </a:p>
        </p:txBody>
      </p:sp>
      <p:sp>
        <p:nvSpPr>
          <p:cNvPr id="60" name="Rectangle"/>
          <p:cNvSpPr/>
          <p:nvPr/>
        </p:nvSpPr>
        <p:spPr>
          <a:xfrm>
            <a:off x="6548036" y="1518262"/>
            <a:ext cx="5468332" cy="643701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899975" y="1612206"/>
            <a:ext cx="4752528" cy="338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36" y="1692205"/>
            <a:ext cx="178544" cy="17854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7204788" y="165836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00" dirty="0" smtClean="0"/>
              <a:t>홈쇼핑</a:t>
            </a:r>
            <a:r>
              <a:rPr lang="en-US" altLang="ko-KR" sz="1000" spc="-100" dirty="0" smtClean="0"/>
              <a:t>  </a:t>
            </a:r>
            <a:r>
              <a:rPr lang="ko-KR" altLang="en-US" sz="1000" spc="-100" dirty="0" smtClean="0"/>
              <a:t>상품프로세스</a:t>
            </a:r>
            <a:r>
              <a:rPr lang="en-US" altLang="ko-KR" sz="1000" spc="-100" dirty="0" smtClean="0"/>
              <a:t> </a:t>
            </a:r>
            <a:endParaRPr lang="ko-KR" altLang="en-US" sz="1000" spc="-100" dirty="0" smtClean="0"/>
          </a:p>
        </p:txBody>
      </p:sp>
      <p:cxnSp>
        <p:nvCxnSpPr>
          <p:cNvPr id="64" name="직선 연결선 63"/>
          <p:cNvCxnSpPr/>
          <p:nvPr/>
        </p:nvCxnSpPr>
        <p:spPr>
          <a:xfrm>
            <a:off x="6899975" y="1612206"/>
            <a:ext cx="47525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hevron Down"/>
          <p:cNvSpPr>
            <a:spLocks noChangeAspect="1"/>
          </p:cNvSpPr>
          <p:nvPr/>
        </p:nvSpPr>
        <p:spPr bwMode="auto">
          <a:xfrm>
            <a:off x="11394335" y="1767678"/>
            <a:ext cx="144463" cy="7937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97280" y="2119668"/>
            <a:ext cx="267187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고딕, NanumGothic"/>
                <a:ea typeface="Gulim" panose="020B0600000101010101" pitchFamily="50" charset="-127"/>
              </a:rPr>
              <a:t>① 홈쇼핑 </a:t>
            </a:r>
            <a:r>
              <a:rPr lang="ko-KR" altLang="en-US" sz="1000" dirty="0" err="1">
                <a:latin typeface="나눔고딕, NanumGothic"/>
                <a:ea typeface="Gulim" panose="020B0600000101010101" pitchFamily="50" charset="-127"/>
              </a:rPr>
              <a:t>판매업자와</a:t>
            </a:r>
            <a:r>
              <a:rPr lang="ko-KR" altLang="en-US" sz="1000" dirty="0">
                <a:latin typeface="나눔고딕, NanumGothic"/>
                <a:ea typeface="Gulim" panose="020B0600000101010101" pitchFamily="50" charset="-127"/>
              </a:rPr>
              <a:t> 홈쇼핑 간 상품 제조 및 방송 일정에 대해 협의</a:t>
            </a:r>
            <a:endParaRPr lang="ko-KR" altLang="en-US" sz="1000" dirty="0"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r>
              <a:rPr lang="ko-KR" altLang="en-US" sz="1000" dirty="0">
                <a:latin typeface="나눔고딕, NanumGothic"/>
                <a:ea typeface="Gulim" panose="020B0600000101010101" pitchFamily="50" charset="-127"/>
              </a:rPr>
              <a:t>② </a:t>
            </a:r>
            <a:r>
              <a:rPr lang="ko-KR" altLang="en-US" sz="1000" dirty="0" smtClean="0">
                <a:latin typeface="나눔고딕, NanumGothic"/>
                <a:ea typeface="Gulim" panose="020B0600000101010101" pitchFamily="50" charset="-127"/>
              </a:rPr>
              <a:t>홈페이지를 통해 대출 진행</a:t>
            </a:r>
            <a:endParaRPr lang="ko-KR" altLang="en-US" sz="1000" dirty="0"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r>
              <a:rPr lang="ko-KR" altLang="en-US" sz="1000" dirty="0">
                <a:latin typeface="나눔고딕, NanumGothic"/>
                <a:ea typeface="Gulim" panose="020B0600000101010101" pitchFamily="50" charset="-127"/>
              </a:rPr>
              <a:t>③ 투자 마감 후 대출 실시</a:t>
            </a:r>
            <a:endParaRPr lang="ko-KR" altLang="en-US" sz="1000" dirty="0"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r>
              <a:rPr lang="ko-KR" altLang="en-US" sz="1000" dirty="0">
                <a:latin typeface="나눔고딕, NanumGothic"/>
                <a:ea typeface="Gulim" panose="020B0600000101010101" pitchFamily="50" charset="-127"/>
              </a:rPr>
              <a:t>④ 대출금으로 홈쇼핑 판매 물품 제작</a:t>
            </a:r>
            <a:endParaRPr lang="ko-KR" altLang="en-US" sz="1000" dirty="0"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r>
              <a:rPr lang="ko-KR" altLang="en-US" sz="1000" dirty="0">
                <a:latin typeface="나눔고딕, NanumGothic"/>
                <a:ea typeface="Gulim" panose="020B0600000101010101" pitchFamily="50" charset="-127"/>
              </a:rPr>
              <a:t>⑤ 제작된 제품을 창고에 입고</a:t>
            </a:r>
            <a:endParaRPr lang="ko-KR" altLang="en-US" sz="1000" dirty="0"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r>
              <a:rPr lang="ko-KR" altLang="en-US" sz="1000" dirty="0">
                <a:latin typeface="나눔고딕, NanumGothic"/>
                <a:ea typeface="Gulim" panose="020B0600000101010101" pitchFamily="50" charset="-127"/>
              </a:rPr>
              <a:t>⑥ </a:t>
            </a:r>
            <a:r>
              <a:rPr lang="en-US" altLang="ko-KR" sz="1000" dirty="0">
                <a:latin typeface="나눔고딕, NanumGothic"/>
                <a:ea typeface="Gulim" panose="020B0600000101010101" pitchFamily="50" charset="-127"/>
              </a:rPr>
              <a:t>1</a:t>
            </a:r>
            <a:r>
              <a:rPr lang="ko-KR" altLang="en-US" sz="1000" dirty="0">
                <a:latin typeface="나눔고딕, NanumGothic"/>
                <a:ea typeface="Gulim" panose="020B0600000101010101" pitchFamily="50" charset="-127"/>
              </a:rPr>
              <a:t>차 홈쇼핑 방송 </a:t>
            </a:r>
            <a:r>
              <a:rPr lang="en-US" altLang="ko-KR" sz="1000" dirty="0">
                <a:latin typeface="나눔고딕, NanumGothic"/>
                <a:ea typeface="Gulim" panose="020B0600000101010101" pitchFamily="50" charset="-127"/>
              </a:rPr>
              <a:t>(1</a:t>
            </a:r>
            <a:r>
              <a:rPr lang="ko-KR" altLang="en-US" sz="1000" dirty="0">
                <a:latin typeface="나눔고딕, NanumGothic"/>
                <a:ea typeface="Gulim" panose="020B0600000101010101" pitchFamily="50" charset="-127"/>
              </a:rPr>
              <a:t>차 방송에서 </a:t>
            </a:r>
            <a:r>
              <a:rPr lang="ko-KR" altLang="en-US" sz="1000" dirty="0" err="1">
                <a:latin typeface="나눔고딕, NanumGothic"/>
                <a:ea typeface="Gulim" panose="020B0600000101010101" pitchFamily="50" charset="-127"/>
              </a:rPr>
              <a:t>완판되는</a:t>
            </a:r>
            <a:r>
              <a:rPr lang="ko-KR" altLang="en-US" sz="1000" dirty="0">
                <a:latin typeface="나눔고딕, NanumGothic"/>
                <a:ea typeface="Gulim" panose="020B0600000101010101" pitchFamily="50" charset="-127"/>
              </a:rPr>
              <a:t> 경우 방송 종료</a:t>
            </a:r>
            <a:r>
              <a:rPr lang="en-US" altLang="ko-KR" sz="1000" dirty="0">
                <a:latin typeface="나눔고딕, NanumGothic"/>
                <a:ea typeface="Gulim" panose="020B0600000101010101" pitchFamily="50" charset="-127"/>
              </a:rPr>
              <a:t>)</a:t>
            </a:r>
            <a:endParaRPr lang="ko-KR" altLang="en-US" sz="1000" dirty="0"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r>
              <a:rPr lang="ko-KR" altLang="en-US" sz="1000" dirty="0">
                <a:latin typeface="나눔고딕, NanumGothic"/>
                <a:ea typeface="Gulim" panose="020B0600000101010101" pitchFamily="50" charset="-127"/>
              </a:rPr>
              <a:t>⑦ </a:t>
            </a:r>
            <a:r>
              <a:rPr lang="en-US" altLang="ko-KR" sz="1000" dirty="0">
                <a:latin typeface="나눔고딕, NanumGothic"/>
                <a:ea typeface="Gulim" panose="020B0600000101010101" pitchFamily="50" charset="-127"/>
              </a:rPr>
              <a:t>2, 3</a:t>
            </a:r>
            <a:r>
              <a:rPr lang="ko-KR" altLang="en-US" sz="1000" dirty="0">
                <a:latin typeface="나눔고딕, NanumGothic"/>
                <a:ea typeface="Gulim" panose="020B0600000101010101" pitchFamily="50" charset="-127"/>
              </a:rPr>
              <a:t>차 홈쇼핑 방송 </a:t>
            </a:r>
            <a:r>
              <a:rPr lang="en-US" altLang="ko-KR" sz="1000" dirty="0">
                <a:latin typeface="나눔고딕, NanumGothic"/>
                <a:ea typeface="Gulim" panose="020B0600000101010101" pitchFamily="50" charset="-127"/>
              </a:rPr>
              <a:t>(1</a:t>
            </a:r>
            <a:r>
              <a:rPr lang="ko-KR" altLang="en-US" sz="1000" dirty="0">
                <a:latin typeface="나눔고딕, NanumGothic"/>
                <a:ea typeface="Gulim" panose="020B0600000101010101" pitchFamily="50" charset="-127"/>
              </a:rPr>
              <a:t>차 방송에서 </a:t>
            </a:r>
            <a:r>
              <a:rPr lang="ko-KR" altLang="en-US" sz="1000" dirty="0" err="1">
                <a:latin typeface="나눔고딕, NanumGothic"/>
                <a:ea typeface="Gulim" panose="020B0600000101010101" pitchFamily="50" charset="-127"/>
              </a:rPr>
              <a:t>완판이</a:t>
            </a:r>
            <a:r>
              <a:rPr lang="ko-KR" altLang="en-US" sz="1000" dirty="0">
                <a:latin typeface="나눔고딕, NanumGothic"/>
                <a:ea typeface="Gulim" panose="020B0600000101010101" pitchFamily="50" charset="-127"/>
              </a:rPr>
              <a:t> 안되는 경우 계약에 따라 </a:t>
            </a:r>
            <a:r>
              <a:rPr lang="en-US" altLang="ko-KR" sz="1000" dirty="0">
                <a:latin typeface="나눔고딕, NanumGothic"/>
                <a:ea typeface="Gulim" panose="020B0600000101010101" pitchFamily="50" charset="-127"/>
              </a:rPr>
              <a:t>2, 3</a:t>
            </a:r>
            <a:r>
              <a:rPr lang="ko-KR" altLang="en-US" sz="1000" dirty="0">
                <a:latin typeface="나눔고딕, NanumGothic"/>
                <a:ea typeface="Gulim" panose="020B0600000101010101" pitchFamily="50" charset="-127"/>
              </a:rPr>
              <a:t>차까지 방송 진행</a:t>
            </a:r>
            <a:r>
              <a:rPr lang="en-US" altLang="ko-KR" sz="1000" dirty="0">
                <a:latin typeface="나눔고딕, NanumGothic"/>
                <a:ea typeface="Gulim" panose="020B0600000101010101" pitchFamily="50" charset="-127"/>
              </a:rPr>
              <a:t>)</a:t>
            </a:r>
            <a:endParaRPr lang="ko-KR" altLang="en-US" sz="1000" dirty="0"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r>
              <a:rPr lang="ko-KR" altLang="en-US" sz="1000" dirty="0">
                <a:latin typeface="나눔고딕, NanumGothic"/>
                <a:ea typeface="Gulim" panose="020B0600000101010101" pitchFamily="50" charset="-127"/>
              </a:rPr>
              <a:t>⑧ 방송 후 홈쇼핑에서 판매 대금 정산</a:t>
            </a:r>
            <a:r>
              <a:rPr lang="ko-KR" altLang="en-US" sz="1000" dirty="0">
                <a:latin typeface="Gulim" panose="020B0600000101010101" pitchFamily="50" charset="-127"/>
                <a:ea typeface="Gulim" panose="020B0600000101010101" pitchFamily="50" charset="-127"/>
              </a:rPr>
              <a:t> </a:t>
            </a:r>
          </a:p>
          <a:p>
            <a:r>
              <a:rPr lang="ko-KR" altLang="en-US" sz="1000" dirty="0">
                <a:latin typeface="나눔고딕, NanumGothic"/>
                <a:ea typeface="Gulim" panose="020B0600000101010101" pitchFamily="50" charset="-127"/>
              </a:rPr>
              <a:t>⑨ 대출 원금 상환</a:t>
            </a:r>
            <a:endParaRPr lang="ko-KR" altLang="en-US" sz="1000" b="0" i="0" dirty="0">
              <a:effectLst/>
              <a:latin typeface="Gulim" panose="020B0600000101010101" pitchFamily="50" charset="-127"/>
              <a:ea typeface="Gulim" panose="020B0600000101010101" pitchFamily="50" charset="-127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531" y="2208861"/>
            <a:ext cx="297669" cy="297669"/>
          </a:xfrm>
          <a:prstGeom prst="rect">
            <a:avLst/>
          </a:prstGeom>
        </p:spPr>
      </p:pic>
      <p:sp>
        <p:nvSpPr>
          <p:cNvPr id="69" name="Arrow Right"/>
          <p:cNvSpPr>
            <a:spLocks noChangeAspect="1"/>
          </p:cNvSpPr>
          <p:nvPr/>
        </p:nvSpPr>
        <p:spPr bwMode="auto">
          <a:xfrm>
            <a:off x="10109994" y="2319683"/>
            <a:ext cx="125412" cy="103188"/>
          </a:xfrm>
          <a:custGeom>
            <a:avLst/>
            <a:gdLst>
              <a:gd name="T0" fmla="*/ 635 w 1086"/>
              <a:gd name="T1" fmla="*/ 16 h 901"/>
              <a:gd name="T2" fmla="*/ 1075 w 1086"/>
              <a:gd name="T3" fmla="*/ 418 h 901"/>
              <a:gd name="T4" fmla="*/ 1086 w 1086"/>
              <a:gd name="T5" fmla="*/ 451 h 901"/>
              <a:gd name="T6" fmla="*/ 1075 w 1086"/>
              <a:gd name="T7" fmla="*/ 489 h 901"/>
              <a:gd name="T8" fmla="*/ 635 w 1086"/>
              <a:gd name="T9" fmla="*/ 890 h 901"/>
              <a:gd name="T10" fmla="*/ 576 w 1086"/>
              <a:gd name="T11" fmla="*/ 896 h 901"/>
              <a:gd name="T12" fmla="*/ 543 w 1086"/>
              <a:gd name="T13" fmla="*/ 841 h 901"/>
              <a:gd name="T14" fmla="*/ 543 w 1086"/>
              <a:gd name="T15" fmla="*/ 640 h 901"/>
              <a:gd name="T16" fmla="*/ 49 w 1086"/>
              <a:gd name="T17" fmla="*/ 597 h 901"/>
              <a:gd name="T18" fmla="*/ 0 w 1086"/>
              <a:gd name="T19" fmla="*/ 451 h 901"/>
              <a:gd name="T20" fmla="*/ 49 w 1086"/>
              <a:gd name="T21" fmla="*/ 309 h 901"/>
              <a:gd name="T22" fmla="*/ 543 w 1086"/>
              <a:gd name="T23" fmla="*/ 261 h 901"/>
              <a:gd name="T24" fmla="*/ 543 w 1086"/>
              <a:gd name="T25" fmla="*/ 60 h 901"/>
              <a:gd name="T26" fmla="*/ 576 w 1086"/>
              <a:gd name="T27" fmla="*/ 11 h 901"/>
              <a:gd name="T28" fmla="*/ 635 w 1086"/>
              <a:gd name="T29" fmla="*/ 16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6" h="901">
                <a:moveTo>
                  <a:pt x="635" y="16"/>
                </a:moveTo>
                <a:cubicBezTo>
                  <a:pt x="863" y="168"/>
                  <a:pt x="1070" y="407"/>
                  <a:pt x="1075" y="418"/>
                </a:cubicBezTo>
                <a:cubicBezTo>
                  <a:pt x="1080" y="423"/>
                  <a:pt x="1086" y="440"/>
                  <a:pt x="1086" y="451"/>
                </a:cubicBezTo>
                <a:cubicBezTo>
                  <a:pt x="1086" y="461"/>
                  <a:pt x="1080" y="478"/>
                  <a:pt x="1075" y="489"/>
                </a:cubicBezTo>
                <a:cubicBezTo>
                  <a:pt x="1070" y="499"/>
                  <a:pt x="858" y="738"/>
                  <a:pt x="635" y="890"/>
                </a:cubicBezTo>
                <a:cubicBezTo>
                  <a:pt x="619" y="901"/>
                  <a:pt x="597" y="901"/>
                  <a:pt x="576" y="896"/>
                </a:cubicBezTo>
                <a:cubicBezTo>
                  <a:pt x="554" y="879"/>
                  <a:pt x="543" y="863"/>
                  <a:pt x="543" y="841"/>
                </a:cubicBezTo>
                <a:lnTo>
                  <a:pt x="543" y="640"/>
                </a:lnTo>
                <a:cubicBezTo>
                  <a:pt x="543" y="640"/>
                  <a:pt x="71" y="613"/>
                  <a:pt x="49" y="597"/>
                </a:cubicBezTo>
                <a:cubicBezTo>
                  <a:pt x="17" y="575"/>
                  <a:pt x="0" y="505"/>
                  <a:pt x="0" y="451"/>
                </a:cubicBezTo>
                <a:cubicBezTo>
                  <a:pt x="0" y="391"/>
                  <a:pt x="22" y="331"/>
                  <a:pt x="49" y="309"/>
                </a:cubicBezTo>
                <a:cubicBezTo>
                  <a:pt x="71" y="293"/>
                  <a:pt x="543" y="261"/>
                  <a:pt x="543" y="261"/>
                </a:cubicBezTo>
                <a:lnTo>
                  <a:pt x="543" y="60"/>
                </a:lnTo>
                <a:cubicBezTo>
                  <a:pt x="543" y="38"/>
                  <a:pt x="554" y="22"/>
                  <a:pt x="576" y="11"/>
                </a:cubicBezTo>
                <a:cubicBezTo>
                  <a:pt x="592" y="0"/>
                  <a:pt x="614" y="5"/>
                  <a:pt x="635" y="16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721" y="2208861"/>
            <a:ext cx="328640" cy="328640"/>
          </a:xfrm>
          <a:prstGeom prst="rect">
            <a:avLst/>
          </a:prstGeom>
        </p:spPr>
      </p:pic>
      <p:sp>
        <p:nvSpPr>
          <p:cNvPr id="71" name="Arrow Right"/>
          <p:cNvSpPr>
            <a:spLocks noChangeAspect="1"/>
          </p:cNvSpPr>
          <p:nvPr/>
        </p:nvSpPr>
        <p:spPr bwMode="auto">
          <a:xfrm>
            <a:off x="10919619" y="2338730"/>
            <a:ext cx="125412" cy="103188"/>
          </a:xfrm>
          <a:custGeom>
            <a:avLst/>
            <a:gdLst>
              <a:gd name="T0" fmla="*/ 635 w 1086"/>
              <a:gd name="T1" fmla="*/ 16 h 901"/>
              <a:gd name="T2" fmla="*/ 1075 w 1086"/>
              <a:gd name="T3" fmla="*/ 418 h 901"/>
              <a:gd name="T4" fmla="*/ 1086 w 1086"/>
              <a:gd name="T5" fmla="*/ 451 h 901"/>
              <a:gd name="T6" fmla="*/ 1075 w 1086"/>
              <a:gd name="T7" fmla="*/ 489 h 901"/>
              <a:gd name="T8" fmla="*/ 635 w 1086"/>
              <a:gd name="T9" fmla="*/ 890 h 901"/>
              <a:gd name="T10" fmla="*/ 576 w 1086"/>
              <a:gd name="T11" fmla="*/ 896 h 901"/>
              <a:gd name="T12" fmla="*/ 543 w 1086"/>
              <a:gd name="T13" fmla="*/ 841 h 901"/>
              <a:gd name="T14" fmla="*/ 543 w 1086"/>
              <a:gd name="T15" fmla="*/ 640 h 901"/>
              <a:gd name="T16" fmla="*/ 49 w 1086"/>
              <a:gd name="T17" fmla="*/ 597 h 901"/>
              <a:gd name="T18" fmla="*/ 0 w 1086"/>
              <a:gd name="T19" fmla="*/ 451 h 901"/>
              <a:gd name="T20" fmla="*/ 49 w 1086"/>
              <a:gd name="T21" fmla="*/ 309 h 901"/>
              <a:gd name="T22" fmla="*/ 543 w 1086"/>
              <a:gd name="T23" fmla="*/ 261 h 901"/>
              <a:gd name="T24" fmla="*/ 543 w 1086"/>
              <a:gd name="T25" fmla="*/ 60 h 901"/>
              <a:gd name="T26" fmla="*/ 576 w 1086"/>
              <a:gd name="T27" fmla="*/ 11 h 901"/>
              <a:gd name="T28" fmla="*/ 635 w 1086"/>
              <a:gd name="T29" fmla="*/ 16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6" h="901">
                <a:moveTo>
                  <a:pt x="635" y="16"/>
                </a:moveTo>
                <a:cubicBezTo>
                  <a:pt x="863" y="168"/>
                  <a:pt x="1070" y="407"/>
                  <a:pt x="1075" y="418"/>
                </a:cubicBezTo>
                <a:cubicBezTo>
                  <a:pt x="1080" y="423"/>
                  <a:pt x="1086" y="440"/>
                  <a:pt x="1086" y="451"/>
                </a:cubicBezTo>
                <a:cubicBezTo>
                  <a:pt x="1086" y="461"/>
                  <a:pt x="1080" y="478"/>
                  <a:pt x="1075" y="489"/>
                </a:cubicBezTo>
                <a:cubicBezTo>
                  <a:pt x="1070" y="499"/>
                  <a:pt x="858" y="738"/>
                  <a:pt x="635" y="890"/>
                </a:cubicBezTo>
                <a:cubicBezTo>
                  <a:pt x="619" y="901"/>
                  <a:pt x="597" y="901"/>
                  <a:pt x="576" y="896"/>
                </a:cubicBezTo>
                <a:cubicBezTo>
                  <a:pt x="554" y="879"/>
                  <a:pt x="543" y="863"/>
                  <a:pt x="543" y="841"/>
                </a:cubicBezTo>
                <a:lnTo>
                  <a:pt x="543" y="640"/>
                </a:lnTo>
                <a:cubicBezTo>
                  <a:pt x="543" y="640"/>
                  <a:pt x="71" y="613"/>
                  <a:pt x="49" y="597"/>
                </a:cubicBezTo>
                <a:cubicBezTo>
                  <a:pt x="17" y="575"/>
                  <a:pt x="0" y="505"/>
                  <a:pt x="0" y="451"/>
                </a:cubicBezTo>
                <a:cubicBezTo>
                  <a:pt x="0" y="391"/>
                  <a:pt x="22" y="331"/>
                  <a:pt x="49" y="309"/>
                </a:cubicBezTo>
                <a:cubicBezTo>
                  <a:pt x="71" y="293"/>
                  <a:pt x="543" y="261"/>
                  <a:pt x="543" y="261"/>
                </a:cubicBezTo>
                <a:lnTo>
                  <a:pt x="543" y="60"/>
                </a:lnTo>
                <a:cubicBezTo>
                  <a:pt x="543" y="38"/>
                  <a:pt x="554" y="22"/>
                  <a:pt x="576" y="11"/>
                </a:cubicBezTo>
                <a:cubicBezTo>
                  <a:pt x="592" y="0"/>
                  <a:pt x="614" y="5"/>
                  <a:pt x="635" y="16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673" y="2228529"/>
            <a:ext cx="320574" cy="320574"/>
          </a:xfrm>
          <a:prstGeom prst="rect">
            <a:avLst/>
          </a:prstGeom>
        </p:spPr>
      </p:pic>
      <p:sp>
        <p:nvSpPr>
          <p:cNvPr id="73" name="Arrow Up"/>
          <p:cNvSpPr>
            <a:spLocks noChangeAspect="1"/>
          </p:cNvSpPr>
          <p:nvPr/>
        </p:nvSpPr>
        <p:spPr bwMode="auto">
          <a:xfrm rot="10800000">
            <a:off x="11321256" y="2737909"/>
            <a:ext cx="103187" cy="123825"/>
          </a:xfrm>
          <a:custGeom>
            <a:avLst/>
            <a:gdLst>
              <a:gd name="T0" fmla="*/ 17 w 901"/>
              <a:gd name="T1" fmla="*/ 451 h 1086"/>
              <a:gd name="T2" fmla="*/ 418 w 901"/>
              <a:gd name="T3" fmla="*/ 11 h 1086"/>
              <a:gd name="T4" fmla="*/ 451 w 901"/>
              <a:gd name="T5" fmla="*/ 0 h 1086"/>
              <a:gd name="T6" fmla="*/ 489 w 901"/>
              <a:gd name="T7" fmla="*/ 11 h 1086"/>
              <a:gd name="T8" fmla="*/ 890 w 901"/>
              <a:gd name="T9" fmla="*/ 451 h 1086"/>
              <a:gd name="T10" fmla="*/ 896 w 901"/>
              <a:gd name="T11" fmla="*/ 510 h 1086"/>
              <a:gd name="T12" fmla="*/ 842 w 901"/>
              <a:gd name="T13" fmla="*/ 543 h 1086"/>
              <a:gd name="T14" fmla="*/ 641 w 901"/>
              <a:gd name="T15" fmla="*/ 543 h 1086"/>
              <a:gd name="T16" fmla="*/ 597 w 901"/>
              <a:gd name="T17" fmla="*/ 1037 h 1086"/>
              <a:gd name="T18" fmla="*/ 451 w 901"/>
              <a:gd name="T19" fmla="*/ 1086 h 1086"/>
              <a:gd name="T20" fmla="*/ 310 w 901"/>
              <a:gd name="T21" fmla="*/ 1037 h 1086"/>
              <a:gd name="T22" fmla="*/ 261 w 901"/>
              <a:gd name="T23" fmla="*/ 543 h 1086"/>
              <a:gd name="T24" fmla="*/ 60 w 901"/>
              <a:gd name="T25" fmla="*/ 543 h 1086"/>
              <a:gd name="T26" fmla="*/ 11 w 901"/>
              <a:gd name="T27" fmla="*/ 510 h 1086"/>
              <a:gd name="T28" fmla="*/ 17 w 901"/>
              <a:gd name="T29" fmla="*/ 451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01" h="1086">
                <a:moveTo>
                  <a:pt x="17" y="451"/>
                </a:moveTo>
                <a:cubicBezTo>
                  <a:pt x="169" y="223"/>
                  <a:pt x="407" y="16"/>
                  <a:pt x="418" y="11"/>
                </a:cubicBezTo>
                <a:cubicBezTo>
                  <a:pt x="424" y="6"/>
                  <a:pt x="440" y="0"/>
                  <a:pt x="451" y="0"/>
                </a:cubicBezTo>
                <a:cubicBezTo>
                  <a:pt x="462" y="0"/>
                  <a:pt x="478" y="6"/>
                  <a:pt x="489" y="11"/>
                </a:cubicBezTo>
                <a:cubicBezTo>
                  <a:pt x="500" y="16"/>
                  <a:pt x="738" y="228"/>
                  <a:pt x="890" y="451"/>
                </a:cubicBezTo>
                <a:cubicBezTo>
                  <a:pt x="901" y="467"/>
                  <a:pt x="901" y="489"/>
                  <a:pt x="896" y="510"/>
                </a:cubicBezTo>
                <a:cubicBezTo>
                  <a:pt x="880" y="532"/>
                  <a:pt x="863" y="543"/>
                  <a:pt x="842" y="543"/>
                </a:cubicBezTo>
                <a:lnTo>
                  <a:pt x="641" y="543"/>
                </a:lnTo>
                <a:cubicBezTo>
                  <a:pt x="641" y="543"/>
                  <a:pt x="614" y="1015"/>
                  <a:pt x="597" y="1037"/>
                </a:cubicBezTo>
                <a:cubicBezTo>
                  <a:pt x="576" y="1069"/>
                  <a:pt x="505" y="1086"/>
                  <a:pt x="451" y="1086"/>
                </a:cubicBezTo>
                <a:cubicBezTo>
                  <a:pt x="391" y="1086"/>
                  <a:pt x="331" y="1064"/>
                  <a:pt x="310" y="1037"/>
                </a:cubicBezTo>
                <a:cubicBezTo>
                  <a:pt x="293" y="1015"/>
                  <a:pt x="261" y="543"/>
                  <a:pt x="261" y="543"/>
                </a:cubicBezTo>
                <a:lnTo>
                  <a:pt x="60" y="543"/>
                </a:lnTo>
                <a:cubicBezTo>
                  <a:pt x="38" y="543"/>
                  <a:pt x="22" y="532"/>
                  <a:pt x="11" y="510"/>
                </a:cubicBezTo>
                <a:cubicBezTo>
                  <a:pt x="0" y="494"/>
                  <a:pt x="6" y="472"/>
                  <a:pt x="17" y="451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242" y="2940256"/>
            <a:ext cx="322005" cy="322005"/>
          </a:xfrm>
          <a:prstGeom prst="rect">
            <a:avLst/>
          </a:prstGeom>
        </p:spPr>
      </p:pic>
      <p:sp>
        <p:nvSpPr>
          <p:cNvPr id="75" name="Arrow Left"/>
          <p:cNvSpPr>
            <a:spLocks noChangeAspect="1"/>
          </p:cNvSpPr>
          <p:nvPr/>
        </p:nvSpPr>
        <p:spPr bwMode="auto">
          <a:xfrm>
            <a:off x="10948194" y="3041440"/>
            <a:ext cx="125412" cy="103188"/>
          </a:xfrm>
          <a:custGeom>
            <a:avLst/>
            <a:gdLst>
              <a:gd name="T0" fmla="*/ 451 w 1086"/>
              <a:gd name="T1" fmla="*/ 885 h 901"/>
              <a:gd name="T2" fmla="*/ 11 w 1086"/>
              <a:gd name="T3" fmla="*/ 483 h 901"/>
              <a:gd name="T4" fmla="*/ 0 w 1086"/>
              <a:gd name="T5" fmla="*/ 451 h 901"/>
              <a:gd name="T6" fmla="*/ 11 w 1086"/>
              <a:gd name="T7" fmla="*/ 413 h 901"/>
              <a:gd name="T8" fmla="*/ 451 w 1086"/>
              <a:gd name="T9" fmla="*/ 11 h 901"/>
              <a:gd name="T10" fmla="*/ 510 w 1086"/>
              <a:gd name="T11" fmla="*/ 5 h 901"/>
              <a:gd name="T12" fmla="*/ 543 w 1086"/>
              <a:gd name="T13" fmla="*/ 60 h 901"/>
              <a:gd name="T14" fmla="*/ 543 w 1086"/>
              <a:gd name="T15" fmla="*/ 261 h 901"/>
              <a:gd name="T16" fmla="*/ 1037 w 1086"/>
              <a:gd name="T17" fmla="*/ 304 h 901"/>
              <a:gd name="T18" fmla="*/ 1086 w 1086"/>
              <a:gd name="T19" fmla="*/ 451 h 901"/>
              <a:gd name="T20" fmla="*/ 1037 w 1086"/>
              <a:gd name="T21" fmla="*/ 592 h 901"/>
              <a:gd name="T22" fmla="*/ 543 w 1086"/>
              <a:gd name="T23" fmla="*/ 640 h 901"/>
              <a:gd name="T24" fmla="*/ 543 w 1086"/>
              <a:gd name="T25" fmla="*/ 841 h 901"/>
              <a:gd name="T26" fmla="*/ 510 w 1086"/>
              <a:gd name="T27" fmla="*/ 890 h 901"/>
              <a:gd name="T28" fmla="*/ 451 w 1086"/>
              <a:gd name="T29" fmla="*/ 885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6" h="901">
                <a:moveTo>
                  <a:pt x="451" y="885"/>
                </a:moveTo>
                <a:cubicBezTo>
                  <a:pt x="223" y="733"/>
                  <a:pt x="17" y="494"/>
                  <a:pt x="11" y="483"/>
                </a:cubicBezTo>
                <a:cubicBezTo>
                  <a:pt x="6" y="478"/>
                  <a:pt x="0" y="461"/>
                  <a:pt x="0" y="451"/>
                </a:cubicBezTo>
                <a:cubicBezTo>
                  <a:pt x="0" y="440"/>
                  <a:pt x="6" y="423"/>
                  <a:pt x="11" y="413"/>
                </a:cubicBezTo>
                <a:cubicBezTo>
                  <a:pt x="17" y="402"/>
                  <a:pt x="228" y="163"/>
                  <a:pt x="451" y="11"/>
                </a:cubicBezTo>
                <a:cubicBezTo>
                  <a:pt x="467" y="0"/>
                  <a:pt x="489" y="0"/>
                  <a:pt x="510" y="5"/>
                </a:cubicBezTo>
                <a:cubicBezTo>
                  <a:pt x="532" y="22"/>
                  <a:pt x="543" y="38"/>
                  <a:pt x="543" y="60"/>
                </a:cubicBezTo>
                <a:lnTo>
                  <a:pt x="543" y="261"/>
                </a:lnTo>
                <a:cubicBezTo>
                  <a:pt x="543" y="261"/>
                  <a:pt x="1015" y="288"/>
                  <a:pt x="1037" y="304"/>
                </a:cubicBezTo>
                <a:cubicBezTo>
                  <a:pt x="1070" y="326"/>
                  <a:pt x="1086" y="396"/>
                  <a:pt x="1086" y="451"/>
                </a:cubicBezTo>
                <a:cubicBezTo>
                  <a:pt x="1086" y="510"/>
                  <a:pt x="1064" y="570"/>
                  <a:pt x="1037" y="592"/>
                </a:cubicBezTo>
                <a:cubicBezTo>
                  <a:pt x="1015" y="608"/>
                  <a:pt x="543" y="640"/>
                  <a:pt x="543" y="640"/>
                </a:cubicBezTo>
                <a:lnTo>
                  <a:pt x="543" y="841"/>
                </a:lnTo>
                <a:cubicBezTo>
                  <a:pt x="543" y="863"/>
                  <a:pt x="532" y="879"/>
                  <a:pt x="510" y="890"/>
                </a:cubicBezTo>
                <a:cubicBezTo>
                  <a:pt x="494" y="901"/>
                  <a:pt x="472" y="896"/>
                  <a:pt x="451" y="885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510" y="2910344"/>
            <a:ext cx="321690" cy="321690"/>
          </a:xfrm>
          <a:prstGeom prst="rect">
            <a:avLst/>
          </a:prstGeom>
        </p:spPr>
      </p:pic>
      <p:sp>
        <p:nvSpPr>
          <p:cNvPr id="77" name="Arrow Left"/>
          <p:cNvSpPr>
            <a:spLocks noChangeAspect="1"/>
          </p:cNvSpPr>
          <p:nvPr/>
        </p:nvSpPr>
        <p:spPr bwMode="auto">
          <a:xfrm>
            <a:off x="10160749" y="3041440"/>
            <a:ext cx="125412" cy="103188"/>
          </a:xfrm>
          <a:custGeom>
            <a:avLst/>
            <a:gdLst>
              <a:gd name="T0" fmla="*/ 451 w 1086"/>
              <a:gd name="T1" fmla="*/ 885 h 901"/>
              <a:gd name="T2" fmla="*/ 11 w 1086"/>
              <a:gd name="T3" fmla="*/ 483 h 901"/>
              <a:gd name="T4" fmla="*/ 0 w 1086"/>
              <a:gd name="T5" fmla="*/ 451 h 901"/>
              <a:gd name="T6" fmla="*/ 11 w 1086"/>
              <a:gd name="T7" fmla="*/ 413 h 901"/>
              <a:gd name="T8" fmla="*/ 451 w 1086"/>
              <a:gd name="T9" fmla="*/ 11 h 901"/>
              <a:gd name="T10" fmla="*/ 510 w 1086"/>
              <a:gd name="T11" fmla="*/ 5 h 901"/>
              <a:gd name="T12" fmla="*/ 543 w 1086"/>
              <a:gd name="T13" fmla="*/ 60 h 901"/>
              <a:gd name="T14" fmla="*/ 543 w 1086"/>
              <a:gd name="T15" fmla="*/ 261 h 901"/>
              <a:gd name="T16" fmla="*/ 1037 w 1086"/>
              <a:gd name="T17" fmla="*/ 304 h 901"/>
              <a:gd name="T18" fmla="*/ 1086 w 1086"/>
              <a:gd name="T19" fmla="*/ 451 h 901"/>
              <a:gd name="T20" fmla="*/ 1037 w 1086"/>
              <a:gd name="T21" fmla="*/ 592 h 901"/>
              <a:gd name="T22" fmla="*/ 543 w 1086"/>
              <a:gd name="T23" fmla="*/ 640 h 901"/>
              <a:gd name="T24" fmla="*/ 543 w 1086"/>
              <a:gd name="T25" fmla="*/ 841 h 901"/>
              <a:gd name="T26" fmla="*/ 510 w 1086"/>
              <a:gd name="T27" fmla="*/ 890 h 901"/>
              <a:gd name="T28" fmla="*/ 451 w 1086"/>
              <a:gd name="T29" fmla="*/ 885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6" h="901">
                <a:moveTo>
                  <a:pt x="451" y="885"/>
                </a:moveTo>
                <a:cubicBezTo>
                  <a:pt x="223" y="733"/>
                  <a:pt x="17" y="494"/>
                  <a:pt x="11" y="483"/>
                </a:cubicBezTo>
                <a:cubicBezTo>
                  <a:pt x="6" y="478"/>
                  <a:pt x="0" y="461"/>
                  <a:pt x="0" y="451"/>
                </a:cubicBezTo>
                <a:cubicBezTo>
                  <a:pt x="0" y="440"/>
                  <a:pt x="6" y="423"/>
                  <a:pt x="11" y="413"/>
                </a:cubicBezTo>
                <a:cubicBezTo>
                  <a:pt x="17" y="402"/>
                  <a:pt x="228" y="163"/>
                  <a:pt x="451" y="11"/>
                </a:cubicBezTo>
                <a:cubicBezTo>
                  <a:pt x="467" y="0"/>
                  <a:pt x="489" y="0"/>
                  <a:pt x="510" y="5"/>
                </a:cubicBezTo>
                <a:cubicBezTo>
                  <a:pt x="532" y="22"/>
                  <a:pt x="543" y="38"/>
                  <a:pt x="543" y="60"/>
                </a:cubicBezTo>
                <a:lnTo>
                  <a:pt x="543" y="261"/>
                </a:lnTo>
                <a:cubicBezTo>
                  <a:pt x="543" y="261"/>
                  <a:pt x="1015" y="288"/>
                  <a:pt x="1037" y="304"/>
                </a:cubicBezTo>
                <a:cubicBezTo>
                  <a:pt x="1070" y="326"/>
                  <a:pt x="1086" y="396"/>
                  <a:pt x="1086" y="451"/>
                </a:cubicBezTo>
                <a:cubicBezTo>
                  <a:pt x="1086" y="510"/>
                  <a:pt x="1064" y="570"/>
                  <a:pt x="1037" y="592"/>
                </a:cubicBezTo>
                <a:cubicBezTo>
                  <a:pt x="1015" y="608"/>
                  <a:pt x="543" y="640"/>
                  <a:pt x="543" y="640"/>
                </a:cubicBezTo>
                <a:lnTo>
                  <a:pt x="543" y="841"/>
                </a:lnTo>
                <a:cubicBezTo>
                  <a:pt x="543" y="863"/>
                  <a:pt x="532" y="879"/>
                  <a:pt x="510" y="890"/>
                </a:cubicBezTo>
                <a:cubicBezTo>
                  <a:pt x="494" y="901"/>
                  <a:pt x="472" y="896"/>
                  <a:pt x="451" y="885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575" y="2840150"/>
            <a:ext cx="402856" cy="402856"/>
          </a:xfrm>
          <a:prstGeom prst="rect">
            <a:avLst/>
          </a:prstGeom>
        </p:spPr>
      </p:pic>
      <p:sp>
        <p:nvSpPr>
          <p:cNvPr id="79" name="Arrow Up"/>
          <p:cNvSpPr>
            <a:spLocks noChangeAspect="1"/>
          </p:cNvSpPr>
          <p:nvPr/>
        </p:nvSpPr>
        <p:spPr bwMode="auto">
          <a:xfrm rot="10800000">
            <a:off x="9829155" y="3395931"/>
            <a:ext cx="103187" cy="123825"/>
          </a:xfrm>
          <a:custGeom>
            <a:avLst/>
            <a:gdLst>
              <a:gd name="T0" fmla="*/ 17 w 901"/>
              <a:gd name="T1" fmla="*/ 451 h 1086"/>
              <a:gd name="T2" fmla="*/ 418 w 901"/>
              <a:gd name="T3" fmla="*/ 11 h 1086"/>
              <a:gd name="T4" fmla="*/ 451 w 901"/>
              <a:gd name="T5" fmla="*/ 0 h 1086"/>
              <a:gd name="T6" fmla="*/ 489 w 901"/>
              <a:gd name="T7" fmla="*/ 11 h 1086"/>
              <a:gd name="T8" fmla="*/ 890 w 901"/>
              <a:gd name="T9" fmla="*/ 451 h 1086"/>
              <a:gd name="T10" fmla="*/ 896 w 901"/>
              <a:gd name="T11" fmla="*/ 510 h 1086"/>
              <a:gd name="T12" fmla="*/ 842 w 901"/>
              <a:gd name="T13" fmla="*/ 543 h 1086"/>
              <a:gd name="T14" fmla="*/ 641 w 901"/>
              <a:gd name="T15" fmla="*/ 543 h 1086"/>
              <a:gd name="T16" fmla="*/ 597 w 901"/>
              <a:gd name="T17" fmla="*/ 1037 h 1086"/>
              <a:gd name="T18" fmla="*/ 451 w 901"/>
              <a:gd name="T19" fmla="*/ 1086 h 1086"/>
              <a:gd name="T20" fmla="*/ 310 w 901"/>
              <a:gd name="T21" fmla="*/ 1037 h 1086"/>
              <a:gd name="T22" fmla="*/ 261 w 901"/>
              <a:gd name="T23" fmla="*/ 543 h 1086"/>
              <a:gd name="T24" fmla="*/ 60 w 901"/>
              <a:gd name="T25" fmla="*/ 543 h 1086"/>
              <a:gd name="T26" fmla="*/ 11 w 901"/>
              <a:gd name="T27" fmla="*/ 510 h 1086"/>
              <a:gd name="T28" fmla="*/ 17 w 901"/>
              <a:gd name="T29" fmla="*/ 451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01" h="1086">
                <a:moveTo>
                  <a:pt x="17" y="451"/>
                </a:moveTo>
                <a:cubicBezTo>
                  <a:pt x="169" y="223"/>
                  <a:pt x="407" y="16"/>
                  <a:pt x="418" y="11"/>
                </a:cubicBezTo>
                <a:cubicBezTo>
                  <a:pt x="424" y="6"/>
                  <a:pt x="440" y="0"/>
                  <a:pt x="451" y="0"/>
                </a:cubicBezTo>
                <a:cubicBezTo>
                  <a:pt x="462" y="0"/>
                  <a:pt x="478" y="6"/>
                  <a:pt x="489" y="11"/>
                </a:cubicBezTo>
                <a:cubicBezTo>
                  <a:pt x="500" y="16"/>
                  <a:pt x="738" y="228"/>
                  <a:pt x="890" y="451"/>
                </a:cubicBezTo>
                <a:cubicBezTo>
                  <a:pt x="901" y="467"/>
                  <a:pt x="901" y="489"/>
                  <a:pt x="896" y="510"/>
                </a:cubicBezTo>
                <a:cubicBezTo>
                  <a:pt x="880" y="532"/>
                  <a:pt x="863" y="543"/>
                  <a:pt x="842" y="543"/>
                </a:cubicBezTo>
                <a:lnTo>
                  <a:pt x="641" y="543"/>
                </a:lnTo>
                <a:cubicBezTo>
                  <a:pt x="641" y="543"/>
                  <a:pt x="614" y="1015"/>
                  <a:pt x="597" y="1037"/>
                </a:cubicBezTo>
                <a:cubicBezTo>
                  <a:pt x="576" y="1069"/>
                  <a:pt x="505" y="1086"/>
                  <a:pt x="451" y="1086"/>
                </a:cubicBezTo>
                <a:cubicBezTo>
                  <a:pt x="391" y="1086"/>
                  <a:pt x="331" y="1064"/>
                  <a:pt x="310" y="1037"/>
                </a:cubicBezTo>
                <a:cubicBezTo>
                  <a:pt x="293" y="1015"/>
                  <a:pt x="261" y="543"/>
                  <a:pt x="261" y="543"/>
                </a:cubicBezTo>
                <a:lnTo>
                  <a:pt x="60" y="543"/>
                </a:lnTo>
                <a:cubicBezTo>
                  <a:pt x="38" y="543"/>
                  <a:pt x="22" y="532"/>
                  <a:pt x="11" y="510"/>
                </a:cubicBezTo>
                <a:cubicBezTo>
                  <a:pt x="0" y="494"/>
                  <a:pt x="6" y="472"/>
                  <a:pt x="17" y="451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575" y="3597120"/>
            <a:ext cx="402856" cy="402856"/>
          </a:xfrm>
          <a:prstGeom prst="rect">
            <a:avLst/>
          </a:prstGeom>
        </p:spPr>
      </p:pic>
      <p:sp>
        <p:nvSpPr>
          <p:cNvPr id="82" name="Arrow Right"/>
          <p:cNvSpPr>
            <a:spLocks noChangeAspect="1"/>
          </p:cNvSpPr>
          <p:nvPr/>
        </p:nvSpPr>
        <p:spPr bwMode="auto">
          <a:xfrm>
            <a:off x="10196429" y="3798548"/>
            <a:ext cx="125412" cy="103188"/>
          </a:xfrm>
          <a:custGeom>
            <a:avLst/>
            <a:gdLst>
              <a:gd name="T0" fmla="*/ 635 w 1086"/>
              <a:gd name="T1" fmla="*/ 16 h 901"/>
              <a:gd name="T2" fmla="*/ 1075 w 1086"/>
              <a:gd name="T3" fmla="*/ 418 h 901"/>
              <a:gd name="T4" fmla="*/ 1086 w 1086"/>
              <a:gd name="T5" fmla="*/ 451 h 901"/>
              <a:gd name="T6" fmla="*/ 1075 w 1086"/>
              <a:gd name="T7" fmla="*/ 489 h 901"/>
              <a:gd name="T8" fmla="*/ 635 w 1086"/>
              <a:gd name="T9" fmla="*/ 890 h 901"/>
              <a:gd name="T10" fmla="*/ 576 w 1086"/>
              <a:gd name="T11" fmla="*/ 896 h 901"/>
              <a:gd name="T12" fmla="*/ 543 w 1086"/>
              <a:gd name="T13" fmla="*/ 841 h 901"/>
              <a:gd name="T14" fmla="*/ 543 w 1086"/>
              <a:gd name="T15" fmla="*/ 640 h 901"/>
              <a:gd name="T16" fmla="*/ 49 w 1086"/>
              <a:gd name="T17" fmla="*/ 597 h 901"/>
              <a:gd name="T18" fmla="*/ 0 w 1086"/>
              <a:gd name="T19" fmla="*/ 451 h 901"/>
              <a:gd name="T20" fmla="*/ 49 w 1086"/>
              <a:gd name="T21" fmla="*/ 309 h 901"/>
              <a:gd name="T22" fmla="*/ 543 w 1086"/>
              <a:gd name="T23" fmla="*/ 261 h 901"/>
              <a:gd name="T24" fmla="*/ 543 w 1086"/>
              <a:gd name="T25" fmla="*/ 60 h 901"/>
              <a:gd name="T26" fmla="*/ 576 w 1086"/>
              <a:gd name="T27" fmla="*/ 11 h 901"/>
              <a:gd name="T28" fmla="*/ 635 w 1086"/>
              <a:gd name="T29" fmla="*/ 16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6" h="901">
                <a:moveTo>
                  <a:pt x="635" y="16"/>
                </a:moveTo>
                <a:cubicBezTo>
                  <a:pt x="863" y="168"/>
                  <a:pt x="1070" y="407"/>
                  <a:pt x="1075" y="418"/>
                </a:cubicBezTo>
                <a:cubicBezTo>
                  <a:pt x="1080" y="423"/>
                  <a:pt x="1086" y="440"/>
                  <a:pt x="1086" y="451"/>
                </a:cubicBezTo>
                <a:cubicBezTo>
                  <a:pt x="1086" y="461"/>
                  <a:pt x="1080" y="478"/>
                  <a:pt x="1075" y="489"/>
                </a:cubicBezTo>
                <a:cubicBezTo>
                  <a:pt x="1070" y="499"/>
                  <a:pt x="858" y="738"/>
                  <a:pt x="635" y="890"/>
                </a:cubicBezTo>
                <a:cubicBezTo>
                  <a:pt x="619" y="901"/>
                  <a:pt x="597" y="901"/>
                  <a:pt x="576" y="896"/>
                </a:cubicBezTo>
                <a:cubicBezTo>
                  <a:pt x="554" y="879"/>
                  <a:pt x="543" y="863"/>
                  <a:pt x="543" y="841"/>
                </a:cubicBezTo>
                <a:lnTo>
                  <a:pt x="543" y="640"/>
                </a:lnTo>
                <a:cubicBezTo>
                  <a:pt x="543" y="640"/>
                  <a:pt x="71" y="613"/>
                  <a:pt x="49" y="597"/>
                </a:cubicBezTo>
                <a:cubicBezTo>
                  <a:pt x="17" y="575"/>
                  <a:pt x="0" y="505"/>
                  <a:pt x="0" y="451"/>
                </a:cubicBezTo>
                <a:cubicBezTo>
                  <a:pt x="0" y="391"/>
                  <a:pt x="22" y="331"/>
                  <a:pt x="49" y="309"/>
                </a:cubicBezTo>
                <a:cubicBezTo>
                  <a:pt x="71" y="293"/>
                  <a:pt x="543" y="261"/>
                  <a:pt x="543" y="261"/>
                </a:cubicBezTo>
                <a:lnTo>
                  <a:pt x="543" y="60"/>
                </a:lnTo>
                <a:cubicBezTo>
                  <a:pt x="543" y="38"/>
                  <a:pt x="554" y="22"/>
                  <a:pt x="576" y="11"/>
                </a:cubicBezTo>
                <a:cubicBezTo>
                  <a:pt x="592" y="0"/>
                  <a:pt x="614" y="5"/>
                  <a:pt x="635" y="16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15" y="3723926"/>
            <a:ext cx="288032" cy="288030"/>
          </a:xfrm>
          <a:prstGeom prst="rect">
            <a:avLst/>
          </a:prstGeom>
        </p:spPr>
      </p:pic>
      <p:sp>
        <p:nvSpPr>
          <p:cNvPr id="85" name="Arrow Right"/>
          <p:cNvSpPr>
            <a:spLocks noChangeAspect="1"/>
          </p:cNvSpPr>
          <p:nvPr/>
        </p:nvSpPr>
        <p:spPr bwMode="auto">
          <a:xfrm>
            <a:off x="10959099" y="3798548"/>
            <a:ext cx="125412" cy="103188"/>
          </a:xfrm>
          <a:custGeom>
            <a:avLst/>
            <a:gdLst>
              <a:gd name="T0" fmla="*/ 635 w 1086"/>
              <a:gd name="T1" fmla="*/ 16 h 901"/>
              <a:gd name="T2" fmla="*/ 1075 w 1086"/>
              <a:gd name="T3" fmla="*/ 418 h 901"/>
              <a:gd name="T4" fmla="*/ 1086 w 1086"/>
              <a:gd name="T5" fmla="*/ 451 h 901"/>
              <a:gd name="T6" fmla="*/ 1075 w 1086"/>
              <a:gd name="T7" fmla="*/ 489 h 901"/>
              <a:gd name="T8" fmla="*/ 635 w 1086"/>
              <a:gd name="T9" fmla="*/ 890 h 901"/>
              <a:gd name="T10" fmla="*/ 576 w 1086"/>
              <a:gd name="T11" fmla="*/ 896 h 901"/>
              <a:gd name="T12" fmla="*/ 543 w 1086"/>
              <a:gd name="T13" fmla="*/ 841 h 901"/>
              <a:gd name="T14" fmla="*/ 543 w 1086"/>
              <a:gd name="T15" fmla="*/ 640 h 901"/>
              <a:gd name="T16" fmla="*/ 49 w 1086"/>
              <a:gd name="T17" fmla="*/ 597 h 901"/>
              <a:gd name="T18" fmla="*/ 0 w 1086"/>
              <a:gd name="T19" fmla="*/ 451 h 901"/>
              <a:gd name="T20" fmla="*/ 49 w 1086"/>
              <a:gd name="T21" fmla="*/ 309 h 901"/>
              <a:gd name="T22" fmla="*/ 543 w 1086"/>
              <a:gd name="T23" fmla="*/ 261 h 901"/>
              <a:gd name="T24" fmla="*/ 543 w 1086"/>
              <a:gd name="T25" fmla="*/ 60 h 901"/>
              <a:gd name="T26" fmla="*/ 576 w 1086"/>
              <a:gd name="T27" fmla="*/ 11 h 901"/>
              <a:gd name="T28" fmla="*/ 635 w 1086"/>
              <a:gd name="T29" fmla="*/ 16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6" h="901">
                <a:moveTo>
                  <a:pt x="635" y="16"/>
                </a:moveTo>
                <a:cubicBezTo>
                  <a:pt x="863" y="168"/>
                  <a:pt x="1070" y="407"/>
                  <a:pt x="1075" y="418"/>
                </a:cubicBezTo>
                <a:cubicBezTo>
                  <a:pt x="1080" y="423"/>
                  <a:pt x="1086" y="440"/>
                  <a:pt x="1086" y="451"/>
                </a:cubicBezTo>
                <a:cubicBezTo>
                  <a:pt x="1086" y="461"/>
                  <a:pt x="1080" y="478"/>
                  <a:pt x="1075" y="489"/>
                </a:cubicBezTo>
                <a:cubicBezTo>
                  <a:pt x="1070" y="499"/>
                  <a:pt x="858" y="738"/>
                  <a:pt x="635" y="890"/>
                </a:cubicBezTo>
                <a:cubicBezTo>
                  <a:pt x="619" y="901"/>
                  <a:pt x="597" y="901"/>
                  <a:pt x="576" y="896"/>
                </a:cubicBezTo>
                <a:cubicBezTo>
                  <a:pt x="554" y="879"/>
                  <a:pt x="543" y="863"/>
                  <a:pt x="543" y="841"/>
                </a:cubicBezTo>
                <a:lnTo>
                  <a:pt x="543" y="640"/>
                </a:lnTo>
                <a:cubicBezTo>
                  <a:pt x="543" y="640"/>
                  <a:pt x="71" y="613"/>
                  <a:pt x="49" y="597"/>
                </a:cubicBezTo>
                <a:cubicBezTo>
                  <a:pt x="17" y="575"/>
                  <a:pt x="0" y="505"/>
                  <a:pt x="0" y="451"/>
                </a:cubicBezTo>
                <a:cubicBezTo>
                  <a:pt x="0" y="391"/>
                  <a:pt x="22" y="331"/>
                  <a:pt x="49" y="309"/>
                </a:cubicBezTo>
                <a:cubicBezTo>
                  <a:pt x="71" y="293"/>
                  <a:pt x="543" y="261"/>
                  <a:pt x="543" y="261"/>
                </a:cubicBezTo>
                <a:lnTo>
                  <a:pt x="543" y="60"/>
                </a:lnTo>
                <a:cubicBezTo>
                  <a:pt x="543" y="38"/>
                  <a:pt x="554" y="22"/>
                  <a:pt x="576" y="11"/>
                </a:cubicBezTo>
                <a:cubicBezTo>
                  <a:pt x="592" y="0"/>
                  <a:pt x="614" y="5"/>
                  <a:pt x="635" y="16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367" y="3615910"/>
            <a:ext cx="396046" cy="396046"/>
          </a:xfrm>
          <a:prstGeom prst="rect">
            <a:avLst/>
          </a:prstGeom>
        </p:spPr>
      </p:pic>
      <p:sp>
        <p:nvSpPr>
          <p:cNvPr id="87" name="Oval 4"/>
          <p:cNvSpPr/>
          <p:nvPr/>
        </p:nvSpPr>
        <p:spPr>
          <a:xfrm>
            <a:off x="9640253" y="2118395"/>
            <a:ext cx="180975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800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spc="-100" dirty="0" smtClean="0"/>
              <a:t>1</a:t>
            </a:r>
            <a:endParaRPr lang="en-US" sz="800" b="1" spc="-100" dirty="0"/>
          </a:p>
        </p:txBody>
      </p:sp>
      <p:sp>
        <p:nvSpPr>
          <p:cNvPr id="88" name="Oval 4"/>
          <p:cNvSpPr/>
          <p:nvPr/>
        </p:nvSpPr>
        <p:spPr>
          <a:xfrm>
            <a:off x="10332022" y="2118395"/>
            <a:ext cx="180975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800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spc="-100" dirty="0" smtClean="0"/>
              <a:t>2</a:t>
            </a:r>
            <a:endParaRPr lang="en-US" sz="800" b="1" spc="-100" dirty="0"/>
          </a:p>
        </p:txBody>
      </p:sp>
      <p:sp>
        <p:nvSpPr>
          <p:cNvPr id="89" name="Oval 4"/>
          <p:cNvSpPr/>
          <p:nvPr/>
        </p:nvSpPr>
        <p:spPr>
          <a:xfrm>
            <a:off x="11161592" y="2118395"/>
            <a:ext cx="180975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800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spc="-100" dirty="0" smtClean="0"/>
              <a:t>3</a:t>
            </a:r>
            <a:endParaRPr lang="en-US" sz="800" b="1" spc="-100" dirty="0"/>
          </a:p>
        </p:txBody>
      </p:sp>
      <p:sp>
        <p:nvSpPr>
          <p:cNvPr id="90" name="Oval 4"/>
          <p:cNvSpPr/>
          <p:nvPr/>
        </p:nvSpPr>
        <p:spPr>
          <a:xfrm>
            <a:off x="11161592" y="2816250"/>
            <a:ext cx="180975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800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spc="-100" dirty="0" smtClean="0"/>
              <a:t>4</a:t>
            </a:r>
            <a:endParaRPr lang="en-US" sz="800" b="1" spc="-100" dirty="0"/>
          </a:p>
        </p:txBody>
      </p:sp>
      <p:sp>
        <p:nvSpPr>
          <p:cNvPr id="91" name="Oval 4"/>
          <p:cNvSpPr/>
          <p:nvPr/>
        </p:nvSpPr>
        <p:spPr>
          <a:xfrm>
            <a:off x="10348417" y="2816250"/>
            <a:ext cx="180975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800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spc="-100" dirty="0" smtClean="0"/>
              <a:t>5</a:t>
            </a:r>
            <a:endParaRPr lang="en-US" sz="800" b="1" spc="-100" dirty="0"/>
          </a:p>
        </p:txBody>
      </p:sp>
      <p:sp>
        <p:nvSpPr>
          <p:cNvPr id="92" name="Oval 4"/>
          <p:cNvSpPr/>
          <p:nvPr/>
        </p:nvSpPr>
        <p:spPr>
          <a:xfrm>
            <a:off x="9563734" y="2816250"/>
            <a:ext cx="180975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800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spc="-100" dirty="0" smtClean="0"/>
              <a:t>6</a:t>
            </a:r>
            <a:endParaRPr lang="en-US" sz="800" b="1" spc="-100" dirty="0"/>
          </a:p>
        </p:txBody>
      </p:sp>
      <p:sp>
        <p:nvSpPr>
          <p:cNvPr id="93" name="Oval 4"/>
          <p:cNvSpPr/>
          <p:nvPr/>
        </p:nvSpPr>
        <p:spPr>
          <a:xfrm>
            <a:off x="9563734" y="3525422"/>
            <a:ext cx="180975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800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spc="-100" dirty="0" smtClean="0"/>
              <a:t>7</a:t>
            </a:r>
            <a:endParaRPr lang="en-US" sz="800" b="1" spc="-100" dirty="0"/>
          </a:p>
        </p:txBody>
      </p:sp>
      <p:sp>
        <p:nvSpPr>
          <p:cNvPr id="94" name="Oval 4"/>
          <p:cNvSpPr/>
          <p:nvPr/>
        </p:nvSpPr>
        <p:spPr>
          <a:xfrm>
            <a:off x="10344257" y="3525422"/>
            <a:ext cx="180975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800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spc="-100" dirty="0" smtClean="0"/>
              <a:t>8</a:t>
            </a:r>
            <a:endParaRPr lang="en-US" sz="800" b="1" spc="-100" dirty="0"/>
          </a:p>
        </p:txBody>
      </p:sp>
      <p:sp>
        <p:nvSpPr>
          <p:cNvPr id="95" name="Oval 4"/>
          <p:cNvSpPr/>
          <p:nvPr/>
        </p:nvSpPr>
        <p:spPr>
          <a:xfrm>
            <a:off x="11119363" y="3525422"/>
            <a:ext cx="180975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800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spc="-100" dirty="0" smtClean="0"/>
              <a:t>9</a:t>
            </a:r>
            <a:endParaRPr lang="en-US" sz="800" b="1" spc="-100" dirty="0"/>
          </a:p>
        </p:txBody>
      </p:sp>
      <p:sp>
        <p:nvSpPr>
          <p:cNvPr id="96" name="직사각형 95"/>
          <p:cNvSpPr/>
          <p:nvPr/>
        </p:nvSpPr>
        <p:spPr>
          <a:xfrm>
            <a:off x="6899975" y="5004150"/>
            <a:ext cx="4752528" cy="338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36" y="5084149"/>
            <a:ext cx="178544" cy="178544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7177764" y="5050310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00" dirty="0" smtClean="0"/>
              <a:t>투자자</a:t>
            </a:r>
            <a:r>
              <a:rPr lang="en-US" altLang="ko-KR" sz="1000" spc="-100" dirty="0" smtClean="0"/>
              <a:t> </a:t>
            </a:r>
            <a:r>
              <a:rPr lang="ko-KR" altLang="en-US" sz="1000" spc="-100" dirty="0" smtClean="0"/>
              <a:t>보호 방안</a:t>
            </a:r>
          </a:p>
        </p:txBody>
      </p:sp>
      <p:cxnSp>
        <p:nvCxnSpPr>
          <p:cNvPr id="99" name="직선 연결선 98"/>
          <p:cNvCxnSpPr/>
          <p:nvPr/>
        </p:nvCxnSpPr>
        <p:spPr>
          <a:xfrm>
            <a:off x="6899975" y="5004150"/>
            <a:ext cx="47525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hevron Down"/>
          <p:cNvSpPr>
            <a:spLocks noChangeAspect="1"/>
          </p:cNvSpPr>
          <p:nvPr/>
        </p:nvSpPr>
        <p:spPr bwMode="auto">
          <a:xfrm>
            <a:off x="11394335" y="5159622"/>
            <a:ext cx="144463" cy="7937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776691" y="5486691"/>
            <a:ext cx="52675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만기일에 </a:t>
            </a:r>
            <a:r>
              <a:rPr lang="ko-KR" altLang="en-US" sz="10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원금상환이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되지 않는 경우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같은 일정으로 담보 매각 처분이 진행됩니다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52525"/>
              </a:solidFill>
              <a:latin typeface="Nanum Gothic"/>
            </a:endParaRPr>
          </a:p>
          <a:p>
            <a:endParaRPr lang="ko-KR" altLang="en-US" sz="1000" dirty="0">
              <a:solidFill>
                <a:srgbClr val="252525"/>
              </a:solidFill>
              <a:latin typeface="Nanum Gothic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 계약된 매입대상업체 또는 </a:t>
            </a:r>
            <a:r>
              <a:rPr lang="ko-KR" altLang="en-US" sz="1000" dirty="0" err="1" smtClean="0">
                <a:solidFill>
                  <a:srgbClr val="0075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투게더펀딩이</a:t>
            </a:r>
            <a:r>
              <a:rPr lang="ko-KR" altLang="en-US" sz="1000" dirty="0" smtClean="0">
                <a:solidFill>
                  <a:srgbClr val="0075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rgbClr val="0075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담보물의 권리를 양도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받아 매각 처분을 진행합니다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52525"/>
              </a:solidFill>
              <a:latin typeface="Nanum Gothic"/>
            </a:endParaRPr>
          </a:p>
          <a:p>
            <a:endParaRPr lang="ko-KR" altLang="en-US" sz="1000" dirty="0">
              <a:solidFill>
                <a:srgbClr val="252525"/>
              </a:solidFill>
              <a:latin typeface="Nanum Gothic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sz="10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만기상환일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이후에 연체 발생 시 </a:t>
            </a:r>
            <a:r>
              <a:rPr lang="ko-KR" altLang="en-US" sz="1000" dirty="0">
                <a:solidFill>
                  <a:srgbClr val="0075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담보물 </a:t>
            </a:r>
            <a:r>
              <a:rPr lang="ko-KR" altLang="en-US" sz="1000" dirty="0" err="1">
                <a:solidFill>
                  <a:srgbClr val="0075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매각처분을</a:t>
            </a:r>
            <a:r>
              <a:rPr lang="ko-KR" altLang="en-US" sz="1000" dirty="0">
                <a:solidFill>
                  <a:srgbClr val="0075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진행하여 투자금을 회수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b="0" i="0" dirty="0">
              <a:solidFill>
                <a:srgbClr val="252525"/>
              </a:solidFill>
              <a:effectLst/>
              <a:latin typeface="Nanum Gothic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97280" y="6650004"/>
            <a:ext cx="2785295" cy="333888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9682575" y="6650004"/>
            <a:ext cx="1906501" cy="333888"/>
          </a:xfrm>
          <a:prstGeom prst="rect">
            <a:avLst/>
          </a:prstGeom>
          <a:pattFill prst="ltUpDiag">
            <a:fgClr>
              <a:srgbClr val="FF7755"/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양쪽 모서리가 잘린 사각형 101"/>
          <p:cNvSpPr/>
          <p:nvPr/>
        </p:nvSpPr>
        <p:spPr>
          <a:xfrm rot="10800000">
            <a:off x="9574563" y="6425150"/>
            <a:ext cx="216024" cy="249733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양쪽 모서리가 잘린 사각형 104"/>
          <p:cNvSpPr/>
          <p:nvPr/>
        </p:nvSpPr>
        <p:spPr>
          <a:xfrm rot="10800000">
            <a:off x="11478686" y="6425150"/>
            <a:ext cx="216024" cy="249733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9506975" y="6388251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pc="-100" dirty="0" smtClean="0"/>
              <a:t>연체</a:t>
            </a:r>
            <a:endParaRPr lang="ko-KR" altLang="en-US" sz="1000" spc="-100" dirty="0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11402231" y="6388251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pc="-100" dirty="0" smtClean="0"/>
              <a:t>손실</a:t>
            </a:r>
            <a:endParaRPr lang="ko-KR" altLang="en-US" sz="1000" spc="-1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9919910" y="6682294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00" dirty="0" smtClean="0"/>
              <a:t>담보물 매각 처분 진행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975740" y="6682294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00" dirty="0" err="1" smtClean="0"/>
              <a:t>정상상환</a:t>
            </a:r>
            <a:endParaRPr lang="en-US" altLang="ko-KR" sz="1200" b="1" spc="-100" dirty="0" smtClean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121740" y="7603678"/>
            <a:ext cx="2556940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807233" y="7620736"/>
            <a:ext cx="11192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동산 담보</a:t>
            </a:r>
            <a:r>
              <a:rPr lang="en-US" altLang="ko-KR" sz="1050" spc="-100" dirty="0" smtClean="0"/>
              <a:t> </a:t>
            </a:r>
            <a:r>
              <a:rPr lang="ko-KR" altLang="en-US" sz="1050" spc="-100" dirty="0" smtClean="0"/>
              <a:t>상품 보기</a:t>
            </a:r>
          </a:p>
        </p:txBody>
      </p:sp>
      <p:sp>
        <p:nvSpPr>
          <p:cNvPr id="111" name="Chevron Right"/>
          <p:cNvSpPr>
            <a:spLocks noChangeAspect="1"/>
          </p:cNvSpPr>
          <p:nvPr/>
        </p:nvSpPr>
        <p:spPr bwMode="auto">
          <a:xfrm>
            <a:off x="4513422" y="7669186"/>
            <a:ext cx="71437" cy="150813"/>
          </a:xfrm>
          <a:custGeom>
            <a:avLst/>
            <a:gdLst>
              <a:gd name="T0" fmla="*/ 27 w 619"/>
              <a:gd name="T1" fmla="*/ 1183 h 1303"/>
              <a:gd name="T2" fmla="*/ 293 w 619"/>
              <a:gd name="T3" fmla="*/ 651 h 1303"/>
              <a:gd name="T4" fmla="*/ 27 w 619"/>
              <a:gd name="T5" fmla="*/ 119 h 1303"/>
              <a:gd name="T6" fmla="*/ 98 w 619"/>
              <a:gd name="T7" fmla="*/ 0 h 1303"/>
              <a:gd name="T8" fmla="*/ 244 w 619"/>
              <a:gd name="T9" fmla="*/ 0 h 1303"/>
              <a:gd name="T10" fmla="*/ 315 w 619"/>
              <a:gd name="T11" fmla="*/ 44 h 1303"/>
              <a:gd name="T12" fmla="*/ 619 w 619"/>
              <a:gd name="T13" fmla="*/ 651 h 1303"/>
              <a:gd name="T14" fmla="*/ 315 w 619"/>
              <a:gd name="T15" fmla="*/ 1259 h 1303"/>
              <a:gd name="T16" fmla="*/ 244 w 619"/>
              <a:gd name="T17" fmla="*/ 1303 h 1303"/>
              <a:gd name="T18" fmla="*/ 103 w 619"/>
              <a:gd name="T19" fmla="*/ 1303 h 1303"/>
              <a:gd name="T20" fmla="*/ 27 w 619"/>
              <a:gd name="T21" fmla="*/ 118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27" y="1183"/>
                </a:moveTo>
                <a:lnTo>
                  <a:pt x="293" y="651"/>
                </a:lnTo>
                <a:lnTo>
                  <a:pt x="27" y="119"/>
                </a:lnTo>
                <a:cubicBezTo>
                  <a:pt x="0" y="65"/>
                  <a:pt x="38" y="0"/>
                  <a:pt x="98" y="0"/>
                </a:cubicBezTo>
                <a:lnTo>
                  <a:pt x="244" y="0"/>
                </a:lnTo>
                <a:cubicBezTo>
                  <a:pt x="277" y="0"/>
                  <a:pt x="304" y="16"/>
                  <a:pt x="315" y="44"/>
                </a:cubicBezTo>
                <a:lnTo>
                  <a:pt x="619" y="651"/>
                </a:lnTo>
                <a:lnTo>
                  <a:pt x="315" y="1259"/>
                </a:lnTo>
                <a:cubicBezTo>
                  <a:pt x="304" y="1286"/>
                  <a:pt x="271" y="1303"/>
                  <a:pt x="244" y="1303"/>
                </a:cubicBezTo>
                <a:lnTo>
                  <a:pt x="103" y="1303"/>
                </a:lnTo>
                <a:cubicBezTo>
                  <a:pt x="38" y="1303"/>
                  <a:pt x="0" y="1238"/>
                  <a:pt x="27" y="118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Chevron Left"/>
          <p:cNvSpPr>
            <a:spLocks noChangeAspect="1"/>
          </p:cNvSpPr>
          <p:nvPr/>
        </p:nvSpPr>
        <p:spPr bwMode="auto">
          <a:xfrm>
            <a:off x="2203634" y="7661573"/>
            <a:ext cx="69850" cy="150813"/>
          </a:xfrm>
          <a:custGeom>
            <a:avLst/>
            <a:gdLst>
              <a:gd name="T0" fmla="*/ 592 w 619"/>
              <a:gd name="T1" fmla="*/ 120 h 1303"/>
              <a:gd name="T2" fmla="*/ 326 w 619"/>
              <a:gd name="T3" fmla="*/ 651 h 1303"/>
              <a:gd name="T4" fmla="*/ 592 w 619"/>
              <a:gd name="T5" fmla="*/ 1183 h 1303"/>
              <a:gd name="T6" fmla="*/ 521 w 619"/>
              <a:gd name="T7" fmla="*/ 1303 h 1303"/>
              <a:gd name="T8" fmla="*/ 375 w 619"/>
              <a:gd name="T9" fmla="*/ 1303 h 1303"/>
              <a:gd name="T10" fmla="*/ 304 w 619"/>
              <a:gd name="T11" fmla="*/ 1259 h 1303"/>
              <a:gd name="T12" fmla="*/ 0 w 619"/>
              <a:gd name="T13" fmla="*/ 651 h 1303"/>
              <a:gd name="T14" fmla="*/ 304 w 619"/>
              <a:gd name="T15" fmla="*/ 44 h 1303"/>
              <a:gd name="T16" fmla="*/ 375 w 619"/>
              <a:gd name="T17" fmla="*/ 0 h 1303"/>
              <a:gd name="T18" fmla="*/ 516 w 619"/>
              <a:gd name="T19" fmla="*/ 0 h 1303"/>
              <a:gd name="T20" fmla="*/ 592 w 619"/>
              <a:gd name="T21" fmla="*/ 12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592" y="120"/>
                </a:moveTo>
                <a:lnTo>
                  <a:pt x="326" y="651"/>
                </a:lnTo>
                <a:lnTo>
                  <a:pt x="592" y="1183"/>
                </a:lnTo>
                <a:cubicBezTo>
                  <a:pt x="619" y="1238"/>
                  <a:pt x="581" y="1303"/>
                  <a:pt x="521" y="1303"/>
                </a:cubicBezTo>
                <a:lnTo>
                  <a:pt x="375" y="1303"/>
                </a:lnTo>
                <a:cubicBezTo>
                  <a:pt x="342" y="1303"/>
                  <a:pt x="315" y="1286"/>
                  <a:pt x="304" y="1259"/>
                </a:cubicBezTo>
                <a:lnTo>
                  <a:pt x="0" y="651"/>
                </a:lnTo>
                <a:lnTo>
                  <a:pt x="304" y="44"/>
                </a:lnTo>
                <a:cubicBezTo>
                  <a:pt x="315" y="16"/>
                  <a:pt x="347" y="0"/>
                  <a:pt x="375" y="0"/>
                </a:cubicBezTo>
                <a:lnTo>
                  <a:pt x="516" y="0"/>
                </a:lnTo>
                <a:cubicBezTo>
                  <a:pt x="581" y="0"/>
                  <a:pt x="619" y="65"/>
                  <a:pt x="592" y="120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095203" y="4391379"/>
            <a:ext cx="2556940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8786306" y="4408437"/>
            <a:ext cx="1107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홈쇼핑</a:t>
            </a:r>
            <a:r>
              <a:rPr lang="en-US" altLang="ko-KR" sz="1050" spc="-100" dirty="0" smtClean="0"/>
              <a:t> </a:t>
            </a:r>
            <a:r>
              <a:rPr lang="ko-KR" altLang="en-US" sz="1050" spc="-100" dirty="0" smtClean="0"/>
              <a:t>상품 보기</a:t>
            </a:r>
          </a:p>
        </p:txBody>
      </p:sp>
      <p:sp>
        <p:nvSpPr>
          <p:cNvPr id="115" name="Chevron Right"/>
          <p:cNvSpPr>
            <a:spLocks noChangeAspect="1"/>
          </p:cNvSpPr>
          <p:nvPr/>
        </p:nvSpPr>
        <p:spPr bwMode="auto">
          <a:xfrm>
            <a:off x="10486885" y="4456887"/>
            <a:ext cx="71437" cy="150813"/>
          </a:xfrm>
          <a:custGeom>
            <a:avLst/>
            <a:gdLst>
              <a:gd name="T0" fmla="*/ 27 w 619"/>
              <a:gd name="T1" fmla="*/ 1183 h 1303"/>
              <a:gd name="T2" fmla="*/ 293 w 619"/>
              <a:gd name="T3" fmla="*/ 651 h 1303"/>
              <a:gd name="T4" fmla="*/ 27 w 619"/>
              <a:gd name="T5" fmla="*/ 119 h 1303"/>
              <a:gd name="T6" fmla="*/ 98 w 619"/>
              <a:gd name="T7" fmla="*/ 0 h 1303"/>
              <a:gd name="T8" fmla="*/ 244 w 619"/>
              <a:gd name="T9" fmla="*/ 0 h 1303"/>
              <a:gd name="T10" fmla="*/ 315 w 619"/>
              <a:gd name="T11" fmla="*/ 44 h 1303"/>
              <a:gd name="T12" fmla="*/ 619 w 619"/>
              <a:gd name="T13" fmla="*/ 651 h 1303"/>
              <a:gd name="T14" fmla="*/ 315 w 619"/>
              <a:gd name="T15" fmla="*/ 1259 h 1303"/>
              <a:gd name="T16" fmla="*/ 244 w 619"/>
              <a:gd name="T17" fmla="*/ 1303 h 1303"/>
              <a:gd name="T18" fmla="*/ 103 w 619"/>
              <a:gd name="T19" fmla="*/ 1303 h 1303"/>
              <a:gd name="T20" fmla="*/ 27 w 619"/>
              <a:gd name="T21" fmla="*/ 118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27" y="1183"/>
                </a:moveTo>
                <a:lnTo>
                  <a:pt x="293" y="651"/>
                </a:lnTo>
                <a:lnTo>
                  <a:pt x="27" y="119"/>
                </a:lnTo>
                <a:cubicBezTo>
                  <a:pt x="0" y="65"/>
                  <a:pt x="38" y="0"/>
                  <a:pt x="98" y="0"/>
                </a:cubicBezTo>
                <a:lnTo>
                  <a:pt x="244" y="0"/>
                </a:lnTo>
                <a:cubicBezTo>
                  <a:pt x="277" y="0"/>
                  <a:pt x="304" y="16"/>
                  <a:pt x="315" y="44"/>
                </a:cubicBezTo>
                <a:lnTo>
                  <a:pt x="619" y="651"/>
                </a:lnTo>
                <a:lnTo>
                  <a:pt x="315" y="1259"/>
                </a:lnTo>
                <a:cubicBezTo>
                  <a:pt x="304" y="1286"/>
                  <a:pt x="271" y="1303"/>
                  <a:pt x="244" y="1303"/>
                </a:cubicBezTo>
                <a:lnTo>
                  <a:pt x="103" y="1303"/>
                </a:lnTo>
                <a:cubicBezTo>
                  <a:pt x="38" y="1303"/>
                  <a:pt x="0" y="1238"/>
                  <a:pt x="27" y="118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Chevron Left"/>
          <p:cNvSpPr>
            <a:spLocks noChangeAspect="1"/>
          </p:cNvSpPr>
          <p:nvPr/>
        </p:nvSpPr>
        <p:spPr bwMode="auto">
          <a:xfrm>
            <a:off x="8177097" y="4449274"/>
            <a:ext cx="69850" cy="150813"/>
          </a:xfrm>
          <a:custGeom>
            <a:avLst/>
            <a:gdLst>
              <a:gd name="T0" fmla="*/ 592 w 619"/>
              <a:gd name="T1" fmla="*/ 120 h 1303"/>
              <a:gd name="T2" fmla="*/ 326 w 619"/>
              <a:gd name="T3" fmla="*/ 651 h 1303"/>
              <a:gd name="T4" fmla="*/ 592 w 619"/>
              <a:gd name="T5" fmla="*/ 1183 h 1303"/>
              <a:gd name="T6" fmla="*/ 521 w 619"/>
              <a:gd name="T7" fmla="*/ 1303 h 1303"/>
              <a:gd name="T8" fmla="*/ 375 w 619"/>
              <a:gd name="T9" fmla="*/ 1303 h 1303"/>
              <a:gd name="T10" fmla="*/ 304 w 619"/>
              <a:gd name="T11" fmla="*/ 1259 h 1303"/>
              <a:gd name="T12" fmla="*/ 0 w 619"/>
              <a:gd name="T13" fmla="*/ 651 h 1303"/>
              <a:gd name="T14" fmla="*/ 304 w 619"/>
              <a:gd name="T15" fmla="*/ 44 h 1303"/>
              <a:gd name="T16" fmla="*/ 375 w 619"/>
              <a:gd name="T17" fmla="*/ 0 h 1303"/>
              <a:gd name="T18" fmla="*/ 516 w 619"/>
              <a:gd name="T19" fmla="*/ 0 h 1303"/>
              <a:gd name="T20" fmla="*/ 592 w 619"/>
              <a:gd name="T21" fmla="*/ 12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592" y="120"/>
                </a:moveTo>
                <a:lnTo>
                  <a:pt x="326" y="651"/>
                </a:lnTo>
                <a:lnTo>
                  <a:pt x="592" y="1183"/>
                </a:lnTo>
                <a:cubicBezTo>
                  <a:pt x="619" y="1238"/>
                  <a:pt x="581" y="1303"/>
                  <a:pt x="521" y="1303"/>
                </a:cubicBezTo>
                <a:lnTo>
                  <a:pt x="375" y="1303"/>
                </a:lnTo>
                <a:cubicBezTo>
                  <a:pt x="342" y="1303"/>
                  <a:pt x="315" y="1286"/>
                  <a:pt x="304" y="1259"/>
                </a:cubicBezTo>
                <a:lnTo>
                  <a:pt x="0" y="651"/>
                </a:lnTo>
                <a:lnTo>
                  <a:pt x="304" y="44"/>
                </a:lnTo>
                <a:cubicBezTo>
                  <a:pt x="315" y="16"/>
                  <a:pt x="347" y="0"/>
                  <a:pt x="375" y="0"/>
                </a:cubicBezTo>
                <a:lnTo>
                  <a:pt x="516" y="0"/>
                </a:lnTo>
                <a:cubicBezTo>
                  <a:pt x="581" y="0"/>
                  <a:pt x="619" y="65"/>
                  <a:pt x="592" y="120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리스트 검색</a:t>
            </a:r>
            <a:endParaRPr lang="ko-KR" altLang="en-US" dirty="0"/>
          </a:p>
        </p:txBody>
      </p:sp>
      <p:sp>
        <p:nvSpPr>
          <p:cNvPr id="8" name="Rectangle"/>
          <p:cNvSpPr/>
          <p:nvPr/>
        </p:nvSpPr>
        <p:spPr>
          <a:xfrm>
            <a:off x="716444" y="1518262"/>
            <a:ext cx="8996724" cy="59986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67" y="2975354"/>
            <a:ext cx="8836085" cy="45052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54708" y="3716642"/>
            <a:ext cx="783052" cy="307777"/>
          </a:xfrm>
          <a:prstGeom prst="rect">
            <a:avLst/>
          </a:prstGeom>
          <a:solidFill>
            <a:srgbClr val="CCE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 smtClean="0"/>
              <a:t>홈쇼핑</a:t>
            </a:r>
            <a:endParaRPr lang="ko-KR" altLang="en-US" sz="1400" spc="-1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656384" y="4199490"/>
            <a:ext cx="6408712" cy="102846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67469" y="4766675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 dirty="0" smtClean="0">
                <a:solidFill>
                  <a:srgbClr val="FF0000"/>
                </a:solidFill>
              </a:rPr>
              <a:t>홈쇼핑 유형 미정</a:t>
            </a:r>
            <a:endParaRPr lang="en-US" altLang="ko-KR" sz="1400" spc="-100" dirty="0" smtClean="0">
              <a:solidFill>
                <a:srgbClr val="FF0000"/>
              </a:solidFill>
            </a:endParaRPr>
          </a:p>
        </p:txBody>
      </p:sp>
      <p:grpSp>
        <p:nvGrpSpPr>
          <p:cNvPr id="10" name="Checkbox"/>
          <p:cNvGrpSpPr/>
          <p:nvPr/>
        </p:nvGrpSpPr>
        <p:grpSpPr>
          <a:xfrm>
            <a:off x="2813404" y="4339361"/>
            <a:ext cx="559189" cy="201978"/>
            <a:chOff x="863600" y="1269820"/>
            <a:chExt cx="559189" cy="201978"/>
          </a:xfrm>
        </p:grpSpPr>
        <p:grpSp>
          <p:nvGrpSpPr>
            <p:cNvPr id="11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3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" name="Text"/>
            <p:cNvSpPr txBox="1"/>
            <p:nvPr/>
          </p:nvSpPr>
          <p:spPr>
            <a:xfrm>
              <a:off x="1057304" y="1269820"/>
              <a:ext cx="365485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화장품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Checkbox"/>
          <p:cNvGrpSpPr/>
          <p:nvPr/>
        </p:nvGrpSpPr>
        <p:grpSpPr>
          <a:xfrm>
            <a:off x="3958945" y="4338502"/>
            <a:ext cx="437360" cy="201978"/>
            <a:chOff x="863600" y="1269820"/>
            <a:chExt cx="437360" cy="201978"/>
          </a:xfrm>
        </p:grpSpPr>
        <p:grpSp>
          <p:nvGrpSpPr>
            <p:cNvPr id="16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8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" name="Text"/>
            <p:cNvSpPr txBox="1"/>
            <p:nvPr/>
          </p:nvSpPr>
          <p:spPr>
            <a:xfrm>
              <a:off x="1057304" y="1269820"/>
              <a:ext cx="243656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식품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Checkbox"/>
          <p:cNvGrpSpPr/>
          <p:nvPr/>
        </p:nvGrpSpPr>
        <p:grpSpPr>
          <a:xfrm>
            <a:off x="5150205" y="4326640"/>
            <a:ext cx="681017" cy="201978"/>
            <a:chOff x="863600" y="1269820"/>
            <a:chExt cx="681017" cy="201978"/>
          </a:xfrm>
        </p:grpSpPr>
        <p:grpSp>
          <p:nvGrpSpPr>
            <p:cNvPr id="21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23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Text"/>
            <p:cNvSpPr txBox="1"/>
            <p:nvPr/>
          </p:nvSpPr>
          <p:spPr>
            <a:xfrm>
              <a:off x="1057304" y="1269820"/>
              <a:ext cx="487313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전자기기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/>
          <p:cNvGrpSpPr/>
          <p:nvPr/>
        </p:nvGrpSpPr>
        <p:grpSpPr>
          <a:xfrm>
            <a:off x="6267805" y="4321551"/>
            <a:ext cx="437360" cy="201978"/>
            <a:chOff x="863600" y="1269820"/>
            <a:chExt cx="437360" cy="201978"/>
          </a:xfrm>
        </p:grpSpPr>
        <p:grpSp>
          <p:nvGrpSpPr>
            <p:cNvPr id="26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28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" name="Text"/>
            <p:cNvSpPr txBox="1"/>
            <p:nvPr/>
          </p:nvSpPr>
          <p:spPr>
            <a:xfrm>
              <a:off x="1057304" y="1269820"/>
              <a:ext cx="243656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기타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728392" y="5999690"/>
            <a:ext cx="2033398" cy="28803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33067" y="1518262"/>
            <a:ext cx="8980101" cy="6700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33067" y="2188270"/>
            <a:ext cx="4529851" cy="6700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62919" y="2188270"/>
            <a:ext cx="4450250" cy="6700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766488" y="1627839"/>
            <a:ext cx="920445" cy="43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 smtClean="0"/>
              <a:t>홈쇼핑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94153" y="2293667"/>
            <a:ext cx="2260555" cy="43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 smtClean="0"/>
              <a:t>동산</a:t>
            </a:r>
            <a:r>
              <a:rPr lang="en-US" altLang="ko-KR" spc="-100" dirty="0" smtClean="0"/>
              <a:t>,</a:t>
            </a:r>
            <a:r>
              <a:rPr lang="ko-KR" altLang="en-US" spc="-100" dirty="0" smtClean="0"/>
              <a:t>홈쇼핑 가이드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73932" y="2293667"/>
            <a:ext cx="1882247" cy="43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 smtClean="0"/>
              <a:t>P2P</a:t>
            </a:r>
            <a:r>
              <a:rPr lang="ko-KR" altLang="en-US" spc="-100" dirty="0" smtClean="0"/>
              <a:t>투자가이드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0907" y="2038721"/>
            <a:ext cx="4733002" cy="921279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26347" y="3572245"/>
            <a:ext cx="7448342" cy="2962212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"/>
          <p:cNvGrpSpPr/>
          <p:nvPr/>
        </p:nvGrpSpPr>
        <p:grpSpPr>
          <a:xfrm>
            <a:off x="613389" y="2001910"/>
            <a:ext cx="195622" cy="261608"/>
            <a:chOff x="4210" y="-11904"/>
            <a:chExt cx="195621" cy="261605"/>
          </a:xfrm>
        </p:grpSpPr>
        <p:sp>
          <p:nvSpPr>
            <p:cNvPr id="44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"/>
          <p:cNvGrpSpPr/>
          <p:nvPr/>
        </p:nvGrpSpPr>
        <p:grpSpPr>
          <a:xfrm>
            <a:off x="2208509" y="3535433"/>
            <a:ext cx="195622" cy="253914"/>
            <a:chOff x="4210" y="-11904"/>
            <a:chExt cx="195621" cy="253911"/>
          </a:xfrm>
        </p:grpSpPr>
        <p:sp>
          <p:nvSpPr>
            <p:cNvPr id="47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1"/>
            <p:cNvSpPr txBox="1"/>
            <p:nvPr/>
          </p:nvSpPr>
          <p:spPr>
            <a:xfrm>
              <a:off x="19049" y="-11904"/>
              <a:ext cx="166068" cy="253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8921080" y="3492552"/>
            <a:ext cx="3744416" cy="2728166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Description&gt;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 홈쇼핑 가이드 버튼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동산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 가이드 페이지로 이동합니다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 검색 필터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정해져있는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담보유형에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따라 검색이 가능합니다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9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리스트 검색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"/>
          <p:cNvSpPr/>
          <p:nvPr/>
        </p:nvSpPr>
        <p:spPr>
          <a:xfrm>
            <a:off x="716444" y="1518262"/>
            <a:ext cx="8996724" cy="59986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4" name="Tile (1x2)" descr="&lt;SmartSettings&gt;&lt;SmartResize enabled=&quot;True&quot; minWidth=&quot;25&quot; minHeight=&quot;25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84561" y="2394120"/>
            <a:ext cx="8251360" cy="4114629"/>
            <a:chOff x="1639094" y="1022033"/>
            <a:chExt cx="1438276" cy="2013347"/>
          </a:xfrm>
        </p:grpSpPr>
        <p:sp>
          <p:nvSpPr>
            <p:cNvPr id="15" name="Tile Background"/>
            <p:cNvSpPr>
              <a:spLocks noChangeAspect="1" noChangeArrowheads="1"/>
            </p:cNvSpPr>
            <p:nvPr/>
          </p:nvSpPr>
          <p:spPr bwMode="auto">
            <a:xfrm>
              <a:off x="1639094" y="1022033"/>
              <a:ext cx="1438275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ile Header Line" descr="&lt;SmartSettings&gt;&lt;SmartResize anchorLeft=&quot;Relative&quot; anchorTop=&quot;Absolute&quot; anchorRight=&quot;Relative&quot; anchorBottom=&quot;None&quot; /&gt;&lt;/SmartSettings&gt;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1639095" y="1159232"/>
              <a:ext cx="1438275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5" name="Text Box"/>
          <p:cNvSpPr/>
          <p:nvPr/>
        </p:nvSpPr>
        <p:spPr>
          <a:xfrm>
            <a:off x="9622619" y="2039919"/>
            <a:ext cx="857429" cy="228600"/>
          </a:xfrm>
          <a:prstGeom prst="rect">
            <a:avLst/>
          </a:prstGeom>
          <a:solidFill>
            <a:srgbClr val="F2F2F2"/>
          </a:solidFill>
          <a:ln w="12700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noProof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투자시작전</a:t>
            </a:r>
            <a:endParaRPr lang="en-US" sz="800" noProof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6" name="Text Box"/>
          <p:cNvSpPr/>
          <p:nvPr/>
        </p:nvSpPr>
        <p:spPr>
          <a:xfrm>
            <a:off x="9622619" y="2861421"/>
            <a:ext cx="857429" cy="228600"/>
          </a:xfrm>
          <a:prstGeom prst="rect">
            <a:avLst/>
          </a:prstGeom>
          <a:solidFill>
            <a:srgbClr val="F2F2F2"/>
          </a:solidFill>
          <a:ln w="12700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noProof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이자납입중</a:t>
            </a:r>
            <a:endParaRPr lang="en-US" sz="800" noProof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7" name="Text Box"/>
          <p:cNvSpPr/>
          <p:nvPr/>
        </p:nvSpPr>
        <p:spPr>
          <a:xfrm>
            <a:off x="9622619" y="2578239"/>
            <a:ext cx="857429" cy="228600"/>
          </a:xfrm>
          <a:prstGeom prst="rect">
            <a:avLst/>
          </a:prstGeom>
          <a:solidFill>
            <a:srgbClr val="F2F2F2"/>
          </a:solidFill>
          <a:ln w="12700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noProof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투자마감</a:t>
            </a:r>
            <a:endParaRPr lang="en-US" sz="800" noProof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2" name="Text Box"/>
          <p:cNvSpPr/>
          <p:nvPr/>
        </p:nvSpPr>
        <p:spPr>
          <a:xfrm>
            <a:off x="8108003" y="2866394"/>
            <a:ext cx="857429" cy="228600"/>
          </a:xfrm>
          <a:prstGeom prst="rect">
            <a:avLst/>
          </a:prstGeom>
          <a:solidFill>
            <a:srgbClr val="F2F2F2"/>
          </a:solidFill>
          <a:ln w="12700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noProof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투자진행중</a:t>
            </a:r>
            <a:endParaRPr lang="en-US" sz="800" noProof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3" name="Button"/>
          <p:cNvSpPr/>
          <p:nvPr/>
        </p:nvSpPr>
        <p:spPr>
          <a:xfrm>
            <a:off x="1115548" y="2430656"/>
            <a:ext cx="451306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선순위</a:t>
            </a:r>
            <a:endParaRPr lang="en-US" sz="900" dirty="0" smtClean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4" name="Button"/>
          <p:cNvSpPr/>
          <p:nvPr/>
        </p:nvSpPr>
        <p:spPr>
          <a:xfrm>
            <a:off x="1616571" y="2430656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공증</a:t>
            </a:r>
            <a:endParaRPr lang="en-US" sz="900" dirty="0" smtClean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5" name="Button"/>
          <p:cNvSpPr/>
          <p:nvPr/>
        </p:nvSpPr>
        <p:spPr>
          <a:xfrm>
            <a:off x="2022376" y="2430656"/>
            <a:ext cx="564713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연대보증</a:t>
            </a:r>
            <a:endParaRPr lang="en-US" sz="900" dirty="0" smtClean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6" name="Button"/>
          <p:cNvSpPr/>
          <p:nvPr/>
        </p:nvSpPr>
        <p:spPr>
          <a:xfrm>
            <a:off x="2636748" y="2430656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질권</a:t>
            </a:r>
            <a:endParaRPr lang="en-US" sz="900" dirty="0" smtClean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7" name="Button"/>
          <p:cNvSpPr/>
          <p:nvPr/>
        </p:nvSpPr>
        <p:spPr>
          <a:xfrm>
            <a:off x="3033808" y="2430656"/>
            <a:ext cx="451306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이벤트</a:t>
            </a:r>
            <a:endParaRPr lang="en-US" sz="900" dirty="0" smtClean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363258" y="3181441"/>
            <a:ext cx="7698550" cy="2672242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9" name="Progress Bar"/>
          <p:cNvGrpSpPr/>
          <p:nvPr/>
        </p:nvGrpSpPr>
        <p:grpSpPr>
          <a:xfrm>
            <a:off x="4564099" y="6071988"/>
            <a:ext cx="3150077" cy="190501"/>
            <a:chOff x="1335913" y="2163179"/>
            <a:chExt cx="2500314" cy="190501"/>
          </a:xfrm>
        </p:grpSpPr>
        <p:sp>
          <p:nvSpPr>
            <p:cNvPr id="140" name="Rectangle"/>
            <p:cNvSpPr/>
            <p:nvPr/>
          </p:nvSpPr>
          <p:spPr>
            <a:xfrm>
              <a:off x="1335914" y="2163180"/>
              <a:ext cx="2500313" cy="1905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1" name="Progress"/>
            <p:cNvSpPr/>
            <p:nvPr/>
          </p:nvSpPr>
          <p:spPr>
            <a:xfrm rot="16200000">
              <a:off x="1990471" y="1508621"/>
              <a:ext cx="190500" cy="1499616"/>
            </a:xfrm>
            <a:prstGeom prst="round2SameRect">
              <a:avLst>
                <a:gd name="adj1" fmla="val 14167"/>
                <a:gd name="adj2" fmla="val 0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60%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245999" y="2794163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코카콜라 수입 </a:t>
            </a:r>
            <a:r>
              <a:rPr lang="en-US" altLang="ko-KR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판매자금</a:t>
            </a:r>
            <a:r>
              <a:rPr lang="ko-KR" altLang="en-US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4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298398" y="5620933"/>
            <a:ext cx="1539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16%</a:t>
            </a:r>
            <a:endParaRPr lang="ko-KR" altLang="en-US" sz="48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880012" y="5705460"/>
            <a:ext cx="1526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</a:p>
        </p:txBody>
      </p:sp>
      <p:sp>
        <p:nvSpPr>
          <p:cNvPr id="149" name="타원 148"/>
          <p:cNvSpPr/>
          <p:nvPr/>
        </p:nvSpPr>
        <p:spPr>
          <a:xfrm>
            <a:off x="1466368" y="4995004"/>
            <a:ext cx="739166" cy="739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3" name="직선 화살표 연결선 152"/>
          <p:cNvCxnSpPr>
            <a:endCxn id="115" idx="1"/>
          </p:cNvCxnSpPr>
          <p:nvPr/>
        </p:nvCxnSpPr>
        <p:spPr>
          <a:xfrm flipV="1">
            <a:off x="8986230" y="2154219"/>
            <a:ext cx="636389" cy="74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117" idx="1"/>
          </p:cNvCxnSpPr>
          <p:nvPr/>
        </p:nvCxnSpPr>
        <p:spPr>
          <a:xfrm flipV="1">
            <a:off x="8986230" y="2692539"/>
            <a:ext cx="636389" cy="20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endCxn id="116" idx="1"/>
          </p:cNvCxnSpPr>
          <p:nvPr/>
        </p:nvCxnSpPr>
        <p:spPr>
          <a:xfrm>
            <a:off x="8986230" y="2902073"/>
            <a:ext cx="636389" cy="7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912969" y="1962060"/>
            <a:ext cx="2686748" cy="1274776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98398" y="2773209"/>
            <a:ext cx="2930175" cy="351413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"/>
          <p:cNvGrpSpPr/>
          <p:nvPr/>
        </p:nvGrpSpPr>
        <p:grpSpPr>
          <a:xfrm>
            <a:off x="7912969" y="1921805"/>
            <a:ext cx="195622" cy="261608"/>
            <a:chOff x="4210" y="-11904"/>
            <a:chExt cx="195621" cy="261605"/>
          </a:xfrm>
        </p:grpSpPr>
        <p:sp>
          <p:nvSpPr>
            <p:cNvPr id="72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"/>
          <p:cNvGrpSpPr/>
          <p:nvPr/>
        </p:nvGrpSpPr>
        <p:grpSpPr>
          <a:xfrm>
            <a:off x="1098118" y="2733443"/>
            <a:ext cx="195622" cy="261608"/>
            <a:chOff x="4210" y="-11904"/>
            <a:chExt cx="195621" cy="261605"/>
          </a:xfrm>
        </p:grpSpPr>
        <p:sp>
          <p:nvSpPr>
            <p:cNvPr id="75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그룹"/>
          <p:cNvGrpSpPr/>
          <p:nvPr/>
        </p:nvGrpSpPr>
        <p:grpSpPr>
          <a:xfrm>
            <a:off x="1245999" y="4723349"/>
            <a:ext cx="195622" cy="261608"/>
            <a:chOff x="4210" y="-11904"/>
            <a:chExt cx="195621" cy="261605"/>
          </a:xfrm>
        </p:grpSpPr>
        <p:sp>
          <p:nvSpPr>
            <p:cNvPr id="78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1004541" y="2362102"/>
            <a:ext cx="2930175" cy="352559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"/>
          <p:cNvGrpSpPr/>
          <p:nvPr/>
        </p:nvGrpSpPr>
        <p:grpSpPr>
          <a:xfrm>
            <a:off x="1123101" y="5705460"/>
            <a:ext cx="195622" cy="261608"/>
            <a:chOff x="4210" y="-11904"/>
            <a:chExt cx="195621" cy="261605"/>
          </a:xfrm>
        </p:grpSpPr>
        <p:sp>
          <p:nvSpPr>
            <p:cNvPr id="82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"/>
          <p:cNvGrpSpPr/>
          <p:nvPr/>
        </p:nvGrpSpPr>
        <p:grpSpPr>
          <a:xfrm>
            <a:off x="4501818" y="5651606"/>
            <a:ext cx="195622" cy="261608"/>
            <a:chOff x="4210" y="-11904"/>
            <a:chExt cx="195621" cy="261605"/>
          </a:xfrm>
        </p:grpSpPr>
        <p:sp>
          <p:nvSpPr>
            <p:cNvPr id="85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7" name="그룹"/>
          <p:cNvGrpSpPr/>
          <p:nvPr/>
        </p:nvGrpSpPr>
        <p:grpSpPr>
          <a:xfrm>
            <a:off x="4888632" y="4320630"/>
            <a:ext cx="195622" cy="261608"/>
            <a:chOff x="4210" y="-11904"/>
            <a:chExt cx="195621" cy="261605"/>
          </a:xfrm>
        </p:grpSpPr>
        <p:sp>
          <p:nvSpPr>
            <p:cNvPr id="88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754764" y="6036432"/>
            <a:ext cx="1398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36,000,000</a:t>
            </a:r>
            <a:r>
              <a:rPr lang="ko-KR" altLang="en-US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60,000,000</a:t>
            </a:r>
            <a:endParaRPr lang="ko-KR" altLang="en-US" sz="11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2" name="그룹"/>
          <p:cNvGrpSpPr/>
          <p:nvPr/>
        </p:nvGrpSpPr>
        <p:grpSpPr>
          <a:xfrm>
            <a:off x="979149" y="2154247"/>
            <a:ext cx="195622" cy="261608"/>
            <a:chOff x="4210" y="-11904"/>
            <a:chExt cx="195621" cy="261605"/>
          </a:xfrm>
        </p:grpSpPr>
        <p:sp>
          <p:nvSpPr>
            <p:cNvPr id="93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1271308" y="4943274"/>
            <a:ext cx="1079044" cy="822913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332268" y="5735425"/>
            <a:ext cx="3048820" cy="624673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492027" y="5887763"/>
            <a:ext cx="4660877" cy="512970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27509" y="4032492"/>
            <a:ext cx="3744416" cy="3801384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동산과 동일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3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584492" cy="771401"/>
          </a:xfrm>
        </p:spPr>
        <p:txBody>
          <a:bodyPr/>
          <a:lstStyle/>
          <a:p>
            <a:pPr algn="l"/>
            <a:r>
              <a:rPr lang="ko-KR" altLang="en-US" dirty="0" err="1" smtClean="0"/>
              <a:t>동산담보</a:t>
            </a:r>
            <a:r>
              <a:rPr lang="en-US" altLang="ko-KR" dirty="0" smtClean="0"/>
              <a:t>/</a:t>
            </a:r>
            <a:r>
              <a:rPr lang="ko-KR" altLang="en-US" dirty="0" smtClean="0"/>
              <a:t>홈쇼핑 상세 정보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sp>
        <p:nvSpPr>
          <p:cNvPr id="137" name="Rectangle"/>
          <p:cNvSpPr/>
          <p:nvPr/>
        </p:nvSpPr>
        <p:spPr>
          <a:xfrm>
            <a:off x="716444" y="1518262"/>
            <a:ext cx="5468332" cy="59986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192" y="4564534"/>
            <a:ext cx="9300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00" dirty="0" smtClean="0"/>
              <a:t>[</a:t>
            </a:r>
            <a:r>
              <a:rPr lang="ko-KR" altLang="en-US" sz="1050" spc="-100" dirty="0" smtClean="0"/>
              <a:t>호수</a:t>
            </a:r>
            <a:r>
              <a:rPr lang="en-US" altLang="ko-KR" sz="1050" spc="-100" dirty="0" smtClean="0"/>
              <a:t>]</a:t>
            </a:r>
            <a:r>
              <a:rPr lang="ko-KR" altLang="en-US" sz="1050" spc="-100" dirty="0" smtClean="0"/>
              <a:t>상품</a:t>
            </a:r>
            <a:r>
              <a:rPr lang="en-US" altLang="ko-KR" sz="1050" spc="-100" dirty="0" smtClean="0"/>
              <a:t> </a:t>
            </a:r>
            <a:r>
              <a:rPr lang="ko-KR" altLang="en-US" sz="1050" spc="-100" dirty="0" smtClean="0"/>
              <a:t>제목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526835" y="4564534"/>
            <a:ext cx="1454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00" dirty="0" smtClean="0"/>
              <a:t>2018.01.30 ~ 2018.02.06</a:t>
            </a:r>
            <a:endParaRPr lang="ko-KR" altLang="en-US" sz="1050" spc="-100" dirty="0" smtClean="0"/>
          </a:p>
        </p:txBody>
      </p:sp>
      <p:sp>
        <p:nvSpPr>
          <p:cNvPr id="155" name="Rectangle"/>
          <p:cNvSpPr/>
          <p:nvPr/>
        </p:nvSpPr>
        <p:spPr>
          <a:xfrm>
            <a:off x="998384" y="4930486"/>
            <a:ext cx="1513984" cy="63242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Rectangle"/>
          <p:cNvSpPr/>
          <p:nvPr/>
        </p:nvSpPr>
        <p:spPr>
          <a:xfrm>
            <a:off x="2691480" y="4930486"/>
            <a:ext cx="1513984" cy="63242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Rectangle"/>
          <p:cNvSpPr/>
          <p:nvPr/>
        </p:nvSpPr>
        <p:spPr>
          <a:xfrm>
            <a:off x="4384576" y="4930486"/>
            <a:ext cx="1513984" cy="63242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1678" y="4939677"/>
            <a:ext cx="787396" cy="647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err="1" smtClean="0"/>
              <a:t>연수익률</a:t>
            </a:r>
            <a:endParaRPr lang="en-US" altLang="ko-KR" sz="1400" spc="-100" dirty="0"/>
          </a:p>
          <a:p>
            <a:pPr algn="ctr"/>
            <a:r>
              <a:rPr lang="en-US" altLang="ko-KR" spc="-100" dirty="0" smtClean="0"/>
              <a:t>16%</a:t>
            </a:r>
            <a:endParaRPr lang="ko-KR" altLang="en-US" spc="-100" dirty="0" smtClean="0"/>
          </a:p>
        </p:txBody>
      </p:sp>
      <p:sp>
        <p:nvSpPr>
          <p:cNvPr id="158" name="TextBox 157"/>
          <p:cNvSpPr txBox="1"/>
          <p:nvPr/>
        </p:nvSpPr>
        <p:spPr>
          <a:xfrm>
            <a:off x="3032333" y="4939677"/>
            <a:ext cx="832279" cy="647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smtClean="0"/>
              <a:t>대출기간</a:t>
            </a:r>
            <a:endParaRPr lang="en-US" altLang="ko-KR" sz="1400" spc="-100" dirty="0"/>
          </a:p>
          <a:p>
            <a:pPr algn="ctr"/>
            <a:r>
              <a:rPr lang="en-US" altLang="ko-KR" spc="-100" dirty="0" smtClean="0"/>
              <a:t>6</a:t>
            </a:r>
            <a:r>
              <a:rPr lang="ko-KR" altLang="en-US" spc="-100" dirty="0" smtClean="0"/>
              <a:t>개월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407232" y="4954308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smtClean="0"/>
              <a:t>대출금액</a:t>
            </a:r>
            <a:endParaRPr lang="en-US" altLang="ko-KR" sz="1400" spc="-100" dirty="0"/>
          </a:p>
          <a:p>
            <a:pPr algn="ctr"/>
            <a:r>
              <a:rPr lang="en-US" altLang="ko-KR" sz="1800" spc="-100" dirty="0" smtClean="0"/>
              <a:t>60,000,000</a:t>
            </a:r>
            <a:r>
              <a:rPr lang="ko-KR" altLang="en-US" sz="1800" spc="-100" dirty="0" smtClean="0"/>
              <a:t>원</a:t>
            </a:r>
          </a:p>
        </p:txBody>
      </p:sp>
      <p:grpSp>
        <p:nvGrpSpPr>
          <p:cNvPr id="163" name="Progress Bar"/>
          <p:cNvGrpSpPr/>
          <p:nvPr/>
        </p:nvGrpSpPr>
        <p:grpSpPr>
          <a:xfrm>
            <a:off x="966617" y="5704498"/>
            <a:ext cx="3777999" cy="203200"/>
            <a:chOff x="1404320" y="3118069"/>
            <a:chExt cx="1724366" cy="175245"/>
          </a:xfrm>
        </p:grpSpPr>
        <p:sp>
          <p:nvSpPr>
            <p:cNvPr id="164" name="Box"/>
            <p:cNvSpPr/>
            <p:nvPr/>
          </p:nvSpPr>
          <p:spPr>
            <a:xfrm>
              <a:off x="1404320" y="3118069"/>
              <a:ext cx="1724366" cy="17524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Progress"/>
            <p:cNvSpPr/>
            <p:nvPr/>
          </p:nvSpPr>
          <p:spPr>
            <a:xfrm>
              <a:off x="1404320" y="3118069"/>
              <a:ext cx="1033272" cy="175245"/>
            </a:xfrm>
            <a:prstGeom prst="rect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9144" rIns="91440" bIns="9144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60%</a:t>
              </a:r>
            </a:p>
          </p:txBody>
        </p:sp>
      </p:grpSp>
      <p:sp>
        <p:nvSpPr>
          <p:cNvPr id="166" name="Button"/>
          <p:cNvSpPr>
            <a:spLocks noChangeArrowheads="1"/>
          </p:cNvSpPr>
          <p:nvPr/>
        </p:nvSpPr>
        <p:spPr bwMode="auto">
          <a:xfrm>
            <a:off x="5009643" y="5705235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투자하기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9" name="Flip View" descr="&lt;SmartSettings&gt;&lt;SmartResize enabled=&quot;True&quot; minWidth=&quot;3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966617" y="1663912"/>
            <a:ext cx="4986507" cy="2758294"/>
            <a:chOff x="848677" y="1612900"/>
            <a:chExt cx="3791899" cy="2527300"/>
          </a:xfrm>
        </p:grpSpPr>
        <p:sp>
          <p:nvSpPr>
            <p:cNvPr id="170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1" name="Previous Button"/>
            <p:cNvGrpSpPr/>
            <p:nvPr/>
          </p:nvGrpSpPr>
          <p:grpSpPr>
            <a:xfrm>
              <a:off x="848677" y="2719461"/>
              <a:ext cx="142327" cy="314185"/>
              <a:chOff x="848677" y="2719461"/>
              <a:chExt cx="142327" cy="314185"/>
            </a:xfrm>
          </p:grpSpPr>
          <p:sp>
            <p:nvSpPr>
              <p:cNvPr id="175" name="Previous Background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848677" y="2719461"/>
                <a:ext cx="142327" cy="314185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892077" y="2819096"/>
                <a:ext cx="55531" cy="114910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2" name="Next Button"/>
            <p:cNvGrpSpPr/>
            <p:nvPr/>
          </p:nvGrpSpPr>
          <p:grpSpPr>
            <a:xfrm>
              <a:off x="4498249" y="2719461"/>
              <a:ext cx="142327" cy="314185"/>
              <a:chOff x="4498249" y="2719461"/>
              <a:chExt cx="142327" cy="314185"/>
            </a:xfrm>
          </p:grpSpPr>
          <p:sp>
            <p:nvSpPr>
              <p:cNvPr id="173" name="Next Background" descr="&lt;SmartSettings&gt;&lt;SmartResize anchorLeft=&quot;None&quot; anchorTop=&quot;Non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4498249" y="2719461"/>
                <a:ext cx="142327" cy="314185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4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542251" y="2819096"/>
                <a:ext cx="54324" cy="114910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78" name="Page Control"/>
          <p:cNvGrpSpPr/>
          <p:nvPr/>
        </p:nvGrpSpPr>
        <p:grpSpPr>
          <a:xfrm>
            <a:off x="3061950" y="4239926"/>
            <a:ext cx="722376" cy="36576"/>
            <a:chOff x="4360069" y="2279810"/>
            <a:chExt cx="722376" cy="36576"/>
          </a:xfrm>
        </p:grpSpPr>
        <p:sp>
          <p:nvSpPr>
            <p:cNvPr id="179" name="Page"/>
            <p:cNvSpPr>
              <a:spLocks noChangeAspect="1"/>
            </p:cNvSpPr>
            <p:nvPr/>
          </p:nvSpPr>
          <p:spPr>
            <a:xfrm>
              <a:off x="4360069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0" name="Page"/>
            <p:cNvSpPr>
              <a:spLocks noChangeAspect="1"/>
            </p:cNvSpPr>
            <p:nvPr/>
          </p:nvSpPr>
          <p:spPr>
            <a:xfrm>
              <a:off x="4445794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1" name="Page"/>
            <p:cNvSpPr>
              <a:spLocks noChangeAspect="1"/>
            </p:cNvSpPr>
            <p:nvPr/>
          </p:nvSpPr>
          <p:spPr>
            <a:xfrm>
              <a:off x="4531519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2" name="Page"/>
            <p:cNvSpPr>
              <a:spLocks noChangeAspect="1"/>
            </p:cNvSpPr>
            <p:nvPr/>
          </p:nvSpPr>
          <p:spPr>
            <a:xfrm>
              <a:off x="4617244" y="2279810"/>
              <a:ext cx="36576" cy="36576"/>
            </a:xfrm>
            <a:prstGeom prst="ellips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Page"/>
            <p:cNvSpPr>
              <a:spLocks noChangeAspect="1"/>
            </p:cNvSpPr>
            <p:nvPr/>
          </p:nvSpPr>
          <p:spPr>
            <a:xfrm>
              <a:off x="4702969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4" name="Page"/>
            <p:cNvSpPr>
              <a:spLocks noChangeAspect="1"/>
            </p:cNvSpPr>
            <p:nvPr/>
          </p:nvSpPr>
          <p:spPr>
            <a:xfrm>
              <a:off x="4788694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5" name="Page"/>
            <p:cNvSpPr>
              <a:spLocks noChangeAspect="1"/>
            </p:cNvSpPr>
            <p:nvPr/>
          </p:nvSpPr>
          <p:spPr>
            <a:xfrm>
              <a:off x="4874419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6" name="Page"/>
            <p:cNvSpPr>
              <a:spLocks noChangeAspect="1"/>
            </p:cNvSpPr>
            <p:nvPr/>
          </p:nvSpPr>
          <p:spPr>
            <a:xfrm>
              <a:off x="4960144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7" name="Page"/>
            <p:cNvSpPr>
              <a:spLocks noChangeAspect="1"/>
            </p:cNvSpPr>
            <p:nvPr/>
          </p:nvSpPr>
          <p:spPr>
            <a:xfrm>
              <a:off x="5045869" y="2279810"/>
              <a:ext cx="36576" cy="36576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75872" y="6192799"/>
            <a:ext cx="3672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홍길동</a:t>
            </a:r>
            <a:r>
              <a:rPr lang="ko-KR" altLang="en-US" sz="1400" spc="-100" dirty="0" smtClean="0"/>
              <a:t>님은 이 상품에 </a:t>
            </a:r>
            <a:r>
              <a:rPr lang="en-US" altLang="ko-KR" sz="1400" spc="-1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500</a:t>
            </a:r>
            <a:r>
              <a:rPr lang="ko-KR" altLang="en-US" sz="1400" spc="-100" dirty="0" smtClean="0"/>
              <a:t>만원까지 투자 가능합니다</a:t>
            </a:r>
            <a:r>
              <a:rPr lang="en-US" altLang="ko-KR" sz="1400" spc="-100" dirty="0" smtClean="0"/>
              <a:t>.</a:t>
            </a:r>
            <a:endParaRPr lang="ko-KR" altLang="en-US" sz="1400" spc="-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2359129" y="6549886"/>
            <a:ext cx="337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투자시</a:t>
            </a:r>
            <a:r>
              <a:rPr lang="ko-KR" altLang="en-US" sz="14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예상되는 이자</a:t>
            </a:r>
            <a:r>
              <a:rPr lang="en-US" altLang="ko-KR" sz="14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세전</a:t>
            </a:r>
            <a:r>
              <a:rPr lang="en-US" altLang="ko-KR" sz="14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4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sz="1400" spc="-1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204,000</a:t>
            </a:r>
            <a:r>
              <a:rPr lang="ko-KR" altLang="en-US" sz="14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원입니다</a:t>
            </a:r>
            <a:r>
              <a:rPr lang="en-US" altLang="ko-KR" sz="14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spc="-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0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00200" y="6586087"/>
            <a:ext cx="1368150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41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 Box</a:t>
              </a:r>
            </a:p>
          </p:txBody>
        </p:sp>
        <p:sp>
          <p:nvSpPr>
            <p:cNvPr id="42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그룹"/>
          <p:cNvGrpSpPr/>
          <p:nvPr/>
        </p:nvGrpSpPr>
        <p:grpSpPr>
          <a:xfrm>
            <a:off x="3285469" y="2672192"/>
            <a:ext cx="195622" cy="261608"/>
            <a:chOff x="4210" y="-11904"/>
            <a:chExt cx="195621" cy="261605"/>
          </a:xfrm>
        </p:grpSpPr>
        <p:sp>
          <p:nvSpPr>
            <p:cNvPr id="44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"/>
          <p:cNvGrpSpPr/>
          <p:nvPr/>
        </p:nvGrpSpPr>
        <p:grpSpPr>
          <a:xfrm>
            <a:off x="786109" y="4540856"/>
            <a:ext cx="195622" cy="261608"/>
            <a:chOff x="4210" y="-11904"/>
            <a:chExt cx="195621" cy="261605"/>
          </a:xfrm>
        </p:grpSpPr>
        <p:sp>
          <p:nvSpPr>
            <p:cNvPr id="47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"/>
          <p:cNvGrpSpPr/>
          <p:nvPr/>
        </p:nvGrpSpPr>
        <p:grpSpPr>
          <a:xfrm>
            <a:off x="4372589" y="4551011"/>
            <a:ext cx="195622" cy="261608"/>
            <a:chOff x="4210" y="-11904"/>
            <a:chExt cx="195621" cy="261605"/>
          </a:xfrm>
        </p:grpSpPr>
        <p:sp>
          <p:nvSpPr>
            <p:cNvPr id="50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"/>
          <p:cNvGrpSpPr/>
          <p:nvPr/>
        </p:nvGrpSpPr>
        <p:grpSpPr>
          <a:xfrm>
            <a:off x="878603" y="4801851"/>
            <a:ext cx="195622" cy="261608"/>
            <a:chOff x="4210" y="-11904"/>
            <a:chExt cx="195621" cy="261605"/>
          </a:xfrm>
        </p:grpSpPr>
        <p:sp>
          <p:nvSpPr>
            <p:cNvPr id="53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85228" y="4862029"/>
            <a:ext cx="5095852" cy="777962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"/>
          <p:cNvGrpSpPr/>
          <p:nvPr/>
        </p:nvGrpSpPr>
        <p:grpSpPr>
          <a:xfrm>
            <a:off x="786109" y="5704498"/>
            <a:ext cx="195622" cy="261608"/>
            <a:chOff x="4210" y="-11904"/>
            <a:chExt cx="195621" cy="261605"/>
          </a:xfrm>
        </p:grpSpPr>
        <p:sp>
          <p:nvSpPr>
            <p:cNvPr id="58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0" name="그룹"/>
          <p:cNvGrpSpPr/>
          <p:nvPr/>
        </p:nvGrpSpPr>
        <p:grpSpPr>
          <a:xfrm>
            <a:off x="4896978" y="5737878"/>
            <a:ext cx="195622" cy="261608"/>
            <a:chOff x="4210" y="-11904"/>
            <a:chExt cx="195621" cy="261605"/>
          </a:xfrm>
        </p:grpSpPr>
        <p:sp>
          <p:nvSpPr>
            <p:cNvPr id="61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Text Box"/>
          <p:cNvSpPr/>
          <p:nvPr/>
        </p:nvSpPr>
        <p:spPr>
          <a:xfrm>
            <a:off x="6521355" y="4953953"/>
            <a:ext cx="857429" cy="228600"/>
          </a:xfrm>
          <a:prstGeom prst="rect">
            <a:avLst/>
          </a:prstGeom>
          <a:solidFill>
            <a:srgbClr val="F2F2F2"/>
          </a:solidFill>
          <a:ln w="12700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noProof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투자시작전</a:t>
            </a:r>
            <a:endParaRPr lang="en-US" sz="800" noProof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4" name="Text Box"/>
          <p:cNvSpPr/>
          <p:nvPr/>
        </p:nvSpPr>
        <p:spPr>
          <a:xfrm>
            <a:off x="6521355" y="5775455"/>
            <a:ext cx="857429" cy="228600"/>
          </a:xfrm>
          <a:prstGeom prst="rect">
            <a:avLst/>
          </a:prstGeom>
          <a:solidFill>
            <a:srgbClr val="F2F2F2"/>
          </a:solidFill>
          <a:ln w="12700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noProof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이자납입중</a:t>
            </a:r>
            <a:endParaRPr lang="en-US" sz="800" noProof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5" name="Text Box"/>
          <p:cNvSpPr/>
          <p:nvPr/>
        </p:nvSpPr>
        <p:spPr>
          <a:xfrm>
            <a:off x="6521355" y="5492273"/>
            <a:ext cx="857429" cy="228600"/>
          </a:xfrm>
          <a:prstGeom prst="rect">
            <a:avLst/>
          </a:prstGeom>
          <a:solidFill>
            <a:srgbClr val="F2F2F2"/>
          </a:solidFill>
          <a:ln w="12700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noProof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투자마감</a:t>
            </a:r>
            <a:endParaRPr lang="en-US" sz="800" noProof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66" name="직선 화살표 연결선 65"/>
          <p:cNvCxnSpPr>
            <a:endCxn id="63" idx="1"/>
          </p:cNvCxnSpPr>
          <p:nvPr/>
        </p:nvCxnSpPr>
        <p:spPr>
          <a:xfrm flipV="1">
            <a:off x="5884966" y="5068253"/>
            <a:ext cx="636389" cy="74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65" idx="1"/>
          </p:cNvCxnSpPr>
          <p:nvPr/>
        </p:nvCxnSpPr>
        <p:spPr>
          <a:xfrm flipV="1">
            <a:off x="5884966" y="5606573"/>
            <a:ext cx="636389" cy="20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64" idx="1"/>
          </p:cNvCxnSpPr>
          <p:nvPr/>
        </p:nvCxnSpPr>
        <p:spPr>
          <a:xfrm>
            <a:off x="5884966" y="5816107"/>
            <a:ext cx="636389" cy="7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895388" y="6111190"/>
            <a:ext cx="4870570" cy="887030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"/>
          <p:cNvGrpSpPr/>
          <p:nvPr/>
        </p:nvGrpSpPr>
        <p:grpSpPr>
          <a:xfrm>
            <a:off x="878603" y="6049026"/>
            <a:ext cx="195622" cy="261608"/>
            <a:chOff x="4210" y="-11904"/>
            <a:chExt cx="195621" cy="261605"/>
          </a:xfrm>
        </p:grpSpPr>
        <p:sp>
          <p:nvSpPr>
            <p:cNvPr id="71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7820126" y="905338"/>
            <a:ext cx="4564257" cy="6978822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동산과 동일</a:t>
            </a:r>
            <a:endParaRPr lang="en-US" altLang="ko-KR" sz="2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0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363531" cy="771401"/>
          </a:xfrm>
        </p:spPr>
        <p:txBody>
          <a:bodyPr/>
          <a:lstStyle/>
          <a:p>
            <a:r>
              <a:rPr lang="ko-KR" altLang="en-US" dirty="0" err="1"/>
              <a:t>동산담보</a:t>
            </a:r>
            <a:r>
              <a:rPr lang="en-US" altLang="ko-KR" dirty="0"/>
              <a:t>/</a:t>
            </a:r>
            <a:r>
              <a:rPr lang="ko-KR" altLang="en-US" dirty="0"/>
              <a:t>홈쇼핑 상세 정보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sp>
        <p:nvSpPr>
          <p:cNvPr id="137" name="Rectangle"/>
          <p:cNvSpPr/>
          <p:nvPr/>
        </p:nvSpPr>
        <p:spPr>
          <a:xfrm>
            <a:off x="716444" y="1518262"/>
            <a:ext cx="5468332" cy="59986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928192" y="1756222"/>
            <a:ext cx="5040560" cy="1253629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04597" y="3127911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상품</a:t>
            </a:r>
            <a:r>
              <a:rPr lang="en-US" altLang="ko-KR" sz="1200" spc="-100" dirty="0" smtClean="0"/>
              <a:t> </a:t>
            </a:r>
            <a:r>
              <a:rPr lang="ko-KR" altLang="en-US" sz="1200" spc="-100" dirty="0" smtClean="0"/>
              <a:t>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28192" y="3522552"/>
            <a:ext cx="5040560" cy="2050094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20126" y="3007700"/>
            <a:ext cx="4564257" cy="4091244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Description&gt;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이미지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관리자페이지에 등록한 이벤트 이미지를 출력합니다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등록한 이미지가 없는 경우 해당 구역은 생략된다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정보 이미지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관리자페이지에 등록한 상품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상페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이미지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출력한다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관리자페이지에 등록한 상품 상세 이미지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설명 내용을 출력한다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페이지의 상품상세이미지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위와 같은 방식으로 추가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"/>
          <p:cNvGrpSpPr/>
          <p:nvPr/>
        </p:nvGrpSpPr>
        <p:grpSpPr>
          <a:xfrm>
            <a:off x="3448029" y="2265961"/>
            <a:ext cx="195622" cy="261608"/>
            <a:chOff x="4210" y="-11904"/>
            <a:chExt cx="195621" cy="261605"/>
          </a:xfrm>
        </p:grpSpPr>
        <p:sp>
          <p:nvSpPr>
            <p:cNvPr id="15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"/>
          <p:cNvGrpSpPr/>
          <p:nvPr/>
        </p:nvGrpSpPr>
        <p:grpSpPr>
          <a:xfrm>
            <a:off x="3356589" y="4327584"/>
            <a:ext cx="195622" cy="261608"/>
            <a:chOff x="4210" y="-11904"/>
            <a:chExt cx="195621" cy="261605"/>
          </a:xfrm>
        </p:grpSpPr>
        <p:sp>
          <p:nvSpPr>
            <p:cNvPr id="18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28192" y="5716662"/>
            <a:ext cx="5040560" cy="108012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"/>
          <p:cNvGrpSpPr/>
          <p:nvPr/>
        </p:nvGrpSpPr>
        <p:grpSpPr>
          <a:xfrm>
            <a:off x="3356589" y="6220718"/>
            <a:ext cx="195622" cy="261608"/>
            <a:chOff x="4210" y="-11904"/>
            <a:chExt cx="195621" cy="261605"/>
          </a:xfrm>
        </p:grpSpPr>
        <p:sp>
          <p:nvSpPr>
            <p:cNvPr id="27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오른쪽 대괄호 4"/>
          <p:cNvSpPr/>
          <p:nvPr/>
        </p:nvSpPr>
        <p:spPr>
          <a:xfrm>
            <a:off x="6362658" y="3522552"/>
            <a:ext cx="364316" cy="327423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98146" y="4730156"/>
            <a:ext cx="83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00" dirty="0" smtClean="0"/>
              <a:t>X 3</a:t>
            </a:r>
            <a:endParaRPr lang="ko-KR" altLang="en-US" sz="3600" b="1" spc="-100" dirty="0" smtClean="0"/>
          </a:p>
        </p:txBody>
      </p:sp>
    </p:spTree>
    <p:extLst>
      <p:ext uri="{BB962C8B-B14F-4D97-AF65-F5344CB8AC3E}">
        <p14:creationId xmlns:p14="http://schemas.microsoft.com/office/powerpoint/2010/main" val="2639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674068" cy="771401"/>
          </a:xfrm>
        </p:spPr>
        <p:txBody>
          <a:bodyPr/>
          <a:lstStyle/>
          <a:p>
            <a:r>
              <a:rPr lang="ko-KR" altLang="en-US" dirty="0" err="1"/>
              <a:t>동산담보</a:t>
            </a:r>
            <a:r>
              <a:rPr lang="en-US" altLang="ko-KR" dirty="0"/>
              <a:t>/</a:t>
            </a:r>
            <a:r>
              <a:rPr lang="ko-KR" altLang="en-US" dirty="0"/>
              <a:t>홈쇼핑 상세 정보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sp>
        <p:nvSpPr>
          <p:cNvPr id="137" name="Rectangle"/>
          <p:cNvSpPr/>
          <p:nvPr/>
        </p:nvSpPr>
        <p:spPr>
          <a:xfrm>
            <a:off x="716444" y="1518262"/>
            <a:ext cx="5468332" cy="643066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2587" y="1666825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담보물 평가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8192" y="2007107"/>
            <a:ext cx="2232248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28192" y="2391170"/>
            <a:ext cx="1818126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28192" y="2778787"/>
            <a:ext cx="1224136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4188" y="1993340"/>
            <a:ext cx="2106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err="1" smtClean="0"/>
              <a:t>담보감정가</a:t>
            </a:r>
            <a:r>
              <a:rPr lang="ko-KR" altLang="en-US" sz="1400" spc="-100" dirty="0" smtClean="0"/>
              <a:t> </a:t>
            </a:r>
            <a:r>
              <a:rPr lang="en-US" altLang="ko-KR" sz="1400" spc="-100" dirty="0" smtClean="0"/>
              <a:t>: 100,000,000</a:t>
            </a:r>
            <a:r>
              <a:rPr lang="ko-KR" altLang="en-US" sz="1400" spc="-100" dirty="0" smtClean="0"/>
              <a:t>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592488" y="2007107"/>
            <a:ext cx="279503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592488" y="2391170"/>
            <a:ext cx="279503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38368" y="2391170"/>
            <a:ext cx="2162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err="1" smtClean="0"/>
              <a:t>투게더감정가</a:t>
            </a:r>
            <a:r>
              <a:rPr lang="ko-KR" altLang="en-US" sz="1400" spc="-100" dirty="0" smtClean="0"/>
              <a:t> </a:t>
            </a:r>
            <a:r>
              <a:rPr lang="en-US" altLang="ko-KR" sz="1400" spc="-100" dirty="0" smtClean="0"/>
              <a:t>: 80,000,000</a:t>
            </a:r>
            <a:r>
              <a:rPr lang="ko-KR" altLang="en-US" sz="1400" spc="-100" dirty="0" smtClean="0"/>
              <a:t>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592488" y="2778787"/>
            <a:ext cx="279503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139734" y="2778787"/>
            <a:ext cx="1861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smtClean="0"/>
              <a:t>대출금액 </a:t>
            </a:r>
            <a:r>
              <a:rPr lang="en-US" altLang="ko-KR" sz="1400" spc="-100" dirty="0" smtClean="0"/>
              <a:t>: 60,000,000</a:t>
            </a:r>
            <a:r>
              <a:rPr lang="ko-KR" altLang="en-US" sz="1400" spc="-100" dirty="0" smtClean="0"/>
              <a:t>원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5411" y="4485191"/>
            <a:ext cx="55290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100" dirty="0" err="1" smtClean="0"/>
              <a:t>담보가액은</a:t>
            </a:r>
            <a:r>
              <a:rPr lang="ko-KR" altLang="en-US" sz="1100" spc="-100" dirty="0" smtClean="0"/>
              <a:t> 도매가 대비 </a:t>
            </a:r>
            <a:r>
              <a:rPr lang="en-US" altLang="ko-KR" sz="1100" spc="-100" dirty="0" smtClean="0"/>
              <a:t>LTV </a:t>
            </a:r>
            <a:r>
              <a:rPr lang="ko-KR" altLang="en-US" sz="1100" spc="-100" dirty="0" smtClean="0"/>
              <a:t>로 산정되었으며</a:t>
            </a:r>
            <a:r>
              <a:rPr lang="en-US" altLang="ko-KR" sz="1100" spc="-100" dirty="0" smtClean="0"/>
              <a:t>, </a:t>
            </a:r>
            <a:r>
              <a:rPr lang="ko-KR" altLang="en-US" sz="1100" spc="-100" dirty="0" smtClean="0"/>
              <a:t>정기적인 물류센터 실사 및 재고 확인을 통하여 사후 관리에</a:t>
            </a:r>
            <a:endParaRPr lang="en-US" altLang="ko-KR" sz="1100" spc="-100" dirty="0" smtClean="0"/>
          </a:p>
          <a:p>
            <a:r>
              <a:rPr lang="ko-KR" altLang="en-US" sz="1100" spc="-100" dirty="0" smtClean="0"/>
              <a:t> 만전을 기하고 있습니다</a:t>
            </a:r>
            <a:r>
              <a:rPr lang="en-US" altLang="ko-KR" sz="1100" spc="-100" dirty="0" smtClean="0"/>
              <a:t>. </a:t>
            </a:r>
            <a:r>
              <a:rPr lang="ko-KR" altLang="en-US" sz="1100" spc="-100" dirty="0" smtClean="0"/>
              <a:t>채무 불이행 시 강제 집행 또는 </a:t>
            </a:r>
            <a:r>
              <a:rPr lang="ko-KR" altLang="en-US" sz="1100" spc="-100" dirty="0" err="1" smtClean="0"/>
              <a:t>임의매각을</a:t>
            </a:r>
            <a:r>
              <a:rPr lang="ko-KR" altLang="en-US" sz="1100" spc="-100" dirty="0" smtClean="0"/>
              <a:t> 통해 담보물을 환가하여 회수할 수 있게</a:t>
            </a:r>
            <a:endParaRPr lang="en-US" altLang="ko-KR" sz="1100" spc="-100" dirty="0" smtClean="0"/>
          </a:p>
          <a:p>
            <a:r>
              <a:rPr lang="ko-KR" altLang="en-US" sz="1100" spc="-100" dirty="0" smtClean="0"/>
              <a:t>양도담보 계약을 통한 안정성을 높인 상품입니다</a:t>
            </a:r>
            <a:r>
              <a:rPr lang="en-US" altLang="ko-KR" sz="1100" spc="-100" dirty="0" smtClean="0"/>
              <a:t>.</a:t>
            </a:r>
            <a:endParaRPr lang="ko-KR" altLang="en-US" sz="1100" spc="-1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855908" y="4183537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smtClean="0"/>
              <a:t>심사</a:t>
            </a:r>
            <a:r>
              <a:rPr lang="en-US" altLang="ko-KR" sz="1200" spc="-100" dirty="0" smtClean="0"/>
              <a:t> </a:t>
            </a:r>
            <a:r>
              <a:rPr lang="ko-KR" altLang="en-US" sz="1200" spc="-100" dirty="0" smtClean="0"/>
              <a:t>총평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115213" y="1518262"/>
            <a:ext cx="4564257" cy="3982376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Description&gt;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담보물평가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관리자페이지에 등록한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담보감정가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투게더감정가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대출금액을 표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시하고 그래프로 표현합니다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심사총평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관리자페이지에 등록한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심사총평을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출력한다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투자자보호방안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관리자페이지에서 선택한 항목들이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Enable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됩니다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선택하지 않은 항목은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Disable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됩니다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73468" y="1628781"/>
            <a:ext cx="5287387" cy="2463268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"/>
          <p:cNvGrpSpPr/>
          <p:nvPr/>
        </p:nvGrpSpPr>
        <p:grpSpPr>
          <a:xfrm>
            <a:off x="765789" y="1571650"/>
            <a:ext cx="195622" cy="253914"/>
            <a:chOff x="4210" y="-11904"/>
            <a:chExt cx="195621" cy="253911"/>
          </a:xfrm>
        </p:grpSpPr>
        <p:sp>
          <p:nvSpPr>
            <p:cNvPr id="44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1"/>
            <p:cNvSpPr txBox="1"/>
            <p:nvPr/>
          </p:nvSpPr>
          <p:spPr>
            <a:xfrm>
              <a:off x="19049" y="-11904"/>
              <a:ext cx="166068" cy="253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763307" y="4198193"/>
            <a:ext cx="5373333" cy="983785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"/>
          <p:cNvGrpSpPr/>
          <p:nvPr/>
        </p:nvGrpSpPr>
        <p:grpSpPr>
          <a:xfrm>
            <a:off x="745469" y="4151226"/>
            <a:ext cx="195622" cy="253914"/>
            <a:chOff x="4210" y="-11904"/>
            <a:chExt cx="195621" cy="253911"/>
          </a:xfrm>
        </p:grpSpPr>
        <p:sp>
          <p:nvSpPr>
            <p:cNvPr id="48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1"/>
            <p:cNvSpPr txBox="1"/>
            <p:nvPr/>
          </p:nvSpPr>
          <p:spPr>
            <a:xfrm>
              <a:off x="19049" y="-11904"/>
              <a:ext cx="166068" cy="253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1" y="3384472"/>
            <a:ext cx="5225254" cy="6897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84195" y="3134189"/>
            <a:ext cx="424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spc="-100" dirty="0" smtClean="0"/>
              <a:t>대출 비율 </a:t>
            </a:r>
            <a:r>
              <a:rPr lang="en-US" altLang="ko-KR" sz="1800" spc="-100" dirty="0" smtClean="0"/>
              <a:t>: 60% / LTV : 80% / </a:t>
            </a:r>
            <a:r>
              <a:rPr lang="ko-KR" altLang="en-US" sz="1800" spc="-100" dirty="0" err="1" smtClean="0"/>
              <a:t>투게더등급</a:t>
            </a:r>
            <a:r>
              <a:rPr lang="ko-KR" altLang="en-US" sz="1800" spc="-100" dirty="0" smtClean="0"/>
              <a:t> </a:t>
            </a:r>
            <a:r>
              <a:rPr lang="en-US" altLang="ko-KR" sz="1800" spc="-100" dirty="0" smtClean="0"/>
              <a:t>: T1</a:t>
            </a:r>
            <a:endParaRPr lang="ko-KR" altLang="en-US" sz="1800" spc="-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08680" y="2052286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-100" dirty="0" err="1" smtClean="0"/>
              <a:t>담보감정가</a:t>
            </a:r>
            <a:endParaRPr lang="ko-KR" altLang="en-US" sz="900" spc="-1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905541" y="2428205"/>
            <a:ext cx="7425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-100" smtClean="0"/>
              <a:t>투게더감정가</a:t>
            </a:r>
            <a:endParaRPr lang="ko-KR" altLang="en-US" sz="900" spc="-1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899717" y="2814341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-100" smtClean="0"/>
              <a:t>대출금액</a:t>
            </a:r>
            <a:endParaRPr lang="ko-KR" altLang="en-US" sz="900" spc="-1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773232" y="5291866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smtClean="0"/>
              <a:t>투자자 보호방안</a:t>
            </a:r>
            <a:endParaRPr lang="ko-KR" altLang="en-US" sz="1200" spc="-100" dirty="0" smtClean="0"/>
          </a:p>
        </p:txBody>
      </p:sp>
      <p:sp>
        <p:nvSpPr>
          <p:cNvPr id="53" name="Checkbox"/>
          <p:cNvSpPr>
            <a:spLocks noChangeAspect="1" noEditPoints="1"/>
          </p:cNvSpPr>
          <p:nvPr/>
        </p:nvSpPr>
        <p:spPr bwMode="auto">
          <a:xfrm>
            <a:off x="988591" y="5761446"/>
            <a:ext cx="317468" cy="317468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58676" y="5779941"/>
            <a:ext cx="4307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smtClean="0"/>
              <a:t>담보물의 가치를 산정하고 감정가의 </a:t>
            </a:r>
            <a:r>
              <a:rPr lang="en-US" altLang="ko-KR" sz="1400" spc="-100" dirty="0" smtClean="0"/>
              <a:t>80~85% </a:t>
            </a:r>
            <a:r>
              <a:rPr lang="ko-KR" altLang="en-US" sz="1400" spc="-100" dirty="0" err="1" smtClean="0"/>
              <a:t>펀딩금액을</a:t>
            </a:r>
            <a:r>
              <a:rPr lang="ko-KR" altLang="en-US" sz="1400" spc="-100" dirty="0" smtClean="0"/>
              <a:t> 산정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441511" y="6328884"/>
            <a:ext cx="4418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smtClean="0"/>
              <a:t>담보물은 지정된 창고에서 관리되며</a:t>
            </a:r>
            <a:r>
              <a:rPr lang="en-US" altLang="ko-KR" sz="1400" spc="-100" dirty="0" smtClean="0"/>
              <a:t>, </a:t>
            </a:r>
            <a:r>
              <a:rPr lang="ko-KR" altLang="en-US" sz="1400" spc="-100" dirty="0" err="1" smtClean="0"/>
              <a:t>투게더에서</a:t>
            </a:r>
            <a:r>
              <a:rPr lang="ko-KR" altLang="en-US" sz="1400" spc="-100" dirty="0" smtClean="0"/>
              <a:t> 입</a:t>
            </a:r>
            <a:r>
              <a:rPr lang="en-US" altLang="ko-KR" sz="1400" spc="-100" dirty="0" smtClean="0"/>
              <a:t>-</a:t>
            </a:r>
            <a:r>
              <a:rPr lang="ko-KR" altLang="en-US" sz="1400" spc="-100" dirty="0" smtClean="0"/>
              <a:t>출고를 관리</a:t>
            </a:r>
          </a:p>
        </p:txBody>
      </p:sp>
      <p:sp>
        <p:nvSpPr>
          <p:cNvPr id="56" name="Checkbox"/>
          <p:cNvSpPr>
            <a:spLocks noChangeAspect="1" noEditPoints="1"/>
          </p:cNvSpPr>
          <p:nvPr/>
        </p:nvSpPr>
        <p:spPr bwMode="auto">
          <a:xfrm>
            <a:off x="988591" y="6319193"/>
            <a:ext cx="317468" cy="317468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56280" y="6932068"/>
            <a:ext cx="4001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err="1" smtClean="0"/>
              <a:t>차입회사의</a:t>
            </a:r>
            <a:r>
              <a:rPr lang="ko-KR" altLang="en-US" sz="1400" spc="-100" dirty="0" smtClean="0"/>
              <a:t> 채무 불이행 시 제 </a:t>
            </a:r>
            <a:r>
              <a:rPr lang="en-US" altLang="ko-KR" sz="1400" spc="-100" dirty="0" smtClean="0"/>
              <a:t>3</a:t>
            </a:r>
            <a:r>
              <a:rPr lang="ko-KR" altLang="en-US" sz="1400" spc="-100" dirty="0" smtClean="0"/>
              <a:t>의 회사에서 </a:t>
            </a:r>
            <a:r>
              <a:rPr lang="ko-KR" altLang="en-US" sz="1400" spc="-100" dirty="0" err="1" smtClean="0"/>
              <a:t>매입계약</a:t>
            </a:r>
            <a:r>
              <a:rPr lang="ko-KR" altLang="en-US" sz="1400" spc="-100" dirty="0" smtClean="0"/>
              <a:t> 체결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56280" y="7591160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smtClean="0">
                <a:solidFill>
                  <a:schemeClr val="bg1">
                    <a:lumMod val="65000"/>
                  </a:schemeClr>
                </a:solidFill>
              </a:rPr>
              <a:t>대표이사와 연대보증을 체결</a:t>
            </a:r>
          </a:p>
        </p:txBody>
      </p:sp>
      <p:sp>
        <p:nvSpPr>
          <p:cNvPr id="59" name="Checkbox"/>
          <p:cNvSpPr>
            <a:spLocks noChangeAspect="1" noEditPoints="1"/>
          </p:cNvSpPr>
          <p:nvPr/>
        </p:nvSpPr>
        <p:spPr bwMode="auto">
          <a:xfrm>
            <a:off x="988591" y="6913574"/>
            <a:ext cx="317468" cy="317468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Checkbox"/>
          <p:cNvSpPr>
            <a:spLocks noChangeAspect="1" noEditPoints="1"/>
          </p:cNvSpPr>
          <p:nvPr/>
        </p:nvSpPr>
        <p:spPr bwMode="auto">
          <a:xfrm>
            <a:off x="977091" y="7572091"/>
            <a:ext cx="337005" cy="337005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err="1"/>
              <a:t>동산담보</a:t>
            </a:r>
            <a:r>
              <a:rPr lang="en-US" altLang="ko-KR" dirty="0"/>
              <a:t>/</a:t>
            </a:r>
            <a:r>
              <a:rPr lang="ko-KR" altLang="en-US" dirty="0"/>
              <a:t>홈쇼핑 상세 정보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sp>
        <p:nvSpPr>
          <p:cNvPr id="137" name="Rectangle"/>
          <p:cNvSpPr/>
          <p:nvPr/>
        </p:nvSpPr>
        <p:spPr>
          <a:xfrm>
            <a:off x="716444" y="1518262"/>
            <a:ext cx="5468332" cy="59986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5" y="1578095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대출 </a:t>
            </a:r>
            <a:r>
              <a:rPr lang="en-US" altLang="ko-KR" sz="1200" spc="-100" dirty="0" smtClean="0"/>
              <a:t>/</a:t>
            </a:r>
            <a:r>
              <a:rPr lang="ko-KR" altLang="en-US" sz="1200" spc="-100" dirty="0" smtClean="0"/>
              <a:t>상환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6" y="1880601"/>
            <a:ext cx="5217175" cy="18127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4" y="3718856"/>
            <a:ext cx="5208827" cy="16898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5795" y="5599178"/>
            <a:ext cx="53527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만기일에 </a:t>
            </a:r>
            <a:r>
              <a:rPr lang="ko-KR" altLang="en-US" sz="1100" dirty="0" err="1"/>
              <a:t>원금상환이</a:t>
            </a:r>
            <a:r>
              <a:rPr lang="ko-KR" altLang="en-US" sz="1100" dirty="0"/>
              <a:t> 되지 않는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아래와 같은 일정으로 담보 매각 처분이 진행됩니다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①  계약된 매입대상업체 또는 </a:t>
            </a:r>
            <a:r>
              <a:rPr lang="ko-KR" altLang="en-US" sz="1100" dirty="0" err="1"/>
              <a:t>팝펀딩이</a:t>
            </a:r>
            <a:r>
              <a:rPr lang="ko-KR" altLang="en-US" sz="1100" dirty="0"/>
              <a:t> 담보물의 권리를 양도받아 매각 처분을 진행합니다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② </a:t>
            </a:r>
            <a:r>
              <a:rPr lang="ko-KR" altLang="en-US" sz="1100" dirty="0" err="1"/>
              <a:t>만기상환일</a:t>
            </a:r>
            <a:r>
              <a:rPr lang="ko-KR" altLang="en-US" sz="1100" dirty="0"/>
              <a:t> 이후에 연체 발생 시 담보물 </a:t>
            </a:r>
            <a:r>
              <a:rPr lang="ko-KR" altLang="en-US" sz="1100" dirty="0" err="1"/>
              <a:t>매각처분을</a:t>
            </a:r>
            <a:r>
              <a:rPr lang="ko-KR" altLang="en-US" sz="1100" dirty="0"/>
              <a:t> 진행하여 투자금을 회수합니다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pPr algn="ctr"/>
            <a:endParaRPr lang="ko-KR" altLang="en-US" sz="1100" spc="-1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6760840" y="2908350"/>
            <a:ext cx="4564257" cy="1839828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Description&gt;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상환구조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담보상품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공통 이미지 출력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3900" y="6796782"/>
            <a:ext cx="5467350" cy="72008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27546" y="6833656"/>
            <a:ext cx="1821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00" dirty="0" smtClean="0">
                <a:solidFill>
                  <a:schemeClr val="bg1"/>
                </a:solidFill>
              </a:rPr>
              <a:t>FOOTER</a:t>
            </a:r>
            <a:endParaRPr lang="ko-KR" altLang="en-US" sz="3600" spc="-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오픈마켓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6" y="1612206"/>
            <a:ext cx="9050013" cy="573485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8447190" y="2957513"/>
            <a:ext cx="656102" cy="170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동산담보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8447190" y="5261754"/>
            <a:ext cx="656102" cy="170482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홈쇼핑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9397342" y="2692326"/>
            <a:ext cx="3295907" cy="1839828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Description&gt;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오픈마켓 리스트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썸네일은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기존과 동일함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홈쇼핑은 스티커를 다르게 표시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P2PCare =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레드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일반부동산담보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브라운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블루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그린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8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기획의도 및 기본정책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0120" y="1396182"/>
            <a:ext cx="8954695" cy="1790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pc="-100" dirty="0" smtClean="0"/>
              <a:t>동산</a:t>
            </a:r>
            <a:r>
              <a:rPr lang="en-US" altLang="ko-KR" spc="-100" dirty="0" smtClean="0"/>
              <a:t>, </a:t>
            </a:r>
            <a:r>
              <a:rPr lang="ko-KR" altLang="en-US" spc="-100" dirty="0" smtClean="0"/>
              <a:t>홈쇼핑 </a:t>
            </a:r>
            <a:r>
              <a:rPr lang="ko-KR" altLang="en-US" spc="-100" dirty="0" err="1" smtClean="0"/>
              <a:t>상품군의</a:t>
            </a:r>
            <a:r>
              <a:rPr lang="ko-KR" altLang="en-US" spc="-100" dirty="0" smtClean="0"/>
              <a:t> 추가로 인한 홈페이지 업데이트</a:t>
            </a:r>
            <a:endParaRPr lang="en-US" altLang="ko-KR" spc="-1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pc="-1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pc="-100" dirty="0" smtClean="0"/>
              <a:t>모기지 상품 대비 비교적 고수익과 짧은 투자기간으로 다양한 </a:t>
            </a:r>
            <a:r>
              <a:rPr lang="ko-KR" altLang="en-US" spc="-100" dirty="0" err="1" smtClean="0"/>
              <a:t>유저층</a:t>
            </a:r>
            <a:r>
              <a:rPr lang="ko-KR" altLang="en-US" spc="-100" dirty="0" smtClean="0"/>
              <a:t> </a:t>
            </a:r>
            <a:r>
              <a:rPr lang="ko-KR" altLang="en-US" spc="-100" dirty="0" err="1" smtClean="0"/>
              <a:t>확보가능</a:t>
            </a:r>
            <a:r>
              <a:rPr lang="en-US" altLang="ko-KR" spc="-1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pc="-1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pc="-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0120" y="4204494"/>
            <a:ext cx="1165704" cy="43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00" dirty="0" smtClean="0">
                <a:solidFill>
                  <a:srgbClr val="FF7755"/>
                </a:solidFill>
              </a:rPr>
              <a:t>기본정책</a:t>
            </a:r>
            <a:endParaRPr lang="en-US" altLang="ko-KR" spc="-100" dirty="0" smtClean="0">
              <a:solidFill>
                <a:srgbClr val="FF775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120" y="4708620"/>
            <a:ext cx="10262746" cy="2300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00" dirty="0" smtClean="0"/>
              <a:t>2018 P2P </a:t>
            </a:r>
            <a:r>
              <a:rPr lang="ko-KR" altLang="en-US" spc="-100" dirty="0" smtClean="0"/>
              <a:t>가이드라인 개정안에 따라 기존 모기지상품과는 별도의 투자한도를 적용</a:t>
            </a:r>
            <a:r>
              <a:rPr lang="en-US" altLang="ko-KR" spc="-100" dirty="0" smtClean="0"/>
              <a:t>. (</a:t>
            </a:r>
            <a:r>
              <a:rPr lang="ko-KR" altLang="en-US" spc="-100" dirty="0" smtClean="0"/>
              <a:t>예정</a:t>
            </a:r>
            <a:r>
              <a:rPr lang="en-US" altLang="ko-KR" spc="-1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00" dirty="0" smtClean="0"/>
              <a:t>동산</a:t>
            </a:r>
            <a:r>
              <a:rPr lang="en-US" altLang="ko-KR" spc="-100" dirty="0" smtClean="0"/>
              <a:t>, </a:t>
            </a:r>
            <a:r>
              <a:rPr lang="ko-KR" altLang="en-US" spc="-100" dirty="0" smtClean="0"/>
              <a:t>홈쇼핑 상품은 일반부동산담보</a:t>
            </a:r>
            <a:r>
              <a:rPr lang="en-US" altLang="ko-KR" spc="-100" dirty="0" smtClean="0"/>
              <a:t>, P2PCare </a:t>
            </a:r>
            <a:r>
              <a:rPr lang="ko-KR" altLang="en-US" spc="-100" dirty="0" smtClean="0"/>
              <a:t>상품과는 별도의 상품 호수를 가진다</a:t>
            </a:r>
            <a:r>
              <a:rPr lang="en-US" altLang="ko-KR" spc="-1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00" dirty="0" smtClean="0"/>
              <a:t>동산</a:t>
            </a:r>
            <a:r>
              <a:rPr lang="en-US" altLang="ko-KR" spc="-100" dirty="0" smtClean="0"/>
              <a:t>, </a:t>
            </a:r>
            <a:r>
              <a:rPr lang="ko-KR" altLang="en-US" spc="-100" dirty="0" smtClean="0"/>
              <a:t>홈쇼핑은 같은 상품 호수를 가진다</a:t>
            </a:r>
            <a:r>
              <a:rPr lang="en-US" altLang="ko-KR" spc="-1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pc="-1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pc="-100" dirty="0" smtClean="0"/>
          </a:p>
        </p:txBody>
      </p:sp>
    </p:spTree>
    <p:extLst>
      <p:ext uri="{BB962C8B-B14F-4D97-AF65-F5344CB8AC3E}">
        <p14:creationId xmlns:p14="http://schemas.microsoft.com/office/powerpoint/2010/main" val="2122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810954" y="8125692"/>
            <a:ext cx="638518" cy="24931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4248472" cy="771401"/>
          </a:xfrm>
        </p:spPr>
        <p:txBody>
          <a:bodyPr/>
          <a:lstStyle/>
          <a:p>
            <a:pPr algn="l"/>
            <a:r>
              <a:rPr lang="ko-KR" altLang="en-US" dirty="0" err="1" smtClean="0"/>
              <a:t>통합회원</a:t>
            </a:r>
            <a:r>
              <a:rPr lang="ko-KR" altLang="en-US" dirty="0" smtClean="0"/>
              <a:t> 프로세스</a:t>
            </a:r>
            <a:endParaRPr lang="ko-KR" alt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277248" y="890487"/>
            <a:ext cx="4059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오픈마켓의 경우 상품 호수를 공유하기 때문에 기존 </a:t>
            </a:r>
            <a:r>
              <a:rPr lang="en-US" altLang="ko-KR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유지</a:t>
            </a:r>
          </a:p>
        </p:txBody>
      </p:sp>
      <p:sp>
        <p:nvSpPr>
          <p:cNvPr id="9" name="Rectangle"/>
          <p:cNvSpPr/>
          <p:nvPr/>
        </p:nvSpPr>
        <p:spPr>
          <a:xfrm>
            <a:off x="716444" y="1518262"/>
            <a:ext cx="5468332" cy="59986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9" y="1538583"/>
            <a:ext cx="5432937" cy="3845984"/>
          </a:xfrm>
          <a:prstGeom prst="rect">
            <a:avLst/>
          </a:prstGeom>
          <a:ln>
            <a:solidFill>
              <a:srgbClr val="F8F8F8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469680" y="1659149"/>
            <a:ext cx="2592288" cy="415498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spc="-100" dirty="0" smtClean="0"/>
              <a:t>[</a:t>
            </a:r>
            <a:r>
              <a:rPr lang="ko-KR" altLang="en-US" sz="1050" spc="-100" dirty="0" smtClean="0"/>
              <a:t>오픈마켓 </a:t>
            </a:r>
            <a:r>
              <a:rPr lang="en-US" altLang="ko-KR" sz="1050" spc="-100" dirty="0" smtClean="0"/>
              <a:t>1295</a:t>
            </a:r>
            <a:r>
              <a:rPr lang="ko-KR" altLang="en-US" sz="1050" spc="-100" dirty="0" smtClean="0"/>
              <a:t>호</a:t>
            </a:r>
            <a:r>
              <a:rPr lang="en-US" altLang="ko-KR" sz="1050" spc="-100" dirty="0" smtClean="0"/>
              <a:t>] </a:t>
            </a:r>
            <a:r>
              <a:rPr lang="ko-KR" altLang="en-US" sz="1050" spc="-100" dirty="0" err="1" smtClean="0"/>
              <a:t>동산담보</a:t>
            </a:r>
            <a:r>
              <a:rPr lang="ko-KR" altLang="en-US" sz="1050" spc="-100" dirty="0" smtClean="0"/>
              <a:t> </a:t>
            </a:r>
            <a:r>
              <a:rPr lang="ko-KR" altLang="en-US" sz="1050" spc="-100" dirty="0"/>
              <a:t>제 </a:t>
            </a:r>
            <a:r>
              <a:rPr lang="en-US" altLang="ko-KR" sz="1050" spc="-100" dirty="0"/>
              <a:t>1</a:t>
            </a:r>
            <a:r>
              <a:rPr lang="ko-KR" altLang="en-US" sz="1050" spc="-100" dirty="0"/>
              <a:t>호</a:t>
            </a:r>
            <a:r>
              <a:rPr lang="ko-KR" altLang="en-US" sz="10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코카콜라 수입 </a:t>
            </a:r>
            <a:r>
              <a:rPr lang="en-US" altLang="ko-KR" sz="10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50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판매자금</a:t>
            </a:r>
            <a:r>
              <a:rPr lang="ko-KR" altLang="en-US" sz="10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0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1050" spc="-100" dirty="0" smtClean="0"/>
              <a:t> </a:t>
            </a:r>
            <a:endParaRPr lang="ko-KR" altLang="en-US" sz="1050" spc="-1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803947" y="1591866"/>
            <a:ext cx="2655573" cy="956443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"/>
          <p:cNvGrpSpPr/>
          <p:nvPr/>
        </p:nvGrpSpPr>
        <p:grpSpPr>
          <a:xfrm>
            <a:off x="613389" y="1565212"/>
            <a:ext cx="195622" cy="261608"/>
            <a:chOff x="4210" y="-11904"/>
            <a:chExt cx="195621" cy="261605"/>
          </a:xfrm>
        </p:grpSpPr>
        <p:sp>
          <p:nvSpPr>
            <p:cNvPr id="14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6347280" y="1506262"/>
            <a:ext cx="5458064" cy="1690120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Description&gt;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마켓 이미지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페이지에서 등록한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오픈마켓용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판넬 이미지 출력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9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err="1" smtClean="0"/>
              <a:t>투게더펀딩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0" y="1396182"/>
            <a:ext cx="8164918" cy="63367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52439" y="7732886"/>
            <a:ext cx="818197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▼▼▼  이어서  ▼▼▼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3998219" y="3268390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100" dirty="0" smtClean="0"/>
              <a:t>부동산 담보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63750" y="3268390"/>
            <a:ext cx="15215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100" dirty="0" smtClean="0"/>
              <a:t>동산 담보</a:t>
            </a:r>
            <a:r>
              <a:rPr lang="en-US" altLang="ko-KR" sz="1600" b="1" spc="-100" dirty="0" smtClean="0"/>
              <a:t>, </a:t>
            </a:r>
            <a:r>
              <a:rPr lang="ko-KR" altLang="en-US" sz="1600" b="1" spc="-100" dirty="0" smtClean="0"/>
              <a:t>홈쇼핑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824642" y="3162345"/>
            <a:ext cx="4232341" cy="512970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그룹"/>
          <p:cNvGrpSpPr/>
          <p:nvPr/>
        </p:nvGrpSpPr>
        <p:grpSpPr>
          <a:xfrm>
            <a:off x="3826489" y="2964237"/>
            <a:ext cx="195622" cy="261608"/>
            <a:chOff x="4210" y="-11904"/>
            <a:chExt cx="195621" cy="261605"/>
          </a:xfrm>
        </p:grpSpPr>
        <p:sp>
          <p:nvSpPr>
            <p:cNvPr id="30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700542" y="2365703"/>
            <a:ext cx="3744416" cy="205481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P2P Care,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일반부동산담보를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부동산담보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],[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분류로 변경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P2P Care,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부동산 담보를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부동산담보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합산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 신설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투게더펀딩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핵심 데이터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 데이터항목값은 기존과 동일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4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1" y="1846256"/>
            <a:ext cx="8164917" cy="58982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err="1" smtClean="0"/>
              <a:t>투게더펀딩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2439" y="7732886"/>
            <a:ext cx="818197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▼▼▼  이어서  ▼▼▼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8700542" y="2365703"/>
            <a:ext cx="3744416" cy="205481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P2P Care,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일반부동산담보를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부동산담보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],[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분류로 변경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P2P Care,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부동산 담보를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부동산담보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합산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 신설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투게더펀딩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핵심 데이터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 데이터항목값은 기존과 동일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2439" y="1702240"/>
            <a:ext cx="818197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▼▼▼  이어서  ▼▼▼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213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2439" y="7732886"/>
            <a:ext cx="7316513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▼▼▼  이어서  ▼▼▼</a:t>
            </a:r>
            <a:endParaRPr lang="ko-KR" altLang="en-US"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err="1" smtClean="0"/>
              <a:t>투게더펀딩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0" y="1829662"/>
            <a:ext cx="7308811" cy="58949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452439" y="1702240"/>
            <a:ext cx="731651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▼▼▼  이어서  ▼▼▼</a:t>
            </a:r>
            <a:endParaRPr lang="ko-KR" altLang="en-US" sz="1050" dirty="0"/>
          </a:p>
        </p:txBody>
      </p:sp>
      <p:sp>
        <p:nvSpPr>
          <p:cNvPr id="10" name="직사각형 9"/>
          <p:cNvSpPr/>
          <p:nvPr/>
        </p:nvSpPr>
        <p:spPr>
          <a:xfrm>
            <a:off x="295948" y="1794983"/>
            <a:ext cx="1289213" cy="300399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"/>
          <p:cNvGrpSpPr/>
          <p:nvPr/>
        </p:nvGrpSpPr>
        <p:grpSpPr>
          <a:xfrm>
            <a:off x="288269" y="1748016"/>
            <a:ext cx="195622" cy="261608"/>
            <a:chOff x="4210" y="-11904"/>
            <a:chExt cx="195621" cy="261605"/>
          </a:xfrm>
        </p:grpSpPr>
        <p:sp>
          <p:nvSpPr>
            <p:cNvPr id="12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84176" y="2260278"/>
            <a:ext cx="6624736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Donut Chart" descr="&lt;SmartSettings&gt;&lt;SmartResize enabled=&quot;True&quot; minWidth=&quot;25&quot; minHeight=&quot;25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72440" y="2711322"/>
            <a:ext cx="2325521" cy="1426368"/>
            <a:chOff x="1943025" y="1477170"/>
            <a:chExt cx="2325521" cy="1426368"/>
          </a:xfrm>
        </p:grpSpPr>
        <p:grpSp>
          <p:nvGrpSpPr>
            <p:cNvPr id="20" name="Donut Slices"/>
            <p:cNvGrpSpPr/>
            <p:nvPr/>
          </p:nvGrpSpPr>
          <p:grpSpPr>
            <a:xfrm>
              <a:off x="2384350" y="1531938"/>
              <a:ext cx="1436687" cy="1371600"/>
              <a:chOff x="5508625" y="1531938"/>
              <a:chExt cx="1436687" cy="1371600"/>
            </a:xfrm>
          </p:grpSpPr>
          <p:sp>
            <p:nvSpPr>
              <p:cNvPr id="32" name="Slice"/>
              <p:cNvSpPr>
                <a:spLocks/>
              </p:cNvSpPr>
              <p:nvPr/>
            </p:nvSpPr>
            <p:spPr bwMode="auto">
              <a:xfrm>
                <a:off x="6226175" y="1531938"/>
                <a:ext cx="463550" cy="376238"/>
              </a:xfrm>
              <a:custGeom>
                <a:avLst/>
                <a:gdLst>
                  <a:gd name="T0" fmla="*/ 0 w 2278"/>
                  <a:gd name="T1" fmla="*/ 0 h 1847"/>
                  <a:gd name="T2" fmla="*/ 0 w 2278"/>
                  <a:gd name="T3" fmla="*/ 1278 h 1847"/>
                  <a:gd name="T4" fmla="*/ 1375 w 2278"/>
                  <a:gd name="T5" fmla="*/ 1847 h 1847"/>
                  <a:gd name="T6" fmla="*/ 2278 w 2278"/>
                  <a:gd name="T7" fmla="*/ 944 h 1847"/>
                  <a:gd name="T8" fmla="*/ 0 w 2278"/>
                  <a:gd name="T9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8" h="1847">
                    <a:moveTo>
                      <a:pt x="0" y="0"/>
                    </a:moveTo>
                    <a:lnTo>
                      <a:pt x="0" y="1278"/>
                    </a:lnTo>
                    <a:cubicBezTo>
                      <a:pt x="537" y="1278"/>
                      <a:pt x="1023" y="1495"/>
                      <a:pt x="1375" y="1847"/>
                    </a:cubicBezTo>
                    <a:lnTo>
                      <a:pt x="2278" y="944"/>
                    </a:lnTo>
                    <a:cubicBezTo>
                      <a:pt x="1674" y="340"/>
                      <a:pt x="854" y="0"/>
                      <a:pt x="0" y="0"/>
                    </a:cubicBezTo>
                    <a:close/>
                  </a:path>
                </a:pathLst>
              </a:custGeom>
              <a:solidFill>
                <a:srgbClr val="5DA1E5"/>
              </a:solidFill>
              <a:ln w="1111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Slice"/>
              <p:cNvSpPr>
                <a:spLocks/>
              </p:cNvSpPr>
              <p:nvPr/>
            </p:nvSpPr>
            <p:spPr bwMode="auto">
              <a:xfrm>
                <a:off x="6423025" y="1724025"/>
                <a:ext cx="522287" cy="1030288"/>
              </a:xfrm>
              <a:custGeom>
                <a:avLst/>
                <a:gdLst>
                  <a:gd name="T0" fmla="*/ 1306 w 2565"/>
                  <a:gd name="T1" fmla="*/ 0 h 5070"/>
                  <a:gd name="T2" fmla="*/ 403 w 2565"/>
                  <a:gd name="T3" fmla="*/ 903 h 5070"/>
                  <a:gd name="T4" fmla="*/ 973 w 2565"/>
                  <a:gd name="T5" fmla="*/ 2279 h 5070"/>
                  <a:gd name="T6" fmla="*/ 0 w 2565"/>
                  <a:gd name="T7" fmla="*/ 3964 h 5070"/>
                  <a:gd name="T8" fmla="*/ 639 w 2565"/>
                  <a:gd name="T9" fmla="*/ 5070 h 5070"/>
                  <a:gd name="T10" fmla="*/ 1306 w 2565"/>
                  <a:gd name="T11" fmla="*/ 4558 h 5070"/>
                  <a:gd name="T12" fmla="*/ 1306 w 2565"/>
                  <a:gd name="T13" fmla="*/ 0 h 5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5" h="5070">
                    <a:moveTo>
                      <a:pt x="1306" y="0"/>
                    </a:moveTo>
                    <a:lnTo>
                      <a:pt x="403" y="903"/>
                    </a:lnTo>
                    <a:cubicBezTo>
                      <a:pt x="755" y="1255"/>
                      <a:pt x="973" y="1742"/>
                      <a:pt x="973" y="2279"/>
                    </a:cubicBezTo>
                    <a:cubicBezTo>
                      <a:pt x="973" y="2999"/>
                      <a:pt x="582" y="3628"/>
                      <a:pt x="0" y="3964"/>
                    </a:cubicBezTo>
                    <a:lnTo>
                      <a:pt x="639" y="5070"/>
                    </a:lnTo>
                    <a:cubicBezTo>
                      <a:pt x="883" y="4930"/>
                      <a:pt x="1107" y="4757"/>
                      <a:pt x="1306" y="4558"/>
                    </a:cubicBezTo>
                    <a:cubicBezTo>
                      <a:pt x="2565" y="3299"/>
                      <a:pt x="2565" y="1259"/>
                      <a:pt x="1306" y="0"/>
                    </a:cubicBezTo>
                    <a:close/>
                  </a:path>
                </a:pathLst>
              </a:custGeom>
              <a:solidFill>
                <a:srgbClr val="2B4055"/>
              </a:solidFill>
              <a:ln w="1111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Slice"/>
              <p:cNvSpPr>
                <a:spLocks/>
              </p:cNvSpPr>
              <p:nvPr/>
            </p:nvSpPr>
            <p:spPr bwMode="auto">
              <a:xfrm>
                <a:off x="5761038" y="2466975"/>
                <a:ext cx="792162" cy="436563"/>
              </a:xfrm>
              <a:custGeom>
                <a:avLst/>
                <a:gdLst>
                  <a:gd name="T0" fmla="*/ 903 w 3890"/>
                  <a:gd name="T1" fmla="*/ 0 h 2145"/>
                  <a:gd name="T2" fmla="*/ 0 w 3890"/>
                  <a:gd name="T3" fmla="*/ 903 h 2145"/>
                  <a:gd name="T4" fmla="*/ 3890 w 3890"/>
                  <a:gd name="T5" fmla="*/ 1415 h 2145"/>
                  <a:gd name="T6" fmla="*/ 3251 w 3890"/>
                  <a:gd name="T7" fmla="*/ 309 h 2145"/>
                  <a:gd name="T8" fmla="*/ 2279 w 3890"/>
                  <a:gd name="T9" fmla="*/ 571 h 2145"/>
                  <a:gd name="T10" fmla="*/ 903 w 3890"/>
                  <a:gd name="T11" fmla="*/ 0 h 2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90" h="2145">
                    <a:moveTo>
                      <a:pt x="903" y="0"/>
                    </a:moveTo>
                    <a:lnTo>
                      <a:pt x="0" y="903"/>
                    </a:lnTo>
                    <a:cubicBezTo>
                      <a:pt x="1031" y="1935"/>
                      <a:pt x="2627" y="2145"/>
                      <a:pt x="3890" y="1415"/>
                    </a:cubicBezTo>
                    <a:lnTo>
                      <a:pt x="3251" y="309"/>
                    </a:lnTo>
                    <a:cubicBezTo>
                      <a:pt x="2965" y="475"/>
                      <a:pt x="2633" y="571"/>
                      <a:pt x="2279" y="571"/>
                    </a:cubicBezTo>
                    <a:cubicBezTo>
                      <a:pt x="1741" y="571"/>
                      <a:pt x="1255" y="352"/>
                      <a:pt x="903" y="0"/>
                    </a:cubicBezTo>
                    <a:close/>
                  </a:path>
                </a:pathLst>
              </a:custGeom>
              <a:solidFill>
                <a:srgbClr val="10A88E"/>
              </a:solidFill>
              <a:ln w="1111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Slice"/>
              <p:cNvSpPr>
                <a:spLocks/>
              </p:cNvSpPr>
              <p:nvPr/>
            </p:nvSpPr>
            <p:spPr bwMode="auto">
              <a:xfrm>
                <a:off x="5508625" y="1860550"/>
                <a:ext cx="436562" cy="790575"/>
              </a:xfrm>
              <a:custGeom>
                <a:avLst/>
                <a:gdLst>
                  <a:gd name="T0" fmla="*/ 729 w 2145"/>
                  <a:gd name="T1" fmla="*/ 0 h 3890"/>
                  <a:gd name="T2" fmla="*/ 1242 w 2145"/>
                  <a:gd name="T3" fmla="*/ 3890 h 3890"/>
                  <a:gd name="T4" fmla="*/ 2145 w 2145"/>
                  <a:gd name="T5" fmla="*/ 2987 h 3890"/>
                  <a:gd name="T6" fmla="*/ 1575 w 2145"/>
                  <a:gd name="T7" fmla="*/ 1611 h 3890"/>
                  <a:gd name="T8" fmla="*/ 1836 w 2145"/>
                  <a:gd name="T9" fmla="*/ 638 h 3890"/>
                  <a:gd name="T10" fmla="*/ 729 w 2145"/>
                  <a:gd name="T11" fmla="*/ 0 h 3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45" h="3890">
                    <a:moveTo>
                      <a:pt x="729" y="0"/>
                    </a:moveTo>
                    <a:cubicBezTo>
                      <a:pt x="0" y="1263"/>
                      <a:pt x="210" y="2859"/>
                      <a:pt x="1242" y="3890"/>
                    </a:cubicBezTo>
                    <a:lnTo>
                      <a:pt x="2145" y="2987"/>
                    </a:lnTo>
                    <a:cubicBezTo>
                      <a:pt x="1793" y="2635"/>
                      <a:pt x="1575" y="2148"/>
                      <a:pt x="1575" y="1611"/>
                    </a:cubicBezTo>
                    <a:cubicBezTo>
                      <a:pt x="1575" y="1256"/>
                      <a:pt x="1670" y="925"/>
                      <a:pt x="1836" y="638"/>
                    </a:cubicBezTo>
                    <a:lnTo>
                      <a:pt x="729" y="0"/>
                    </a:lnTo>
                    <a:close/>
                  </a:path>
                </a:pathLst>
              </a:custGeom>
              <a:solidFill>
                <a:srgbClr val="BB5787"/>
              </a:solidFill>
              <a:ln w="1111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Slice"/>
              <p:cNvSpPr>
                <a:spLocks/>
              </p:cNvSpPr>
              <p:nvPr/>
            </p:nvSpPr>
            <p:spPr bwMode="auto">
              <a:xfrm>
                <a:off x="5657850" y="1531938"/>
                <a:ext cx="568325" cy="457200"/>
              </a:xfrm>
              <a:custGeom>
                <a:avLst/>
                <a:gdLst>
                  <a:gd name="T0" fmla="*/ 2792 w 2792"/>
                  <a:gd name="T1" fmla="*/ 0 h 2250"/>
                  <a:gd name="T2" fmla="*/ 0 w 2792"/>
                  <a:gd name="T3" fmla="*/ 1612 h 2250"/>
                  <a:gd name="T4" fmla="*/ 1107 w 2792"/>
                  <a:gd name="T5" fmla="*/ 2250 h 2250"/>
                  <a:gd name="T6" fmla="*/ 2792 w 2792"/>
                  <a:gd name="T7" fmla="*/ 1278 h 2250"/>
                  <a:gd name="T8" fmla="*/ 2792 w 2792"/>
                  <a:gd name="T9" fmla="*/ 0 h 2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2" h="2250">
                    <a:moveTo>
                      <a:pt x="2792" y="0"/>
                    </a:moveTo>
                    <a:cubicBezTo>
                      <a:pt x="1640" y="0"/>
                      <a:pt x="576" y="615"/>
                      <a:pt x="0" y="1612"/>
                    </a:cubicBezTo>
                    <a:lnTo>
                      <a:pt x="1107" y="2250"/>
                    </a:lnTo>
                    <a:cubicBezTo>
                      <a:pt x="1444" y="1669"/>
                      <a:pt x="2072" y="1278"/>
                      <a:pt x="2792" y="1278"/>
                    </a:cubicBezTo>
                    <a:lnTo>
                      <a:pt x="2792" y="0"/>
                    </a:lnTo>
                    <a:close/>
                  </a:path>
                </a:pathLst>
              </a:custGeom>
              <a:solidFill>
                <a:srgbClr val="E1B30B"/>
              </a:solidFill>
              <a:ln w="1111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1" name="Labels"/>
            <p:cNvGrpSpPr/>
            <p:nvPr/>
          </p:nvGrpSpPr>
          <p:grpSpPr>
            <a:xfrm>
              <a:off x="1943025" y="1477170"/>
              <a:ext cx="2325521" cy="1423142"/>
              <a:chOff x="5067300" y="1477170"/>
              <a:chExt cx="2325521" cy="1423142"/>
            </a:xfrm>
          </p:grpSpPr>
          <p:sp>
            <p:nvSpPr>
              <p:cNvPr id="22" name="Label"/>
              <p:cNvSpPr>
                <a:spLocks noChangeArrowheads="1"/>
              </p:cNvSpPr>
              <p:nvPr/>
            </p:nvSpPr>
            <p:spPr bwMode="auto">
              <a:xfrm>
                <a:off x="5273676" y="1540668"/>
                <a:ext cx="30617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E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3" name="Label"/>
              <p:cNvSpPr>
                <a:spLocks noChangeArrowheads="1"/>
              </p:cNvSpPr>
              <p:nvPr/>
            </p:nvSpPr>
            <p:spPr bwMode="auto">
              <a:xfrm>
                <a:off x="5067300" y="2276475"/>
                <a:ext cx="31899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D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4" name="Label"/>
              <p:cNvSpPr>
                <a:spLocks noChangeArrowheads="1"/>
              </p:cNvSpPr>
              <p:nvPr/>
            </p:nvSpPr>
            <p:spPr bwMode="auto">
              <a:xfrm>
                <a:off x="5394325" y="2823368"/>
                <a:ext cx="31418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C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5" name="Label"/>
              <p:cNvSpPr>
                <a:spLocks noChangeArrowheads="1"/>
              </p:cNvSpPr>
              <p:nvPr/>
            </p:nvSpPr>
            <p:spPr bwMode="auto">
              <a:xfrm>
                <a:off x="7081838" y="2272505"/>
                <a:ext cx="31098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B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6" name="Label"/>
              <p:cNvSpPr>
                <a:spLocks noChangeArrowheads="1"/>
              </p:cNvSpPr>
              <p:nvPr/>
            </p:nvSpPr>
            <p:spPr bwMode="auto">
              <a:xfrm>
                <a:off x="6879431" y="1477170"/>
                <a:ext cx="31579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A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7" name="Line"/>
              <p:cNvSpPr>
                <a:spLocks/>
              </p:cNvSpPr>
              <p:nvPr/>
            </p:nvSpPr>
            <p:spPr bwMode="auto">
              <a:xfrm>
                <a:off x="6491288" y="1516063"/>
                <a:ext cx="371475" cy="46038"/>
              </a:xfrm>
              <a:custGeom>
                <a:avLst/>
                <a:gdLst>
                  <a:gd name="T0" fmla="*/ 0 w 1832"/>
                  <a:gd name="T1" fmla="*/ 228 h 228"/>
                  <a:gd name="T2" fmla="*/ 149 w 1832"/>
                  <a:gd name="T3" fmla="*/ 0 h 228"/>
                  <a:gd name="T4" fmla="*/ 1832 w 1832"/>
                  <a:gd name="T5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32" h="228">
                    <a:moveTo>
                      <a:pt x="0" y="228"/>
                    </a:moveTo>
                    <a:lnTo>
                      <a:pt x="149" y="0"/>
                    </a:lnTo>
                    <a:lnTo>
                      <a:pt x="1832" y="0"/>
                    </a:lnTo>
                  </a:path>
                </a:pathLst>
              </a:custGeom>
              <a:noFill/>
              <a:ln w="6350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Line"/>
              <p:cNvSpPr>
                <a:spLocks/>
              </p:cNvSpPr>
              <p:nvPr/>
            </p:nvSpPr>
            <p:spPr bwMode="auto">
              <a:xfrm>
                <a:off x="6878638" y="2293938"/>
                <a:ext cx="182562" cy="19050"/>
              </a:xfrm>
              <a:custGeom>
                <a:avLst/>
                <a:gdLst>
                  <a:gd name="T0" fmla="*/ 0 w 894"/>
                  <a:gd name="T1" fmla="*/ 0 h 92"/>
                  <a:gd name="T2" fmla="*/ 317 w 894"/>
                  <a:gd name="T3" fmla="*/ 92 h 92"/>
                  <a:gd name="T4" fmla="*/ 894 w 894"/>
                  <a:gd name="T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94" h="92">
                    <a:moveTo>
                      <a:pt x="0" y="0"/>
                    </a:moveTo>
                    <a:lnTo>
                      <a:pt x="317" y="92"/>
                    </a:lnTo>
                    <a:lnTo>
                      <a:pt x="894" y="92"/>
                    </a:lnTo>
                  </a:path>
                </a:pathLst>
              </a:custGeom>
              <a:noFill/>
              <a:ln w="6350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Line"/>
              <p:cNvSpPr>
                <a:spLocks/>
              </p:cNvSpPr>
              <p:nvPr/>
            </p:nvSpPr>
            <p:spPr bwMode="auto">
              <a:xfrm>
                <a:off x="5721350" y="2816225"/>
                <a:ext cx="284162" cy="42863"/>
              </a:xfrm>
              <a:custGeom>
                <a:avLst/>
                <a:gdLst>
                  <a:gd name="T0" fmla="*/ 1396 w 1396"/>
                  <a:gd name="T1" fmla="*/ 0 h 210"/>
                  <a:gd name="T2" fmla="*/ 1227 w 1396"/>
                  <a:gd name="T3" fmla="*/ 210 h 210"/>
                  <a:gd name="T4" fmla="*/ 0 w 1396"/>
                  <a:gd name="T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96" h="210">
                    <a:moveTo>
                      <a:pt x="1396" y="0"/>
                    </a:moveTo>
                    <a:lnTo>
                      <a:pt x="1227" y="210"/>
                    </a:lnTo>
                    <a:lnTo>
                      <a:pt x="0" y="210"/>
                    </a:lnTo>
                  </a:path>
                </a:pathLst>
              </a:custGeom>
              <a:noFill/>
              <a:ln w="6350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Line"/>
              <p:cNvSpPr>
                <a:spLocks/>
              </p:cNvSpPr>
              <p:nvPr/>
            </p:nvSpPr>
            <p:spPr bwMode="auto">
              <a:xfrm>
                <a:off x="5402263" y="2295525"/>
                <a:ext cx="152400" cy="20638"/>
              </a:xfrm>
              <a:custGeom>
                <a:avLst/>
                <a:gdLst>
                  <a:gd name="T0" fmla="*/ 748 w 748"/>
                  <a:gd name="T1" fmla="*/ 0 h 100"/>
                  <a:gd name="T2" fmla="*/ 469 w 748"/>
                  <a:gd name="T3" fmla="*/ 100 h 100"/>
                  <a:gd name="T4" fmla="*/ 0 w 748"/>
                  <a:gd name="T5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8" h="100">
                    <a:moveTo>
                      <a:pt x="748" y="0"/>
                    </a:moveTo>
                    <a:lnTo>
                      <a:pt x="469" y="100"/>
                    </a:lnTo>
                    <a:lnTo>
                      <a:pt x="0" y="100"/>
                    </a:lnTo>
                  </a:path>
                </a:pathLst>
              </a:custGeom>
              <a:noFill/>
              <a:ln w="6350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Line"/>
              <p:cNvSpPr>
                <a:spLocks/>
              </p:cNvSpPr>
              <p:nvPr/>
            </p:nvSpPr>
            <p:spPr bwMode="auto">
              <a:xfrm>
                <a:off x="5592763" y="1581150"/>
                <a:ext cx="284162" cy="42863"/>
              </a:xfrm>
              <a:custGeom>
                <a:avLst/>
                <a:gdLst>
                  <a:gd name="T0" fmla="*/ 1397 w 1397"/>
                  <a:gd name="T1" fmla="*/ 209 h 209"/>
                  <a:gd name="T2" fmla="*/ 1197 w 1397"/>
                  <a:gd name="T3" fmla="*/ 0 h 209"/>
                  <a:gd name="T4" fmla="*/ 0 w 1397"/>
                  <a:gd name="T5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97" h="209">
                    <a:moveTo>
                      <a:pt x="1397" y="209"/>
                    </a:moveTo>
                    <a:lnTo>
                      <a:pt x="1197" y="0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1711652" y="3132479"/>
            <a:ext cx="102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pc="-100" dirty="0" smtClean="0"/>
              <a:t>동산</a:t>
            </a:r>
            <a:endParaRPr lang="en-US" altLang="ko-KR" sz="1800" spc="-100" dirty="0" smtClean="0"/>
          </a:p>
          <a:p>
            <a:pPr algn="ctr"/>
            <a:r>
              <a:rPr lang="ko-KR" altLang="en-US" sz="1800" spc="-100" dirty="0" smtClean="0"/>
              <a:t>담보</a:t>
            </a:r>
          </a:p>
        </p:txBody>
      </p:sp>
      <p:grpSp>
        <p:nvGrpSpPr>
          <p:cNvPr id="38" name="Donut Chart" descr="&lt;SmartSettings&gt;&lt;SmartResize enabled=&quot;True&quot; minWidth=&quot;25&quot; minHeight=&quot;25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416831" y="2711322"/>
            <a:ext cx="2325521" cy="1426368"/>
            <a:chOff x="1943025" y="1477170"/>
            <a:chExt cx="2325521" cy="1426368"/>
          </a:xfrm>
        </p:grpSpPr>
        <p:grpSp>
          <p:nvGrpSpPr>
            <p:cNvPr id="39" name="Donut Slices"/>
            <p:cNvGrpSpPr/>
            <p:nvPr/>
          </p:nvGrpSpPr>
          <p:grpSpPr>
            <a:xfrm>
              <a:off x="2384350" y="1531938"/>
              <a:ext cx="1436687" cy="1371600"/>
              <a:chOff x="5508625" y="1531938"/>
              <a:chExt cx="1436687" cy="1371600"/>
            </a:xfrm>
          </p:grpSpPr>
          <p:sp>
            <p:nvSpPr>
              <p:cNvPr id="51" name="Slice"/>
              <p:cNvSpPr>
                <a:spLocks/>
              </p:cNvSpPr>
              <p:nvPr/>
            </p:nvSpPr>
            <p:spPr bwMode="auto">
              <a:xfrm>
                <a:off x="6226175" y="1531938"/>
                <a:ext cx="463550" cy="376238"/>
              </a:xfrm>
              <a:custGeom>
                <a:avLst/>
                <a:gdLst>
                  <a:gd name="T0" fmla="*/ 0 w 2278"/>
                  <a:gd name="T1" fmla="*/ 0 h 1847"/>
                  <a:gd name="T2" fmla="*/ 0 w 2278"/>
                  <a:gd name="T3" fmla="*/ 1278 h 1847"/>
                  <a:gd name="T4" fmla="*/ 1375 w 2278"/>
                  <a:gd name="T5" fmla="*/ 1847 h 1847"/>
                  <a:gd name="T6" fmla="*/ 2278 w 2278"/>
                  <a:gd name="T7" fmla="*/ 944 h 1847"/>
                  <a:gd name="T8" fmla="*/ 0 w 2278"/>
                  <a:gd name="T9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8" h="1847">
                    <a:moveTo>
                      <a:pt x="0" y="0"/>
                    </a:moveTo>
                    <a:lnTo>
                      <a:pt x="0" y="1278"/>
                    </a:lnTo>
                    <a:cubicBezTo>
                      <a:pt x="537" y="1278"/>
                      <a:pt x="1023" y="1495"/>
                      <a:pt x="1375" y="1847"/>
                    </a:cubicBezTo>
                    <a:lnTo>
                      <a:pt x="2278" y="944"/>
                    </a:lnTo>
                    <a:cubicBezTo>
                      <a:pt x="1674" y="340"/>
                      <a:pt x="854" y="0"/>
                      <a:pt x="0" y="0"/>
                    </a:cubicBezTo>
                    <a:close/>
                  </a:path>
                </a:pathLst>
              </a:custGeom>
              <a:solidFill>
                <a:srgbClr val="5DA1E5"/>
              </a:solidFill>
              <a:ln w="1111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Slice"/>
              <p:cNvSpPr>
                <a:spLocks/>
              </p:cNvSpPr>
              <p:nvPr/>
            </p:nvSpPr>
            <p:spPr bwMode="auto">
              <a:xfrm>
                <a:off x="6423025" y="1724025"/>
                <a:ext cx="522287" cy="1030288"/>
              </a:xfrm>
              <a:custGeom>
                <a:avLst/>
                <a:gdLst>
                  <a:gd name="T0" fmla="*/ 1306 w 2565"/>
                  <a:gd name="T1" fmla="*/ 0 h 5070"/>
                  <a:gd name="T2" fmla="*/ 403 w 2565"/>
                  <a:gd name="T3" fmla="*/ 903 h 5070"/>
                  <a:gd name="T4" fmla="*/ 973 w 2565"/>
                  <a:gd name="T5" fmla="*/ 2279 h 5070"/>
                  <a:gd name="T6" fmla="*/ 0 w 2565"/>
                  <a:gd name="T7" fmla="*/ 3964 h 5070"/>
                  <a:gd name="T8" fmla="*/ 639 w 2565"/>
                  <a:gd name="T9" fmla="*/ 5070 h 5070"/>
                  <a:gd name="T10" fmla="*/ 1306 w 2565"/>
                  <a:gd name="T11" fmla="*/ 4558 h 5070"/>
                  <a:gd name="T12" fmla="*/ 1306 w 2565"/>
                  <a:gd name="T13" fmla="*/ 0 h 5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5" h="5070">
                    <a:moveTo>
                      <a:pt x="1306" y="0"/>
                    </a:moveTo>
                    <a:lnTo>
                      <a:pt x="403" y="903"/>
                    </a:lnTo>
                    <a:cubicBezTo>
                      <a:pt x="755" y="1255"/>
                      <a:pt x="973" y="1742"/>
                      <a:pt x="973" y="2279"/>
                    </a:cubicBezTo>
                    <a:cubicBezTo>
                      <a:pt x="973" y="2999"/>
                      <a:pt x="582" y="3628"/>
                      <a:pt x="0" y="3964"/>
                    </a:cubicBezTo>
                    <a:lnTo>
                      <a:pt x="639" y="5070"/>
                    </a:lnTo>
                    <a:cubicBezTo>
                      <a:pt x="883" y="4930"/>
                      <a:pt x="1107" y="4757"/>
                      <a:pt x="1306" y="4558"/>
                    </a:cubicBezTo>
                    <a:cubicBezTo>
                      <a:pt x="2565" y="3299"/>
                      <a:pt x="2565" y="1259"/>
                      <a:pt x="1306" y="0"/>
                    </a:cubicBezTo>
                    <a:close/>
                  </a:path>
                </a:pathLst>
              </a:custGeom>
              <a:solidFill>
                <a:srgbClr val="2B4055"/>
              </a:solidFill>
              <a:ln w="1111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Slice"/>
              <p:cNvSpPr>
                <a:spLocks/>
              </p:cNvSpPr>
              <p:nvPr/>
            </p:nvSpPr>
            <p:spPr bwMode="auto">
              <a:xfrm>
                <a:off x="5761038" y="2466975"/>
                <a:ext cx="792162" cy="436563"/>
              </a:xfrm>
              <a:custGeom>
                <a:avLst/>
                <a:gdLst>
                  <a:gd name="T0" fmla="*/ 903 w 3890"/>
                  <a:gd name="T1" fmla="*/ 0 h 2145"/>
                  <a:gd name="T2" fmla="*/ 0 w 3890"/>
                  <a:gd name="T3" fmla="*/ 903 h 2145"/>
                  <a:gd name="T4" fmla="*/ 3890 w 3890"/>
                  <a:gd name="T5" fmla="*/ 1415 h 2145"/>
                  <a:gd name="T6" fmla="*/ 3251 w 3890"/>
                  <a:gd name="T7" fmla="*/ 309 h 2145"/>
                  <a:gd name="T8" fmla="*/ 2279 w 3890"/>
                  <a:gd name="T9" fmla="*/ 571 h 2145"/>
                  <a:gd name="T10" fmla="*/ 903 w 3890"/>
                  <a:gd name="T11" fmla="*/ 0 h 2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90" h="2145">
                    <a:moveTo>
                      <a:pt x="903" y="0"/>
                    </a:moveTo>
                    <a:lnTo>
                      <a:pt x="0" y="903"/>
                    </a:lnTo>
                    <a:cubicBezTo>
                      <a:pt x="1031" y="1935"/>
                      <a:pt x="2627" y="2145"/>
                      <a:pt x="3890" y="1415"/>
                    </a:cubicBezTo>
                    <a:lnTo>
                      <a:pt x="3251" y="309"/>
                    </a:lnTo>
                    <a:cubicBezTo>
                      <a:pt x="2965" y="475"/>
                      <a:pt x="2633" y="571"/>
                      <a:pt x="2279" y="571"/>
                    </a:cubicBezTo>
                    <a:cubicBezTo>
                      <a:pt x="1741" y="571"/>
                      <a:pt x="1255" y="352"/>
                      <a:pt x="903" y="0"/>
                    </a:cubicBezTo>
                    <a:close/>
                  </a:path>
                </a:pathLst>
              </a:custGeom>
              <a:solidFill>
                <a:srgbClr val="10A88E"/>
              </a:solidFill>
              <a:ln w="1111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Slice"/>
              <p:cNvSpPr>
                <a:spLocks/>
              </p:cNvSpPr>
              <p:nvPr/>
            </p:nvSpPr>
            <p:spPr bwMode="auto">
              <a:xfrm>
                <a:off x="5508625" y="1860550"/>
                <a:ext cx="436562" cy="790575"/>
              </a:xfrm>
              <a:custGeom>
                <a:avLst/>
                <a:gdLst>
                  <a:gd name="T0" fmla="*/ 729 w 2145"/>
                  <a:gd name="T1" fmla="*/ 0 h 3890"/>
                  <a:gd name="T2" fmla="*/ 1242 w 2145"/>
                  <a:gd name="T3" fmla="*/ 3890 h 3890"/>
                  <a:gd name="T4" fmla="*/ 2145 w 2145"/>
                  <a:gd name="T5" fmla="*/ 2987 h 3890"/>
                  <a:gd name="T6" fmla="*/ 1575 w 2145"/>
                  <a:gd name="T7" fmla="*/ 1611 h 3890"/>
                  <a:gd name="T8" fmla="*/ 1836 w 2145"/>
                  <a:gd name="T9" fmla="*/ 638 h 3890"/>
                  <a:gd name="T10" fmla="*/ 729 w 2145"/>
                  <a:gd name="T11" fmla="*/ 0 h 3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45" h="3890">
                    <a:moveTo>
                      <a:pt x="729" y="0"/>
                    </a:moveTo>
                    <a:cubicBezTo>
                      <a:pt x="0" y="1263"/>
                      <a:pt x="210" y="2859"/>
                      <a:pt x="1242" y="3890"/>
                    </a:cubicBezTo>
                    <a:lnTo>
                      <a:pt x="2145" y="2987"/>
                    </a:lnTo>
                    <a:cubicBezTo>
                      <a:pt x="1793" y="2635"/>
                      <a:pt x="1575" y="2148"/>
                      <a:pt x="1575" y="1611"/>
                    </a:cubicBezTo>
                    <a:cubicBezTo>
                      <a:pt x="1575" y="1256"/>
                      <a:pt x="1670" y="925"/>
                      <a:pt x="1836" y="638"/>
                    </a:cubicBezTo>
                    <a:lnTo>
                      <a:pt x="729" y="0"/>
                    </a:lnTo>
                    <a:close/>
                  </a:path>
                </a:pathLst>
              </a:custGeom>
              <a:solidFill>
                <a:srgbClr val="BB5787"/>
              </a:solidFill>
              <a:ln w="1111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Slice"/>
              <p:cNvSpPr>
                <a:spLocks/>
              </p:cNvSpPr>
              <p:nvPr/>
            </p:nvSpPr>
            <p:spPr bwMode="auto">
              <a:xfrm>
                <a:off x="5657850" y="1531938"/>
                <a:ext cx="568325" cy="457200"/>
              </a:xfrm>
              <a:custGeom>
                <a:avLst/>
                <a:gdLst>
                  <a:gd name="T0" fmla="*/ 2792 w 2792"/>
                  <a:gd name="T1" fmla="*/ 0 h 2250"/>
                  <a:gd name="T2" fmla="*/ 0 w 2792"/>
                  <a:gd name="T3" fmla="*/ 1612 h 2250"/>
                  <a:gd name="T4" fmla="*/ 1107 w 2792"/>
                  <a:gd name="T5" fmla="*/ 2250 h 2250"/>
                  <a:gd name="T6" fmla="*/ 2792 w 2792"/>
                  <a:gd name="T7" fmla="*/ 1278 h 2250"/>
                  <a:gd name="T8" fmla="*/ 2792 w 2792"/>
                  <a:gd name="T9" fmla="*/ 0 h 2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2" h="2250">
                    <a:moveTo>
                      <a:pt x="2792" y="0"/>
                    </a:moveTo>
                    <a:cubicBezTo>
                      <a:pt x="1640" y="0"/>
                      <a:pt x="576" y="615"/>
                      <a:pt x="0" y="1612"/>
                    </a:cubicBezTo>
                    <a:lnTo>
                      <a:pt x="1107" y="2250"/>
                    </a:lnTo>
                    <a:cubicBezTo>
                      <a:pt x="1444" y="1669"/>
                      <a:pt x="2072" y="1278"/>
                      <a:pt x="2792" y="1278"/>
                    </a:cubicBezTo>
                    <a:lnTo>
                      <a:pt x="2792" y="0"/>
                    </a:lnTo>
                    <a:close/>
                  </a:path>
                </a:pathLst>
              </a:custGeom>
              <a:solidFill>
                <a:srgbClr val="E1B30B"/>
              </a:solidFill>
              <a:ln w="1111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0" name="Labels"/>
            <p:cNvGrpSpPr/>
            <p:nvPr/>
          </p:nvGrpSpPr>
          <p:grpSpPr>
            <a:xfrm>
              <a:off x="1943025" y="1477170"/>
              <a:ext cx="2325521" cy="1423142"/>
              <a:chOff x="5067300" y="1477170"/>
              <a:chExt cx="2325521" cy="1423142"/>
            </a:xfrm>
          </p:grpSpPr>
          <p:sp>
            <p:nvSpPr>
              <p:cNvPr id="41" name="Label"/>
              <p:cNvSpPr>
                <a:spLocks noChangeArrowheads="1"/>
              </p:cNvSpPr>
              <p:nvPr/>
            </p:nvSpPr>
            <p:spPr bwMode="auto">
              <a:xfrm>
                <a:off x="5273676" y="1540668"/>
                <a:ext cx="30617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E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42" name="Label"/>
              <p:cNvSpPr>
                <a:spLocks noChangeArrowheads="1"/>
              </p:cNvSpPr>
              <p:nvPr/>
            </p:nvSpPr>
            <p:spPr bwMode="auto">
              <a:xfrm>
                <a:off x="5067300" y="2276475"/>
                <a:ext cx="31899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D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43" name="Label"/>
              <p:cNvSpPr>
                <a:spLocks noChangeArrowheads="1"/>
              </p:cNvSpPr>
              <p:nvPr/>
            </p:nvSpPr>
            <p:spPr bwMode="auto">
              <a:xfrm>
                <a:off x="5394325" y="2823368"/>
                <a:ext cx="31418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C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44" name="Label"/>
              <p:cNvSpPr>
                <a:spLocks noChangeArrowheads="1"/>
              </p:cNvSpPr>
              <p:nvPr/>
            </p:nvSpPr>
            <p:spPr bwMode="auto">
              <a:xfrm>
                <a:off x="7081838" y="2272505"/>
                <a:ext cx="31098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B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45" name="Label"/>
              <p:cNvSpPr>
                <a:spLocks noChangeArrowheads="1"/>
              </p:cNvSpPr>
              <p:nvPr/>
            </p:nvSpPr>
            <p:spPr bwMode="auto">
              <a:xfrm>
                <a:off x="6879431" y="1477170"/>
                <a:ext cx="31579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A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46" name="Line"/>
              <p:cNvSpPr>
                <a:spLocks/>
              </p:cNvSpPr>
              <p:nvPr/>
            </p:nvSpPr>
            <p:spPr bwMode="auto">
              <a:xfrm>
                <a:off x="6491288" y="1516063"/>
                <a:ext cx="371475" cy="46038"/>
              </a:xfrm>
              <a:custGeom>
                <a:avLst/>
                <a:gdLst>
                  <a:gd name="T0" fmla="*/ 0 w 1832"/>
                  <a:gd name="T1" fmla="*/ 228 h 228"/>
                  <a:gd name="T2" fmla="*/ 149 w 1832"/>
                  <a:gd name="T3" fmla="*/ 0 h 228"/>
                  <a:gd name="T4" fmla="*/ 1832 w 1832"/>
                  <a:gd name="T5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32" h="228">
                    <a:moveTo>
                      <a:pt x="0" y="228"/>
                    </a:moveTo>
                    <a:lnTo>
                      <a:pt x="149" y="0"/>
                    </a:lnTo>
                    <a:lnTo>
                      <a:pt x="1832" y="0"/>
                    </a:lnTo>
                  </a:path>
                </a:pathLst>
              </a:custGeom>
              <a:noFill/>
              <a:ln w="6350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Line"/>
              <p:cNvSpPr>
                <a:spLocks/>
              </p:cNvSpPr>
              <p:nvPr/>
            </p:nvSpPr>
            <p:spPr bwMode="auto">
              <a:xfrm>
                <a:off x="6878638" y="2293938"/>
                <a:ext cx="182562" cy="19050"/>
              </a:xfrm>
              <a:custGeom>
                <a:avLst/>
                <a:gdLst>
                  <a:gd name="T0" fmla="*/ 0 w 894"/>
                  <a:gd name="T1" fmla="*/ 0 h 92"/>
                  <a:gd name="T2" fmla="*/ 317 w 894"/>
                  <a:gd name="T3" fmla="*/ 92 h 92"/>
                  <a:gd name="T4" fmla="*/ 894 w 894"/>
                  <a:gd name="T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94" h="92">
                    <a:moveTo>
                      <a:pt x="0" y="0"/>
                    </a:moveTo>
                    <a:lnTo>
                      <a:pt x="317" y="92"/>
                    </a:lnTo>
                    <a:lnTo>
                      <a:pt x="894" y="92"/>
                    </a:lnTo>
                  </a:path>
                </a:pathLst>
              </a:custGeom>
              <a:noFill/>
              <a:ln w="6350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Line"/>
              <p:cNvSpPr>
                <a:spLocks/>
              </p:cNvSpPr>
              <p:nvPr/>
            </p:nvSpPr>
            <p:spPr bwMode="auto">
              <a:xfrm>
                <a:off x="5721350" y="2816225"/>
                <a:ext cx="284162" cy="42863"/>
              </a:xfrm>
              <a:custGeom>
                <a:avLst/>
                <a:gdLst>
                  <a:gd name="T0" fmla="*/ 1396 w 1396"/>
                  <a:gd name="T1" fmla="*/ 0 h 210"/>
                  <a:gd name="T2" fmla="*/ 1227 w 1396"/>
                  <a:gd name="T3" fmla="*/ 210 h 210"/>
                  <a:gd name="T4" fmla="*/ 0 w 1396"/>
                  <a:gd name="T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96" h="210">
                    <a:moveTo>
                      <a:pt x="1396" y="0"/>
                    </a:moveTo>
                    <a:lnTo>
                      <a:pt x="1227" y="210"/>
                    </a:lnTo>
                    <a:lnTo>
                      <a:pt x="0" y="210"/>
                    </a:lnTo>
                  </a:path>
                </a:pathLst>
              </a:custGeom>
              <a:noFill/>
              <a:ln w="6350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" name="Line"/>
              <p:cNvSpPr>
                <a:spLocks/>
              </p:cNvSpPr>
              <p:nvPr/>
            </p:nvSpPr>
            <p:spPr bwMode="auto">
              <a:xfrm>
                <a:off x="5402263" y="2295525"/>
                <a:ext cx="152400" cy="20638"/>
              </a:xfrm>
              <a:custGeom>
                <a:avLst/>
                <a:gdLst>
                  <a:gd name="T0" fmla="*/ 748 w 748"/>
                  <a:gd name="T1" fmla="*/ 0 h 100"/>
                  <a:gd name="T2" fmla="*/ 469 w 748"/>
                  <a:gd name="T3" fmla="*/ 100 h 100"/>
                  <a:gd name="T4" fmla="*/ 0 w 748"/>
                  <a:gd name="T5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8" h="100">
                    <a:moveTo>
                      <a:pt x="748" y="0"/>
                    </a:moveTo>
                    <a:lnTo>
                      <a:pt x="469" y="100"/>
                    </a:lnTo>
                    <a:lnTo>
                      <a:pt x="0" y="100"/>
                    </a:lnTo>
                  </a:path>
                </a:pathLst>
              </a:custGeom>
              <a:noFill/>
              <a:ln w="6350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" name="Line"/>
              <p:cNvSpPr>
                <a:spLocks/>
              </p:cNvSpPr>
              <p:nvPr/>
            </p:nvSpPr>
            <p:spPr bwMode="auto">
              <a:xfrm>
                <a:off x="5592763" y="1581150"/>
                <a:ext cx="284162" cy="42863"/>
              </a:xfrm>
              <a:custGeom>
                <a:avLst/>
                <a:gdLst>
                  <a:gd name="T0" fmla="*/ 1397 w 1397"/>
                  <a:gd name="T1" fmla="*/ 209 h 209"/>
                  <a:gd name="T2" fmla="*/ 1197 w 1397"/>
                  <a:gd name="T3" fmla="*/ 0 h 209"/>
                  <a:gd name="T4" fmla="*/ 0 w 1397"/>
                  <a:gd name="T5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97" h="209">
                    <a:moveTo>
                      <a:pt x="1397" y="209"/>
                    </a:moveTo>
                    <a:lnTo>
                      <a:pt x="1197" y="0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5056043" y="3274678"/>
            <a:ext cx="10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pc="-100" smtClean="0"/>
              <a:t>홈쇼핑</a:t>
            </a:r>
            <a:endParaRPr lang="ko-KR" altLang="en-US" sz="1800" spc="-100" dirty="0" smtClean="0"/>
          </a:p>
        </p:txBody>
      </p:sp>
      <p:sp>
        <p:nvSpPr>
          <p:cNvPr id="14" name="자유형 13"/>
          <p:cNvSpPr/>
          <p:nvPr/>
        </p:nvSpPr>
        <p:spPr>
          <a:xfrm>
            <a:off x="904240" y="5557520"/>
            <a:ext cx="6502400" cy="1493520"/>
          </a:xfrm>
          <a:custGeom>
            <a:avLst/>
            <a:gdLst>
              <a:gd name="connsiteX0" fmla="*/ 0 w 6502400"/>
              <a:gd name="connsiteY0" fmla="*/ 1493520 h 1493520"/>
              <a:gd name="connsiteX1" fmla="*/ 589280 w 6502400"/>
              <a:gd name="connsiteY1" fmla="*/ 528320 h 1493520"/>
              <a:gd name="connsiteX2" fmla="*/ 1178560 w 6502400"/>
              <a:gd name="connsiteY2" fmla="*/ 1178560 h 1493520"/>
              <a:gd name="connsiteX3" fmla="*/ 1788160 w 6502400"/>
              <a:gd name="connsiteY3" fmla="*/ 904240 h 1493520"/>
              <a:gd name="connsiteX4" fmla="*/ 2357120 w 6502400"/>
              <a:gd name="connsiteY4" fmla="*/ 1290320 h 1493520"/>
              <a:gd name="connsiteX5" fmla="*/ 2936240 w 6502400"/>
              <a:gd name="connsiteY5" fmla="*/ 792480 h 1493520"/>
              <a:gd name="connsiteX6" fmla="*/ 3515360 w 6502400"/>
              <a:gd name="connsiteY6" fmla="*/ 822960 h 1493520"/>
              <a:gd name="connsiteX7" fmla="*/ 4145280 w 6502400"/>
              <a:gd name="connsiteY7" fmla="*/ 508000 h 1493520"/>
              <a:gd name="connsiteX8" fmla="*/ 4714240 w 6502400"/>
              <a:gd name="connsiteY8" fmla="*/ 264160 h 1493520"/>
              <a:gd name="connsiteX9" fmla="*/ 5303520 w 6502400"/>
              <a:gd name="connsiteY9" fmla="*/ 193040 h 1493520"/>
              <a:gd name="connsiteX10" fmla="*/ 5902960 w 6502400"/>
              <a:gd name="connsiteY10" fmla="*/ 0 h 1493520"/>
              <a:gd name="connsiteX11" fmla="*/ 6502400 w 6502400"/>
              <a:gd name="connsiteY11" fmla="*/ 50800 h 149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02400" h="1493520">
                <a:moveTo>
                  <a:pt x="0" y="1493520"/>
                </a:moveTo>
                <a:lnTo>
                  <a:pt x="589280" y="528320"/>
                </a:lnTo>
                <a:lnTo>
                  <a:pt x="1178560" y="1178560"/>
                </a:lnTo>
                <a:lnTo>
                  <a:pt x="1788160" y="904240"/>
                </a:lnTo>
                <a:lnTo>
                  <a:pt x="2357120" y="1290320"/>
                </a:lnTo>
                <a:lnTo>
                  <a:pt x="2936240" y="792480"/>
                </a:lnTo>
                <a:lnTo>
                  <a:pt x="3515360" y="822960"/>
                </a:lnTo>
                <a:lnTo>
                  <a:pt x="4145280" y="508000"/>
                </a:lnTo>
                <a:lnTo>
                  <a:pt x="4714240" y="264160"/>
                </a:lnTo>
                <a:lnTo>
                  <a:pt x="5303520" y="193040"/>
                </a:lnTo>
                <a:lnTo>
                  <a:pt x="5902960" y="0"/>
                </a:lnTo>
                <a:lnTo>
                  <a:pt x="6502400" y="50800"/>
                </a:lnTo>
              </a:path>
            </a:pathLst>
          </a:custGeom>
          <a:noFill/>
          <a:ln w="12700">
            <a:solidFill>
              <a:srgbClr val="F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368963" y="5126479"/>
            <a:ext cx="620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err="1" smtClean="0"/>
              <a:t>동산담보</a:t>
            </a:r>
            <a:endParaRPr lang="ko-KR" altLang="en-US" sz="1050" spc="-100" dirty="0" smtClean="0"/>
          </a:p>
        </p:txBody>
      </p:sp>
      <p:cxnSp>
        <p:nvCxnSpPr>
          <p:cNvPr id="59" name="직선 연결선 58"/>
          <p:cNvCxnSpPr/>
          <p:nvPr/>
        </p:nvCxnSpPr>
        <p:spPr>
          <a:xfrm>
            <a:off x="5007381" y="5256438"/>
            <a:ext cx="284162" cy="0"/>
          </a:xfrm>
          <a:prstGeom prst="line">
            <a:avLst/>
          </a:prstGeom>
          <a:ln w="38100">
            <a:solidFill>
              <a:srgbClr val="F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47364" y="5126479"/>
            <a:ext cx="511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홈쇼핑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3931280" y="5256438"/>
            <a:ext cx="284162" cy="0"/>
          </a:xfrm>
          <a:prstGeom prst="line">
            <a:avLst/>
          </a:prstGeom>
          <a:ln w="38100">
            <a:solidFill>
              <a:srgbClr val="8FC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569837" y="2365703"/>
            <a:ext cx="3744416" cy="205481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매물유형별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명칭 변경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매물유형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별 정보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상품유형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별 정보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원형 그래프로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동산담보와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홈쇼핑을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 노출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그래프에 마우스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오버시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항목 값 출력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69837" y="5208440"/>
            <a:ext cx="3744416" cy="205481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월별 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취급액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추이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홈쇼핑과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동산담보를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분류하여 실선 그래프로 표시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금액의 차이가 날 경우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Cut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표시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그래프에 마우스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오버시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항목 값 출력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7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05" y="1795712"/>
            <a:ext cx="7293470" cy="58972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err="1" smtClean="0"/>
              <a:t>투게더펀딩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2439" y="1702240"/>
            <a:ext cx="731651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▼▼▼  이어서  ▼▼▼</a:t>
            </a:r>
            <a:endParaRPr lang="ko-KR" altLang="en-US" sz="1050" dirty="0"/>
          </a:p>
        </p:txBody>
      </p:sp>
      <p:sp>
        <p:nvSpPr>
          <p:cNvPr id="10" name="직사각형 9"/>
          <p:cNvSpPr/>
          <p:nvPr/>
        </p:nvSpPr>
        <p:spPr>
          <a:xfrm>
            <a:off x="295948" y="1794983"/>
            <a:ext cx="1654379" cy="358828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"/>
          <p:cNvGrpSpPr/>
          <p:nvPr/>
        </p:nvGrpSpPr>
        <p:grpSpPr>
          <a:xfrm>
            <a:off x="288269" y="1748016"/>
            <a:ext cx="195622" cy="261608"/>
            <a:chOff x="4210" y="-11904"/>
            <a:chExt cx="195621" cy="261605"/>
          </a:xfrm>
        </p:grpSpPr>
        <p:sp>
          <p:nvSpPr>
            <p:cNvPr id="12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7569837" y="2365703"/>
            <a:ext cx="3744416" cy="205481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투자자 데이터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방식과 동일하게 적용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0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나의 정보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2439" y="6653396"/>
            <a:ext cx="731651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▼▼▼  이어서  ▼▼▼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7922351" y="3768416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나의정보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투자내역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투자현황 탭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 신청 출력 표에 열을 추가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 제목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종류에 따라 표시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9" y="1847174"/>
            <a:ext cx="7308505" cy="48055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472383" y="3916462"/>
            <a:ext cx="6997029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33166"/>
              </p:ext>
            </p:extLst>
          </p:nvPr>
        </p:nvGraphicFramePr>
        <p:xfrm>
          <a:off x="546628" y="3816152"/>
          <a:ext cx="7120125" cy="1047750"/>
        </p:xfrm>
        <a:graphic>
          <a:graphicData uri="http://schemas.openxmlformats.org/drawingml/2006/table">
            <a:tbl>
              <a:tblPr/>
              <a:tblGrid>
                <a:gridCol w="1424025">
                  <a:extLst>
                    <a:ext uri="{9D8B030D-6E8A-4147-A177-3AD203B41FA5}">
                      <a16:colId xmlns:a16="http://schemas.microsoft.com/office/drawing/2014/main" val="1217566411"/>
                    </a:ext>
                  </a:extLst>
                </a:gridCol>
                <a:gridCol w="1424025">
                  <a:extLst>
                    <a:ext uri="{9D8B030D-6E8A-4147-A177-3AD203B41FA5}">
                      <a16:colId xmlns:a16="http://schemas.microsoft.com/office/drawing/2014/main" val="3949689484"/>
                    </a:ext>
                  </a:extLst>
                </a:gridCol>
                <a:gridCol w="1424025">
                  <a:extLst>
                    <a:ext uri="{9D8B030D-6E8A-4147-A177-3AD203B41FA5}">
                      <a16:colId xmlns:a16="http://schemas.microsoft.com/office/drawing/2014/main" val="949252067"/>
                    </a:ext>
                  </a:extLst>
                </a:gridCol>
                <a:gridCol w="1424025">
                  <a:extLst>
                    <a:ext uri="{9D8B030D-6E8A-4147-A177-3AD203B41FA5}">
                      <a16:colId xmlns:a16="http://schemas.microsoft.com/office/drawing/2014/main" val="3375716570"/>
                    </a:ext>
                  </a:extLst>
                </a:gridCol>
                <a:gridCol w="1424025">
                  <a:extLst>
                    <a:ext uri="{9D8B030D-6E8A-4147-A177-3AD203B41FA5}">
                      <a16:colId xmlns:a16="http://schemas.microsoft.com/office/drawing/2014/main" val="234959067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7590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일반부동산담보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2018-02-14 16:17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7762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P2P Care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2018-02-14 16:17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336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동산담보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2018-02-14 16:17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투자완료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876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홈쇼핑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2018-02-14 16:17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661582"/>
                  </a:ext>
                </a:extLst>
              </a:tr>
            </a:tbl>
          </a:graphicData>
        </a:graphic>
      </p:graphicFrame>
      <p:sp>
        <p:nvSpPr>
          <p:cNvPr id="17" name="Button"/>
          <p:cNvSpPr>
            <a:spLocks noChangeArrowheads="1"/>
          </p:cNvSpPr>
          <p:nvPr/>
        </p:nvSpPr>
        <p:spPr bwMode="auto">
          <a:xfrm>
            <a:off x="7064027" y="4049945"/>
            <a:ext cx="504056" cy="154549"/>
          </a:xfrm>
          <a:prstGeom prst="rect">
            <a:avLst/>
          </a:prstGeom>
          <a:solidFill>
            <a:srgbClr val="FD689C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투자취소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/>
          <p:cNvSpPr>
            <a:spLocks noChangeArrowheads="1"/>
          </p:cNvSpPr>
          <p:nvPr/>
        </p:nvSpPr>
        <p:spPr bwMode="auto">
          <a:xfrm>
            <a:off x="7064027" y="4254732"/>
            <a:ext cx="504056" cy="154549"/>
          </a:xfrm>
          <a:prstGeom prst="rect">
            <a:avLst/>
          </a:prstGeom>
          <a:solidFill>
            <a:srgbClr val="FD689C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투자취소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/>
          <p:cNvSpPr>
            <a:spLocks noChangeArrowheads="1"/>
          </p:cNvSpPr>
          <p:nvPr/>
        </p:nvSpPr>
        <p:spPr bwMode="auto">
          <a:xfrm>
            <a:off x="7064027" y="4473993"/>
            <a:ext cx="504056" cy="154549"/>
          </a:xfrm>
          <a:prstGeom prst="rect">
            <a:avLst/>
          </a:prstGeom>
          <a:solidFill>
            <a:srgbClr val="FD689C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투자취소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/>
          <p:cNvSpPr>
            <a:spLocks noChangeArrowheads="1"/>
          </p:cNvSpPr>
          <p:nvPr/>
        </p:nvSpPr>
        <p:spPr bwMode="auto">
          <a:xfrm>
            <a:off x="7064027" y="4680004"/>
            <a:ext cx="504056" cy="154549"/>
          </a:xfrm>
          <a:prstGeom prst="rect">
            <a:avLst/>
          </a:prstGeom>
          <a:solidFill>
            <a:srgbClr val="FD689C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투자취소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559" y="3734736"/>
            <a:ext cx="1625601" cy="1189837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"/>
          <p:cNvGrpSpPr/>
          <p:nvPr/>
        </p:nvGrpSpPr>
        <p:grpSpPr>
          <a:xfrm>
            <a:off x="410189" y="3677614"/>
            <a:ext cx="195622" cy="261608"/>
            <a:chOff x="4210" y="-11904"/>
            <a:chExt cx="195621" cy="261605"/>
          </a:xfrm>
        </p:grpSpPr>
        <p:sp>
          <p:nvSpPr>
            <p:cNvPr id="23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6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3" y="1847174"/>
            <a:ext cx="7344975" cy="52140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나의 정보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5347" y="7061200"/>
            <a:ext cx="7369915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▼▼▼  이어서  ▼▼▼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7922351" y="2416994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나의정보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투자내역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투자현황 탭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투자한도 부분 표 변경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변경 여부는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 P2P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가이드라인에 따라 달라 질 수 있음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8000" y="2404294"/>
            <a:ext cx="7193280" cy="4587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　 　 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1917"/>
              </p:ext>
            </p:extLst>
          </p:nvPr>
        </p:nvGraphicFramePr>
        <p:xfrm>
          <a:off x="605809" y="2416994"/>
          <a:ext cx="7019126" cy="2147540"/>
        </p:xfrm>
        <a:graphic>
          <a:graphicData uri="http://schemas.openxmlformats.org/drawingml/2006/table">
            <a:tbl>
              <a:tblPr/>
              <a:tblGrid>
                <a:gridCol w="3173398">
                  <a:extLst>
                    <a:ext uri="{9D8B030D-6E8A-4147-A177-3AD203B41FA5}">
                      <a16:colId xmlns:a16="http://schemas.microsoft.com/office/drawing/2014/main" val="3493039259"/>
                    </a:ext>
                  </a:extLst>
                </a:gridCol>
                <a:gridCol w="1922864">
                  <a:extLst>
                    <a:ext uri="{9D8B030D-6E8A-4147-A177-3AD203B41FA5}">
                      <a16:colId xmlns:a16="http://schemas.microsoft.com/office/drawing/2014/main" val="3511573295"/>
                    </a:ext>
                  </a:extLst>
                </a:gridCol>
                <a:gridCol w="1922864">
                  <a:extLst>
                    <a:ext uri="{9D8B030D-6E8A-4147-A177-3AD203B41FA5}">
                      <a16:colId xmlns:a16="http://schemas.microsoft.com/office/drawing/2014/main" val="3140335538"/>
                    </a:ext>
                  </a:extLst>
                </a:gridCol>
              </a:tblGrid>
              <a:tr h="4295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부동산담보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동산담보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홈쇼핑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306914"/>
                  </a:ext>
                </a:extLst>
              </a:tr>
              <a:tr h="4295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투게더펀딩 최대 누적투자 한도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10,000,000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10,000,000</a:t>
                      </a:r>
                      <a:r>
                        <a:rPr lang="ko-KR" alt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980774"/>
                  </a:ext>
                </a:extLst>
              </a:tr>
              <a:tr h="4295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 차입자 기준 최대 누적투자 한도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5,000,000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5,000,000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591126"/>
                  </a:ext>
                </a:extLst>
              </a:tr>
              <a:tr h="4295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가이드라인 적용일 기준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투자진행금액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7,000,000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189528"/>
                  </a:ext>
                </a:extLst>
              </a:tr>
              <a:tr h="4295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 최대 투자 가능 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3,000,000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8,000,000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25055"/>
                  </a:ext>
                </a:extLst>
              </a:tr>
            </a:tbl>
          </a:graphicData>
        </a:graphic>
      </p:graphicFrame>
      <p:sp>
        <p:nvSpPr>
          <p:cNvPr id="26" name="Question"/>
          <p:cNvSpPr>
            <a:spLocks noChangeAspect="1" noEditPoints="1"/>
          </p:cNvSpPr>
          <p:nvPr/>
        </p:nvSpPr>
        <p:spPr bwMode="auto">
          <a:xfrm>
            <a:off x="3499643" y="2984715"/>
            <a:ext cx="163513" cy="163513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7 w 667"/>
              <a:gd name="T21" fmla="*/ 166 h 666"/>
              <a:gd name="T22" fmla="*/ 247 w 667"/>
              <a:gd name="T23" fmla="*/ 242 h 666"/>
              <a:gd name="T24" fmla="*/ 251 w 667"/>
              <a:gd name="T25" fmla="*/ 248 h 666"/>
              <a:gd name="T26" fmla="*/ 281 w 667"/>
              <a:gd name="T27" fmla="*/ 253 h 666"/>
              <a:gd name="T28" fmla="*/ 287 w 667"/>
              <a:gd name="T29" fmla="*/ 249 h 666"/>
              <a:gd name="T30" fmla="*/ 336 w 667"/>
              <a:gd name="T31" fmla="*/ 204 h 666"/>
              <a:gd name="T32" fmla="*/ 383 w 667"/>
              <a:gd name="T33" fmla="*/ 248 h 666"/>
              <a:gd name="T34" fmla="*/ 360 w 667"/>
              <a:gd name="T35" fmla="*/ 298 h 666"/>
              <a:gd name="T36" fmla="*/ 328 w 667"/>
              <a:gd name="T37" fmla="*/ 342 h 666"/>
              <a:gd name="T38" fmla="*/ 314 w 667"/>
              <a:gd name="T39" fmla="*/ 385 h 666"/>
              <a:gd name="T40" fmla="*/ 314 w 667"/>
              <a:gd name="T41" fmla="*/ 405 h 666"/>
              <a:gd name="T42" fmla="*/ 319 w 667"/>
              <a:gd name="T43" fmla="*/ 410 h 666"/>
              <a:gd name="T44" fmla="*/ 350 w 667"/>
              <a:gd name="T45" fmla="*/ 410 h 666"/>
              <a:gd name="T46" fmla="*/ 355 w 667"/>
              <a:gd name="T47" fmla="*/ 405 h 666"/>
              <a:gd name="T48" fmla="*/ 355 w 667"/>
              <a:gd name="T49" fmla="*/ 390 h 666"/>
              <a:gd name="T50" fmla="*/ 367 w 667"/>
              <a:gd name="T51" fmla="*/ 354 h 666"/>
              <a:gd name="T52" fmla="*/ 399 w 667"/>
              <a:gd name="T53" fmla="*/ 310 h 666"/>
              <a:gd name="T54" fmla="*/ 424 w 667"/>
              <a:gd name="T55" fmla="*/ 248 h 666"/>
              <a:gd name="T56" fmla="*/ 337 w 667"/>
              <a:gd name="T57" fmla="*/ 166 h 666"/>
              <a:gd name="T58" fmla="*/ 316 w 667"/>
              <a:gd name="T59" fmla="*/ 446 h 666"/>
              <a:gd name="T60" fmla="*/ 311 w 667"/>
              <a:gd name="T61" fmla="*/ 451 h 666"/>
              <a:gd name="T62" fmla="*/ 311 w 667"/>
              <a:gd name="T63" fmla="*/ 492 h 666"/>
              <a:gd name="T64" fmla="*/ 316 w 667"/>
              <a:gd name="T65" fmla="*/ 497 h 666"/>
              <a:gd name="T66" fmla="*/ 353 w 667"/>
              <a:gd name="T67" fmla="*/ 497 h 666"/>
              <a:gd name="T68" fmla="*/ 357 w 667"/>
              <a:gd name="T69" fmla="*/ 492 h 666"/>
              <a:gd name="T70" fmla="*/ 357 w 667"/>
              <a:gd name="T71" fmla="*/ 451 h 666"/>
              <a:gd name="T72" fmla="*/ 353 w 667"/>
              <a:gd name="T73" fmla="*/ 446 h 666"/>
              <a:gd name="T74" fmla="*/ 316 w 667"/>
              <a:gd name="T75" fmla="*/ 44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2"/>
                  <a:pt x="503" y="640"/>
                  <a:pt x="333" y="640"/>
                </a:cubicBezTo>
                <a:cubicBezTo>
                  <a:pt x="164" y="640"/>
                  <a:pt x="27" y="502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7" y="166"/>
                </a:moveTo>
                <a:cubicBezTo>
                  <a:pt x="288" y="166"/>
                  <a:pt x="255" y="196"/>
                  <a:pt x="247" y="242"/>
                </a:cubicBezTo>
                <a:cubicBezTo>
                  <a:pt x="247" y="245"/>
                  <a:pt x="248" y="247"/>
                  <a:pt x="251" y="248"/>
                </a:cubicBezTo>
                <a:lnTo>
                  <a:pt x="281" y="253"/>
                </a:lnTo>
                <a:cubicBezTo>
                  <a:pt x="284" y="253"/>
                  <a:pt x="286" y="252"/>
                  <a:pt x="287" y="249"/>
                </a:cubicBezTo>
                <a:cubicBezTo>
                  <a:pt x="292" y="220"/>
                  <a:pt x="310" y="204"/>
                  <a:pt x="336" y="204"/>
                </a:cubicBezTo>
                <a:cubicBezTo>
                  <a:pt x="364" y="204"/>
                  <a:pt x="383" y="221"/>
                  <a:pt x="383" y="248"/>
                </a:cubicBezTo>
                <a:cubicBezTo>
                  <a:pt x="383" y="264"/>
                  <a:pt x="377" y="275"/>
                  <a:pt x="360" y="298"/>
                </a:cubicBezTo>
                <a:lnTo>
                  <a:pt x="328" y="342"/>
                </a:lnTo>
                <a:cubicBezTo>
                  <a:pt x="318" y="356"/>
                  <a:pt x="314" y="366"/>
                  <a:pt x="314" y="385"/>
                </a:cubicBezTo>
                <a:lnTo>
                  <a:pt x="314" y="405"/>
                </a:lnTo>
                <a:cubicBezTo>
                  <a:pt x="314" y="408"/>
                  <a:pt x="316" y="410"/>
                  <a:pt x="319" y="410"/>
                </a:cubicBezTo>
                <a:lnTo>
                  <a:pt x="350" y="410"/>
                </a:lnTo>
                <a:cubicBezTo>
                  <a:pt x="353" y="410"/>
                  <a:pt x="355" y="408"/>
                  <a:pt x="355" y="405"/>
                </a:cubicBezTo>
                <a:lnTo>
                  <a:pt x="355" y="390"/>
                </a:lnTo>
                <a:cubicBezTo>
                  <a:pt x="355" y="373"/>
                  <a:pt x="358" y="367"/>
                  <a:pt x="367" y="354"/>
                </a:cubicBezTo>
                <a:lnTo>
                  <a:pt x="399" y="310"/>
                </a:lnTo>
                <a:cubicBezTo>
                  <a:pt x="416" y="287"/>
                  <a:pt x="424" y="271"/>
                  <a:pt x="424" y="248"/>
                </a:cubicBezTo>
                <a:cubicBezTo>
                  <a:pt x="424" y="200"/>
                  <a:pt x="389" y="166"/>
                  <a:pt x="337" y="166"/>
                </a:cubicBezTo>
                <a:close/>
                <a:moveTo>
                  <a:pt x="316" y="446"/>
                </a:moveTo>
                <a:cubicBezTo>
                  <a:pt x="313" y="446"/>
                  <a:pt x="311" y="448"/>
                  <a:pt x="311" y="451"/>
                </a:cubicBezTo>
                <a:lnTo>
                  <a:pt x="311" y="492"/>
                </a:lnTo>
                <a:cubicBezTo>
                  <a:pt x="311" y="495"/>
                  <a:pt x="313" y="497"/>
                  <a:pt x="316" y="497"/>
                </a:cubicBezTo>
                <a:lnTo>
                  <a:pt x="353" y="497"/>
                </a:lnTo>
                <a:cubicBezTo>
                  <a:pt x="355" y="497"/>
                  <a:pt x="357" y="495"/>
                  <a:pt x="357" y="492"/>
                </a:cubicBezTo>
                <a:lnTo>
                  <a:pt x="357" y="451"/>
                </a:lnTo>
                <a:cubicBezTo>
                  <a:pt x="357" y="448"/>
                  <a:pt x="355" y="446"/>
                  <a:pt x="353" y="446"/>
                </a:cubicBezTo>
                <a:lnTo>
                  <a:pt x="316" y="4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Question"/>
          <p:cNvSpPr>
            <a:spLocks noChangeAspect="1" noEditPoints="1"/>
          </p:cNvSpPr>
          <p:nvPr/>
        </p:nvSpPr>
        <p:spPr bwMode="auto">
          <a:xfrm>
            <a:off x="3499643" y="3409007"/>
            <a:ext cx="163513" cy="163513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7 w 667"/>
              <a:gd name="T21" fmla="*/ 166 h 666"/>
              <a:gd name="T22" fmla="*/ 247 w 667"/>
              <a:gd name="T23" fmla="*/ 242 h 666"/>
              <a:gd name="T24" fmla="*/ 251 w 667"/>
              <a:gd name="T25" fmla="*/ 248 h 666"/>
              <a:gd name="T26" fmla="*/ 281 w 667"/>
              <a:gd name="T27" fmla="*/ 253 h 666"/>
              <a:gd name="T28" fmla="*/ 287 w 667"/>
              <a:gd name="T29" fmla="*/ 249 h 666"/>
              <a:gd name="T30" fmla="*/ 336 w 667"/>
              <a:gd name="T31" fmla="*/ 204 h 666"/>
              <a:gd name="T32" fmla="*/ 383 w 667"/>
              <a:gd name="T33" fmla="*/ 248 h 666"/>
              <a:gd name="T34" fmla="*/ 360 w 667"/>
              <a:gd name="T35" fmla="*/ 298 h 666"/>
              <a:gd name="T36" fmla="*/ 328 w 667"/>
              <a:gd name="T37" fmla="*/ 342 h 666"/>
              <a:gd name="T38" fmla="*/ 314 w 667"/>
              <a:gd name="T39" fmla="*/ 385 h 666"/>
              <a:gd name="T40" fmla="*/ 314 w 667"/>
              <a:gd name="T41" fmla="*/ 405 h 666"/>
              <a:gd name="T42" fmla="*/ 319 w 667"/>
              <a:gd name="T43" fmla="*/ 410 h 666"/>
              <a:gd name="T44" fmla="*/ 350 w 667"/>
              <a:gd name="T45" fmla="*/ 410 h 666"/>
              <a:gd name="T46" fmla="*/ 355 w 667"/>
              <a:gd name="T47" fmla="*/ 405 h 666"/>
              <a:gd name="T48" fmla="*/ 355 w 667"/>
              <a:gd name="T49" fmla="*/ 390 h 666"/>
              <a:gd name="T50" fmla="*/ 367 w 667"/>
              <a:gd name="T51" fmla="*/ 354 h 666"/>
              <a:gd name="T52" fmla="*/ 399 w 667"/>
              <a:gd name="T53" fmla="*/ 310 h 666"/>
              <a:gd name="T54" fmla="*/ 424 w 667"/>
              <a:gd name="T55" fmla="*/ 248 h 666"/>
              <a:gd name="T56" fmla="*/ 337 w 667"/>
              <a:gd name="T57" fmla="*/ 166 h 666"/>
              <a:gd name="T58" fmla="*/ 316 w 667"/>
              <a:gd name="T59" fmla="*/ 446 h 666"/>
              <a:gd name="T60" fmla="*/ 311 w 667"/>
              <a:gd name="T61" fmla="*/ 451 h 666"/>
              <a:gd name="T62" fmla="*/ 311 w 667"/>
              <a:gd name="T63" fmla="*/ 492 h 666"/>
              <a:gd name="T64" fmla="*/ 316 w 667"/>
              <a:gd name="T65" fmla="*/ 497 h 666"/>
              <a:gd name="T66" fmla="*/ 353 w 667"/>
              <a:gd name="T67" fmla="*/ 497 h 666"/>
              <a:gd name="T68" fmla="*/ 357 w 667"/>
              <a:gd name="T69" fmla="*/ 492 h 666"/>
              <a:gd name="T70" fmla="*/ 357 w 667"/>
              <a:gd name="T71" fmla="*/ 451 h 666"/>
              <a:gd name="T72" fmla="*/ 353 w 667"/>
              <a:gd name="T73" fmla="*/ 446 h 666"/>
              <a:gd name="T74" fmla="*/ 316 w 667"/>
              <a:gd name="T75" fmla="*/ 44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2"/>
                  <a:pt x="503" y="640"/>
                  <a:pt x="333" y="640"/>
                </a:cubicBezTo>
                <a:cubicBezTo>
                  <a:pt x="164" y="640"/>
                  <a:pt x="27" y="502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7" y="166"/>
                </a:moveTo>
                <a:cubicBezTo>
                  <a:pt x="288" y="166"/>
                  <a:pt x="255" y="196"/>
                  <a:pt x="247" y="242"/>
                </a:cubicBezTo>
                <a:cubicBezTo>
                  <a:pt x="247" y="245"/>
                  <a:pt x="248" y="247"/>
                  <a:pt x="251" y="248"/>
                </a:cubicBezTo>
                <a:lnTo>
                  <a:pt x="281" y="253"/>
                </a:lnTo>
                <a:cubicBezTo>
                  <a:pt x="284" y="253"/>
                  <a:pt x="286" y="252"/>
                  <a:pt x="287" y="249"/>
                </a:cubicBezTo>
                <a:cubicBezTo>
                  <a:pt x="292" y="220"/>
                  <a:pt x="310" y="204"/>
                  <a:pt x="336" y="204"/>
                </a:cubicBezTo>
                <a:cubicBezTo>
                  <a:pt x="364" y="204"/>
                  <a:pt x="383" y="221"/>
                  <a:pt x="383" y="248"/>
                </a:cubicBezTo>
                <a:cubicBezTo>
                  <a:pt x="383" y="264"/>
                  <a:pt x="377" y="275"/>
                  <a:pt x="360" y="298"/>
                </a:cubicBezTo>
                <a:lnTo>
                  <a:pt x="328" y="342"/>
                </a:lnTo>
                <a:cubicBezTo>
                  <a:pt x="318" y="356"/>
                  <a:pt x="314" y="366"/>
                  <a:pt x="314" y="385"/>
                </a:cubicBezTo>
                <a:lnTo>
                  <a:pt x="314" y="405"/>
                </a:lnTo>
                <a:cubicBezTo>
                  <a:pt x="314" y="408"/>
                  <a:pt x="316" y="410"/>
                  <a:pt x="319" y="410"/>
                </a:cubicBezTo>
                <a:lnTo>
                  <a:pt x="350" y="410"/>
                </a:lnTo>
                <a:cubicBezTo>
                  <a:pt x="353" y="410"/>
                  <a:pt x="355" y="408"/>
                  <a:pt x="355" y="405"/>
                </a:cubicBezTo>
                <a:lnTo>
                  <a:pt x="355" y="390"/>
                </a:lnTo>
                <a:cubicBezTo>
                  <a:pt x="355" y="373"/>
                  <a:pt x="358" y="367"/>
                  <a:pt x="367" y="354"/>
                </a:cubicBezTo>
                <a:lnTo>
                  <a:pt x="399" y="310"/>
                </a:lnTo>
                <a:cubicBezTo>
                  <a:pt x="416" y="287"/>
                  <a:pt x="424" y="271"/>
                  <a:pt x="424" y="248"/>
                </a:cubicBezTo>
                <a:cubicBezTo>
                  <a:pt x="424" y="200"/>
                  <a:pt x="389" y="166"/>
                  <a:pt x="337" y="166"/>
                </a:cubicBezTo>
                <a:close/>
                <a:moveTo>
                  <a:pt x="316" y="446"/>
                </a:moveTo>
                <a:cubicBezTo>
                  <a:pt x="313" y="446"/>
                  <a:pt x="311" y="448"/>
                  <a:pt x="311" y="451"/>
                </a:cubicBezTo>
                <a:lnTo>
                  <a:pt x="311" y="492"/>
                </a:lnTo>
                <a:cubicBezTo>
                  <a:pt x="311" y="495"/>
                  <a:pt x="313" y="497"/>
                  <a:pt x="316" y="497"/>
                </a:cubicBezTo>
                <a:lnTo>
                  <a:pt x="353" y="497"/>
                </a:lnTo>
                <a:cubicBezTo>
                  <a:pt x="355" y="497"/>
                  <a:pt x="357" y="495"/>
                  <a:pt x="357" y="492"/>
                </a:cubicBezTo>
                <a:lnTo>
                  <a:pt x="357" y="451"/>
                </a:lnTo>
                <a:cubicBezTo>
                  <a:pt x="357" y="448"/>
                  <a:pt x="355" y="446"/>
                  <a:pt x="353" y="446"/>
                </a:cubicBezTo>
                <a:lnTo>
                  <a:pt x="316" y="4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Question"/>
          <p:cNvSpPr>
            <a:spLocks noChangeAspect="1" noEditPoints="1"/>
          </p:cNvSpPr>
          <p:nvPr/>
        </p:nvSpPr>
        <p:spPr bwMode="auto">
          <a:xfrm>
            <a:off x="3499643" y="3827870"/>
            <a:ext cx="163513" cy="163513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7 w 667"/>
              <a:gd name="T21" fmla="*/ 166 h 666"/>
              <a:gd name="T22" fmla="*/ 247 w 667"/>
              <a:gd name="T23" fmla="*/ 242 h 666"/>
              <a:gd name="T24" fmla="*/ 251 w 667"/>
              <a:gd name="T25" fmla="*/ 248 h 666"/>
              <a:gd name="T26" fmla="*/ 281 w 667"/>
              <a:gd name="T27" fmla="*/ 253 h 666"/>
              <a:gd name="T28" fmla="*/ 287 w 667"/>
              <a:gd name="T29" fmla="*/ 249 h 666"/>
              <a:gd name="T30" fmla="*/ 336 w 667"/>
              <a:gd name="T31" fmla="*/ 204 h 666"/>
              <a:gd name="T32" fmla="*/ 383 w 667"/>
              <a:gd name="T33" fmla="*/ 248 h 666"/>
              <a:gd name="T34" fmla="*/ 360 w 667"/>
              <a:gd name="T35" fmla="*/ 298 h 666"/>
              <a:gd name="T36" fmla="*/ 328 w 667"/>
              <a:gd name="T37" fmla="*/ 342 h 666"/>
              <a:gd name="T38" fmla="*/ 314 w 667"/>
              <a:gd name="T39" fmla="*/ 385 h 666"/>
              <a:gd name="T40" fmla="*/ 314 w 667"/>
              <a:gd name="T41" fmla="*/ 405 h 666"/>
              <a:gd name="T42" fmla="*/ 319 w 667"/>
              <a:gd name="T43" fmla="*/ 410 h 666"/>
              <a:gd name="T44" fmla="*/ 350 w 667"/>
              <a:gd name="T45" fmla="*/ 410 h 666"/>
              <a:gd name="T46" fmla="*/ 355 w 667"/>
              <a:gd name="T47" fmla="*/ 405 h 666"/>
              <a:gd name="T48" fmla="*/ 355 w 667"/>
              <a:gd name="T49" fmla="*/ 390 h 666"/>
              <a:gd name="T50" fmla="*/ 367 w 667"/>
              <a:gd name="T51" fmla="*/ 354 h 666"/>
              <a:gd name="T52" fmla="*/ 399 w 667"/>
              <a:gd name="T53" fmla="*/ 310 h 666"/>
              <a:gd name="T54" fmla="*/ 424 w 667"/>
              <a:gd name="T55" fmla="*/ 248 h 666"/>
              <a:gd name="T56" fmla="*/ 337 w 667"/>
              <a:gd name="T57" fmla="*/ 166 h 666"/>
              <a:gd name="T58" fmla="*/ 316 w 667"/>
              <a:gd name="T59" fmla="*/ 446 h 666"/>
              <a:gd name="T60" fmla="*/ 311 w 667"/>
              <a:gd name="T61" fmla="*/ 451 h 666"/>
              <a:gd name="T62" fmla="*/ 311 w 667"/>
              <a:gd name="T63" fmla="*/ 492 h 666"/>
              <a:gd name="T64" fmla="*/ 316 w 667"/>
              <a:gd name="T65" fmla="*/ 497 h 666"/>
              <a:gd name="T66" fmla="*/ 353 w 667"/>
              <a:gd name="T67" fmla="*/ 497 h 666"/>
              <a:gd name="T68" fmla="*/ 357 w 667"/>
              <a:gd name="T69" fmla="*/ 492 h 666"/>
              <a:gd name="T70" fmla="*/ 357 w 667"/>
              <a:gd name="T71" fmla="*/ 451 h 666"/>
              <a:gd name="T72" fmla="*/ 353 w 667"/>
              <a:gd name="T73" fmla="*/ 446 h 666"/>
              <a:gd name="T74" fmla="*/ 316 w 667"/>
              <a:gd name="T75" fmla="*/ 44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2"/>
                  <a:pt x="503" y="640"/>
                  <a:pt x="333" y="640"/>
                </a:cubicBezTo>
                <a:cubicBezTo>
                  <a:pt x="164" y="640"/>
                  <a:pt x="27" y="502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7" y="166"/>
                </a:moveTo>
                <a:cubicBezTo>
                  <a:pt x="288" y="166"/>
                  <a:pt x="255" y="196"/>
                  <a:pt x="247" y="242"/>
                </a:cubicBezTo>
                <a:cubicBezTo>
                  <a:pt x="247" y="245"/>
                  <a:pt x="248" y="247"/>
                  <a:pt x="251" y="248"/>
                </a:cubicBezTo>
                <a:lnTo>
                  <a:pt x="281" y="253"/>
                </a:lnTo>
                <a:cubicBezTo>
                  <a:pt x="284" y="253"/>
                  <a:pt x="286" y="252"/>
                  <a:pt x="287" y="249"/>
                </a:cubicBezTo>
                <a:cubicBezTo>
                  <a:pt x="292" y="220"/>
                  <a:pt x="310" y="204"/>
                  <a:pt x="336" y="204"/>
                </a:cubicBezTo>
                <a:cubicBezTo>
                  <a:pt x="364" y="204"/>
                  <a:pt x="383" y="221"/>
                  <a:pt x="383" y="248"/>
                </a:cubicBezTo>
                <a:cubicBezTo>
                  <a:pt x="383" y="264"/>
                  <a:pt x="377" y="275"/>
                  <a:pt x="360" y="298"/>
                </a:cubicBezTo>
                <a:lnTo>
                  <a:pt x="328" y="342"/>
                </a:lnTo>
                <a:cubicBezTo>
                  <a:pt x="318" y="356"/>
                  <a:pt x="314" y="366"/>
                  <a:pt x="314" y="385"/>
                </a:cubicBezTo>
                <a:lnTo>
                  <a:pt x="314" y="405"/>
                </a:lnTo>
                <a:cubicBezTo>
                  <a:pt x="314" y="408"/>
                  <a:pt x="316" y="410"/>
                  <a:pt x="319" y="410"/>
                </a:cubicBezTo>
                <a:lnTo>
                  <a:pt x="350" y="410"/>
                </a:lnTo>
                <a:cubicBezTo>
                  <a:pt x="353" y="410"/>
                  <a:pt x="355" y="408"/>
                  <a:pt x="355" y="405"/>
                </a:cubicBezTo>
                <a:lnTo>
                  <a:pt x="355" y="390"/>
                </a:lnTo>
                <a:cubicBezTo>
                  <a:pt x="355" y="373"/>
                  <a:pt x="358" y="367"/>
                  <a:pt x="367" y="354"/>
                </a:cubicBezTo>
                <a:lnTo>
                  <a:pt x="399" y="310"/>
                </a:lnTo>
                <a:cubicBezTo>
                  <a:pt x="416" y="287"/>
                  <a:pt x="424" y="271"/>
                  <a:pt x="424" y="248"/>
                </a:cubicBezTo>
                <a:cubicBezTo>
                  <a:pt x="424" y="200"/>
                  <a:pt x="389" y="166"/>
                  <a:pt x="337" y="166"/>
                </a:cubicBezTo>
                <a:close/>
                <a:moveTo>
                  <a:pt x="316" y="446"/>
                </a:moveTo>
                <a:cubicBezTo>
                  <a:pt x="313" y="446"/>
                  <a:pt x="311" y="448"/>
                  <a:pt x="311" y="451"/>
                </a:cubicBezTo>
                <a:lnTo>
                  <a:pt x="311" y="492"/>
                </a:lnTo>
                <a:cubicBezTo>
                  <a:pt x="311" y="495"/>
                  <a:pt x="313" y="497"/>
                  <a:pt x="316" y="497"/>
                </a:cubicBezTo>
                <a:lnTo>
                  <a:pt x="353" y="497"/>
                </a:lnTo>
                <a:cubicBezTo>
                  <a:pt x="355" y="497"/>
                  <a:pt x="357" y="495"/>
                  <a:pt x="357" y="492"/>
                </a:cubicBezTo>
                <a:lnTo>
                  <a:pt x="357" y="451"/>
                </a:lnTo>
                <a:cubicBezTo>
                  <a:pt x="357" y="448"/>
                  <a:pt x="355" y="446"/>
                  <a:pt x="353" y="446"/>
                </a:cubicBezTo>
                <a:lnTo>
                  <a:pt x="316" y="4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Question"/>
          <p:cNvSpPr>
            <a:spLocks noChangeAspect="1" noEditPoints="1"/>
          </p:cNvSpPr>
          <p:nvPr/>
        </p:nvSpPr>
        <p:spPr bwMode="auto">
          <a:xfrm>
            <a:off x="3499643" y="4246733"/>
            <a:ext cx="163513" cy="163513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7 w 667"/>
              <a:gd name="T21" fmla="*/ 166 h 666"/>
              <a:gd name="T22" fmla="*/ 247 w 667"/>
              <a:gd name="T23" fmla="*/ 242 h 666"/>
              <a:gd name="T24" fmla="*/ 251 w 667"/>
              <a:gd name="T25" fmla="*/ 248 h 666"/>
              <a:gd name="T26" fmla="*/ 281 w 667"/>
              <a:gd name="T27" fmla="*/ 253 h 666"/>
              <a:gd name="T28" fmla="*/ 287 w 667"/>
              <a:gd name="T29" fmla="*/ 249 h 666"/>
              <a:gd name="T30" fmla="*/ 336 w 667"/>
              <a:gd name="T31" fmla="*/ 204 h 666"/>
              <a:gd name="T32" fmla="*/ 383 w 667"/>
              <a:gd name="T33" fmla="*/ 248 h 666"/>
              <a:gd name="T34" fmla="*/ 360 w 667"/>
              <a:gd name="T35" fmla="*/ 298 h 666"/>
              <a:gd name="T36" fmla="*/ 328 w 667"/>
              <a:gd name="T37" fmla="*/ 342 h 666"/>
              <a:gd name="T38" fmla="*/ 314 w 667"/>
              <a:gd name="T39" fmla="*/ 385 h 666"/>
              <a:gd name="T40" fmla="*/ 314 w 667"/>
              <a:gd name="T41" fmla="*/ 405 h 666"/>
              <a:gd name="T42" fmla="*/ 319 w 667"/>
              <a:gd name="T43" fmla="*/ 410 h 666"/>
              <a:gd name="T44" fmla="*/ 350 w 667"/>
              <a:gd name="T45" fmla="*/ 410 h 666"/>
              <a:gd name="T46" fmla="*/ 355 w 667"/>
              <a:gd name="T47" fmla="*/ 405 h 666"/>
              <a:gd name="T48" fmla="*/ 355 w 667"/>
              <a:gd name="T49" fmla="*/ 390 h 666"/>
              <a:gd name="T50" fmla="*/ 367 w 667"/>
              <a:gd name="T51" fmla="*/ 354 h 666"/>
              <a:gd name="T52" fmla="*/ 399 w 667"/>
              <a:gd name="T53" fmla="*/ 310 h 666"/>
              <a:gd name="T54" fmla="*/ 424 w 667"/>
              <a:gd name="T55" fmla="*/ 248 h 666"/>
              <a:gd name="T56" fmla="*/ 337 w 667"/>
              <a:gd name="T57" fmla="*/ 166 h 666"/>
              <a:gd name="T58" fmla="*/ 316 w 667"/>
              <a:gd name="T59" fmla="*/ 446 h 666"/>
              <a:gd name="T60" fmla="*/ 311 w 667"/>
              <a:gd name="T61" fmla="*/ 451 h 666"/>
              <a:gd name="T62" fmla="*/ 311 w 667"/>
              <a:gd name="T63" fmla="*/ 492 h 666"/>
              <a:gd name="T64" fmla="*/ 316 w 667"/>
              <a:gd name="T65" fmla="*/ 497 h 666"/>
              <a:gd name="T66" fmla="*/ 353 w 667"/>
              <a:gd name="T67" fmla="*/ 497 h 666"/>
              <a:gd name="T68" fmla="*/ 357 w 667"/>
              <a:gd name="T69" fmla="*/ 492 h 666"/>
              <a:gd name="T70" fmla="*/ 357 w 667"/>
              <a:gd name="T71" fmla="*/ 451 h 666"/>
              <a:gd name="T72" fmla="*/ 353 w 667"/>
              <a:gd name="T73" fmla="*/ 446 h 666"/>
              <a:gd name="T74" fmla="*/ 316 w 667"/>
              <a:gd name="T75" fmla="*/ 44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2"/>
                  <a:pt x="503" y="640"/>
                  <a:pt x="333" y="640"/>
                </a:cubicBezTo>
                <a:cubicBezTo>
                  <a:pt x="164" y="640"/>
                  <a:pt x="27" y="502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7" y="166"/>
                </a:moveTo>
                <a:cubicBezTo>
                  <a:pt x="288" y="166"/>
                  <a:pt x="255" y="196"/>
                  <a:pt x="247" y="242"/>
                </a:cubicBezTo>
                <a:cubicBezTo>
                  <a:pt x="247" y="245"/>
                  <a:pt x="248" y="247"/>
                  <a:pt x="251" y="248"/>
                </a:cubicBezTo>
                <a:lnTo>
                  <a:pt x="281" y="253"/>
                </a:lnTo>
                <a:cubicBezTo>
                  <a:pt x="284" y="253"/>
                  <a:pt x="286" y="252"/>
                  <a:pt x="287" y="249"/>
                </a:cubicBezTo>
                <a:cubicBezTo>
                  <a:pt x="292" y="220"/>
                  <a:pt x="310" y="204"/>
                  <a:pt x="336" y="204"/>
                </a:cubicBezTo>
                <a:cubicBezTo>
                  <a:pt x="364" y="204"/>
                  <a:pt x="383" y="221"/>
                  <a:pt x="383" y="248"/>
                </a:cubicBezTo>
                <a:cubicBezTo>
                  <a:pt x="383" y="264"/>
                  <a:pt x="377" y="275"/>
                  <a:pt x="360" y="298"/>
                </a:cubicBezTo>
                <a:lnTo>
                  <a:pt x="328" y="342"/>
                </a:lnTo>
                <a:cubicBezTo>
                  <a:pt x="318" y="356"/>
                  <a:pt x="314" y="366"/>
                  <a:pt x="314" y="385"/>
                </a:cubicBezTo>
                <a:lnTo>
                  <a:pt x="314" y="405"/>
                </a:lnTo>
                <a:cubicBezTo>
                  <a:pt x="314" y="408"/>
                  <a:pt x="316" y="410"/>
                  <a:pt x="319" y="410"/>
                </a:cubicBezTo>
                <a:lnTo>
                  <a:pt x="350" y="410"/>
                </a:lnTo>
                <a:cubicBezTo>
                  <a:pt x="353" y="410"/>
                  <a:pt x="355" y="408"/>
                  <a:pt x="355" y="405"/>
                </a:cubicBezTo>
                <a:lnTo>
                  <a:pt x="355" y="390"/>
                </a:lnTo>
                <a:cubicBezTo>
                  <a:pt x="355" y="373"/>
                  <a:pt x="358" y="367"/>
                  <a:pt x="367" y="354"/>
                </a:cubicBezTo>
                <a:lnTo>
                  <a:pt x="399" y="310"/>
                </a:lnTo>
                <a:cubicBezTo>
                  <a:pt x="416" y="287"/>
                  <a:pt x="424" y="271"/>
                  <a:pt x="424" y="248"/>
                </a:cubicBezTo>
                <a:cubicBezTo>
                  <a:pt x="424" y="200"/>
                  <a:pt x="389" y="166"/>
                  <a:pt x="337" y="166"/>
                </a:cubicBezTo>
                <a:close/>
                <a:moveTo>
                  <a:pt x="316" y="446"/>
                </a:moveTo>
                <a:cubicBezTo>
                  <a:pt x="313" y="446"/>
                  <a:pt x="311" y="448"/>
                  <a:pt x="311" y="451"/>
                </a:cubicBezTo>
                <a:lnTo>
                  <a:pt x="311" y="492"/>
                </a:lnTo>
                <a:cubicBezTo>
                  <a:pt x="311" y="495"/>
                  <a:pt x="313" y="497"/>
                  <a:pt x="316" y="497"/>
                </a:cubicBezTo>
                <a:lnTo>
                  <a:pt x="353" y="497"/>
                </a:lnTo>
                <a:cubicBezTo>
                  <a:pt x="355" y="497"/>
                  <a:pt x="357" y="495"/>
                  <a:pt x="357" y="492"/>
                </a:cubicBezTo>
                <a:lnTo>
                  <a:pt x="357" y="451"/>
                </a:lnTo>
                <a:cubicBezTo>
                  <a:pt x="357" y="448"/>
                  <a:pt x="355" y="446"/>
                  <a:pt x="353" y="446"/>
                </a:cubicBezTo>
                <a:lnTo>
                  <a:pt x="316" y="4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57156"/>
              </p:ext>
            </p:extLst>
          </p:nvPr>
        </p:nvGraphicFramePr>
        <p:xfrm>
          <a:off x="605809" y="4704171"/>
          <a:ext cx="7019126" cy="2147540"/>
        </p:xfrm>
        <a:graphic>
          <a:graphicData uri="http://schemas.openxmlformats.org/drawingml/2006/table">
            <a:tbl>
              <a:tblPr/>
              <a:tblGrid>
                <a:gridCol w="898447">
                  <a:extLst>
                    <a:ext uri="{9D8B030D-6E8A-4147-A177-3AD203B41FA5}">
                      <a16:colId xmlns:a16="http://schemas.microsoft.com/office/drawing/2014/main" val="3493039259"/>
                    </a:ext>
                  </a:extLst>
                </a:gridCol>
                <a:gridCol w="6120679">
                  <a:extLst>
                    <a:ext uri="{9D8B030D-6E8A-4147-A177-3AD203B41FA5}">
                      <a16:colId xmlns:a16="http://schemas.microsoft.com/office/drawing/2014/main" val="3511573295"/>
                    </a:ext>
                  </a:extLst>
                </a:gridCol>
              </a:tblGrid>
              <a:tr h="21475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투자한도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회원님의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 최대 투자가능금액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(D)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누적 투자한도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(A)-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투자진행금액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(C)’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가이드라인 적용일 이후 투자완료하신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투자건이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상환이 될 경우 해당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상환원금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만큼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누적투자한도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이내에서 복원됩니다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동일차입자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기준 최대 누적투자한도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기존 회원님의 투자상품 이력에 따라서 투자상품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채권투자신청서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별도 표시 됩니다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30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0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05" y="1851143"/>
            <a:ext cx="7332198" cy="53794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나의 정보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5347" y="7248615"/>
            <a:ext cx="7369915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▼▼▼  이어서  ▼▼▼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7922351" y="2538760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나의정보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투자내역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투자현황 탭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투자 내역 부분 변경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검색기능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담보유형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유형으로 변경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투자상품리스트에 상품 유형 스티커 추가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81225" y="2764334"/>
            <a:ext cx="5248275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　 　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3929" y="3016359"/>
            <a:ext cx="6912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err="1" smtClean="0"/>
              <a:t>상품유형</a:t>
            </a:r>
            <a:endParaRPr lang="ko-KR" altLang="en-US" sz="1200" spc="-100" dirty="0" smtClean="0"/>
          </a:p>
        </p:txBody>
      </p:sp>
      <p:grpSp>
        <p:nvGrpSpPr>
          <p:cNvPr id="17" name="Checkbox"/>
          <p:cNvGrpSpPr/>
          <p:nvPr/>
        </p:nvGrpSpPr>
        <p:grpSpPr>
          <a:xfrm>
            <a:off x="2470504" y="3060714"/>
            <a:ext cx="437360" cy="201978"/>
            <a:chOff x="863600" y="1269820"/>
            <a:chExt cx="437360" cy="201978"/>
          </a:xfrm>
        </p:grpSpPr>
        <p:grpSp>
          <p:nvGrpSpPr>
            <p:cNvPr id="18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20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Text"/>
            <p:cNvSpPr txBox="1"/>
            <p:nvPr/>
          </p:nvSpPr>
          <p:spPr>
            <a:xfrm>
              <a:off x="1057304" y="1269820"/>
              <a:ext cx="243656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Checkbox"/>
          <p:cNvGrpSpPr/>
          <p:nvPr/>
        </p:nvGrpSpPr>
        <p:grpSpPr>
          <a:xfrm>
            <a:off x="3173484" y="3070716"/>
            <a:ext cx="722695" cy="181973"/>
            <a:chOff x="863600" y="1279822"/>
            <a:chExt cx="722695" cy="181973"/>
          </a:xfrm>
        </p:grpSpPr>
        <p:grpSp>
          <p:nvGrpSpPr>
            <p:cNvPr id="23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25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" name="Text"/>
            <p:cNvSpPr txBox="1"/>
            <p:nvPr/>
          </p:nvSpPr>
          <p:spPr>
            <a:xfrm>
              <a:off x="1057304" y="1279822"/>
              <a:ext cx="528991" cy="18197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P2P Care</a:t>
              </a:r>
            </a:p>
          </p:txBody>
        </p:sp>
      </p:grpSp>
      <p:grpSp>
        <p:nvGrpSpPr>
          <p:cNvPr id="32" name="Checkbox"/>
          <p:cNvGrpSpPr/>
          <p:nvPr/>
        </p:nvGrpSpPr>
        <p:grpSpPr>
          <a:xfrm>
            <a:off x="4137214" y="3068055"/>
            <a:ext cx="1083371" cy="187295"/>
            <a:chOff x="863600" y="1277161"/>
            <a:chExt cx="1083371" cy="187295"/>
          </a:xfrm>
        </p:grpSpPr>
        <p:grpSp>
          <p:nvGrpSpPr>
            <p:cNvPr id="33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36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Text"/>
            <p:cNvSpPr txBox="1"/>
            <p:nvPr/>
          </p:nvSpPr>
          <p:spPr>
            <a:xfrm>
              <a:off x="1057304" y="1277161"/>
              <a:ext cx="889667" cy="1872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일반 부동산담보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Checkbox"/>
          <p:cNvGrpSpPr/>
          <p:nvPr/>
        </p:nvGrpSpPr>
        <p:grpSpPr>
          <a:xfrm>
            <a:off x="5464696" y="3068055"/>
            <a:ext cx="681017" cy="187295"/>
            <a:chOff x="863600" y="1277161"/>
            <a:chExt cx="681017" cy="187295"/>
          </a:xfrm>
        </p:grpSpPr>
        <p:grpSp>
          <p:nvGrpSpPr>
            <p:cNvPr id="39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41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" name="Text"/>
            <p:cNvSpPr txBox="1"/>
            <p:nvPr/>
          </p:nvSpPr>
          <p:spPr>
            <a:xfrm>
              <a:off x="1057304" y="1277161"/>
              <a:ext cx="487313" cy="1872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동산담보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Checkbox"/>
          <p:cNvGrpSpPr/>
          <p:nvPr/>
        </p:nvGrpSpPr>
        <p:grpSpPr>
          <a:xfrm>
            <a:off x="6400800" y="3060714"/>
            <a:ext cx="559189" cy="201978"/>
            <a:chOff x="863600" y="1269820"/>
            <a:chExt cx="559189" cy="201978"/>
          </a:xfrm>
        </p:grpSpPr>
        <p:grpSp>
          <p:nvGrpSpPr>
            <p:cNvPr id="44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46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5" name="Text"/>
            <p:cNvSpPr txBox="1"/>
            <p:nvPr/>
          </p:nvSpPr>
          <p:spPr>
            <a:xfrm>
              <a:off x="1057304" y="1269820"/>
              <a:ext cx="365485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홈쇼핑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12168" y="6508750"/>
            <a:ext cx="1240457" cy="230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Button"/>
          <p:cNvSpPr>
            <a:spLocks noChangeArrowheads="1"/>
          </p:cNvSpPr>
          <p:nvPr/>
        </p:nvSpPr>
        <p:spPr bwMode="auto">
          <a:xfrm>
            <a:off x="1400730" y="6523625"/>
            <a:ext cx="586607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이자납입중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Button"/>
          <p:cNvSpPr>
            <a:spLocks noChangeArrowheads="1"/>
          </p:cNvSpPr>
          <p:nvPr/>
        </p:nvSpPr>
        <p:spPr bwMode="auto">
          <a:xfrm>
            <a:off x="2016731" y="6523625"/>
            <a:ext cx="690686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원리금수취권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Download"/>
          <p:cNvSpPr>
            <a:spLocks noChangeAspect="1" noEditPoints="1"/>
          </p:cNvSpPr>
          <p:nvPr/>
        </p:nvSpPr>
        <p:spPr bwMode="auto">
          <a:xfrm>
            <a:off x="2563401" y="6573234"/>
            <a:ext cx="100807" cy="100806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9CEFF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/>
          <p:cNvSpPr>
            <a:spLocks noChangeArrowheads="1"/>
          </p:cNvSpPr>
          <p:nvPr/>
        </p:nvSpPr>
        <p:spPr bwMode="auto">
          <a:xfrm>
            <a:off x="770914" y="6523625"/>
            <a:ext cx="586607" cy="200025"/>
          </a:xfrm>
          <a:prstGeom prst="rect">
            <a:avLst/>
          </a:prstGeom>
          <a:solidFill>
            <a:srgbClr val="FF0000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P2P Care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Button"/>
          <p:cNvSpPr>
            <a:spLocks noChangeArrowheads="1"/>
          </p:cNvSpPr>
          <p:nvPr/>
        </p:nvSpPr>
        <p:spPr bwMode="auto">
          <a:xfrm>
            <a:off x="778033" y="7516862"/>
            <a:ext cx="586607" cy="200025"/>
          </a:xfrm>
          <a:prstGeom prst="rect">
            <a:avLst/>
          </a:prstGeom>
          <a:solidFill>
            <a:srgbClr val="FFC000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일반부동산</a:t>
            </a:r>
            <a:endParaRPr lang="en-US"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/>
          <p:cNvSpPr>
            <a:spLocks noChangeArrowheads="1"/>
          </p:cNvSpPr>
          <p:nvPr/>
        </p:nvSpPr>
        <p:spPr bwMode="auto">
          <a:xfrm>
            <a:off x="1400729" y="7516862"/>
            <a:ext cx="586607" cy="200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동산담보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>
            <a:spLocks noChangeArrowheads="1"/>
          </p:cNvSpPr>
          <p:nvPr/>
        </p:nvSpPr>
        <p:spPr bwMode="auto">
          <a:xfrm>
            <a:off x="2041649" y="7516862"/>
            <a:ext cx="586607" cy="2000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홈쇼핑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14743" y="2829032"/>
            <a:ext cx="6522161" cy="655381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"/>
          <p:cNvGrpSpPr/>
          <p:nvPr/>
        </p:nvGrpSpPr>
        <p:grpSpPr>
          <a:xfrm>
            <a:off x="816589" y="2792819"/>
            <a:ext cx="195622" cy="261608"/>
            <a:chOff x="4210" y="-11904"/>
            <a:chExt cx="195621" cy="261605"/>
          </a:xfrm>
        </p:grpSpPr>
        <p:sp>
          <p:nvSpPr>
            <p:cNvPr id="57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548043" y="6295477"/>
            <a:ext cx="7148901" cy="1421409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"/>
          <p:cNvGrpSpPr/>
          <p:nvPr/>
        </p:nvGrpSpPr>
        <p:grpSpPr>
          <a:xfrm>
            <a:off x="540364" y="6240218"/>
            <a:ext cx="195622" cy="261608"/>
            <a:chOff x="4210" y="-11904"/>
            <a:chExt cx="195621" cy="261605"/>
          </a:xfrm>
        </p:grpSpPr>
        <p:sp>
          <p:nvSpPr>
            <p:cNvPr id="61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8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05" y="1851144"/>
            <a:ext cx="7351057" cy="56173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나의 정보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5347" y="7481855"/>
            <a:ext cx="7369915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▼▼▼  이어서  ▼▼▼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7922351" y="5130385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나의정보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투자내역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투자현황 탭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상환스케쥴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표에 상품 유형 항목 추가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4349" y="5130385"/>
            <a:ext cx="7172325" cy="2337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285567"/>
              </p:ext>
            </p:extLst>
          </p:nvPr>
        </p:nvGraphicFramePr>
        <p:xfrm>
          <a:off x="528439" y="5222607"/>
          <a:ext cx="7158236" cy="1047750"/>
        </p:xfrm>
        <a:graphic>
          <a:graphicData uri="http://schemas.openxmlformats.org/drawingml/2006/table">
            <a:tbl>
              <a:tblPr/>
              <a:tblGrid>
                <a:gridCol w="796030">
                  <a:extLst>
                    <a:ext uri="{9D8B030D-6E8A-4147-A177-3AD203B41FA5}">
                      <a16:colId xmlns:a16="http://schemas.microsoft.com/office/drawing/2014/main" val="818070488"/>
                    </a:ext>
                  </a:extLst>
                </a:gridCol>
                <a:gridCol w="678434">
                  <a:extLst>
                    <a:ext uri="{9D8B030D-6E8A-4147-A177-3AD203B41FA5}">
                      <a16:colId xmlns:a16="http://schemas.microsoft.com/office/drawing/2014/main" val="2008342951"/>
                    </a:ext>
                  </a:extLst>
                </a:gridCol>
                <a:gridCol w="1061372">
                  <a:extLst>
                    <a:ext uri="{9D8B030D-6E8A-4147-A177-3AD203B41FA5}">
                      <a16:colId xmlns:a16="http://schemas.microsoft.com/office/drawing/2014/main" val="1200729562"/>
                    </a:ext>
                  </a:extLst>
                </a:gridCol>
                <a:gridCol w="895534">
                  <a:extLst>
                    <a:ext uri="{9D8B030D-6E8A-4147-A177-3AD203B41FA5}">
                      <a16:colId xmlns:a16="http://schemas.microsoft.com/office/drawing/2014/main" val="3243853093"/>
                    </a:ext>
                  </a:extLst>
                </a:gridCol>
                <a:gridCol w="663358">
                  <a:extLst>
                    <a:ext uri="{9D8B030D-6E8A-4147-A177-3AD203B41FA5}">
                      <a16:colId xmlns:a16="http://schemas.microsoft.com/office/drawing/2014/main" val="757721327"/>
                    </a:ext>
                  </a:extLst>
                </a:gridCol>
                <a:gridCol w="1157861">
                  <a:extLst>
                    <a:ext uri="{9D8B030D-6E8A-4147-A177-3AD203B41FA5}">
                      <a16:colId xmlns:a16="http://schemas.microsoft.com/office/drawing/2014/main" val="2457010811"/>
                    </a:ext>
                  </a:extLst>
                </a:gridCol>
                <a:gridCol w="747786">
                  <a:extLst>
                    <a:ext uri="{9D8B030D-6E8A-4147-A177-3AD203B41FA5}">
                      <a16:colId xmlns:a16="http://schemas.microsoft.com/office/drawing/2014/main" val="153146796"/>
                    </a:ext>
                  </a:extLst>
                </a:gridCol>
                <a:gridCol w="1157861">
                  <a:extLst>
                    <a:ext uri="{9D8B030D-6E8A-4147-A177-3AD203B41FA5}">
                      <a16:colId xmlns:a16="http://schemas.microsoft.com/office/drawing/2014/main" val="299923018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연수익률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상환예정금액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바로가기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022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P2PCare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5732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일반부동산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0041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동산담보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051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홈쇼핑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756594"/>
                  </a:ext>
                </a:extLst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6870551" y="5464076"/>
            <a:ext cx="432048" cy="1440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56384" y="5436056"/>
            <a:ext cx="4603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00" dirty="0" smtClean="0"/>
              <a:t>상세보기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70551" y="5666760"/>
            <a:ext cx="432048" cy="1440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856384" y="5638740"/>
            <a:ext cx="4603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00" dirty="0" smtClean="0"/>
              <a:t>상세보기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870551" y="5882540"/>
            <a:ext cx="432048" cy="1440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856384" y="5854520"/>
            <a:ext cx="4603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00" dirty="0" smtClean="0"/>
              <a:t>상세보기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870551" y="6089351"/>
            <a:ext cx="432048" cy="1440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856384" y="6061331"/>
            <a:ext cx="4603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00" dirty="0" smtClean="0"/>
              <a:t>상세보기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869" y="5126078"/>
            <a:ext cx="1014380" cy="1236501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"/>
          <p:cNvGrpSpPr/>
          <p:nvPr/>
        </p:nvGrpSpPr>
        <p:grpSpPr>
          <a:xfrm>
            <a:off x="217149" y="5068948"/>
            <a:ext cx="195622" cy="261608"/>
            <a:chOff x="4210" y="-11904"/>
            <a:chExt cx="195621" cy="261605"/>
          </a:xfrm>
        </p:grpSpPr>
        <p:sp>
          <p:nvSpPr>
            <p:cNvPr id="37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21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8" y="1612205"/>
            <a:ext cx="7357290" cy="57859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나의 정보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922351" y="2995782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나의정보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투자내역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투자현황 탭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오픈마켓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표에 상품 유형 항목 추가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4349" y="5130386"/>
            <a:ext cx="7172325" cy="2213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5213"/>
              </p:ext>
            </p:extLst>
          </p:nvPr>
        </p:nvGraphicFramePr>
        <p:xfrm>
          <a:off x="528437" y="5222607"/>
          <a:ext cx="6952483" cy="1047750"/>
        </p:xfrm>
        <a:graphic>
          <a:graphicData uri="http://schemas.openxmlformats.org/drawingml/2006/table">
            <a:tbl>
              <a:tblPr/>
              <a:tblGrid>
                <a:gridCol w="1003530">
                  <a:extLst>
                    <a:ext uri="{9D8B030D-6E8A-4147-A177-3AD203B41FA5}">
                      <a16:colId xmlns:a16="http://schemas.microsoft.com/office/drawing/2014/main" val="818070488"/>
                    </a:ext>
                  </a:extLst>
                </a:gridCol>
                <a:gridCol w="855281">
                  <a:extLst>
                    <a:ext uri="{9D8B030D-6E8A-4147-A177-3AD203B41FA5}">
                      <a16:colId xmlns:a16="http://schemas.microsoft.com/office/drawing/2014/main" val="2008342951"/>
                    </a:ext>
                  </a:extLst>
                </a:gridCol>
                <a:gridCol w="1338039">
                  <a:extLst>
                    <a:ext uri="{9D8B030D-6E8A-4147-A177-3AD203B41FA5}">
                      <a16:colId xmlns:a16="http://schemas.microsoft.com/office/drawing/2014/main" val="1200729562"/>
                    </a:ext>
                  </a:extLst>
                </a:gridCol>
                <a:gridCol w="836275">
                  <a:extLst>
                    <a:ext uri="{9D8B030D-6E8A-4147-A177-3AD203B41FA5}">
                      <a16:colId xmlns:a16="http://schemas.microsoft.com/office/drawing/2014/main" val="757721327"/>
                    </a:ext>
                  </a:extLst>
                </a:gridCol>
                <a:gridCol w="1459679">
                  <a:extLst>
                    <a:ext uri="{9D8B030D-6E8A-4147-A177-3AD203B41FA5}">
                      <a16:colId xmlns:a16="http://schemas.microsoft.com/office/drawing/2014/main" val="2457010811"/>
                    </a:ext>
                  </a:extLst>
                </a:gridCol>
                <a:gridCol w="1459679">
                  <a:extLst>
                    <a:ext uri="{9D8B030D-6E8A-4147-A177-3AD203B41FA5}">
                      <a16:colId xmlns:a16="http://schemas.microsoft.com/office/drawing/2014/main" val="299923018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상환일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투자금액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022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P2PCare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2018-03-05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이자납입중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5732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일반부동산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2018-03-05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이자납입중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0041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동산담보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2018-03-05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이자납입중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051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홈쇼핑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2018-03-05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이자납입중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756594"/>
                  </a:ext>
                </a:extLst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6870551" y="5464076"/>
            <a:ext cx="432048" cy="1440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56384" y="5436056"/>
            <a:ext cx="4603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00" dirty="0" err="1" smtClean="0"/>
              <a:t>판매신청</a:t>
            </a:r>
            <a:endParaRPr lang="ko-KR" altLang="en-US" sz="700" spc="-10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70551" y="5666760"/>
            <a:ext cx="432048" cy="1440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856384" y="5638740"/>
            <a:ext cx="4603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00" dirty="0" err="1" smtClean="0"/>
              <a:t>판매신청</a:t>
            </a:r>
            <a:endParaRPr lang="ko-KR" altLang="en-US" sz="700" spc="-100" dirty="0" smtClean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870551" y="5882540"/>
            <a:ext cx="432048" cy="1440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856384" y="5854520"/>
            <a:ext cx="4603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00" dirty="0" err="1" smtClean="0"/>
              <a:t>판매신청</a:t>
            </a:r>
            <a:endParaRPr lang="ko-KR" altLang="en-US" sz="700" spc="-100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870551" y="6089351"/>
            <a:ext cx="432048" cy="1440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856384" y="6061331"/>
            <a:ext cx="4603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pc="-100" dirty="0" err="1" smtClean="0"/>
              <a:t>판매신청</a:t>
            </a:r>
            <a:endParaRPr lang="ko-KR" altLang="en-US" sz="700" spc="-1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417868" y="5126078"/>
            <a:ext cx="1159471" cy="1236501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"/>
          <p:cNvGrpSpPr/>
          <p:nvPr/>
        </p:nvGrpSpPr>
        <p:grpSpPr>
          <a:xfrm>
            <a:off x="217149" y="5068948"/>
            <a:ext cx="195622" cy="261608"/>
            <a:chOff x="4210" y="-11904"/>
            <a:chExt cx="195621" cy="261605"/>
          </a:xfrm>
        </p:grpSpPr>
        <p:sp>
          <p:nvSpPr>
            <p:cNvPr id="37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661511" y="2932616"/>
            <a:ext cx="6935629" cy="679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8838"/>
              </p:ext>
            </p:extLst>
          </p:nvPr>
        </p:nvGraphicFramePr>
        <p:xfrm>
          <a:off x="661511" y="2932616"/>
          <a:ext cx="6952483" cy="628650"/>
        </p:xfrm>
        <a:graphic>
          <a:graphicData uri="http://schemas.openxmlformats.org/drawingml/2006/table">
            <a:tbl>
              <a:tblPr/>
              <a:tblGrid>
                <a:gridCol w="1003530">
                  <a:extLst>
                    <a:ext uri="{9D8B030D-6E8A-4147-A177-3AD203B41FA5}">
                      <a16:colId xmlns:a16="http://schemas.microsoft.com/office/drawing/2014/main" val="818070488"/>
                    </a:ext>
                  </a:extLst>
                </a:gridCol>
                <a:gridCol w="855281">
                  <a:extLst>
                    <a:ext uri="{9D8B030D-6E8A-4147-A177-3AD203B41FA5}">
                      <a16:colId xmlns:a16="http://schemas.microsoft.com/office/drawing/2014/main" val="2008342951"/>
                    </a:ext>
                  </a:extLst>
                </a:gridCol>
                <a:gridCol w="856142">
                  <a:extLst>
                    <a:ext uri="{9D8B030D-6E8A-4147-A177-3AD203B41FA5}">
                      <a16:colId xmlns:a16="http://schemas.microsoft.com/office/drawing/2014/main" val="1200729562"/>
                    </a:ext>
                  </a:extLst>
                </a:gridCol>
                <a:gridCol w="1318172">
                  <a:extLst>
                    <a:ext uri="{9D8B030D-6E8A-4147-A177-3AD203B41FA5}">
                      <a16:colId xmlns:a16="http://schemas.microsoft.com/office/drawing/2014/main" val="757721327"/>
                    </a:ext>
                  </a:extLst>
                </a:gridCol>
                <a:gridCol w="1459679">
                  <a:extLst>
                    <a:ext uri="{9D8B030D-6E8A-4147-A177-3AD203B41FA5}">
                      <a16:colId xmlns:a16="http://schemas.microsoft.com/office/drawing/2014/main" val="2457010811"/>
                    </a:ext>
                  </a:extLst>
                </a:gridCol>
                <a:gridCol w="1459679">
                  <a:extLst>
                    <a:ext uri="{9D8B030D-6E8A-4147-A177-3AD203B41FA5}">
                      <a16:colId xmlns:a16="http://schemas.microsoft.com/office/drawing/2014/main" val="299923018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오픈마켓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판매기간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022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1359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P2PCare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997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2018-02-19~2018-02-25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/10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판매예정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5732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1366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동산담보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2018-02-19~2018-02-25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/10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판매예정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004138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61511" y="3916462"/>
            <a:ext cx="6935629" cy="716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41488" y="4132486"/>
            <a:ext cx="1526380" cy="43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 smtClean="0"/>
              <a:t>표 형식 상동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585161" y="2856435"/>
            <a:ext cx="1005639" cy="793546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"/>
          <p:cNvGrpSpPr/>
          <p:nvPr/>
        </p:nvGrpSpPr>
        <p:grpSpPr>
          <a:xfrm>
            <a:off x="1395709" y="2801678"/>
            <a:ext cx="195622" cy="261608"/>
            <a:chOff x="4210" y="-11904"/>
            <a:chExt cx="195621" cy="261605"/>
          </a:xfrm>
        </p:grpSpPr>
        <p:sp>
          <p:nvSpPr>
            <p:cNvPr id="40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4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대출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신청서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6475" y="905337"/>
            <a:ext cx="9573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신청서</a:t>
            </a:r>
          </a:p>
        </p:txBody>
      </p:sp>
      <p:sp>
        <p:nvSpPr>
          <p:cNvPr id="137" name="Rectangle"/>
          <p:cNvSpPr/>
          <p:nvPr/>
        </p:nvSpPr>
        <p:spPr>
          <a:xfrm>
            <a:off x="716444" y="1518262"/>
            <a:ext cx="5468332" cy="59986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4456" y="1684214"/>
            <a:ext cx="5252308" cy="701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16274" y="2404294"/>
            <a:ext cx="1468672" cy="43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대출 신청서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4572" y="2991252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대출자 구분</a:t>
            </a:r>
          </a:p>
        </p:txBody>
      </p:sp>
      <p:cxnSp>
        <p:nvCxnSpPr>
          <p:cNvPr id="12" name="Divider"/>
          <p:cNvCxnSpPr/>
          <p:nvPr/>
        </p:nvCxnSpPr>
        <p:spPr>
          <a:xfrm>
            <a:off x="834047" y="2836272"/>
            <a:ext cx="5242717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Option"/>
          <p:cNvGrpSpPr/>
          <p:nvPr/>
        </p:nvGrpSpPr>
        <p:grpSpPr>
          <a:xfrm>
            <a:off x="2704548" y="3054696"/>
            <a:ext cx="437359" cy="187295"/>
            <a:chOff x="1068388" y="1846277"/>
            <a:chExt cx="437359" cy="187295"/>
          </a:xfrm>
        </p:grpSpPr>
        <p:grpSp>
          <p:nvGrpSpPr>
            <p:cNvPr id="14" name="Option"/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6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Check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" name="Text"/>
            <p:cNvSpPr txBox="1"/>
            <p:nvPr/>
          </p:nvSpPr>
          <p:spPr>
            <a:xfrm>
              <a:off x="1262091" y="1846277"/>
              <a:ext cx="243656" cy="1872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개인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Option"/>
          <p:cNvGrpSpPr/>
          <p:nvPr/>
        </p:nvGrpSpPr>
        <p:grpSpPr>
          <a:xfrm>
            <a:off x="3343177" y="3054705"/>
            <a:ext cx="437359" cy="187295"/>
            <a:chOff x="1068388" y="1846277"/>
            <a:chExt cx="437359" cy="187295"/>
          </a:xfrm>
        </p:grpSpPr>
        <p:grpSp>
          <p:nvGrpSpPr>
            <p:cNvPr id="19" name="Option"/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1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Check" hidden="1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" name="Text"/>
            <p:cNvSpPr txBox="1"/>
            <p:nvPr/>
          </p:nvSpPr>
          <p:spPr>
            <a:xfrm>
              <a:off x="1262091" y="1846277"/>
              <a:ext cx="243656" cy="1872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법인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37352" y="3408496"/>
            <a:ext cx="437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smtClean="0"/>
              <a:t>이름</a:t>
            </a:r>
            <a:endParaRPr lang="ko-KR" altLang="en-US" sz="1200" spc="-1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486057" y="3822460"/>
            <a:ext cx="540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 smtClean="0"/>
              <a:t>E-Mail</a:t>
            </a:r>
            <a:endParaRPr lang="ko-KR" altLang="en-US" sz="1200" spc="-1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397893" y="4254508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전화번호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10718" y="4686556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smtClean="0"/>
              <a:t>대출상품</a:t>
            </a:r>
            <a:endParaRPr lang="ko-KR" altLang="en-US" sz="1200" spc="-1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537357" y="5082264"/>
            <a:ext cx="437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품목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401" y="555065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smtClean="0"/>
              <a:t>희망대출금</a:t>
            </a:r>
            <a:endParaRPr lang="ko-KR" altLang="en-US" sz="1200" spc="-1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334578" y="5982700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smtClean="0"/>
              <a:t>대출 만기일</a:t>
            </a:r>
            <a:endParaRPr lang="ko-KR" altLang="en-US" sz="1200" spc="-1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537358" y="6414748"/>
            <a:ext cx="437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 smtClean="0"/>
              <a:t>내용</a:t>
            </a:r>
          </a:p>
        </p:txBody>
      </p:sp>
      <p:sp>
        <p:nvSpPr>
          <p:cNvPr id="31" name="Input Field"/>
          <p:cNvSpPr>
            <a:spLocks noChangeArrowheads="1"/>
          </p:cNvSpPr>
          <p:nvPr/>
        </p:nvSpPr>
        <p:spPr bwMode="auto">
          <a:xfrm>
            <a:off x="2483644" y="3384720"/>
            <a:ext cx="2332980" cy="3007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2" name="Input Field"/>
          <p:cNvSpPr>
            <a:spLocks noChangeArrowheads="1"/>
          </p:cNvSpPr>
          <p:nvPr/>
        </p:nvSpPr>
        <p:spPr bwMode="auto">
          <a:xfrm>
            <a:off x="2483644" y="3812563"/>
            <a:ext cx="2332980" cy="3007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3" name="Input Field"/>
          <p:cNvSpPr>
            <a:spLocks noChangeArrowheads="1"/>
          </p:cNvSpPr>
          <p:nvPr/>
        </p:nvSpPr>
        <p:spPr bwMode="auto">
          <a:xfrm>
            <a:off x="2483644" y="4240406"/>
            <a:ext cx="2332980" cy="3007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5" name="Input Field"/>
          <p:cNvSpPr>
            <a:spLocks noChangeArrowheads="1"/>
          </p:cNvSpPr>
          <p:nvPr/>
        </p:nvSpPr>
        <p:spPr bwMode="auto">
          <a:xfrm>
            <a:off x="2483644" y="5514312"/>
            <a:ext cx="2332980" cy="3007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7" name="Input Field"/>
          <p:cNvSpPr>
            <a:spLocks noChangeArrowheads="1"/>
          </p:cNvSpPr>
          <p:nvPr/>
        </p:nvSpPr>
        <p:spPr bwMode="auto">
          <a:xfrm>
            <a:off x="2483644" y="6390972"/>
            <a:ext cx="2332980" cy="527832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38" name="Drop-down" descr="&lt;SmartSettings&gt;&lt;SmartResize enabled=&quot;True&quot; minWidth=&quot;20&quot; minHeight=&quot;5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483644" y="4680365"/>
            <a:ext cx="2332980" cy="251397"/>
            <a:chOff x="5537200" y="2495550"/>
            <a:chExt cx="1281113" cy="206375"/>
          </a:xfrm>
        </p:grpSpPr>
        <p:sp>
          <p:nvSpPr>
            <p:cNvPr id="39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</a:t>
              </a:r>
            </a:p>
          </p:txBody>
        </p:sp>
        <p:sp>
          <p:nvSpPr>
            <p:cNvPr id="40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6758162" y="2583242"/>
              <a:ext cx="27024" cy="32580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Drop-down" descr="&lt;SmartSettings&gt;&lt;SmartResize enabled=&quot;True&quot; minWidth=&quot;20&quot; minHeight=&quot;5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483644" y="5094539"/>
            <a:ext cx="2332980" cy="251397"/>
            <a:chOff x="5537200" y="2495550"/>
            <a:chExt cx="1281113" cy="206375"/>
          </a:xfrm>
        </p:grpSpPr>
        <p:sp>
          <p:nvSpPr>
            <p:cNvPr id="42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</a:t>
              </a:r>
            </a:p>
          </p:txBody>
        </p:sp>
        <p:sp>
          <p:nvSpPr>
            <p:cNvPr id="43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6758162" y="2583242"/>
              <a:ext cx="27024" cy="32580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Button"/>
          <p:cNvSpPr/>
          <p:nvPr/>
        </p:nvSpPr>
        <p:spPr>
          <a:xfrm>
            <a:off x="2939891" y="7147084"/>
            <a:ext cx="642938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대출신청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Drop-down" descr="&lt;SmartSettings&gt;&lt;SmartResize enabled=&quot;True&quot; minWidth=&quot;20&quot; minHeight=&quot;5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483644" y="5990325"/>
            <a:ext cx="2332980" cy="251397"/>
            <a:chOff x="5537200" y="2495550"/>
            <a:chExt cx="1281113" cy="206375"/>
          </a:xfrm>
        </p:grpSpPr>
        <p:sp>
          <p:nvSpPr>
            <p:cNvPr id="47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</a:t>
              </a:r>
            </a:p>
          </p:txBody>
        </p:sp>
        <p:sp>
          <p:nvSpPr>
            <p:cNvPr id="48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6758162" y="2583242"/>
              <a:ext cx="27024" cy="32580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464347" y="4618290"/>
            <a:ext cx="3432773" cy="360110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"/>
          <p:cNvGrpSpPr/>
          <p:nvPr/>
        </p:nvGrpSpPr>
        <p:grpSpPr>
          <a:xfrm>
            <a:off x="1273789" y="4561163"/>
            <a:ext cx="195622" cy="261608"/>
            <a:chOff x="4210" y="-11904"/>
            <a:chExt cx="195621" cy="261605"/>
          </a:xfrm>
        </p:grpSpPr>
        <p:sp>
          <p:nvSpPr>
            <p:cNvPr id="51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1464347" y="5059328"/>
            <a:ext cx="3432773" cy="338172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"/>
          <p:cNvGrpSpPr/>
          <p:nvPr/>
        </p:nvGrpSpPr>
        <p:grpSpPr>
          <a:xfrm>
            <a:off x="1273789" y="5002202"/>
            <a:ext cx="195622" cy="261608"/>
            <a:chOff x="4210" y="-11904"/>
            <a:chExt cx="195621" cy="261605"/>
          </a:xfrm>
        </p:grpSpPr>
        <p:sp>
          <p:nvSpPr>
            <p:cNvPr id="55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8561040" y="3492552"/>
            <a:ext cx="3744416" cy="3801384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Description&gt;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Box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대출할 상품을 선택합니다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값에 따라 하위 메뉴가 변경됩니다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부동산담보의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 기존과 동일합니다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품목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동산을 선택하면 나타납니다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품목 리스트는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담보유형을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출력합니다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781527" y="1671566"/>
            <a:ext cx="5602855" cy="1413287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신청 안내</a:t>
            </a:r>
            <a:endParaRPr lang="en-US" altLang="ko-KR" sz="105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05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투게더펀딩은</a:t>
            </a: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부동산담보</a:t>
            </a:r>
            <a:r>
              <a:rPr lang="en-US" altLang="ko-KR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</a:t>
            </a:r>
            <a:r>
              <a:rPr lang="en-US" altLang="ko-KR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 대출 신청이 가능합니다</a:t>
            </a:r>
            <a:r>
              <a:rPr lang="en-US" altLang="ko-KR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부동산담보의 경우 주소를 정확히 기입 해 주세요</a:t>
            </a:r>
            <a:r>
              <a:rPr lang="en-US" altLang="ko-KR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신청 시 신용조회 기록이 남지 않습니다</a:t>
            </a:r>
            <a:r>
              <a:rPr lang="en-US" altLang="ko-KR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</a:t>
            </a:r>
            <a:r>
              <a:rPr lang="en-US" altLang="ko-KR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 상품의 경우 상세내용을 적어주시면 담당자가 유선으로 </a:t>
            </a:r>
            <a:r>
              <a:rPr lang="ko-KR" altLang="en-US" sz="105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연락드립니다</a:t>
            </a:r>
            <a:r>
              <a:rPr lang="en-US" altLang="ko-KR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896744" y="1972246"/>
            <a:ext cx="814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608239" y="1765178"/>
            <a:ext cx="1410964" cy="43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 err="1" smtClean="0"/>
              <a:t>텍스트변경</a:t>
            </a:r>
            <a:endParaRPr lang="ko-KR" altLang="en-US" spc="-100" dirty="0" smtClean="0"/>
          </a:p>
        </p:txBody>
      </p:sp>
      <p:grpSp>
        <p:nvGrpSpPr>
          <p:cNvPr id="62" name="Drop-Down List (Expanded)" descr="&lt;SmartSettings&gt;&lt;SmartResize enabled=&quot;True&quot; minWidth=&quot;0&quot; minHeight=&quot;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306196" y="3528003"/>
            <a:ext cx="2055044" cy="986937"/>
            <a:chOff x="2183875" y="1994605"/>
            <a:chExt cx="2055044" cy="986937"/>
          </a:xfrm>
        </p:grpSpPr>
        <p:sp>
          <p:nvSpPr>
            <p:cNvPr id="63" name="Box Background"/>
            <p:cNvSpPr/>
            <p:nvPr/>
          </p:nvSpPr>
          <p:spPr>
            <a:xfrm>
              <a:off x="2183876" y="1994605"/>
              <a:ext cx="2055043" cy="9869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부동산</a:t>
              </a:r>
              <a:r>
                <a:rPr 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담보대출</a:t>
              </a:r>
              <a:endPara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동산 담보대출</a:t>
              </a:r>
              <a:endPara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홈쇼핑 대출</a:t>
              </a:r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Selection" descr="&lt;SmartSettings&gt;&lt;SmartResize anchorLeft=&quot;Relative&quot; anchorTop=&quot;Absolute&quot; anchorRight=&quot;Relativ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2183875" y="2351057"/>
              <a:ext cx="2055043" cy="314325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5" name="꺾인 연결선 64"/>
          <p:cNvCxnSpPr>
            <a:stCxn id="49" idx="3"/>
            <a:endCxn id="63" idx="2"/>
          </p:cNvCxnSpPr>
          <p:nvPr/>
        </p:nvCxnSpPr>
        <p:spPr>
          <a:xfrm flipV="1">
            <a:off x="4897120" y="4514940"/>
            <a:ext cx="1436599" cy="283405"/>
          </a:xfrm>
          <a:prstGeom prst="bentConnector2">
            <a:avLst/>
          </a:prstGeom>
          <a:ln>
            <a:solidFill>
              <a:srgbClr val="FF7755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7" name="Drop-Down List (Expanded)" descr="&lt;SmartSettings&gt;&lt;SmartResize enabled=&quot;True&quot; minWidth=&quot;0&quot; minHeight=&quot;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5306196" y="5489728"/>
            <a:ext cx="1277628" cy="1335750"/>
            <a:chOff x="2183875" y="1994605"/>
            <a:chExt cx="2055044" cy="1335750"/>
          </a:xfrm>
        </p:grpSpPr>
        <p:sp>
          <p:nvSpPr>
            <p:cNvPr id="68" name="Box Background"/>
            <p:cNvSpPr/>
            <p:nvPr/>
          </p:nvSpPr>
          <p:spPr>
            <a:xfrm>
              <a:off x="2183876" y="1994605"/>
              <a:ext cx="2055043" cy="13357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농축수산물</a:t>
              </a:r>
              <a:endPara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명품</a:t>
              </a:r>
              <a:r>
                <a:rPr lang="en-US" altLang="ko-KR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귀금속</a:t>
              </a:r>
              <a:endParaRPr lang="en-US" altLang="ko-KR" sz="11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의류</a:t>
              </a:r>
              <a:r>
                <a:rPr lang="en-US" altLang="ko-KR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잡화</a:t>
              </a:r>
              <a:endParaRPr lang="en-US" altLang="ko-KR" sz="11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기타</a:t>
              </a:r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Selection" descr="&lt;SmartSettings&gt;&lt;SmartResize anchorLeft=&quot;Relative&quot; anchorTop=&quot;Absolute&quot; anchorRight=&quot;Relativ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2183875" y="2351057"/>
              <a:ext cx="2055042" cy="314325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Drop-Down List (Expanded)" descr="&lt;SmartSettings&gt;&lt;SmartResize enabled=&quot;True&quot; minWidth=&quot;0&quot; minHeight=&quot;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6837834" y="5489728"/>
            <a:ext cx="1277628" cy="1335750"/>
            <a:chOff x="2183875" y="1994605"/>
            <a:chExt cx="2055044" cy="1335750"/>
          </a:xfrm>
        </p:grpSpPr>
        <p:sp>
          <p:nvSpPr>
            <p:cNvPr id="71" name="Box Background"/>
            <p:cNvSpPr/>
            <p:nvPr/>
          </p:nvSpPr>
          <p:spPr>
            <a:xfrm>
              <a:off x="2183877" y="1994605"/>
              <a:ext cx="2055042" cy="13357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화장품</a:t>
              </a:r>
              <a:endPara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식품</a:t>
              </a:r>
              <a:endParaRPr lang="en-US" altLang="ko-KR" sz="11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전자기기</a:t>
              </a:r>
              <a:endParaRPr lang="en-US" altLang="ko-KR" sz="11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기타</a:t>
              </a:r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Selection" descr="&lt;SmartSettings&gt;&lt;SmartResize anchorLeft=&quot;Relative&quot; anchorTop=&quot;Absolute&quot; anchorRight=&quot;Relativ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2183875" y="2351057"/>
              <a:ext cx="2055042" cy="314325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73" name="꺾인 연결선 72"/>
          <p:cNvCxnSpPr>
            <a:stCxn id="53" idx="3"/>
            <a:endCxn id="68" idx="0"/>
          </p:cNvCxnSpPr>
          <p:nvPr/>
        </p:nvCxnSpPr>
        <p:spPr>
          <a:xfrm>
            <a:off x="4897120" y="5228414"/>
            <a:ext cx="1047891" cy="261314"/>
          </a:xfrm>
          <a:prstGeom prst="bentConnector2">
            <a:avLst/>
          </a:prstGeom>
          <a:ln>
            <a:solidFill>
              <a:srgbClr val="FF7755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53" idx="3"/>
            <a:endCxn id="71" idx="0"/>
          </p:cNvCxnSpPr>
          <p:nvPr/>
        </p:nvCxnSpPr>
        <p:spPr>
          <a:xfrm>
            <a:off x="4897120" y="5228414"/>
            <a:ext cx="2579529" cy="261314"/>
          </a:xfrm>
          <a:prstGeom prst="bentConnector2">
            <a:avLst/>
          </a:prstGeom>
          <a:ln>
            <a:solidFill>
              <a:srgbClr val="FF7755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666853" y="6827115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 smtClean="0"/>
              <a:t>(</a:t>
            </a:r>
            <a:r>
              <a:rPr lang="ko-KR" altLang="en-US" sz="1200" spc="-100" dirty="0" smtClean="0"/>
              <a:t>동산</a:t>
            </a:r>
            <a:r>
              <a:rPr lang="en-US" altLang="ko-KR" sz="1200" spc="-100" dirty="0" smtClean="0"/>
              <a:t>)</a:t>
            </a:r>
            <a:endParaRPr lang="ko-KR" altLang="en-US" sz="1200" spc="-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7129570" y="6827115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 smtClean="0"/>
              <a:t>(</a:t>
            </a:r>
            <a:r>
              <a:rPr lang="ko-KR" altLang="en-US" sz="1200" spc="-100" dirty="0" smtClean="0"/>
              <a:t>홈쇼핑</a:t>
            </a:r>
            <a:r>
              <a:rPr lang="en-US" altLang="ko-KR" sz="1200" spc="-100" dirty="0" smtClean="0"/>
              <a:t>)</a:t>
            </a:r>
            <a:endParaRPr lang="ko-KR" altLang="en-US" sz="1200" spc="-100" dirty="0" smtClean="0"/>
          </a:p>
        </p:txBody>
      </p:sp>
    </p:spTree>
    <p:extLst>
      <p:ext uri="{BB962C8B-B14F-4D97-AF65-F5344CB8AC3E}">
        <p14:creationId xmlns:p14="http://schemas.microsoft.com/office/powerpoint/2010/main" val="41930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나의 정보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60" y="1298479"/>
            <a:ext cx="8359217" cy="65034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4" name="직사각형 33"/>
          <p:cNvSpPr/>
          <p:nvPr/>
        </p:nvSpPr>
        <p:spPr>
          <a:xfrm>
            <a:off x="8345016" y="3884449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나의정보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투자통계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항목 변경 없음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1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나의 정보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60" y="1298479"/>
            <a:ext cx="7704856" cy="64730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4" name="직사각형 33"/>
          <p:cNvSpPr/>
          <p:nvPr/>
        </p:nvSpPr>
        <p:spPr>
          <a:xfrm>
            <a:off x="8639967" y="3412406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나의정보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투자통계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 2018 P2P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가이드라인에 맞춰 투자 한도 표 변경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4176" y="4276502"/>
            <a:ext cx="7359699" cy="2905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16944"/>
              </p:ext>
            </p:extLst>
          </p:nvPr>
        </p:nvGraphicFramePr>
        <p:xfrm>
          <a:off x="784176" y="4303489"/>
          <a:ext cx="7359699" cy="2391518"/>
        </p:xfrm>
        <a:graphic>
          <a:graphicData uri="http://schemas.openxmlformats.org/drawingml/2006/table">
            <a:tbl>
              <a:tblPr/>
              <a:tblGrid>
                <a:gridCol w="2589325">
                  <a:extLst>
                    <a:ext uri="{9D8B030D-6E8A-4147-A177-3AD203B41FA5}">
                      <a16:colId xmlns:a16="http://schemas.microsoft.com/office/drawing/2014/main" val="3143075345"/>
                    </a:ext>
                  </a:extLst>
                </a:gridCol>
                <a:gridCol w="2309978">
                  <a:extLst>
                    <a:ext uri="{9D8B030D-6E8A-4147-A177-3AD203B41FA5}">
                      <a16:colId xmlns:a16="http://schemas.microsoft.com/office/drawing/2014/main" val="3354531943"/>
                    </a:ext>
                  </a:extLst>
                </a:gridCol>
                <a:gridCol w="2460396">
                  <a:extLst>
                    <a:ext uri="{9D8B030D-6E8A-4147-A177-3AD203B41FA5}">
                      <a16:colId xmlns:a16="http://schemas.microsoft.com/office/drawing/2014/main" val="266359867"/>
                    </a:ext>
                  </a:extLst>
                </a:gridCol>
              </a:tblGrid>
              <a:tr h="49867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투게더펀딩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최대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누적한도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20,000,000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모기지상품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최대 누적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한도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10,000,000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동산담보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홈쇼핑 최대 누적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한도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10,000,000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234255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투자진행금액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9,290,200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모기지상품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투자진행금액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5,290,200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동산담보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홈쇼핑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투자진행금액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5092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동일차입자기준 최대 누적투자한도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(B)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5,000,000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모기지상품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잔여 투자가능금액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(D)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4,709,800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동산담보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홈쇼핑 잔여 투자가능금액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(D) 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6,000,000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999064"/>
                  </a:ext>
                </a:extLst>
              </a:tr>
              <a:tr h="550006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 P2P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가이드라인에 따라 상품 유형별 투자 한도가 분할되어 적용됩니다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회원님의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＇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투자가능금액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(D)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누적투자한도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 진행 금액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(C)’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가이드라인 적용일 이후 투자 완료하신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투자건이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상환이 될 경우 해당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상환원금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만큼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누적 투자한도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이내에서 복원됩니다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동일차입자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기준 최대 누적투자한도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기존 회원님의 투자상품 이력에 따라서 투자상품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채권투자신청서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별도 표시됩니다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538851"/>
                  </a:ext>
                </a:extLst>
              </a:tr>
              <a:tr h="33733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기준에 따라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투게더펀딩에서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10,709,800</a:t>
                      </a:r>
                      <a:r>
                        <a:rPr lang="ko-KR" alt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투자 가능합니다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5579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00443" y="3933723"/>
            <a:ext cx="7538682" cy="2876651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"/>
          <p:cNvGrpSpPr/>
          <p:nvPr/>
        </p:nvGrpSpPr>
        <p:grpSpPr>
          <a:xfrm>
            <a:off x="692764" y="3735616"/>
            <a:ext cx="195622" cy="261608"/>
            <a:chOff x="4210" y="-11904"/>
            <a:chExt cx="195621" cy="261605"/>
          </a:xfrm>
        </p:grpSpPr>
        <p:sp>
          <p:nvSpPr>
            <p:cNvPr id="13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6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나의 정보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39967" y="3412406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나의정보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투자통계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 성향의 원형 그래프 항목 변경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             &lt;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선순위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후순위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유형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2" y="1298479"/>
            <a:ext cx="7718661" cy="64439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953022" y="2836342"/>
            <a:ext cx="1390124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00" dirty="0" smtClean="0"/>
              <a:t>유형별 상품 투자 비중</a:t>
            </a:r>
            <a:r>
              <a:rPr lang="en-US" altLang="ko-KR" sz="1050" spc="-100" dirty="0" smtClean="0"/>
              <a:t>(%)</a:t>
            </a:r>
            <a:endParaRPr lang="ko-KR" altLang="en-US" sz="1050" spc="-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79390" y="3901545"/>
            <a:ext cx="313739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0000"/>
                </a:solidFill>
              </a:rPr>
              <a:t>■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P2PCare </a:t>
            </a:r>
            <a:r>
              <a:rPr lang="ko-KR" altLang="en-US" sz="1050" dirty="0" smtClean="0">
                <a:solidFill>
                  <a:srgbClr val="FFC000"/>
                </a:solidFill>
              </a:rPr>
              <a:t>■</a:t>
            </a:r>
            <a:r>
              <a:rPr lang="ko-KR" altLang="en-US" sz="1050" dirty="0" smtClean="0"/>
              <a:t> 일반부동산담보 </a:t>
            </a:r>
            <a:r>
              <a:rPr lang="ko-KR" altLang="en-US" sz="1050" dirty="0" smtClean="0">
                <a:solidFill>
                  <a:srgbClr val="B3A2C7"/>
                </a:solidFill>
              </a:rPr>
              <a:t>■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동산담보</a:t>
            </a:r>
            <a:r>
              <a:rPr lang="ko-KR" altLang="en-US" sz="1050" dirty="0" smtClean="0"/>
              <a:t> </a:t>
            </a:r>
            <a:r>
              <a:rPr lang="ko-KR" altLang="en-US" sz="1050" dirty="0" smtClean="0">
                <a:solidFill>
                  <a:srgbClr val="95B3D7"/>
                </a:solidFill>
              </a:rPr>
              <a:t>■</a:t>
            </a:r>
            <a:r>
              <a:rPr lang="ko-KR" altLang="en-US" sz="1050" dirty="0" smtClean="0"/>
              <a:t> 홈쇼핑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57618" y="1762434"/>
            <a:ext cx="3354950" cy="2514068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"/>
          <p:cNvGrpSpPr/>
          <p:nvPr/>
        </p:nvGrpSpPr>
        <p:grpSpPr>
          <a:xfrm>
            <a:off x="949939" y="1707170"/>
            <a:ext cx="195622" cy="261608"/>
            <a:chOff x="4210" y="-11904"/>
            <a:chExt cx="195621" cy="261605"/>
          </a:xfrm>
        </p:grpSpPr>
        <p:sp>
          <p:nvSpPr>
            <p:cNvPr id="14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33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나의 정보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4" y="1298480"/>
            <a:ext cx="8352928" cy="6373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4" name="직사각형 33"/>
          <p:cNvSpPr/>
          <p:nvPr/>
        </p:nvSpPr>
        <p:spPr>
          <a:xfrm>
            <a:off x="8639967" y="3412406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나의정보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예치금정보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해당사항 변경 없음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5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7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나의 정보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73" y="9053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상품  상세 정보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55"/>
          <a:stretch/>
        </p:blipFill>
        <p:spPr>
          <a:xfrm>
            <a:off x="424136" y="2620318"/>
            <a:ext cx="8061710" cy="19699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4" name="직사각형 33"/>
          <p:cNvSpPr/>
          <p:nvPr/>
        </p:nvSpPr>
        <p:spPr>
          <a:xfrm>
            <a:off x="8639967" y="3412406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나의정보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예치금정보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예치금 거래 내역 표 변경</a:t>
            </a:r>
            <a:endParaRPr lang="en-US" altLang="ko-KR" sz="105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144" y="3196382"/>
            <a:ext cx="7904906" cy="1347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43336"/>
              </p:ext>
            </p:extLst>
          </p:nvPr>
        </p:nvGraphicFramePr>
        <p:xfrm>
          <a:off x="568152" y="3268390"/>
          <a:ext cx="7704856" cy="1224135"/>
        </p:xfrm>
        <a:graphic>
          <a:graphicData uri="http://schemas.openxmlformats.org/drawingml/2006/table">
            <a:tbl>
              <a:tblPr/>
              <a:tblGrid>
                <a:gridCol w="996123">
                  <a:extLst>
                    <a:ext uri="{9D8B030D-6E8A-4147-A177-3AD203B41FA5}">
                      <a16:colId xmlns:a16="http://schemas.microsoft.com/office/drawing/2014/main" val="1485630737"/>
                    </a:ext>
                  </a:extLst>
                </a:gridCol>
                <a:gridCol w="848968">
                  <a:extLst>
                    <a:ext uri="{9D8B030D-6E8A-4147-A177-3AD203B41FA5}">
                      <a16:colId xmlns:a16="http://schemas.microsoft.com/office/drawing/2014/main" val="598714370"/>
                    </a:ext>
                  </a:extLst>
                </a:gridCol>
                <a:gridCol w="1328163">
                  <a:extLst>
                    <a:ext uri="{9D8B030D-6E8A-4147-A177-3AD203B41FA5}">
                      <a16:colId xmlns:a16="http://schemas.microsoft.com/office/drawing/2014/main" val="3287856157"/>
                    </a:ext>
                  </a:extLst>
                </a:gridCol>
                <a:gridCol w="1120637">
                  <a:extLst>
                    <a:ext uri="{9D8B030D-6E8A-4147-A177-3AD203B41FA5}">
                      <a16:colId xmlns:a16="http://schemas.microsoft.com/office/drawing/2014/main" val="3543231329"/>
                    </a:ext>
                  </a:extLst>
                </a:gridCol>
                <a:gridCol w="1106709">
                  <a:extLst>
                    <a:ext uri="{9D8B030D-6E8A-4147-A177-3AD203B41FA5}">
                      <a16:colId xmlns:a16="http://schemas.microsoft.com/office/drawing/2014/main" val="1505213446"/>
                    </a:ext>
                  </a:extLst>
                </a:gridCol>
                <a:gridCol w="1172299">
                  <a:extLst>
                    <a:ext uri="{9D8B030D-6E8A-4147-A177-3AD203B41FA5}">
                      <a16:colId xmlns:a16="http://schemas.microsoft.com/office/drawing/2014/main" val="3833545894"/>
                    </a:ext>
                  </a:extLst>
                </a:gridCol>
                <a:gridCol w="1131957">
                  <a:extLst>
                    <a:ext uri="{9D8B030D-6E8A-4147-A177-3AD203B41FA5}">
                      <a16:colId xmlns:a16="http://schemas.microsoft.com/office/drawing/2014/main" val="1497299840"/>
                    </a:ext>
                  </a:extLst>
                </a:gridCol>
              </a:tblGrid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후 잔액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5007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P2PCare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277639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일반부동산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100,132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51782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이자지급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동산담보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200,132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601057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이자지급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홈쇼핑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200,069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611583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277147" y="3176169"/>
            <a:ext cx="1675381" cy="1468431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4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9815513" y="7948613"/>
            <a:ext cx="2986087" cy="44767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0680" y="4060478"/>
            <a:ext cx="1713931" cy="43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smtClean="0"/>
              <a:t>관리자 페이지</a:t>
            </a:r>
            <a:endParaRPr lang="ko-KR" altLang="en-US" spc="-100" dirty="0" smtClean="0"/>
          </a:p>
        </p:txBody>
      </p:sp>
    </p:spTree>
    <p:extLst>
      <p:ext uri="{BB962C8B-B14F-4D97-AF65-F5344CB8AC3E}">
        <p14:creationId xmlns:p14="http://schemas.microsoft.com/office/powerpoint/2010/main" val="1112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대출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대출자등록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281" y="905337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err="1" smtClean="0"/>
              <a:t>대출자등록</a:t>
            </a:r>
            <a:endParaRPr lang="ko-KR" altLang="en-US" sz="1100" spc="-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1" y="1612206"/>
            <a:ext cx="8640381" cy="44678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4" name="직사각형 33"/>
          <p:cNvSpPr/>
          <p:nvPr/>
        </p:nvSpPr>
        <p:spPr>
          <a:xfrm>
            <a:off x="1288232" y="6364734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대출자등록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대출자 등록 하단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대출채권 정보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부분을 모기지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동산으로 분할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 여하에 따라 삭제 가능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16824" y="4708550"/>
            <a:ext cx="5184576" cy="2364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3768" y="4571778"/>
            <a:ext cx="5190968" cy="856852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123" y="4126519"/>
            <a:ext cx="675185" cy="43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 smtClean="0">
                <a:solidFill>
                  <a:srgbClr val="FF0000"/>
                </a:solidFill>
              </a:rPr>
              <a:t>기존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12706" y="4126519"/>
            <a:ext cx="675186" cy="43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 smtClean="0">
                <a:solidFill>
                  <a:srgbClr val="FF0000"/>
                </a:solidFill>
              </a:rPr>
              <a:t>변경</a:t>
            </a:r>
          </a:p>
        </p:txBody>
      </p:sp>
      <p:sp>
        <p:nvSpPr>
          <p:cNvPr id="16" name="톱니 모양의 오른쪽 화살표 15"/>
          <p:cNvSpPr/>
          <p:nvPr/>
        </p:nvSpPr>
        <p:spPr>
          <a:xfrm>
            <a:off x="5968752" y="5060911"/>
            <a:ext cx="504056" cy="223703"/>
          </a:xfrm>
          <a:prstGeom prst="notchedRightArrow">
            <a:avLst/>
          </a:prstGeom>
          <a:solidFill>
            <a:srgbClr val="FF7F7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684037" y="4815235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smtClean="0"/>
              <a:t>부동산</a:t>
            </a:r>
            <a:r>
              <a:rPr lang="en-US" altLang="ko-KR" sz="1400" spc="-100" dirty="0" smtClean="0"/>
              <a:t> </a:t>
            </a:r>
            <a:r>
              <a:rPr lang="ko-KR" altLang="en-US" sz="1400" spc="-100" dirty="0" smtClean="0"/>
              <a:t>채권번호</a:t>
            </a:r>
            <a:r>
              <a:rPr lang="en-US" altLang="ko-KR" sz="1400" spc="-100" dirty="0" smtClean="0"/>
              <a:t>(</a:t>
            </a:r>
            <a:r>
              <a:rPr lang="ko-KR" altLang="en-US" sz="1400" spc="-100" dirty="0" err="1" smtClean="0"/>
              <a:t>호번호</a:t>
            </a:r>
            <a:r>
              <a:rPr lang="en-US" altLang="ko-KR" sz="1400" spc="-100" dirty="0" smtClean="0"/>
              <a:t>)</a:t>
            </a:r>
            <a:endParaRPr lang="ko-KR" altLang="en-US" sz="1400" spc="-1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57657" y="5988307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smtClean="0"/>
              <a:t>동산</a:t>
            </a:r>
            <a:r>
              <a:rPr lang="en-US" altLang="ko-KR" sz="1400" spc="-100" dirty="0" smtClean="0"/>
              <a:t>,</a:t>
            </a:r>
            <a:r>
              <a:rPr lang="ko-KR" altLang="en-US" sz="1400" spc="-100" dirty="0" smtClean="0"/>
              <a:t>홈쇼핑 채권번호</a:t>
            </a:r>
            <a:r>
              <a:rPr lang="en-US" altLang="ko-KR" sz="1400" spc="-100" dirty="0" smtClean="0"/>
              <a:t>(</a:t>
            </a:r>
            <a:r>
              <a:rPr lang="ko-KR" altLang="en-US" sz="1400" spc="-100" dirty="0" err="1" smtClean="0"/>
              <a:t>호번호</a:t>
            </a:r>
            <a:r>
              <a:rPr lang="en-US" altLang="ko-KR" sz="1400" spc="-100" dirty="0" smtClean="0"/>
              <a:t>)</a:t>
            </a:r>
            <a:endParaRPr lang="ko-KR" altLang="en-US" sz="1400" spc="-100" dirty="0" smtClean="0"/>
          </a:p>
        </p:txBody>
      </p:sp>
      <p:sp>
        <p:nvSpPr>
          <p:cNvPr id="21" name="Input Field"/>
          <p:cNvSpPr>
            <a:spLocks noChangeArrowheads="1"/>
          </p:cNvSpPr>
          <p:nvPr/>
        </p:nvSpPr>
        <p:spPr bwMode="auto">
          <a:xfrm>
            <a:off x="6817519" y="5201236"/>
            <a:ext cx="4191793" cy="35383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22" name="Input Field"/>
          <p:cNvSpPr>
            <a:spLocks noChangeArrowheads="1"/>
          </p:cNvSpPr>
          <p:nvPr/>
        </p:nvSpPr>
        <p:spPr bwMode="auto">
          <a:xfrm>
            <a:off x="6817519" y="6345193"/>
            <a:ext cx="4191793" cy="35383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39773" y="5561906"/>
            <a:ext cx="42114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err="1" smtClean="0"/>
              <a:t>다수채권인</a:t>
            </a:r>
            <a:r>
              <a:rPr lang="ko-KR" altLang="en-US" sz="1100" spc="-100" dirty="0" smtClean="0"/>
              <a:t> 경우는 쉼표구분자로 넣어주세요</a:t>
            </a:r>
            <a:r>
              <a:rPr lang="en-US" altLang="ko-KR" sz="1100" spc="-100" dirty="0" smtClean="0"/>
              <a:t>.(</a:t>
            </a:r>
            <a:r>
              <a:rPr lang="ko-KR" altLang="en-US" sz="1100" spc="-100" dirty="0" smtClean="0"/>
              <a:t>예</a:t>
            </a:r>
            <a:r>
              <a:rPr lang="en-US" altLang="ko-KR" sz="1100" spc="-100" dirty="0" smtClean="0"/>
              <a:t>:51</a:t>
            </a:r>
            <a:r>
              <a:rPr lang="ko-KR" altLang="en-US" sz="1100" spc="-100" dirty="0" smtClean="0"/>
              <a:t>호와 </a:t>
            </a:r>
            <a:r>
              <a:rPr lang="en-US" altLang="ko-KR" sz="1100" spc="-100" dirty="0" smtClean="0"/>
              <a:t>104</a:t>
            </a:r>
            <a:r>
              <a:rPr lang="ko-KR" altLang="en-US" sz="1100" spc="-100" dirty="0" err="1" smtClean="0"/>
              <a:t>호인경우</a:t>
            </a:r>
            <a:r>
              <a:rPr lang="ko-KR" altLang="en-US" sz="1100" spc="-100" dirty="0" smtClean="0"/>
              <a:t> </a:t>
            </a:r>
            <a:r>
              <a:rPr lang="en-US" altLang="ko-KR" sz="1100" spc="-100" dirty="0" smtClean="0"/>
              <a:t>: 51,104)</a:t>
            </a:r>
            <a:endParaRPr lang="ko-KR" altLang="en-US" sz="1100" spc="-1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739773" y="6710830"/>
            <a:ext cx="42114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err="1" smtClean="0"/>
              <a:t>다수채권인</a:t>
            </a:r>
            <a:r>
              <a:rPr lang="ko-KR" altLang="en-US" sz="1100" spc="-100" dirty="0" smtClean="0"/>
              <a:t> 경우는 쉼표구분자로 넣어주세요</a:t>
            </a:r>
            <a:r>
              <a:rPr lang="en-US" altLang="ko-KR" sz="1100" spc="-100" dirty="0" smtClean="0"/>
              <a:t>.(</a:t>
            </a:r>
            <a:r>
              <a:rPr lang="ko-KR" altLang="en-US" sz="1100" spc="-100" dirty="0" smtClean="0"/>
              <a:t>예</a:t>
            </a:r>
            <a:r>
              <a:rPr lang="en-US" altLang="ko-KR" sz="1100" spc="-100" dirty="0" smtClean="0"/>
              <a:t>:51</a:t>
            </a:r>
            <a:r>
              <a:rPr lang="ko-KR" altLang="en-US" sz="1100" spc="-100" dirty="0" smtClean="0"/>
              <a:t>호와 </a:t>
            </a:r>
            <a:r>
              <a:rPr lang="en-US" altLang="ko-KR" sz="1100" spc="-100" dirty="0" smtClean="0"/>
              <a:t>104</a:t>
            </a:r>
            <a:r>
              <a:rPr lang="ko-KR" altLang="en-US" sz="1100" spc="-100" dirty="0" err="1" smtClean="0"/>
              <a:t>호인경우</a:t>
            </a:r>
            <a:r>
              <a:rPr lang="ko-KR" altLang="en-US" sz="1100" spc="-100" dirty="0" smtClean="0"/>
              <a:t> </a:t>
            </a:r>
            <a:r>
              <a:rPr lang="en-US" altLang="ko-KR" sz="1100" spc="-100" dirty="0" smtClean="0"/>
              <a:t>: 51,104)</a:t>
            </a:r>
            <a:endParaRPr lang="ko-KR" altLang="en-US" sz="1100" spc="-100" dirty="0" smtClean="0"/>
          </a:p>
        </p:txBody>
      </p:sp>
    </p:spTree>
    <p:extLst>
      <p:ext uri="{BB962C8B-B14F-4D97-AF65-F5344CB8AC3E}">
        <p14:creationId xmlns:p14="http://schemas.microsoft.com/office/powerpoint/2010/main" val="33963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1" y="1362312"/>
            <a:ext cx="10437129" cy="644258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대출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대출상품조회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572" y="905337"/>
            <a:ext cx="10502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대출상품조회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384576" y="3917607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대출상품조회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대출상품검색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결과 리스트에 상품 호수 앞 부분에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세부종류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출력형식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세부종류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][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0987" y="3404396"/>
            <a:ext cx="181113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/>
              <a:t>[P2PCare][</a:t>
            </a:r>
            <a:r>
              <a:rPr lang="ko-KR" altLang="en-US" sz="1200" b="1" spc="-100" dirty="0" smtClean="0"/>
              <a:t>제</a:t>
            </a:r>
            <a:r>
              <a:rPr lang="en-US" altLang="ko-KR" sz="1200" b="1" spc="-100" dirty="0" smtClean="0"/>
              <a:t>1002</a:t>
            </a:r>
            <a:r>
              <a:rPr lang="ko-KR" altLang="en-US" sz="1200" b="1" spc="-100" dirty="0" smtClean="0"/>
              <a:t>호</a:t>
            </a:r>
            <a:r>
              <a:rPr lang="en-US" altLang="ko-KR" sz="1200" b="1" spc="-100" dirty="0" smtClean="0"/>
              <a:t>]</a:t>
            </a:r>
            <a:r>
              <a:rPr lang="ko-KR" altLang="en-US" sz="1200" b="1" spc="-100" dirty="0" smtClean="0"/>
              <a:t>상품명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528591" y="3351451"/>
            <a:ext cx="1881733" cy="372824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48272" y="1703711"/>
            <a:ext cx="8928992" cy="693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79356"/>
              </p:ext>
            </p:extLst>
          </p:nvPr>
        </p:nvGraphicFramePr>
        <p:xfrm>
          <a:off x="1678332" y="1769851"/>
          <a:ext cx="8755272" cy="89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386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339432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816720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372098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  <a:gridCol w="849390">
                  <a:extLst>
                    <a:ext uri="{9D8B030D-6E8A-4147-A177-3AD203B41FA5}">
                      <a16:colId xmlns:a16="http://schemas.microsoft.com/office/drawing/2014/main" val="2426817614"/>
                    </a:ext>
                  </a:extLst>
                </a:gridCol>
                <a:gridCol w="1339428">
                  <a:extLst>
                    <a:ext uri="{9D8B030D-6E8A-4147-A177-3AD203B41FA5}">
                      <a16:colId xmlns:a16="http://schemas.microsoft.com/office/drawing/2014/main" val="1349334645"/>
                    </a:ext>
                  </a:extLst>
                </a:gridCol>
                <a:gridCol w="816723">
                  <a:extLst>
                    <a:ext uri="{9D8B030D-6E8A-4147-A177-3AD203B41FA5}">
                      <a16:colId xmlns:a16="http://schemas.microsoft.com/office/drawing/2014/main" val="2706604311"/>
                    </a:ext>
                  </a:extLst>
                </a:gridCol>
                <a:gridCol w="1372095">
                  <a:extLst>
                    <a:ext uri="{9D8B030D-6E8A-4147-A177-3AD203B41FA5}">
                      <a16:colId xmlns:a16="http://schemas.microsoft.com/office/drawing/2014/main" val="3448598218"/>
                    </a:ext>
                  </a:extLst>
                </a:gridCol>
              </a:tblGrid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상품호수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고유번호</a:t>
                      </a: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642538"/>
                  </a:ext>
                </a:extLst>
              </a:tr>
              <a:tr h="299217">
                <a:tc gridSpan="8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3844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>
            <p:custDataLst>
              <p:tags r:id="rId1"/>
            </p:custDataLst>
          </p:nvPr>
        </p:nvGrpSpPr>
        <p:grpSpPr>
          <a:xfrm>
            <a:off x="4952134" y="1815173"/>
            <a:ext cx="856656" cy="218760"/>
            <a:chOff x="4592028" y="6331405"/>
            <a:chExt cx="944108" cy="241092"/>
          </a:xfrm>
        </p:grpSpPr>
        <p:sp>
          <p:nvSpPr>
            <p:cNvPr id="20" name="Text Box"/>
            <p:cNvSpPr/>
            <p:nvPr/>
          </p:nvSpPr>
          <p:spPr>
            <a:xfrm>
              <a:off x="4592028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" name="Button"/>
          <p:cNvSpPr/>
          <p:nvPr/>
        </p:nvSpPr>
        <p:spPr>
          <a:xfrm>
            <a:off x="5641698" y="2440311"/>
            <a:ext cx="1562792" cy="20742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>
            <p:custDataLst>
              <p:tags r:id="rId2"/>
            </p:custDataLst>
          </p:nvPr>
        </p:nvGrpSpPr>
        <p:grpSpPr>
          <a:xfrm>
            <a:off x="2780790" y="1815173"/>
            <a:ext cx="856656" cy="218760"/>
            <a:chOff x="2320842" y="6331405"/>
            <a:chExt cx="944108" cy="241092"/>
          </a:xfrm>
        </p:grpSpPr>
        <p:sp>
          <p:nvSpPr>
            <p:cNvPr id="33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6" name="Input Field"/>
          <p:cNvSpPr>
            <a:spLocks noChangeArrowheads="1"/>
          </p:cNvSpPr>
          <p:nvPr/>
        </p:nvSpPr>
        <p:spPr bwMode="auto">
          <a:xfrm>
            <a:off x="6977276" y="1830168"/>
            <a:ext cx="11624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7" name="Input Field"/>
          <p:cNvSpPr>
            <a:spLocks noChangeArrowheads="1"/>
          </p:cNvSpPr>
          <p:nvPr/>
        </p:nvSpPr>
        <p:spPr bwMode="auto">
          <a:xfrm>
            <a:off x="9154124" y="1830168"/>
            <a:ext cx="11624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4" name="그룹 3"/>
          <p:cNvGrpSpPr/>
          <p:nvPr>
            <p:custDataLst>
              <p:tags r:id="rId3"/>
            </p:custDataLst>
          </p:nvPr>
        </p:nvGrpSpPr>
        <p:grpSpPr>
          <a:xfrm>
            <a:off x="2780790" y="2131456"/>
            <a:ext cx="856656" cy="218760"/>
            <a:chOff x="2320842" y="6647688"/>
            <a:chExt cx="944108" cy="241092"/>
          </a:xfrm>
        </p:grpSpPr>
        <p:sp>
          <p:nvSpPr>
            <p:cNvPr id="41" name="Text Box"/>
            <p:cNvSpPr/>
            <p:nvPr/>
          </p:nvSpPr>
          <p:spPr>
            <a:xfrm>
              <a:off x="2320842" y="6647688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2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3138209" y="6748297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7863137" y="2370081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대출상품조회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대출상품검색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줄은 기본 검색 조건으로 변경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2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8" y="1500057"/>
            <a:ext cx="12119018" cy="38745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대출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대출상품수정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572" y="905337"/>
            <a:ext cx="10502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대출상품수정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032637" y="4452141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대출상품수정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조건표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변경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24861" y="1879600"/>
            <a:ext cx="7972481" cy="777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07562" y="1934958"/>
            <a:ext cx="620683" cy="253916"/>
          </a:xfrm>
          <a:prstGeom prst="rect">
            <a:avLst/>
          </a:prstGeom>
          <a:solidFill>
            <a:srgbClr val="F0F2F7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00" dirty="0" err="1" smtClean="0"/>
              <a:t>상품유형</a:t>
            </a:r>
            <a:endParaRPr lang="ko-KR" altLang="en-US" sz="1000" spc="-1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76419" y="1874778"/>
            <a:ext cx="8928992" cy="693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40083"/>
              </p:ext>
            </p:extLst>
          </p:nvPr>
        </p:nvGraphicFramePr>
        <p:xfrm>
          <a:off x="1506479" y="1940918"/>
          <a:ext cx="8755272" cy="59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386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339432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816720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372098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  <a:gridCol w="849390">
                  <a:extLst>
                    <a:ext uri="{9D8B030D-6E8A-4147-A177-3AD203B41FA5}">
                      <a16:colId xmlns:a16="http://schemas.microsoft.com/office/drawing/2014/main" val="2426817614"/>
                    </a:ext>
                  </a:extLst>
                </a:gridCol>
                <a:gridCol w="1339428">
                  <a:extLst>
                    <a:ext uri="{9D8B030D-6E8A-4147-A177-3AD203B41FA5}">
                      <a16:colId xmlns:a16="http://schemas.microsoft.com/office/drawing/2014/main" val="1349334645"/>
                    </a:ext>
                  </a:extLst>
                </a:gridCol>
                <a:gridCol w="816723">
                  <a:extLst>
                    <a:ext uri="{9D8B030D-6E8A-4147-A177-3AD203B41FA5}">
                      <a16:colId xmlns:a16="http://schemas.microsoft.com/office/drawing/2014/main" val="2706604311"/>
                    </a:ext>
                  </a:extLst>
                </a:gridCol>
                <a:gridCol w="1372095">
                  <a:extLst>
                    <a:ext uri="{9D8B030D-6E8A-4147-A177-3AD203B41FA5}">
                      <a16:colId xmlns:a16="http://schemas.microsoft.com/office/drawing/2014/main" val="3448598218"/>
                    </a:ext>
                  </a:extLst>
                </a:gridCol>
              </a:tblGrid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상품호수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고유번호</a:t>
                      </a: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  <a:tr h="299217">
                <a:tc gridSpan="8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38449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>
            <p:custDataLst>
              <p:tags r:id="rId1"/>
            </p:custDataLst>
          </p:nvPr>
        </p:nvGrpSpPr>
        <p:grpSpPr>
          <a:xfrm>
            <a:off x="4780281" y="1986240"/>
            <a:ext cx="856656" cy="218760"/>
            <a:chOff x="4592028" y="6331405"/>
            <a:chExt cx="944108" cy="241092"/>
          </a:xfrm>
        </p:grpSpPr>
        <p:sp>
          <p:nvSpPr>
            <p:cNvPr id="19" name="Text Box"/>
            <p:cNvSpPr/>
            <p:nvPr/>
          </p:nvSpPr>
          <p:spPr>
            <a:xfrm>
              <a:off x="4592028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1" name="Button"/>
          <p:cNvSpPr/>
          <p:nvPr/>
        </p:nvSpPr>
        <p:spPr>
          <a:xfrm>
            <a:off x="5469845" y="2283373"/>
            <a:ext cx="1562792" cy="20742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그룹 21"/>
          <p:cNvGrpSpPr/>
          <p:nvPr>
            <p:custDataLst>
              <p:tags r:id="rId2"/>
            </p:custDataLst>
          </p:nvPr>
        </p:nvGrpSpPr>
        <p:grpSpPr>
          <a:xfrm>
            <a:off x="2608937" y="1986240"/>
            <a:ext cx="856656" cy="218760"/>
            <a:chOff x="2320842" y="6331405"/>
            <a:chExt cx="944108" cy="241092"/>
          </a:xfrm>
        </p:grpSpPr>
        <p:sp>
          <p:nvSpPr>
            <p:cNvPr id="24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2" name="Input Field"/>
          <p:cNvSpPr>
            <a:spLocks noChangeArrowheads="1"/>
          </p:cNvSpPr>
          <p:nvPr/>
        </p:nvSpPr>
        <p:spPr bwMode="auto">
          <a:xfrm>
            <a:off x="6805423" y="2001235"/>
            <a:ext cx="11624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3" name="Input Field"/>
          <p:cNvSpPr>
            <a:spLocks noChangeArrowheads="1"/>
          </p:cNvSpPr>
          <p:nvPr/>
        </p:nvSpPr>
        <p:spPr bwMode="auto">
          <a:xfrm>
            <a:off x="8982271" y="2001235"/>
            <a:ext cx="11624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</p:spTree>
    <p:extLst>
      <p:ext uri="{BB962C8B-B14F-4D97-AF65-F5344CB8AC3E}">
        <p14:creationId xmlns:p14="http://schemas.microsoft.com/office/powerpoint/2010/main" val="28999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6" y="1373170"/>
            <a:ext cx="10318324" cy="550017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대출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자금집행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9989" y="905337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err="1" smtClean="0"/>
              <a:t>자금집행</a:t>
            </a:r>
            <a:endParaRPr lang="ko-KR" altLang="en-US" sz="1100" spc="-1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648272" y="1696720"/>
            <a:ext cx="8918128" cy="853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48272" y="1703711"/>
            <a:ext cx="8928992" cy="693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68402"/>
              </p:ext>
            </p:extLst>
          </p:nvPr>
        </p:nvGraphicFramePr>
        <p:xfrm>
          <a:off x="1678332" y="1769851"/>
          <a:ext cx="8755272" cy="89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386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339432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816720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372098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  <a:gridCol w="849390">
                  <a:extLst>
                    <a:ext uri="{9D8B030D-6E8A-4147-A177-3AD203B41FA5}">
                      <a16:colId xmlns:a16="http://schemas.microsoft.com/office/drawing/2014/main" val="2426817614"/>
                    </a:ext>
                  </a:extLst>
                </a:gridCol>
                <a:gridCol w="1339428">
                  <a:extLst>
                    <a:ext uri="{9D8B030D-6E8A-4147-A177-3AD203B41FA5}">
                      <a16:colId xmlns:a16="http://schemas.microsoft.com/office/drawing/2014/main" val="1349334645"/>
                    </a:ext>
                  </a:extLst>
                </a:gridCol>
                <a:gridCol w="816723">
                  <a:extLst>
                    <a:ext uri="{9D8B030D-6E8A-4147-A177-3AD203B41FA5}">
                      <a16:colId xmlns:a16="http://schemas.microsoft.com/office/drawing/2014/main" val="2706604311"/>
                    </a:ext>
                  </a:extLst>
                </a:gridCol>
                <a:gridCol w="1372095">
                  <a:extLst>
                    <a:ext uri="{9D8B030D-6E8A-4147-A177-3AD203B41FA5}">
                      <a16:colId xmlns:a16="http://schemas.microsoft.com/office/drawing/2014/main" val="3448598218"/>
                    </a:ext>
                  </a:extLst>
                </a:gridCol>
              </a:tblGrid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상품호수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고유번호</a:t>
                      </a: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대출자계좌번호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642538"/>
                  </a:ext>
                </a:extLst>
              </a:tr>
              <a:tr h="299217">
                <a:tc gridSpan="8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38449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>
            <p:custDataLst>
              <p:tags r:id="rId1"/>
            </p:custDataLst>
          </p:nvPr>
        </p:nvGrpSpPr>
        <p:grpSpPr>
          <a:xfrm>
            <a:off x="4952134" y="1815173"/>
            <a:ext cx="856656" cy="218760"/>
            <a:chOff x="4592028" y="6331405"/>
            <a:chExt cx="944108" cy="241092"/>
          </a:xfrm>
        </p:grpSpPr>
        <p:sp>
          <p:nvSpPr>
            <p:cNvPr id="20" name="Text Box"/>
            <p:cNvSpPr/>
            <p:nvPr/>
          </p:nvSpPr>
          <p:spPr>
            <a:xfrm>
              <a:off x="4592028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" name="Button"/>
          <p:cNvSpPr/>
          <p:nvPr/>
        </p:nvSpPr>
        <p:spPr>
          <a:xfrm>
            <a:off x="5176664" y="2434025"/>
            <a:ext cx="1562792" cy="20742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그룹 23"/>
          <p:cNvGrpSpPr/>
          <p:nvPr>
            <p:custDataLst>
              <p:tags r:id="rId2"/>
            </p:custDataLst>
          </p:nvPr>
        </p:nvGrpSpPr>
        <p:grpSpPr>
          <a:xfrm>
            <a:off x="2780790" y="1815173"/>
            <a:ext cx="856656" cy="218760"/>
            <a:chOff x="2320842" y="6331405"/>
            <a:chExt cx="944108" cy="241092"/>
          </a:xfrm>
        </p:grpSpPr>
        <p:sp>
          <p:nvSpPr>
            <p:cNvPr id="31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2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3" name="Input Field"/>
          <p:cNvSpPr>
            <a:spLocks noChangeArrowheads="1"/>
          </p:cNvSpPr>
          <p:nvPr/>
        </p:nvSpPr>
        <p:spPr bwMode="auto">
          <a:xfrm>
            <a:off x="6977276" y="1830168"/>
            <a:ext cx="11624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5" name="Input Field"/>
          <p:cNvSpPr>
            <a:spLocks noChangeArrowheads="1"/>
          </p:cNvSpPr>
          <p:nvPr/>
        </p:nvSpPr>
        <p:spPr bwMode="auto">
          <a:xfrm>
            <a:off x="9154124" y="1830168"/>
            <a:ext cx="11624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9" name="Input Field"/>
          <p:cNvSpPr>
            <a:spLocks noChangeArrowheads="1"/>
          </p:cNvSpPr>
          <p:nvPr/>
        </p:nvSpPr>
        <p:spPr bwMode="auto">
          <a:xfrm>
            <a:off x="2623189" y="2112313"/>
            <a:ext cx="11624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858590" y="2434025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자금집행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상품 검색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변경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8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공통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940" y="905337"/>
            <a:ext cx="1739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대출 </a:t>
            </a:r>
            <a:r>
              <a:rPr lang="en-US" altLang="ko-KR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대출 관리 페이지</a:t>
            </a:r>
            <a:endParaRPr lang="ko-KR" altLang="en-US" sz="11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856627"/>
              </p:ext>
            </p:extLst>
          </p:nvPr>
        </p:nvGraphicFramePr>
        <p:xfrm>
          <a:off x="280127" y="1626858"/>
          <a:ext cx="9649064" cy="131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97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476169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900095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512171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  <a:gridCol w="936101">
                  <a:extLst>
                    <a:ext uri="{9D8B030D-6E8A-4147-A177-3AD203B41FA5}">
                      <a16:colId xmlns:a16="http://schemas.microsoft.com/office/drawing/2014/main" val="2426817614"/>
                    </a:ext>
                  </a:extLst>
                </a:gridCol>
                <a:gridCol w="1476165">
                  <a:extLst>
                    <a:ext uri="{9D8B030D-6E8A-4147-A177-3AD203B41FA5}">
                      <a16:colId xmlns:a16="http://schemas.microsoft.com/office/drawing/2014/main" val="1349334645"/>
                    </a:ext>
                  </a:extLst>
                </a:gridCol>
                <a:gridCol w="900099">
                  <a:extLst>
                    <a:ext uri="{9D8B030D-6E8A-4147-A177-3AD203B41FA5}">
                      <a16:colId xmlns:a16="http://schemas.microsoft.com/office/drawing/2014/main" val="2706604311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448598218"/>
                    </a:ext>
                  </a:extLst>
                </a:gridCol>
              </a:tblGrid>
              <a:tr h="329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상품호수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고유번호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  <a:tr h="329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변동일자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642538"/>
                  </a:ext>
                </a:extLst>
              </a:tr>
              <a:tr h="329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영업채널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838651"/>
                  </a:ext>
                </a:extLst>
              </a:tr>
              <a:tr h="329763">
                <a:tc gridSpan="8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38449"/>
                  </a:ext>
                </a:extLst>
              </a:tr>
            </a:tbl>
          </a:graphicData>
        </a:graphic>
      </p:graphicFrame>
      <p:grpSp>
        <p:nvGrpSpPr>
          <p:cNvPr id="95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771439" y="1672180"/>
            <a:ext cx="94410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96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7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1797183" y="1363700"/>
              <a:ext cx="9275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4" name="그룹"/>
          <p:cNvGrpSpPr/>
          <p:nvPr/>
        </p:nvGrpSpPr>
        <p:grpSpPr>
          <a:xfrm>
            <a:off x="7550764" y="1371906"/>
            <a:ext cx="195622" cy="261608"/>
            <a:chOff x="4210" y="-11904"/>
            <a:chExt cx="195621" cy="261605"/>
          </a:xfrm>
        </p:grpSpPr>
        <p:sp>
          <p:nvSpPr>
            <p:cNvPr id="145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Button"/>
          <p:cNvSpPr/>
          <p:nvPr/>
        </p:nvSpPr>
        <p:spPr>
          <a:xfrm>
            <a:off x="4243493" y="2663843"/>
            <a:ext cx="1722332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1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500253" y="1672180"/>
            <a:ext cx="94410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82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3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97183" y="1363700"/>
              <a:ext cx="9275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7" name="Input Field"/>
          <p:cNvSpPr>
            <a:spLocks noChangeArrowheads="1"/>
          </p:cNvSpPr>
          <p:nvPr/>
        </p:nvSpPr>
        <p:spPr bwMode="auto">
          <a:xfrm>
            <a:off x="6160293" y="1687175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88" name="Input Field"/>
          <p:cNvSpPr>
            <a:spLocks noChangeArrowheads="1"/>
          </p:cNvSpPr>
          <p:nvPr/>
        </p:nvSpPr>
        <p:spPr bwMode="auto">
          <a:xfrm>
            <a:off x="8572111" y="1687175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89" name="Input Field"/>
          <p:cNvSpPr>
            <a:spLocks noChangeArrowheads="1"/>
          </p:cNvSpPr>
          <p:nvPr/>
        </p:nvSpPr>
        <p:spPr bwMode="auto">
          <a:xfrm>
            <a:off x="8572111" y="2020441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90" name="Input Field"/>
          <p:cNvSpPr>
            <a:spLocks noChangeArrowheads="1"/>
          </p:cNvSpPr>
          <p:nvPr/>
        </p:nvSpPr>
        <p:spPr bwMode="auto">
          <a:xfrm>
            <a:off x="6160293" y="2020441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91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500253" y="1988463"/>
            <a:ext cx="94410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92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3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797183" y="1363700"/>
              <a:ext cx="9275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0" name="Input Field"/>
          <p:cNvSpPr>
            <a:spLocks noChangeArrowheads="1"/>
          </p:cNvSpPr>
          <p:nvPr/>
        </p:nvSpPr>
        <p:spPr bwMode="auto">
          <a:xfrm>
            <a:off x="3690346" y="2020441"/>
            <a:ext cx="553148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01" name="Input Field"/>
          <p:cNvSpPr>
            <a:spLocks noChangeArrowheads="1"/>
          </p:cNvSpPr>
          <p:nvPr/>
        </p:nvSpPr>
        <p:spPr bwMode="auto">
          <a:xfrm>
            <a:off x="4438973" y="2020441"/>
            <a:ext cx="553148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3102" y="1978824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 smtClean="0"/>
              <a:t>~</a:t>
            </a:r>
            <a:endParaRPr lang="ko-KR" altLang="en-US" sz="1200" spc="-100" dirty="0" smtClean="0"/>
          </a:p>
        </p:txBody>
      </p:sp>
      <p:sp>
        <p:nvSpPr>
          <p:cNvPr id="112" name="Input Field"/>
          <p:cNvSpPr>
            <a:spLocks noChangeArrowheads="1"/>
          </p:cNvSpPr>
          <p:nvPr/>
        </p:nvSpPr>
        <p:spPr bwMode="auto">
          <a:xfrm>
            <a:off x="1331750" y="2347253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280127" y="3572167"/>
            <a:ext cx="3672401" cy="3075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용어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Product_Type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Product_Kind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Product_Type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홈쇼핑대출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Description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대출관련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관련되어 검색조건을 필요로 하는 페이지에 공통으로 변경한다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줄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항목은 모든 페이지 동일하게 변경된다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&gt;. 2~3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줄은 해당 페이지 성격에 맞춰 변경된다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자세한 내용은 각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페이지별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75346"/>
              </p:ext>
            </p:extLst>
          </p:nvPr>
        </p:nvGraphicFramePr>
        <p:xfrm>
          <a:off x="4600006" y="3653132"/>
          <a:ext cx="4824532" cy="329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97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476169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900095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512171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</a:tblGrid>
              <a:tr h="329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</a:tbl>
          </a:graphicData>
        </a:graphic>
      </p:graphicFrame>
      <p:grpSp>
        <p:nvGrpSpPr>
          <p:cNvPr id="120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577025" y="3698452"/>
            <a:ext cx="1368150" cy="810812"/>
            <a:chOff x="595686" y="1261242"/>
            <a:chExt cx="1368150" cy="810812"/>
          </a:xfrm>
        </p:grpSpPr>
        <p:grpSp>
          <p:nvGrpSpPr>
            <p:cNvPr id="121" name="Drop-Down Box"/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125" name="Text Box" descr="&lt;Tags&gt;&lt;SMARTRESIZEANCHORS&gt;Absolute,None,Absolute,Absolute&lt;/SMARTRESIZEANCHORS&gt;&lt;/Tags&gt;"/>
              <p:cNvSpPr/>
              <p:nvPr/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부동산 담보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Arrow Dow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2" name="Drop-Down Menu"/>
            <p:cNvGrpSpPr/>
            <p:nvPr/>
          </p:nvGrpSpPr>
          <p:grpSpPr>
            <a:xfrm>
              <a:off x="595686" y="1502667"/>
              <a:ext cx="1368150" cy="569387"/>
              <a:chOff x="595686" y="1502667"/>
              <a:chExt cx="1368150" cy="569387"/>
            </a:xfrm>
          </p:grpSpPr>
          <p:sp>
            <p:nvSpPr>
              <p:cNvPr id="123" name="Box" descr="&lt;Tags&gt;&lt;SMARTRESIZEANCHORS&gt;Absolute,Absolute,Absolute,Absolute&lt;/SMARTRESIZEANCHORS&gt;&lt;/Tags&gt;"/>
              <p:cNvSpPr/>
              <p:nvPr/>
            </p:nvSpPr>
            <p:spPr>
              <a:xfrm>
                <a:off x="595686" y="1502667"/>
                <a:ext cx="1368150" cy="56938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부동산담보</a:t>
                </a:r>
                <a:endPara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동산담보</a:t>
                </a:r>
                <a:r>
                  <a:rPr lang="en-US" altLang="ko-KR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홈쇼핑</a:t>
                </a:r>
                <a:endPara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이벤트</a:t>
                </a:r>
                <a:endPara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Selection Overlay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595686" y="1531255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7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7984976" y="3698452"/>
            <a:ext cx="1368150" cy="810812"/>
            <a:chOff x="595686" y="1261242"/>
            <a:chExt cx="1368150" cy="810812"/>
          </a:xfrm>
        </p:grpSpPr>
        <p:grpSp>
          <p:nvGrpSpPr>
            <p:cNvPr id="128" name="Drop-Down Box"/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165" name="Text Box" descr="&lt;Tags&gt;&lt;SMARTRESIZEANCHORS&gt;Absolute,None,Absolute,Absolute&lt;/SMARTRESIZEANCHORS&gt;&lt;/Tags&gt;"/>
              <p:cNvSpPr/>
              <p:nvPr/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전체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6" name="Arrow Dow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9" name="Drop-Down Menu"/>
            <p:cNvGrpSpPr/>
            <p:nvPr/>
          </p:nvGrpSpPr>
          <p:grpSpPr>
            <a:xfrm>
              <a:off x="595686" y="1502667"/>
              <a:ext cx="1368150" cy="569387"/>
              <a:chOff x="595686" y="1502667"/>
              <a:chExt cx="1368150" cy="569387"/>
            </a:xfrm>
          </p:grpSpPr>
          <p:sp>
            <p:nvSpPr>
              <p:cNvPr id="163" name="Box" descr="&lt;Tags&gt;&lt;SMARTRESIZEANCHORS&gt;Absolute,Absolute,Absolute,Absolute&lt;/SMARTRESIZEANCHORS&gt;&lt;/Tags&gt;"/>
              <p:cNvSpPr/>
              <p:nvPr/>
            </p:nvSpPr>
            <p:spPr>
              <a:xfrm>
                <a:off x="595686" y="1502667"/>
                <a:ext cx="1368150" cy="56938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전체</a:t>
                </a:r>
                <a:endPara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en-US" altLang="ko-KR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P2P Care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일반 부동산 담보</a:t>
                </a:r>
                <a:endPara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4" name="Selection Overlay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595686" y="1531255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51039"/>
              </p:ext>
            </p:extLst>
          </p:nvPr>
        </p:nvGraphicFramePr>
        <p:xfrm>
          <a:off x="4600006" y="4984689"/>
          <a:ext cx="4824532" cy="329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97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476169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900095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512171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</a:tblGrid>
              <a:tr h="329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</a:tbl>
          </a:graphicData>
        </a:graphic>
      </p:graphicFrame>
      <p:grpSp>
        <p:nvGrpSpPr>
          <p:cNvPr id="168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5577025" y="5030009"/>
            <a:ext cx="1368150" cy="810812"/>
            <a:chOff x="595686" y="1261242"/>
            <a:chExt cx="1368150" cy="810812"/>
          </a:xfrm>
        </p:grpSpPr>
        <p:grpSp>
          <p:nvGrpSpPr>
            <p:cNvPr id="169" name="Drop-Down Box"/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173" name="Text Box" descr="&lt;Tags&gt;&lt;SMARTRESIZEANCHORS&gt;Absolute,None,Absolute,Absolute&lt;/SMARTRESIZEANCHORS&gt;&lt;/Tags&gt;"/>
              <p:cNvSpPr/>
              <p:nvPr/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err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동산담보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홈쇼핑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4" name="Arrow Dow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0" name="Drop-Down Menu"/>
            <p:cNvGrpSpPr/>
            <p:nvPr/>
          </p:nvGrpSpPr>
          <p:grpSpPr>
            <a:xfrm>
              <a:off x="595686" y="1502667"/>
              <a:ext cx="1368150" cy="569387"/>
              <a:chOff x="595686" y="1502667"/>
              <a:chExt cx="1368150" cy="569387"/>
            </a:xfrm>
          </p:grpSpPr>
          <p:sp>
            <p:nvSpPr>
              <p:cNvPr id="171" name="Box" descr="&lt;Tags&gt;&lt;SMARTRESIZEANCHORS&gt;Absolute,Absolute,Absolute,Absolute&lt;/SMARTRESIZEANCHORS&gt;&lt;/Tags&gt;"/>
              <p:cNvSpPr/>
              <p:nvPr/>
            </p:nvSpPr>
            <p:spPr>
              <a:xfrm>
                <a:off x="595686" y="1502667"/>
                <a:ext cx="1368150" cy="56938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부동산담보</a:t>
                </a:r>
                <a:endPara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동산담보</a:t>
                </a:r>
                <a:r>
                  <a:rPr lang="en-US" altLang="ko-KR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홈쇼핑</a:t>
                </a:r>
                <a:endPara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이벤트</a:t>
                </a:r>
                <a:endPara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2" name="Selection Overlay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86" y="1696927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75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7984976" y="5030009"/>
            <a:ext cx="1368150" cy="810812"/>
            <a:chOff x="595686" y="1261242"/>
            <a:chExt cx="1368150" cy="810812"/>
          </a:xfrm>
        </p:grpSpPr>
        <p:grpSp>
          <p:nvGrpSpPr>
            <p:cNvPr id="176" name="Drop-Down Box"/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180" name="Text Box" descr="&lt;Tags&gt;&lt;SMARTRESIZEANCHORS&gt;Absolute,None,Absolute,Absolute&lt;/SMARTRESIZEANCHORS&gt;&lt;/Tags&gt;"/>
              <p:cNvSpPr/>
              <p:nvPr/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전체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1" name="Arrow Dow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7" name="Drop-Down Menu"/>
            <p:cNvGrpSpPr/>
            <p:nvPr/>
          </p:nvGrpSpPr>
          <p:grpSpPr>
            <a:xfrm>
              <a:off x="595686" y="1502667"/>
              <a:ext cx="1368150" cy="569387"/>
              <a:chOff x="595686" y="1502667"/>
              <a:chExt cx="1368150" cy="569387"/>
            </a:xfrm>
          </p:grpSpPr>
          <p:sp>
            <p:nvSpPr>
              <p:cNvPr id="178" name="Box" descr="&lt;Tags&gt;&lt;SMARTRESIZEANCHORS&gt;Absolute,Absolute,Absolute,Absolute&lt;/SMARTRESIZEANCHORS&gt;&lt;/Tags&gt;"/>
              <p:cNvSpPr/>
              <p:nvPr/>
            </p:nvSpPr>
            <p:spPr>
              <a:xfrm>
                <a:off x="595686" y="1502667"/>
                <a:ext cx="1368150" cy="56938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전체</a:t>
                </a:r>
                <a:endPara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동산담보</a:t>
                </a:r>
                <a:endPara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홈쇼핑</a:t>
                </a:r>
                <a:endPara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Selection Overlay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595686" y="1531255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82" name="표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94482"/>
              </p:ext>
            </p:extLst>
          </p:nvPr>
        </p:nvGraphicFramePr>
        <p:xfrm>
          <a:off x="4600006" y="6257663"/>
          <a:ext cx="4824532" cy="329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97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476169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900095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512171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</a:tblGrid>
              <a:tr h="329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</a:tbl>
          </a:graphicData>
        </a:graphic>
      </p:graphicFrame>
      <p:grpSp>
        <p:nvGrpSpPr>
          <p:cNvPr id="183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5577025" y="6302983"/>
            <a:ext cx="1368150" cy="810812"/>
            <a:chOff x="595686" y="1261242"/>
            <a:chExt cx="1368150" cy="810812"/>
          </a:xfrm>
        </p:grpSpPr>
        <p:grpSp>
          <p:nvGrpSpPr>
            <p:cNvPr id="184" name="Drop-Down Box"/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188" name="Text Box" descr="&lt;Tags&gt;&lt;SMARTRESIZEANCHORS&gt;Absolute,None,Absolute,Absolute&lt;/SMARTRESIZEANCHORS&gt;&lt;/Tags&gt;"/>
              <p:cNvSpPr/>
              <p:nvPr/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이벤트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Arrow Dow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5" name="Drop-Down Menu"/>
            <p:cNvGrpSpPr/>
            <p:nvPr/>
          </p:nvGrpSpPr>
          <p:grpSpPr>
            <a:xfrm>
              <a:off x="595686" y="1502667"/>
              <a:ext cx="1368150" cy="569387"/>
              <a:chOff x="595686" y="1502667"/>
              <a:chExt cx="1368150" cy="569387"/>
            </a:xfrm>
          </p:grpSpPr>
          <p:sp>
            <p:nvSpPr>
              <p:cNvPr id="186" name="Box" descr="&lt;Tags&gt;&lt;SMARTRESIZEANCHORS&gt;Absolute,Absolute,Absolute,Absolute&lt;/SMARTRESIZEANCHORS&gt;&lt;/Tags&gt;"/>
              <p:cNvSpPr/>
              <p:nvPr/>
            </p:nvSpPr>
            <p:spPr>
              <a:xfrm>
                <a:off x="595686" y="1502667"/>
                <a:ext cx="1368150" cy="56938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부동산담보</a:t>
                </a:r>
                <a:endPara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동산담보</a:t>
                </a:r>
                <a:r>
                  <a:rPr lang="en-US" altLang="ko-KR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홈쇼핑</a:t>
                </a:r>
                <a:endPara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이벤트</a:t>
                </a:r>
                <a:endPara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Selection Overlay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595686" y="1865149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7" name="Drop-Down Box" descr="&lt;SmartSettings&gt;&lt;SmartResize enabled=&quot;True&quot; minWidth=&quot;18&quot; minHeight=&quot;7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8010344" y="6308064"/>
            <a:ext cx="1368150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198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0" name="직사각형 199"/>
          <p:cNvSpPr/>
          <p:nvPr/>
        </p:nvSpPr>
        <p:spPr>
          <a:xfrm>
            <a:off x="9497144" y="3653132"/>
            <a:ext cx="2906855" cy="93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종류를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부동산담보대출을 선택했을 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종류는 전체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P2PCare,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일반부동산담보의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종류로 선택할 수 있다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9506236" y="4984689"/>
            <a:ext cx="2878390" cy="968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종류를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홈쇼핑대출을 선택했을 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종류는 전체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홈쇼핑의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종류로 선택할 수 있다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9525609" y="6257664"/>
            <a:ext cx="2878390" cy="1056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종류를 이벤트를 선택했을 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종류는 전체로 되어 있어 변경 불가능하다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사용하지 않음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3" name="그룹"/>
          <p:cNvGrpSpPr/>
          <p:nvPr/>
        </p:nvGrpSpPr>
        <p:grpSpPr>
          <a:xfrm>
            <a:off x="4458066" y="3376788"/>
            <a:ext cx="309148" cy="253914"/>
            <a:chOff x="4210" y="-11904"/>
            <a:chExt cx="309147" cy="253911"/>
          </a:xfrm>
        </p:grpSpPr>
        <p:sp>
          <p:nvSpPr>
            <p:cNvPr id="204" name="직사각형"/>
            <p:cNvSpPr/>
            <p:nvPr/>
          </p:nvSpPr>
          <p:spPr>
            <a:xfrm>
              <a:off x="4210" y="35791"/>
              <a:ext cx="309147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" name="1"/>
            <p:cNvSpPr txBox="1"/>
            <p:nvPr/>
          </p:nvSpPr>
          <p:spPr>
            <a:xfrm>
              <a:off x="19049" y="-11904"/>
              <a:ext cx="294308" cy="253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6" name="그룹"/>
          <p:cNvGrpSpPr/>
          <p:nvPr/>
        </p:nvGrpSpPr>
        <p:grpSpPr>
          <a:xfrm>
            <a:off x="4458066" y="4730775"/>
            <a:ext cx="309148" cy="253914"/>
            <a:chOff x="4210" y="-11904"/>
            <a:chExt cx="309147" cy="253911"/>
          </a:xfrm>
        </p:grpSpPr>
        <p:sp>
          <p:nvSpPr>
            <p:cNvPr id="207" name="직사각형"/>
            <p:cNvSpPr/>
            <p:nvPr/>
          </p:nvSpPr>
          <p:spPr>
            <a:xfrm>
              <a:off x="4210" y="35791"/>
              <a:ext cx="309147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8" name="1"/>
            <p:cNvSpPr txBox="1"/>
            <p:nvPr/>
          </p:nvSpPr>
          <p:spPr>
            <a:xfrm>
              <a:off x="19049" y="-11904"/>
              <a:ext cx="294308" cy="253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-2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9" name="그룹"/>
          <p:cNvGrpSpPr/>
          <p:nvPr/>
        </p:nvGrpSpPr>
        <p:grpSpPr>
          <a:xfrm>
            <a:off x="4458066" y="5964876"/>
            <a:ext cx="309148" cy="253914"/>
            <a:chOff x="4210" y="-11904"/>
            <a:chExt cx="309147" cy="253911"/>
          </a:xfrm>
        </p:grpSpPr>
        <p:sp>
          <p:nvSpPr>
            <p:cNvPr id="210" name="직사각형"/>
            <p:cNvSpPr/>
            <p:nvPr/>
          </p:nvSpPr>
          <p:spPr>
            <a:xfrm>
              <a:off x="4210" y="35791"/>
              <a:ext cx="309147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1" name="1"/>
            <p:cNvSpPr txBox="1"/>
            <p:nvPr/>
          </p:nvSpPr>
          <p:spPr>
            <a:xfrm>
              <a:off x="19049" y="-11904"/>
              <a:ext cx="294308" cy="253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sz="10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-3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551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00" y="1393092"/>
            <a:ext cx="10271660" cy="16358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6192688" cy="771401"/>
          </a:xfrm>
        </p:spPr>
        <p:txBody>
          <a:bodyPr/>
          <a:lstStyle/>
          <a:p>
            <a:r>
              <a:rPr lang="ko-KR" altLang="en-US" dirty="0" smtClean="0"/>
              <a:t>투자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투자취소처리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투자내역조회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선투자등록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112" y="905337"/>
            <a:ext cx="25603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투자취소처리 </a:t>
            </a:r>
            <a:r>
              <a:rPr lang="en-US" altLang="ko-KR" sz="1100" spc="-100" dirty="0" smtClean="0"/>
              <a:t>/ </a:t>
            </a:r>
            <a:r>
              <a:rPr lang="ko-KR" altLang="en-US" sz="1100" spc="-100" dirty="0" smtClean="0"/>
              <a:t>투자 내역 조회 </a:t>
            </a:r>
            <a:r>
              <a:rPr lang="en-US" altLang="ko-KR" sz="1100" spc="-100" dirty="0" smtClean="0"/>
              <a:t>/ </a:t>
            </a:r>
            <a:r>
              <a:rPr lang="ko-KR" altLang="en-US" sz="1100" spc="-100" dirty="0" err="1" smtClean="0"/>
              <a:t>선투자</a:t>
            </a:r>
            <a:r>
              <a:rPr lang="ko-KR" altLang="en-US" sz="1100" spc="-100" dirty="0" smtClean="0"/>
              <a:t> 등록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4751" y="1839988"/>
            <a:ext cx="709474" cy="253916"/>
          </a:xfrm>
          <a:prstGeom prst="rect">
            <a:avLst/>
          </a:prstGeom>
          <a:solidFill>
            <a:srgbClr val="D8ED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00" dirty="0" err="1" smtClean="0"/>
              <a:t>상품유형</a:t>
            </a:r>
            <a:endParaRPr lang="ko-KR" altLang="en-US" sz="1000" spc="-1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00" y="3290067"/>
            <a:ext cx="10271660" cy="14914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13"/>
          <a:stretch/>
        </p:blipFill>
        <p:spPr>
          <a:xfrm>
            <a:off x="280121" y="5211403"/>
            <a:ext cx="10296440" cy="19454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4" name="직사각형 33"/>
          <p:cNvSpPr/>
          <p:nvPr/>
        </p:nvSpPr>
        <p:spPr>
          <a:xfrm>
            <a:off x="10645594" y="1682399"/>
            <a:ext cx="1947894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투자취소처리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변경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640882" y="3410223"/>
            <a:ext cx="1947894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 내역 검색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표 변경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650128" y="5450271"/>
            <a:ext cx="1947894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선투자등록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표 변경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48272" y="1696720"/>
            <a:ext cx="8905428" cy="1313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31828"/>
              </p:ext>
            </p:extLst>
          </p:nvPr>
        </p:nvGraphicFramePr>
        <p:xfrm>
          <a:off x="1678332" y="1769851"/>
          <a:ext cx="8770593" cy="1196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72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341776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818149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374499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  <a:gridCol w="850876">
                  <a:extLst>
                    <a:ext uri="{9D8B030D-6E8A-4147-A177-3AD203B41FA5}">
                      <a16:colId xmlns:a16="http://schemas.microsoft.com/office/drawing/2014/main" val="2426817614"/>
                    </a:ext>
                  </a:extLst>
                </a:gridCol>
                <a:gridCol w="1341773">
                  <a:extLst>
                    <a:ext uri="{9D8B030D-6E8A-4147-A177-3AD203B41FA5}">
                      <a16:colId xmlns:a16="http://schemas.microsoft.com/office/drawing/2014/main" val="1349334645"/>
                    </a:ext>
                  </a:extLst>
                </a:gridCol>
                <a:gridCol w="818152">
                  <a:extLst>
                    <a:ext uri="{9D8B030D-6E8A-4147-A177-3AD203B41FA5}">
                      <a16:colId xmlns:a16="http://schemas.microsoft.com/office/drawing/2014/main" val="2706604311"/>
                    </a:ext>
                  </a:extLst>
                </a:gridCol>
                <a:gridCol w="1374496">
                  <a:extLst>
                    <a:ext uri="{9D8B030D-6E8A-4147-A177-3AD203B41FA5}">
                      <a16:colId xmlns:a16="http://schemas.microsoft.com/office/drawing/2014/main" val="3448598218"/>
                    </a:ext>
                  </a:extLst>
                </a:gridCol>
              </a:tblGrid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상품호수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고유번호</a:t>
                      </a: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642538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신청일자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483319"/>
                  </a:ext>
                </a:extLst>
              </a:tr>
              <a:tr h="299217">
                <a:tc gridSpan="8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38449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>
            <p:custDataLst>
              <p:tags r:id="rId1"/>
            </p:custDataLst>
          </p:nvPr>
        </p:nvGrpSpPr>
        <p:grpSpPr>
          <a:xfrm>
            <a:off x="4952134" y="1815173"/>
            <a:ext cx="856656" cy="218760"/>
            <a:chOff x="4592028" y="6331405"/>
            <a:chExt cx="944108" cy="241092"/>
          </a:xfrm>
        </p:grpSpPr>
        <p:sp>
          <p:nvSpPr>
            <p:cNvPr id="49" name="Text Box"/>
            <p:cNvSpPr/>
            <p:nvPr/>
          </p:nvSpPr>
          <p:spPr>
            <a:xfrm>
              <a:off x="4592028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1" name="Button"/>
          <p:cNvSpPr/>
          <p:nvPr/>
        </p:nvSpPr>
        <p:spPr>
          <a:xfrm>
            <a:off x="5176664" y="2721829"/>
            <a:ext cx="1562792" cy="20742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그룹 51"/>
          <p:cNvGrpSpPr/>
          <p:nvPr>
            <p:custDataLst>
              <p:tags r:id="rId2"/>
            </p:custDataLst>
          </p:nvPr>
        </p:nvGrpSpPr>
        <p:grpSpPr>
          <a:xfrm>
            <a:off x="2780790" y="1815173"/>
            <a:ext cx="856656" cy="218760"/>
            <a:chOff x="2320842" y="6331405"/>
            <a:chExt cx="944108" cy="241092"/>
          </a:xfrm>
        </p:grpSpPr>
        <p:sp>
          <p:nvSpPr>
            <p:cNvPr id="53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5" name="Input Field"/>
          <p:cNvSpPr>
            <a:spLocks noChangeArrowheads="1"/>
          </p:cNvSpPr>
          <p:nvPr/>
        </p:nvSpPr>
        <p:spPr bwMode="auto">
          <a:xfrm>
            <a:off x="7049320" y="1830168"/>
            <a:ext cx="1018356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56" name="Input Field"/>
          <p:cNvSpPr>
            <a:spLocks noChangeArrowheads="1"/>
          </p:cNvSpPr>
          <p:nvPr/>
        </p:nvSpPr>
        <p:spPr bwMode="auto">
          <a:xfrm>
            <a:off x="9237666" y="1830168"/>
            <a:ext cx="995360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58" name="그룹 57"/>
          <p:cNvGrpSpPr/>
          <p:nvPr>
            <p:custDataLst>
              <p:tags r:id="rId3"/>
            </p:custDataLst>
          </p:nvPr>
        </p:nvGrpSpPr>
        <p:grpSpPr>
          <a:xfrm>
            <a:off x="2780790" y="2104892"/>
            <a:ext cx="856656" cy="218760"/>
            <a:chOff x="2320842" y="6331405"/>
            <a:chExt cx="944108" cy="241092"/>
          </a:xfrm>
        </p:grpSpPr>
        <p:sp>
          <p:nvSpPr>
            <p:cNvPr id="59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1" name="Input Field"/>
          <p:cNvSpPr>
            <a:spLocks noChangeArrowheads="1"/>
          </p:cNvSpPr>
          <p:nvPr/>
        </p:nvSpPr>
        <p:spPr bwMode="auto">
          <a:xfrm>
            <a:off x="7049320" y="2124722"/>
            <a:ext cx="1018356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62" name="Input Field"/>
          <p:cNvSpPr>
            <a:spLocks noChangeArrowheads="1"/>
          </p:cNvSpPr>
          <p:nvPr/>
        </p:nvSpPr>
        <p:spPr bwMode="auto">
          <a:xfrm>
            <a:off x="9237666" y="2124722"/>
            <a:ext cx="995360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63" name="Input Field"/>
          <p:cNvSpPr>
            <a:spLocks noChangeArrowheads="1"/>
          </p:cNvSpPr>
          <p:nvPr/>
        </p:nvSpPr>
        <p:spPr bwMode="auto">
          <a:xfrm>
            <a:off x="4869844" y="2124722"/>
            <a:ext cx="1018356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64" name="Input Field"/>
          <p:cNvSpPr>
            <a:spLocks noChangeArrowheads="1"/>
          </p:cNvSpPr>
          <p:nvPr/>
        </p:nvSpPr>
        <p:spPr bwMode="auto">
          <a:xfrm>
            <a:off x="2568097" y="2422541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65" name="Input Field"/>
          <p:cNvSpPr>
            <a:spLocks noChangeArrowheads="1"/>
          </p:cNvSpPr>
          <p:nvPr/>
        </p:nvSpPr>
        <p:spPr bwMode="auto">
          <a:xfrm>
            <a:off x="3235262" y="2422541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7328" y="2422541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spc="-100" dirty="0" smtClean="0"/>
              <a:t>~</a:t>
            </a:r>
            <a:endParaRPr lang="ko-KR" altLang="en-US" sz="600" spc="-100" dirty="0" smtClean="0"/>
          </a:p>
        </p:txBody>
      </p:sp>
      <p:sp>
        <p:nvSpPr>
          <p:cNvPr id="110" name="TextBox 109"/>
          <p:cNvSpPr txBox="1"/>
          <p:nvPr/>
        </p:nvSpPr>
        <p:spPr>
          <a:xfrm>
            <a:off x="4074751" y="3757220"/>
            <a:ext cx="709474" cy="253916"/>
          </a:xfrm>
          <a:prstGeom prst="rect">
            <a:avLst/>
          </a:prstGeom>
          <a:solidFill>
            <a:srgbClr val="D8ED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00" dirty="0" err="1" smtClean="0"/>
              <a:t>상품유형</a:t>
            </a:r>
            <a:endParaRPr lang="ko-KR" altLang="en-US" sz="1000" spc="-100" dirty="0" smtClean="0"/>
          </a:p>
        </p:txBody>
      </p:sp>
      <p:sp>
        <p:nvSpPr>
          <p:cNvPr id="111" name="직사각형 110"/>
          <p:cNvSpPr/>
          <p:nvPr/>
        </p:nvSpPr>
        <p:spPr>
          <a:xfrm>
            <a:off x="1648272" y="3613952"/>
            <a:ext cx="8905428" cy="1053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51176"/>
              </p:ext>
            </p:extLst>
          </p:nvPr>
        </p:nvGraphicFramePr>
        <p:xfrm>
          <a:off x="1678332" y="3687083"/>
          <a:ext cx="8770593" cy="89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72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341776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818149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374499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  <a:gridCol w="850876">
                  <a:extLst>
                    <a:ext uri="{9D8B030D-6E8A-4147-A177-3AD203B41FA5}">
                      <a16:colId xmlns:a16="http://schemas.microsoft.com/office/drawing/2014/main" val="2426817614"/>
                    </a:ext>
                  </a:extLst>
                </a:gridCol>
                <a:gridCol w="1341773">
                  <a:extLst>
                    <a:ext uri="{9D8B030D-6E8A-4147-A177-3AD203B41FA5}">
                      <a16:colId xmlns:a16="http://schemas.microsoft.com/office/drawing/2014/main" val="1349334645"/>
                    </a:ext>
                  </a:extLst>
                </a:gridCol>
                <a:gridCol w="818152">
                  <a:extLst>
                    <a:ext uri="{9D8B030D-6E8A-4147-A177-3AD203B41FA5}">
                      <a16:colId xmlns:a16="http://schemas.microsoft.com/office/drawing/2014/main" val="2706604311"/>
                    </a:ext>
                  </a:extLst>
                </a:gridCol>
                <a:gridCol w="1374496">
                  <a:extLst>
                    <a:ext uri="{9D8B030D-6E8A-4147-A177-3AD203B41FA5}">
                      <a16:colId xmlns:a16="http://schemas.microsoft.com/office/drawing/2014/main" val="3448598218"/>
                    </a:ext>
                  </a:extLst>
                </a:gridCol>
              </a:tblGrid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상품호수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고유번호</a:t>
                      </a: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상품이름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642538"/>
                  </a:ext>
                </a:extLst>
              </a:tr>
              <a:tr h="299217">
                <a:tc gridSpan="8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38449"/>
                  </a:ext>
                </a:extLst>
              </a:tr>
            </a:tbl>
          </a:graphicData>
        </a:graphic>
      </p:graphicFrame>
      <p:grpSp>
        <p:nvGrpSpPr>
          <p:cNvPr id="113" name="그룹 112"/>
          <p:cNvGrpSpPr/>
          <p:nvPr>
            <p:custDataLst>
              <p:tags r:id="rId4"/>
            </p:custDataLst>
          </p:nvPr>
        </p:nvGrpSpPr>
        <p:grpSpPr>
          <a:xfrm>
            <a:off x="4952134" y="3732405"/>
            <a:ext cx="856656" cy="218760"/>
            <a:chOff x="4592028" y="6331405"/>
            <a:chExt cx="944108" cy="241092"/>
          </a:xfrm>
        </p:grpSpPr>
        <p:sp>
          <p:nvSpPr>
            <p:cNvPr id="114" name="Text Box"/>
            <p:cNvSpPr/>
            <p:nvPr/>
          </p:nvSpPr>
          <p:spPr>
            <a:xfrm>
              <a:off x="4592028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6" name="Button"/>
          <p:cNvSpPr/>
          <p:nvPr/>
        </p:nvSpPr>
        <p:spPr>
          <a:xfrm>
            <a:off x="5176664" y="4333716"/>
            <a:ext cx="1562792" cy="20742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7" name="그룹 116"/>
          <p:cNvGrpSpPr/>
          <p:nvPr>
            <p:custDataLst>
              <p:tags r:id="rId5"/>
            </p:custDataLst>
          </p:nvPr>
        </p:nvGrpSpPr>
        <p:grpSpPr>
          <a:xfrm>
            <a:off x="2780790" y="3732405"/>
            <a:ext cx="856656" cy="218760"/>
            <a:chOff x="2320842" y="6331405"/>
            <a:chExt cx="944108" cy="241092"/>
          </a:xfrm>
        </p:grpSpPr>
        <p:sp>
          <p:nvSpPr>
            <p:cNvPr id="118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20" name="Input Field"/>
          <p:cNvSpPr>
            <a:spLocks noChangeArrowheads="1"/>
          </p:cNvSpPr>
          <p:nvPr/>
        </p:nvSpPr>
        <p:spPr bwMode="auto">
          <a:xfrm>
            <a:off x="7049320" y="3747400"/>
            <a:ext cx="1018356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21" name="Input Field"/>
          <p:cNvSpPr>
            <a:spLocks noChangeArrowheads="1"/>
          </p:cNvSpPr>
          <p:nvPr/>
        </p:nvSpPr>
        <p:spPr bwMode="auto">
          <a:xfrm>
            <a:off x="9237666" y="3747400"/>
            <a:ext cx="995360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122" name="그룹 121"/>
          <p:cNvGrpSpPr/>
          <p:nvPr>
            <p:custDataLst>
              <p:tags r:id="rId6"/>
            </p:custDataLst>
          </p:nvPr>
        </p:nvGrpSpPr>
        <p:grpSpPr>
          <a:xfrm>
            <a:off x="2780790" y="4022124"/>
            <a:ext cx="856656" cy="218760"/>
            <a:chOff x="2320842" y="6331405"/>
            <a:chExt cx="944108" cy="241092"/>
          </a:xfrm>
        </p:grpSpPr>
        <p:sp>
          <p:nvSpPr>
            <p:cNvPr id="123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4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25" name="Input Field"/>
          <p:cNvSpPr>
            <a:spLocks noChangeArrowheads="1"/>
          </p:cNvSpPr>
          <p:nvPr/>
        </p:nvSpPr>
        <p:spPr bwMode="auto">
          <a:xfrm>
            <a:off x="7049320" y="4041954"/>
            <a:ext cx="1018356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26" name="Input Field"/>
          <p:cNvSpPr>
            <a:spLocks noChangeArrowheads="1"/>
          </p:cNvSpPr>
          <p:nvPr/>
        </p:nvSpPr>
        <p:spPr bwMode="auto">
          <a:xfrm>
            <a:off x="9237666" y="4041954"/>
            <a:ext cx="995360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27" name="Input Field"/>
          <p:cNvSpPr>
            <a:spLocks noChangeArrowheads="1"/>
          </p:cNvSpPr>
          <p:nvPr/>
        </p:nvSpPr>
        <p:spPr bwMode="auto">
          <a:xfrm>
            <a:off x="4869844" y="4041954"/>
            <a:ext cx="1018356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322401" y="5716663"/>
            <a:ext cx="709474" cy="253916"/>
          </a:xfrm>
          <a:prstGeom prst="rect">
            <a:avLst/>
          </a:prstGeom>
          <a:solidFill>
            <a:srgbClr val="D8ED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00" dirty="0" err="1" smtClean="0"/>
              <a:t>상품유형</a:t>
            </a:r>
            <a:endParaRPr lang="ko-KR" altLang="en-US" sz="1000" spc="-100" dirty="0" smtClean="0"/>
          </a:p>
        </p:txBody>
      </p:sp>
      <p:sp>
        <p:nvSpPr>
          <p:cNvPr id="132" name="직사각형 131"/>
          <p:cNvSpPr/>
          <p:nvPr/>
        </p:nvSpPr>
        <p:spPr>
          <a:xfrm>
            <a:off x="1895922" y="5573395"/>
            <a:ext cx="8600628" cy="152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40800"/>
              </p:ext>
            </p:extLst>
          </p:nvPr>
        </p:nvGraphicFramePr>
        <p:xfrm>
          <a:off x="1925983" y="5646526"/>
          <a:ext cx="8570569" cy="10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467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311175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799490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343152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  <a:gridCol w="831471">
                  <a:extLst>
                    <a:ext uri="{9D8B030D-6E8A-4147-A177-3AD203B41FA5}">
                      <a16:colId xmlns:a16="http://schemas.microsoft.com/office/drawing/2014/main" val="2426817614"/>
                    </a:ext>
                  </a:extLst>
                </a:gridCol>
                <a:gridCol w="1311172">
                  <a:extLst>
                    <a:ext uri="{9D8B030D-6E8A-4147-A177-3AD203B41FA5}">
                      <a16:colId xmlns:a16="http://schemas.microsoft.com/office/drawing/2014/main" val="1349334645"/>
                    </a:ext>
                  </a:extLst>
                </a:gridCol>
                <a:gridCol w="799493">
                  <a:extLst>
                    <a:ext uri="{9D8B030D-6E8A-4147-A177-3AD203B41FA5}">
                      <a16:colId xmlns:a16="http://schemas.microsoft.com/office/drawing/2014/main" val="2706604311"/>
                    </a:ext>
                  </a:extLst>
                </a:gridCol>
                <a:gridCol w="1343149">
                  <a:extLst>
                    <a:ext uri="{9D8B030D-6E8A-4147-A177-3AD203B41FA5}">
                      <a16:colId xmlns:a16="http://schemas.microsoft.com/office/drawing/2014/main" val="3448598218"/>
                    </a:ext>
                  </a:extLst>
                </a:gridCol>
              </a:tblGrid>
              <a:tr h="267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상품호수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고유번호</a:t>
                      </a: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  <a:tr h="267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대출타입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대출고유번호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선투자상태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642538"/>
                  </a:ext>
                </a:extLst>
              </a:tr>
              <a:tr h="267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변경일자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회원아이디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483319"/>
                  </a:ext>
                </a:extLst>
              </a:tr>
              <a:tr h="267150">
                <a:tc gridSpan="8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38449"/>
                  </a:ext>
                </a:extLst>
              </a:tr>
            </a:tbl>
          </a:graphicData>
        </a:graphic>
      </p:graphicFrame>
      <p:grpSp>
        <p:nvGrpSpPr>
          <p:cNvPr id="134" name="그룹 133"/>
          <p:cNvGrpSpPr/>
          <p:nvPr>
            <p:custDataLst>
              <p:tags r:id="rId7"/>
            </p:custDataLst>
          </p:nvPr>
        </p:nvGrpSpPr>
        <p:grpSpPr>
          <a:xfrm>
            <a:off x="5016499" y="5691848"/>
            <a:ext cx="1089025" cy="194602"/>
            <a:chOff x="4592028" y="6331405"/>
            <a:chExt cx="944108" cy="241092"/>
          </a:xfrm>
        </p:grpSpPr>
        <p:sp>
          <p:nvSpPr>
            <p:cNvPr id="135" name="Text Box"/>
            <p:cNvSpPr/>
            <p:nvPr/>
          </p:nvSpPr>
          <p:spPr>
            <a:xfrm>
              <a:off x="4592028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6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5436439" y="6429539"/>
              <a:ext cx="55490" cy="448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37" name="Button"/>
          <p:cNvSpPr/>
          <p:nvPr/>
        </p:nvSpPr>
        <p:spPr>
          <a:xfrm>
            <a:off x="5256674" y="6484204"/>
            <a:ext cx="1562792" cy="20742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8" name="그룹 137"/>
          <p:cNvGrpSpPr/>
          <p:nvPr>
            <p:custDataLst>
              <p:tags r:id="rId8"/>
            </p:custDataLst>
          </p:nvPr>
        </p:nvGrpSpPr>
        <p:grpSpPr>
          <a:xfrm>
            <a:off x="2947472" y="5682322"/>
            <a:ext cx="995878" cy="188638"/>
            <a:chOff x="2320842" y="6331405"/>
            <a:chExt cx="944108" cy="241092"/>
          </a:xfrm>
        </p:grpSpPr>
        <p:sp>
          <p:nvSpPr>
            <p:cNvPr id="139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3155927" y="6428831"/>
              <a:ext cx="60681" cy="4623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41" name="Input Field"/>
          <p:cNvSpPr>
            <a:spLocks noChangeArrowheads="1"/>
          </p:cNvSpPr>
          <p:nvPr/>
        </p:nvSpPr>
        <p:spPr bwMode="auto">
          <a:xfrm>
            <a:off x="7208240" y="5695518"/>
            <a:ext cx="1018356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42" name="Input Field"/>
          <p:cNvSpPr>
            <a:spLocks noChangeArrowheads="1"/>
          </p:cNvSpPr>
          <p:nvPr/>
        </p:nvSpPr>
        <p:spPr bwMode="auto">
          <a:xfrm>
            <a:off x="9344717" y="5697139"/>
            <a:ext cx="995360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143" name="그룹 142"/>
          <p:cNvGrpSpPr/>
          <p:nvPr>
            <p:custDataLst>
              <p:tags r:id="rId9"/>
            </p:custDataLst>
          </p:nvPr>
        </p:nvGrpSpPr>
        <p:grpSpPr>
          <a:xfrm>
            <a:off x="2947472" y="5943118"/>
            <a:ext cx="989528" cy="197332"/>
            <a:chOff x="2320842" y="6331405"/>
            <a:chExt cx="944108" cy="241092"/>
          </a:xfrm>
        </p:grpSpPr>
        <p:sp>
          <p:nvSpPr>
            <p:cNvPr id="144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3155228" y="6429849"/>
              <a:ext cx="61070" cy="4420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47" name="Input Field"/>
          <p:cNvSpPr>
            <a:spLocks noChangeArrowheads="1"/>
          </p:cNvSpPr>
          <p:nvPr/>
        </p:nvSpPr>
        <p:spPr bwMode="auto">
          <a:xfrm>
            <a:off x="5024052" y="6224408"/>
            <a:ext cx="995360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48" name="Input Field"/>
          <p:cNvSpPr>
            <a:spLocks noChangeArrowheads="1"/>
          </p:cNvSpPr>
          <p:nvPr/>
        </p:nvSpPr>
        <p:spPr bwMode="auto">
          <a:xfrm>
            <a:off x="5020156" y="5962778"/>
            <a:ext cx="1018356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49" name="Input Field"/>
          <p:cNvSpPr>
            <a:spLocks noChangeArrowheads="1"/>
          </p:cNvSpPr>
          <p:nvPr/>
        </p:nvSpPr>
        <p:spPr bwMode="auto">
          <a:xfrm>
            <a:off x="2787380" y="6212608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50" name="Input Field"/>
          <p:cNvSpPr>
            <a:spLocks noChangeArrowheads="1"/>
          </p:cNvSpPr>
          <p:nvPr/>
        </p:nvSpPr>
        <p:spPr bwMode="auto">
          <a:xfrm>
            <a:off x="3453291" y="6199414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296101" y="6179569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spc="-100" dirty="0" smtClean="0"/>
              <a:t>~</a:t>
            </a:r>
            <a:endParaRPr lang="ko-KR" altLang="en-US" sz="600" spc="-100" dirty="0" smtClean="0"/>
          </a:p>
        </p:txBody>
      </p:sp>
      <p:grpSp>
        <p:nvGrpSpPr>
          <p:cNvPr id="152" name="그룹 151"/>
          <p:cNvGrpSpPr/>
          <p:nvPr>
            <p:custDataLst>
              <p:tags r:id="rId10"/>
            </p:custDataLst>
          </p:nvPr>
        </p:nvGrpSpPr>
        <p:grpSpPr>
          <a:xfrm>
            <a:off x="7208043" y="5950981"/>
            <a:ext cx="1021557" cy="194602"/>
            <a:chOff x="4592028" y="6331405"/>
            <a:chExt cx="944108" cy="241092"/>
          </a:xfrm>
        </p:grpSpPr>
        <p:sp>
          <p:nvSpPr>
            <p:cNvPr id="153" name="Text Box"/>
            <p:cNvSpPr/>
            <p:nvPr/>
          </p:nvSpPr>
          <p:spPr>
            <a:xfrm>
              <a:off x="4592028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4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5429854" y="6429539"/>
              <a:ext cx="59154" cy="448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5" name="Input Field"/>
          <p:cNvSpPr>
            <a:spLocks noChangeArrowheads="1"/>
          </p:cNvSpPr>
          <p:nvPr/>
        </p:nvSpPr>
        <p:spPr bwMode="auto">
          <a:xfrm>
            <a:off x="7207031" y="6224408"/>
            <a:ext cx="1020188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56" name="Input Field"/>
          <p:cNvSpPr>
            <a:spLocks noChangeArrowheads="1"/>
          </p:cNvSpPr>
          <p:nvPr/>
        </p:nvSpPr>
        <p:spPr bwMode="auto">
          <a:xfrm>
            <a:off x="9336466" y="6224408"/>
            <a:ext cx="995360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</p:spTree>
    <p:extLst>
      <p:ext uri="{BB962C8B-B14F-4D97-AF65-F5344CB8AC3E}">
        <p14:creationId xmlns:p14="http://schemas.microsoft.com/office/powerpoint/2010/main" val="11934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0" y="1452499"/>
            <a:ext cx="11062594" cy="49761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투자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투자자정보리스트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717" y="905337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투자자 정보 리스트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27200" y="3052366"/>
            <a:ext cx="9540240" cy="1550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10832" y="3058160"/>
            <a:ext cx="8918128" cy="853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10832" y="3065151"/>
            <a:ext cx="8928992" cy="693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67969"/>
              </p:ext>
            </p:extLst>
          </p:nvPr>
        </p:nvGraphicFramePr>
        <p:xfrm>
          <a:off x="1840892" y="3131291"/>
          <a:ext cx="8755272" cy="59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386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339432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816720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372098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  <a:gridCol w="849390">
                  <a:extLst>
                    <a:ext uri="{9D8B030D-6E8A-4147-A177-3AD203B41FA5}">
                      <a16:colId xmlns:a16="http://schemas.microsoft.com/office/drawing/2014/main" val="2426817614"/>
                    </a:ext>
                  </a:extLst>
                </a:gridCol>
                <a:gridCol w="1339428">
                  <a:extLst>
                    <a:ext uri="{9D8B030D-6E8A-4147-A177-3AD203B41FA5}">
                      <a16:colId xmlns:a16="http://schemas.microsoft.com/office/drawing/2014/main" val="1349334645"/>
                    </a:ext>
                  </a:extLst>
                </a:gridCol>
                <a:gridCol w="816723">
                  <a:extLst>
                    <a:ext uri="{9D8B030D-6E8A-4147-A177-3AD203B41FA5}">
                      <a16:colId xmlns:a16="http://schemas.microsoft.com/office/drawing/2014/main" val="2706604311"/>
                    </a:ext>
                  </a:extLst>
                </a:gridCol>
                <a:gridCol w="1372095">
                  <a:extLst>
                    <a:ext uri="{9D8B030D-6E8A-4147-A177-3AD203B41FA5}">
                      <a16:colId xmlns:a16="http://schemas.microsoft.com/office/drawing/2014/main" val="3448598218"/>
                    </a:ext>
                  </a:extLst>
                </a:gridCol>
              </a:tblGrid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상품호수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고유번호</a:t>
                      </a: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투자자이름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투자자아이디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투자자핸드폰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642538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>
            <p:custDataLst>
              <p:tags r:id="rId1"/>
            </p:custDataLst>
          </p:nvPr>
        </p:nvGrpSpPr>
        <p:grpSpPr>
          <a:xfrm>
            <a:off x="5114694" y="3176613"/>
            <a:ext cx="856656" cy="218760"/>
            <a:chOff x="4592028" y="6331405"/>
            <a:chExt cx="944108" cy="241092"/>
          </a:xfrm>
        </p:grpSpPr>
        <p:sp>
          <p:nvSpPr>
            <p:cNvPr id="20" name="Text Box"/>
            <p:cNvSpPr/>
            <p:nvPr/>
          </p:nvSpPr>
          <p:spPr>
            <a:xfrm>
              <a:off x="4592028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그룹 23"/>
          <p:cNvGrpSpPr/>
          <p:nvPr>
            <p:custDataLst>
              <p:tags r:id="rId2"/>
            </p:custDataLst>
          </p:nvPr>
        </p:nvGrpSpPr>
        <p:grpSpPr>
          <a:xfrm>
            <a:off x="2943350" y="3176613"/>
            <a:ext cx="856656" cy="218760"/>
            <a:chOff x="2320842" y="6331405"/>
            <a:chExt cx="944108" cy="241092"/>
          </a:xfrm>
        </p:grpSpPr>
        <p:sp>
          <p:nvSpPr>
            <p:cNvPr id="31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2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3" name="Input Field"/>
          <p:cNvSpPr>
            <a:spLocks noChangeArrowheads="1"/>
          </p:cNvSpPr>
          <p:nvPr/>
        </p:nvSpPr>
        <p:spPr bwMode="auto">
          <a:xfrm>
            <a:off x="7292433" y="3191608"/>
            <a:ext cx="857250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4" name="Input Field"/>
          <p:cNvSpPr>
            <a:spLocks noChangeArrowheads="1"/>
          </p:cNvSpPr>
          <p:nvPr/>
        </p:nvSpPr>
        <p:spPr bwMode="auto">
          <a:xfrm>
            <a:off x="9491887" y="3191608"/>
            <a:ext cx="857250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36" name="그룹 35"/>
          <p:cNvGrpSpPr/>
          <p:nvPr>
            <p:custDataLst>
              <p:tags r:id="rId3"/>
            </p:custDataLst>
          </p:nvPr>
        </p:nvGrpSpPr>
        <p:grpSpPr>
          <a:xfrm>
            <a:off x="2943350" y="3470736"/>
            <a:ext cx="856656" cy="218760"/>
            <a:chOff x="2320842" y="6331405"/>
            <a:chExt cx="944108" cy="241092"/>
          </a:xfrm>
        </p:grpSpPr>
        <p:sp>
          <p:nvSpPr>
            <p:cNvPr id="37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9" name="Input Field"/>
          <p:cNvSpPr>
            <a:spLocks noChangeArrowheads="1"/>
          </p:cNvSpPr>
          <p:nvPr/>
        </p:nvSpPr>
        <p:spPr bwMode="auto">
          <a:xfrm>
            <a:off x="5110163" y="3486485"/>
            <a:ext cx="857250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0" name="Input Field"/>
          <p:cNvSpPr>
            <a:spLocks noChangeArrowheads="1"/>
          </p:cNvSpPr>
          <p:nvPr/>
        </p:nvSpPr>
        <p:spPr bwMode="auto">
          <a:xfrm>
            <a:off x="7292432" y="3486485"/>
            <a:ext cx="857250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1" name="Input Field"/>
          <p:cNvSpPr>
            <a:spLocks noChangeArrowheads="1"/>
          </p:cNvSpPr>
          <p:nvPr/>
        </p:nvSpPr>
        <p:spPr bwMode="auto">
          <a:xfrm>
            <a:off x="9491886" y="3486485"/>
            <a:ext cx="857250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851748" y="4052301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투자자 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정보리스트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표 변경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00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9" y="1577824"/>
            <a:ext cx="10848087" cy="17241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예치금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투자자예치금내역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718" y="905337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투자자 예치금 내역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686107" y="4393265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예치금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투자자 예치금 내역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변경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62228" y="1902888"/>
            <a:ext cx="8918128" cy="853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62228" y="1909879"/>
            <a:ext cx="9241052" cy="1310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505324"/>
              </p:ext>
            </p:extLst>
          </p:nvPr>
        </p:nvGraphicFramePr>
        <p:xfrm>
          <a:off x="1792288" y="1976019"/>
          <a:ext cx="8755272" cy="1196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386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339432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816720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372098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  <a:gridCol w="849390">
                  <a:extLst>
                    <a:ext uri="{9D8B030D-6E8A-4147-A177-3AD203B41FA5}">
                      <a16:colId xmlns:a16="http://schemas.microsoft.com/office/drawing/2014/main" val="2426817614"/>
                    </a:ext>
                  </a:extLst>
                </a:gridCol>
                <a:gridCol w="1339428">
                  <a:extLst>
                    <a:ext uri="{9D8B030D-6E8A-4147-A177-3AD203B41FA5}">
                      <a16:colId xmlns:a16="http://schemas.microsoft.com/office/drawing/2014/main" val="1349334645"/>
                    </a:ext>
                  </a:extLst>
                </a:gridCol>
                <a:gridCol w="816723">
                  <a:extLst>
                    <a:ext uri="{9D8B030D-6E8A-4147-A177-3AD203B41FA5}">
                      <a16:colId xmlns:a16="http://schemas.microsoft.com/office/drawing/2014/main" val="2706604311"/>
                    </a:ext>
                  </a:extLst>
                </a:gridCol>
                <a:gridCol w="1372095">
                  <a:extLst>
                    <a:ext uri="{9D8B030D-6E8A-4147-A177-3AD203B41FA5}">
                      <a16:colId xmlns:a16="http://schemas.microsoft.com/office/drawing/2014/main" val="3448598218"/>
                    </a:ext>
                  </a:extLst>
                </a:gridCol>
              </a:tblGrid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상품호수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고유번호</a:t>
                      </a: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642538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회원아이디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180073"/>
                  </a:ext>
                </a:extLst>
              </a:tr>
              <a:tr h="299217">
                <a:tc gridSpan="8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38449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>
            <p:custDataLst>
              <p:tags r:id="rId1"/>
            </p:custDataLst>
          </p:nvPr>
        </p:nvGrpSpPr>
        <p:grpSpPr>
          <a:xfrm>
            <a:off x="5066090" y="2021341"/>
            <a:ext cx="856656" cy="218760"/>
            <a:chOff x="4592028" y="6331405"/>
            <a:chExt cx="944108" cy="241092"/>
          </a:xfrm>
        </p:grpSpPr>
        <p:sp>
          <p:nvSpPr>
            <p:cNvPr id="21" name="Text Box"/>
            <p:cNvSpPr/>
            <p:nvPr/>
          </p:nvSpPr>
          <p:spPr>
            <a:xfrm>
              <a:off x="4592028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4" name="Button"/>
          <p:cNvSpPr/>
          <p:nvPr/>
        </p:nvSpPr>
        <p:spPr>
          <a:xfrm>
            <a:off x="5290620" y="2929702"/>
            <a:ext cx="1562792" cy="20742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" name="그룹 30"/>
          <p:cNvGrpSpPr/>
          <p:nvPr>
            <p:custDataLst>
              <p:tags r:id="rId2"/>
            </p:custDataLst>
          </p:nvPr>
        </p:nvGrpSpPr>
        <p:grpSpPr>
          <a:xfrm>
            <a:off x="2894746" y="2021341"/>
            <a:ext cx="856656" cy="218760"/>
            <a:chOff x="2320842" y="6331405"/>
            <a:chExt cx="944108" cy="241092"/>
          </a:xfrm>
        </p:grpSpPr>
        <p:sp>
          <p:nvSpPr>
            <p:cNvPr id="32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3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4" name="Input Field"/>
          <p:cNvSpPr>
            <a:spLocks noChangeArrowheads="1"/>
          </p:cNvSpPr>
          <p:nvPr/>
        </p:nvSpPr>
        <p:spPr bwMode="auto">
          <a:xfrm>
            <a:off x="7231817" y="2036336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5" name="Input Field"/>
          <p:cNvSpPr>
            <a:spLocks noChangeArrowheads="1"/>
          </p:cNvSpPr>
          <p:nvPr/>
        </p:nvSpPr>
        <p:spPr bwMode="auto">
          <a:xfrm>
            <a:off x="9423781" y="2036336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7" name="Input Field"/>
          <p:cNvSpPr>
            <a:spLocks noChangeArrowheads="1"/>
          </p:cNvSpPr>
          <p:nvPr/>
        </p:nvSpPr>
        <p:spPr bwMode="auto">
          <a:xfrm>
            <a:off x="2900363" y="2634441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38" name="그룹 37"/>
          <p:cNvGrpSpPr/>
          <p:nvPr>
            <p:custDataLst>
              <p:tags r:id="rId3"/>
            </p:custDataLst>
          </p:nvPr>
        </p:nvGrpSpPr>
        <p:grpSpPr>
          <a:xfrm>
            <a:off x="2894746" y="2314954"/>
            <a:ext cx="856656" cy="241092"/>
            <a:chOff x="2320842" y="6319099"/>
            <a:chExt cx="944108" cy="265704"/>
          </a:xfrm>
        </p:grpSpPr>
        <p:sp>
          <p:nvSpPr>
            <p:cNvPr id="39" name="Text Box"/>
            <p:cNvSpPr/>
            <p:nvPr/>
          </p:nvSpPr>
          <p:spPr>
            <a:xfrm>
              <a:off x="2320842" y="6319099"/>
              <a:ext cx="944108" cy="2657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선택안함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그룹 40"/>
          <p:cNvGrpSpPr/>
          <p:nvPr>
            <p:custDataLst>
              <p:tags r:id="rId4"/>
            </p:custDataLst>
          </p:nvPr>
        </p:nvGrpSpPr>
        <p:grpSpPr>
          <a:xfrm>
            <a:off x="5066090" y="2306556"/>
            <a:ext cx="856656" cy="241092"/>
            <a:chOff x="4592028" y="6319099"/>
            <a:chExt cx="944108" cy="265704"/>
          </a:xfrm>
        </p:grpSpPr>
        <p:sp>
          <p:nvSpPr>
            <p:cNvPr id="42" name="Text Box"/>
            <p:cNvSpPr/>
            <p:nvPr/>
          </p:nvSpPr>
          <p:spPr>
            <a:xfrm>
              <a:off x="4592028" y="6319099"/>
              <a:ext cx="944108" cy="2657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선택안함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3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5" name="Input Field"/>
          <p:cNvSpPr>
            <a:spLocks noChangeArrowheads="1"/>
          </p:cNvSpPr>
          <p:nvPr/>
        </p:nvSpPr>
        <p:spPr bwMode="auto">
          <a:xfrm>
            <a:off x="5066090" y="2634441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6" name="Input Field"/>
          <p:cNvSpPr>
            <a:spLocks noChangeArrowheads="1"/>
          </p:cNvSpPr>
          <p:nvPr/>
        </p:nvSpPr>
        <p:spPr bwMode="auto">
          <a:xfrm>
            <a:off x="7231817" y="2634441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7" name="Input Field"/>
          <p:cNvSpPr>
            <a:spLocks noChangeArrowheads="1"/>
          </p:cNvSpPr>
          <p:nvPr/>
        </p:nvSpPr>
        <p:spPr bwMode="auto">
          <a:xfrm>
            <a:off x="9423781" y="2634441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8" name="Input Field"/>
          <p:cNvSpPr>
            <a:spLocks noChangeArrowheads="1"/>
          </p:cNvSpPr>
          <p:nvPr/>
        </p:nvSpPr>
        <p:spPr bwMode="auto">
          <a:xfrm>
            <a:off x="7045055" y="2345458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9" name="Input Field"/>
          <p:cNvSpPr>
            <a:spLocks noChangeArrowheads="1"/>
          </p:cNvSpPr>
          <p:nvPr/>
        </p:nvSpPr>
        <p:spPr bwMode="auto">
          <a:xfrm>
            <a:off x="7734776" y="2344169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65682" y="2345758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spc="-100" dirty="0" smtClean="0"/>
              <a:t>~</a:t>
            </a:r>
            <a:endParaRPr lang="ko-KR" altLang="en-US" sz="600" spc="-100" dirty="0" smtClean="0"/>
          </a:p>
        </p:txBody>
      </p:sp>
    </p:spTree>
    <p:extLst>
      <p:ext uri="{BB962C8B-B14F-4D97-AF65-F5344CB8AC3E}">
        <p14:creationId xmlns:p14="http://schemas.microsoft.com/office/powerpoint/2010/main" val="334007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1" y="1299397"/>
            <a:ext cx="10372847" cy="59294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예치금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대출예치금내역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4423" y="905337"/>
            <a:ext cx="12105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예치금 내역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47520" y="5447889"/>
            <a:ext cx="8829040" cy="1755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970777"/>
              </p:ext>
            </p:extLst>
          </p:nvPr>
        </p:nvGraphicFramePr>
        <p:xfrm>
          <a:off x="1816578" y="5483836"/>
          <a:ext cx="8759982" cy="1125012"/>
        </p:xfrm>
        <a:graphic>
          <a:graphicData uri="http://schemas.openxmlformats.org/drawingml/2006/table">
            <a:tbl>
              <a:tblPr/>
              <a:tblGrid>
                <a:gridCol w="784210">
                  <a:extLst>
                    <a:ext uri="{9D8B030D-6E8A-4147-A177-3AD203B41FA5}">
                      <a16:colId xmlns:a16="http://schemas.microsoft.com/office/drawing/2014/main" val="818070488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2008342951"/>
                    </a:ext>
                  </a:extLst>
                </a:gridCol>
                <a:gridCol w="938299">
                  <a:extLst>
                    <a:ext uri="{9D8B030D-6E8A-4147-A177-3AD203B41FA5}">
                      <a16:colId xmlns:a16="http://schemas.microsoft.com/office/drawing/2014/main" val="2292764673"/>
                    </a:ext>
                  </a:extLst>
                </a:gridCol>
                <a:gridCol w="573869">
                  <a:extLst>
                    <a:ext uri="{9D8B030D-6E8A-4147-A177-3AD203B41FA5}">
                      <a16:colId xmlns:a16="http://schemas.microsoft.com/office/drawing/2014/main" val="1200729562"/>
                    </a:ext>
                  </a:extLst>
                </a:gridCol>
                <a:gridCol w="1125252">
                  <a:extLst>
                    <a:ext uri="{9D8B030D-6E8A-4147-A177-3AD203B41FA5}">
                      <a16:colId xmlns:a16="http://schemas.microsoft.com/office/drawing/2014/main" val="757721327"/>
                    </a:ext>
                  </a:extLst>
                </a:gridCol>
                <a:gridCol w="1140669">
                  <a:extLst>
                    <a:ext uri="{9D8B030D-6E8A-4147-A177-3AD203B41FA5}">
                      <a16:colId xmlns:a16="http://schemas.microsoft.com/office/drawing/2014/main" val="2457010811"/>
                    </a:ext>
                  </a:extLst>
                </a:gridCol>
                <a:gridCol w="974439">
                  <a:extLst>
                    <a:ext uri="{9D8B030D-6E8A-4147-A177-3AD203B41FA5}">
                      <a16:colId xmlns:a16="http://schemas.microsoft.com/office/drawing/2014/main" val="2999230184"/>
                    </a:ext>
                  </a:extLst>
                </a:gridCol>
                <a:gridCol w="1306899">
                  <a:extLst>
                    <a:ext uri="{9D8B030D-6E8A-4147-A177-3AD203B41FA5}">
                      <a16:colId xmlns:a16="http://schemas.microsoft.com/office/drawing/2014/main" val="1682435278"/>
                    </a:ext>
                  </a:extLst>
                </a:gridCol>
                <a:gridCol w="1140669">
                  <a:extLst>
                    <a:ext uri="{9D8B030D-6E8A-4147-A177-3AD203B41FA5}">
                      <a16:colId xmlns:a16="http://schemas.microsoft.com/office/drawing/2014/main" val="2674367282"/>
                    </a:ext>
                  </a:extLst>
                </a:gridCol>
              </a:tblGrid>
              <a:tr h="2379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세부종류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대출상품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모계좌잔액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02266"/>
                  </a:ext>
                </a:extLst>
              </a:tr>
              <a:tr h="5300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입금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가상계좌입금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동산담보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가상계좌입금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손동현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2018-02-06 01:51:07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573256"/>
                  </a:ext>
                </a:extLst>
              </a:tr>
              <a:tr h="356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가상계좌입금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일반부동산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508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투대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박홍준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-15,507,133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1,362,998,297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[7202]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2018-02-05 17:15:35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00413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62228" y="1902888"/>
            <a:ext cx="8918128" cy="853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62228" y="1909879"/>
            <a:ext cx="8943872" cy="1642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654457"/>
              </p:ext>
            </p:extLst>
          </p:nvPr>
        </p:nvGraphicFramePr>
        <p:xfrm>
          <a:off x="1792288" y="1976019"/>
          <a:ext cx="8755272" cy="89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386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339432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816720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372098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  <a:gridCol w="849390">
                  <a:extLst>
                    <a:ext uri="{9D8B030D-6E8A-4147-A177-3AD203B41FA5}">
                      <a16:colId xmlns:a16="http://schemas.microsoft.com/office/drawing/2014/main" val="2426817614"/>
                    </a:ext>
                  </a:extLst>
                </a:gridCol>
                <a:gridCol w="1339428">
                  <a:extLst>
                    <a:ext uri="{9D8B030D-6E8A-4147-A177-3AD203B41FA5}">
                      <a16:colId xmlns:a16="http://schemas.microsoft.com/office/drawing/2014/main" val="1349334645"/>
                    </a:ext>
                  </a:extLst>
                </a:gridCol>
                <a:gridCol w="816723">
                  <a:extLst>
                    <a:ext uri="{9D8B030D-6E8A-4147-A177-3AD203B41FA5}">
                      <a16:colId xmlns:a16="http://schemas.microsoft.com/office/drawing/2014/main" val="2706604311"/>
                    </a:ext>
                  </a:extLst>
                </a:gridCol>
                <a:gridCol w="1372095">
                  <a:extLst>
                    <a:ext uri="{9D8B030D-6E8A-4147-A177-3AD203B41FA5}">
                      <a16:colId xmlns:a16="http://schemas.microsoft.com/office/drawing/2014/main" val="3448598218"/>
                    </a:ext>
                  </a:extLst>
                </a:gridCol>
              </a:tblGrid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상품호수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고유번호</a:t>
                      </a: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642538"/>
                  </a:ext>
                </a:extLst>
              </a:tr>
              <a:tr h="299217">
                <a:tc gridSpan="8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38449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>
            <p:custDataLst>
              <p:tags r:id="rId1"/>
            </p:custDataLst>
          </p:nvPr>
        </p:nvGrpSpPr>
        <p:grpSpPr>
          <a:xfrm>
            <a:off x="5066090" y="2021341"/>
            <a:ext cx="856656" cy="218760"/>
            <a:chOff x="4592028" y="6331405"/>
            <a:chExt cx="944108" cy="241092"/>
          </a:xfrm>
        </p:grpSpPr>
        <p:sp>
          <p:nvSpPr>
            <p:cNvPr id="32" name="Text Box"/>
            <p:cNvSpPr/>
            <p:nvPr/>
          </p:nvSpPr>
          <p:spPr>
            <a:xfrm>
              <a:off x="4592028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3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4" name="Button"/>
          <p:cNvSpPr/>
          <p:nvPr/>
        </p:nvSpPr>
        <p:spPr>
          <a:xfrm>
            <a:off x="5290620" y="2615707"/>
            <a:ext cx="1562792" cy="20742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그룹 34"/>
          <p:cNvGrpSpPr/>
          <p:nvPr>
            <p:custDataLst>
              <p:tags r:id="rId2"/>
            </p:custDataLst>
          </p:nvPr>
        </p:nvGrpSpPr>
        <p:grpSpPr>
          <a:xfrm>
            <a:off x="2894746" y="2021341"/>
            <a:ext cx="856656" cy="218760"/>
            <a:chOff x="2320842" y="6331405"/>
            <a:chExt cx="944108" cy="241092"/>
          </a:xfrm>
        </p:grpSpPr>
        <p:sp>
          <p:nvSpPr>
            <p:cNvPr id="36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8" name="Input Field"/>
          <p:cNvSpPr>
            <a:spLocks noChangeArrowheads="1"/>
          </p:cNvSpPr>
          <p:nvPr/>
        </p:nvSpPr>
        <p:spPr bwMode="auto">
          <a:xfrm>
            <a:off x="7231817" y="2036336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9" name="Input Field"/>
          <p:cNvSpPr>
            <a:spLocks noChangeArrowheads="1"/>
          </p:cNvSpPr>
          <p:nvPr/>
        </p:nvSpPr>
        <p:spPr bwMode="auto">
          <a:xfrm>
            <a:off x="9423781" y="2036336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41" name="그룹 40"/>
          <p:cNvGrpSpPr/>
          <p:nvPr>
            <p:custDataLst>
              <p:tags r:id="rId3"/>
            </p:custDataLst>
          </p:nvPr>
        </p:nvGrpSpPr>
        <p:grpSpPr>
          <a:xfrm>
            <a:off x="2894746" y="2314954"/>
            <a:ext cx="856656" cy="241092"/>
            <a:chOff x="2320842" y="6319099"/>
            <a:chExt cx="944108" cy="265704"/>
          </a:xfrm>
        </p:grpSpPr>
        <p:sp>
          <p:nvSpPr>
            <p:cNvPr id="42" name="Text Box"/>
            <p:cNvSpPr/>
            <p:nvPr/>
          </p:nvSpPr>
          <p:spPr>
            <a:xfrm>
              <a:off x="2320842" y="6319099"/>
              <a:ext cx="944108" cy="2657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선택안함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3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그룹 44"/>
          <p:cNvGrpSpPr/>
          <p:nvPr>
            <p:custDataLst>
              <p:tags r:id="rId4"/>
            </p:custDataLst>
          </p:nvPr>
        </p:nvGrpSpPr>
        <p:grpSpPr>
          <a:xfrm>
            <a:off x="5066090" y="2306556"/>
            <a:ext cx="856656" cy="241092"/>
            <a:chOff x="4592028" y="6319099"/>
            <a:chExt cx="944108" cy="265704"/>
          </a:xfrm>
        </p:grpSpPr>
        <p:sp>
          <p:nvSpPr>
            <p:cNvPr id="46" name="Text Box"/>
            <p:cNvSpPr/>
            <p:nvPr/>
          </p:nvSpPr>
          <p:spPr>
            <a:xfrm>
              <a:off x="4592028" y="6319099"/>
              <a:ext cx="944108" cy="2657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선택안함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7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1" name="Input Field"/>
          <p:cNvSpPr>
            <a:spLocks noChangeArrowheads="1"/>
          </p:cNvSpPr>
          <p:nvPr/>
        </p:nvSpPr>
        <p:spPr bwMode="auto">
          <a:xfrm>
            <a:off x="7045055" y="2345458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52" name="Input Field"/>
          <p:cNvSpPr>
            <a:spLocks noChangeArrowheads="1"/>
          </p:cNvSpPr>
          <p:nvPr/>
        </p:nvSpPr>
        <p:spPr bwMode="auto">
          <a:xfrm>
            <a:off x="7734776" y="2344169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65682" y="2345758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spc="-100" dirty="0" smtClean="0"/>
              <a:t>~</a:t>
            </a:r>
            <a:endParaRPr lang="ko-KR" altLang="en-US" sz="600" spc="-1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7023395" y="2860322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예치금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대출예치금내역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변경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표에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세부종류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 추가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00769" y="5371728"/>
            <a:ext cx="1155816" cy="1332810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2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9" y="1344098"/>
            <a:ext cx="10130706" cy="21690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상환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대출자납입관리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5645" y="905337"/>
            <a:ext cx="1188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대출자 </a:t>
            </a:r>
            <a:r>
              <a:rPr lang="ko-KR" altLang="en-US" sz="1100" spc="-100" dirty="0" err="1" smtClean="0"/>
              <a:t>납입관리</a:t>
            </a:r>
            <a:endParaRPr lang="ko-KR" altLang="en-US" sz="1100" spc="-1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20" y="3973140"/>
            <a:ext cx="9666556" cy="33997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65460" y="4564534"/>
            <a:ext cx="6158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-100" dirty="0" smtClean="0"/>
              <a:t>[P2P Care]</a:t>
            </a:r>
            <a:endParaRPr lang="ko-KR" altLang="en-US" sz="900" spc="-1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57068" y="6264704"/>
            <a:ext cx="614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-100" dirty="0" smtClean="0"/>
              <a:t>[</a:t>
            </a:r>
            <a:r>
              <a:rPr lang="ko-KR" altLang="en-US" sz="900" spc="-100" dirty="0" err="1" smtClean="0"/>
              <a:t>동산담보</a:t>
            </a:r>
            <a:r>
              <a:rPr lang="en-US" altLang="ko-KR" sz="900" spc="-100" dirty="0" smtClean="0"/>
              <a:t>]</a:t>
            </a:r>
            <a:endParaRPr lang="ko-KR" altLang="en-US" sz="900" spc="-1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257069" y="4468053"/>
            <a:ext cx="815140" cy="384513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7069" y="6153727"/>
            <a:ext cx="815140" cy="384513"/>
          </a:xfrm>
          <a:prstGeom prst="rect">
            <a:avLst/>
          </a:prstGeom>
          <a:noFill/>
          <a:ln w="19050">
            <a:solidFill>
              <a:srgbClr val="FD6A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93165" y="4903907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상환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대출자 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납입관리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결과 표에 호수 부분 상단에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세부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종류값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93792" y="1407588"/>
            <a:ext cx="8878933" cy="20404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6826"/>
              </p:ext>
            </p:extLst>
          </p:nvPr>
        </p:nvGraphicFramePr>
        <p:xfrm>
          <a:off x="1523852" y="1480719"/>
          <a:ext cx="8755272" cy="1196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386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339432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816720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372098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  <a:gridCol w="849390">
                  <a:extLst>
                    <a:ext uri="{9D8B030D-6E8A-4147-A177-3AD203B41FA5}">
                      <a16:colId xmlns:a16="http://schemas.microsoft.com/office/drawing/2014/main" val="2426817614"/>
                    </a:ext>
                  </a:extLst>
                </a:gridCol>
                <a:gridCol w="1339428">
                  <a:extLst>
                    <a:ext uri="{9D8B030D-6E8A-4147-A177-3AD203B41FA5}">
                      <a16:colId xmlns:a16="http://schemas.microsoft.com/office/drawing/2014/main" val="1349334645"/>
                    </a:ext>
                  </a:extLst>
                </a:gridCol>
                <a:gridCol w="816723">
                  <a:extLst>
                    <a:ext uri="{9D8B030D-6E8A-4147-A177-3AD203B41FA5}">
                      <a16:colId xmlns:a16="http://schemas.microsoft.com/office/drawing/2014/main" val="2706604311"/>
                    </a:ext>
                  </a:extLst>
                </a:gridCol>
                <a:gridCol w="1372095">
                  <a:extLst>
                    <a:ext uri="{9D8B030D-6E8A-4147-A177-3AD203B41FA5}">
                      <a16:colId xmlns:a16="http://schemas.microsoft.com/office/drawing/2014/main" val="3448598218"/>
                    </a:ext>
                  </a:extLst>
                </a:gridCol>
              </a:tblGrid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상품호수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고유번호</a:t>
                      </a: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대출자명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실제상환일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채권구분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642538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납입상태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대출시작일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대출자입금일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검색수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39185"/>
                  </a:ext>
                </a:extLst>
              </a:tr>
              <a:tr h="299217">
                <a:tc gridSpan="8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38449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>
            <p:custDataLst>
              <p:tags r:id="rId1"/>
            </p:custDataLst>
          </p:nvPr>
        </p:nvGrpSpPr>
        <p:grpSpPr>
          <a:xfrm>
            <a:off x="4797654" y="1526041"/>
            <a:ext cx="856656" cy="218760"/>
            <a:chOff x="4592028" y="6331405"/>
            <a:chExt cx="944108" cy="241092"/>
          </a:xfrm>
        </p:grpSpPr>
        <p:sp>
          <p:nvSpPr>
            <p:cNvPr id="34" name="Text Box"/>
            <p:cNvSpPr/>
            <p:nvPr/>
          </p:nvSpPr>
          <p:spPr>
            <a:xfrm>
              <a:off x="4592028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6" name="Button"/>
          <p:cNvSpPr/>
          <p:nvPr/>
        </p:nvSpPr>
        <p:spPr>
          <a:xfrm>
            <a:off x="5022184" y="2426103"/>
            <a:ext cx="1562792" cy="20742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7" name="그룹 36"/>
          <p:cNvGrpSpPr/>
          <p:nvPr>
            <p:custDataLst>
              <p:tags r:id="rId2"/>
            </p:custDataLst>
          </p:nvPr>
        </p:nvGrpSpPr>
        <p:grpSpPr>
          <a:xfrm>
            <a:off x="2626310" y="1526041"/>
            <a:ext cx="856656" cy="218760"/>
            <a:chOff x="2320842" y="6331405"/>
            <a:chExt cx="944108" cy="241092"/>
          </a:xfrm>
        </p:grpSpPr>
        <p:sp>
          <p:nvSpPr>
            <p:cNvPr id="38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0" name="Input Field"/>
          <p:cNvSpPr>
            <a:spLocks noChangeArrowheads="1"/>
          </p:cNvSpPr>
          <p:nvPr/>
        </p:nvSpPr>
        <p:spPr bwMode="auto">
          <a:xfrm>
            <a:off x="6963381" y="1541036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1" name="Input Field"/>
          <p:cNvSpPr>
            <a:spLocks noChangeArrowheads="1"/>
          </p:cNvSpPr>
          <p:nvPr/>
        </p:nvSpPr>
        <p:spPr bwMode="auto">
          <a:xfrm>
            <a:off x="9155345" y="1541036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52" name="Input Field"/>
          <p:cNvSpPr>
            <a:spLocks noChangeArrowheads="1"/>
          </p:cNvSpPr>
          <p:nvPr/>
        </p:nvSpPr>
        <p:spPr bwMode="auto">
          <a:xfrm>
            <a:off x="6776619" y="2135260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53" name="Input Field"/>
          <p:cNvSpPr>
            <a:spLocks noChangeArrowheads="1"/>
          </p:cNvSpPr>
          <p:nvPr/>
        </p:nvSpPr>
        <p:spPr bwMode="auto">
          <a:xfrm>
            <a:off x="7466340" y="2133971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97246" y="2135560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spc="-100" dirty="0" smtClean="0"/>
              <a:t>~</a:t>
            </a:r>
            <a:endParaRPr lang="ko-KR" altLang="en-US" sz="600" spc="-100" dirty="0" smtClean="0"/>
          </a:p>
        </p:txBody>
      </p:sp>
      <p:sp>
        <p:nvSpPr>
          <p:cNvPr id="55" name="Input Field"/>
          <p:cNvSpPr>
            <a:spLocks noChangeArrowheads="1"/>
          </p:cNvSpPr>
          <p:nvPr/>
        </p:nvSpPr>
        <p:spPr bwMode="auto">
          <a:xfrm>
            <a:off x="4566148" y="2135260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56" name="Input Field"/>
          <p:cNvSpPr>
            <a:spLocks noChangeArrowheads="1"/>
          </p:cNvSpPr>
          <p:nvPr/>
        </p:nvSpPr>
        <p:spPr bwMode="auto">
          <a:xfrm>
            <a:off x="5255869" y="2133971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86775" y="2135560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spc="-100" dirty="0" smtClean="0"/>
              <a:t>~</a:t>
            </a:r>
            <a:endParaRPr lang="ko-KR" altLang="en-US" sz="600" spc="-100" dirty="0" smtClean="0"/>
          </a:p>
        </p:txBody>
      </p:sp>
      <p:grpSp>
        <p:nvGrpSpPr>
          <p:cNvPr id="58" name="그룹 57"/>
          <p:cNvGrpSpPr/>
          <p:nvPr>
            <p:custDataLst>
              <p:tags r:id="rId3"/>
            </p:custDataLst>
          </p:nvPr>
        </p:nvGrpSpPr>
        <p:grpSpPr>
          <a:xfrm>
            <a:off x="2626310" y="2103255"/>
            <a:ext cx="856656" cy="241092"/>
            <a:chOff x="2320842" y="6319099"/>
            <a:chExt cx="944108" cy="265704"/>
          </a:xfrm>
        </p:grpSpPr>
        <p:sp>
          <p:nvSpPr>
            <p:cNvPr id="59" name="Text Box"/>
            <p:cNvSpPr/>
            <p:nvPr/>
          </p:nvSpPr>
          <p:spPr>
            <a:xfrm>
              <a:off x="2320842" y="6319099"/>
              <a:ext cx="944108" cy="2657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확인중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1" name="Input Field"/>
          <p:cNvSpPr>
            <a:spLocks noChangeArrowheads="1"/>
          </p:cNvSpPr>
          <p:nvPr/>
        </p:nvSpPr>
        <p:spPr bwMode="auto">
          <a:xfrm>
            <a:off x="2636863" y="1836249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62" name="그룹 61"/>
          <p:cNvGrpSpPr/>
          <p:nvPr>
            <p:custDataLst>
              <p:tags r:id="rId4"/>
            </p:custDataLst>
          </p:nvPr>
        </p:nvGrpSpPr>
        <p:grpSpPr>
          <a:xfrm>
            <a:off x="6960572" y="1811256"/>
            <a:ext cx="856656" cy="241092"/>
            <a:chOff x="4592028" y="6319099"/>
            <a:chExt cx="944108" cy="265704"/>
          </a:xfrm>
        </p:grpSpPr>
        <p:sp>
          <p:nvSpPr>
            <p:cNvPr id="63" name="Text Box"/>
            <p:cNvSpPr/>
            <p:nvPr/>
          </p:nvSpPr>
          <p:spPr>
            <a:xfrm>
              <a:off x="4592028" y="6319099"/>
              <a:ext cx="944108" cy="2657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신규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5" name="Input Field"/>
          <p:cNvSpPr>
            <a:spLocks noChangeArrowheads="1"/>
          </p:cNvSpPr>
          <p:nvPr/>
        </p:nvSpPr>
        <p:spPr bwMode="auto">
          <a:xfrm>
            <a:off x="4803271" y="1845837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66" name="그룹 65"/>
          <p:cNvGrpSpPr/>
          <p:nvPr>
            <p:custDataLst>
              <p:tags r:id="rId5"/>
            </p:custDataLst>
          </p:nvPr>
        </p:nvGrpSpPr>
        <p:grpSpPr>
          <a:xfrm>
            <a:off x="9152536" y="1818952"/>
            <a:ext cx="856656" cy="225703"/>
            <a:chOff x="4592028" y="6327580"/>
            <a:chExt cx="944108" cy="248744"/>
          </a:xfrm>
        </p:grpSpPr>
        <p:sp>
          <p:nvSpPr>
            <p:cNvPr id="67" name="Text Box"/>
            <p:cNvSpPr/>
            <p:nvPr/>
          </p:nvSpPr>
          <p:spPr>
            <a:xfrm>
              <a:off x="4592028" y="6327580"/>
              <a:ext cx="944108" cy="248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err="1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이자납입중</a:t>
              </a:r>
              <a:endParaRPr lang="en-US" sz="8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9" name="Input Field"/>
          <p:cNvSpPr>
            <a:spLocks noChangeArrowheads="1"/>
          </p:cNvSpPr>
          <p:nvPr/>
        </p:nvSpPr>
        <p:spPr bwMode="auto">
          <a:xfrm>
            <a:off x="9155345" y="2112133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538770" y="2821172"/>
            <a:ext cx="3744416" cy="1232195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상환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대출자납입관리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변경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4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2" y="1326429"/>
            <a:ext cx="10101944" cy="43182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상환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대출자이자납입처리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449" y="905337"/>
            <a:ext cx="1396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대출자이자납입처리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660917" y="3142068"/>
            <a:ext cx="3744416" cy="1512168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상환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대출자이자납입처리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검새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 변경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표에 대출상품 부분에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세부종류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상품유형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][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][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코카콜라 매입자금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1184" y="1963204"/>
            <a:ext cx="8719641" cy="1031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875702"/>
              </p:ext>
            </p:extLst>
          </p:nvPr>
        </p:nvGraphicFramePr>
        <p:xfrm>
          <a:off x="1721244" y="2036336"/>
          <a:ext cx="8546704" cy="89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152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307524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797264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339412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  <a:gridCol w="829156">
                  <a:extLst>
                    <a:ext uri="{9D8B030D-6E8A-4147-A177-3AD203B41FA5}">
                      <a16:colId xmlns:a16="http://schemas.microsoft.com/office/drawing/2014/main" val="2426817614"/>
                    </a:ext>
                  </a:extLst>
                </a:gridCol>
                <a:gridCol w="1307520">
                  <a:extLst>
                    <a:ext uri="{9D8B030D-6E8A-4147-A177-3AD203B41FA5}">
                      <a16:colId xmlns:a16="http://schemas.microsoft.com/office/drawing/2014/main" val="1349334645"/>
                    </a:ext>
                  </a:extLst>
                </a:gridCol>
                <a:gridCol w="797267">
                  <a:extLst>
                    <a:ext uri="{9D8B030D-6E8A-4147-A177-3AD203B41FA5}">
                      <a16:colId xmlns:a16="http://schemas.microsoft.com/office/drawing/2014/main" val="2706604311"/>
                    </a:ext>
                  </a:extLst>
                </a:gridCol>
                <a:gridCol w="1339409">
                  <a:extLst>
                    <a:ext uri="{9D8B030D-6E8A-4147-A177-3AD203B41FA5}">
                      <a16:colId xmlns:a16="http://schemas.microsoft.com/office/drawing/2014/main" val="3448598218"/>
                    </a:ext>
                  </a:extLst>
                </a:gridCol>
              </a:tblGrid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상품호수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고유번호</a:t>
                      </a: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이자납입일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검색수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642538"/>
                  </a:ext>
                </a:extLst>
              </a:tr>
              <a:tr h="299217">
                <a:tc gridSpan="8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38449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>
            <p:custDataLst>
              <p:tags r:id="rId1"/>
            </p:custDataLst>
          </p:nvPr>
        </p:nvGrpSpPr>
        <p:grpSpPr>
          <a:xfrm>
            <a:off x="4910333" y="2063568"/>
            <a:ext cx="856656" cy="218760"/>
            <a:chOff x="4592028" y="6331405"/>
            <a:chExt cx="944108" cy="241092"/>
          </a:xfrm>
        </p:grpSpPr>
        <p:sp>
          <p:nvSpPr>
            <p:cNvPr id="19" name="Text Box"/>
            <p:cNvSpPr/>
            <p:nvPr/>
          </p:nvSpPr>
          <p:spPr>
            <a:xfrm>
              <a:off x="4592028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1" name="Button"/>
          <p:cNvSpPr/>
          <p:nvPr/>
        </p:nvSpPr>
        <p:spPr>
          <a:xfrm>
            <a:off x="5219576" y="2676024"/>
            <a:ext cx="1562792" cy="20742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그룹 21"/>
          <p:cNvGrpSpPr/>
          <p:nvPr>
            <p:custDataLst>
              <p:tags r:id="rId2"/>
            </p:custDataLst>
          </p:nvPr>
        </p:nvGrpSpPr>
        <p:grpSpPr>
          <a:xfrm>
            <a:off x="2823702" y="2081658"/>
            <a:ext cx="856656" cy="218760"/>
            <a:chOff x="2320842" y="6331405"/>
            <a:chExt cx="944108" cy="241092"/>
          </a:xfrm>
        </p:grpSpPr>
        <p:sp>
          <p:nvSpPr>
            <p:cNvPr id="24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2" name="Input Field"/>
          <p:cNvSpPr>
            <a:spLocks noChangeArrowheads="1"/>
          </p:cNvSpPr>
          <p:nvPr/>
        </p:nvSpPr>
        <p:spPr bwMode="auto">
          <a:xfrm>
            <a:off x="7069118" y="2096653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3" name="Input Field"/>
          <p:cNvSpPr>
            <a:spLocks noChangeArrowheads="1"/>
          </p:cNvSpPr>
          <p:nvPr/>
        </p:nvSpPr>
        <p:spPr bwMode="auto">
          <a:xfrm>
            <a:off x="9181287" y="2096653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34" name="그룹 33"/>
          <p:cNvGrpSpPr/>
          <p:nvPr>
            <p:custDataLst>
              <p:tags r:id="rId3"/>
            </p:custDataLst>
          </p:nvPr>
        </p:nvGrpSpPr>
        <p:grpSpPr>
          <a:xfrm>
            <a:off x="2823702" y="2375271"/>
            <a:ext cx="856656" cy="241092"/>
            <a:chOff x="2320842" y="6319099"/>
            <a:chExt cx="944108" cy="265704"/>
          </a:xfrm>
        </p:grpSpPr>
        <p:sp>
          <p:nvSpPr>
            <p:cNvPr id="35" name="Text Box"/>
            <p:cNvSpPr/>
            <p:nvPr/>
          </p:nvSpPr>
          <p:spPr>
            <a:xfrm>
              <a:off x="2320842" y="6319099"/>
              <a:ext cx="944108" cy="2657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선택안함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그룹 36"/>
          <p:cNvGrpSpPr/>
          <p:nvPr>
            <p:custDataLst>
              <p:tags r:id="rId4"/>
            </p:custDataLst>
          </p:nvPr>
        </p:nvGrpSpPr>
        <p:grpSpPr>
          <a:xfrm>
            <a:off x="4909650" y="2366873"/>
            <a:ext cx="856656" cy="241092"/>
            <a:chOff x="4592028" y="6319099"/>
            <a:chExt cx="944108" cy="265704"/>
          </a:xfrm>
        </p:grpSpPr>
        <p:sp>
          <p:nvSpPr>
            <p:cNvPr id="38" name="Text Box"/>
            <p:cNvSpPr/>
            <p:nvPr/>
          </p:nvSpPr>
          <p:spPr>
            <a:xfrm>
              <a:off x="4592028" y="6319099"/>
              <a:ext cx="944108" cy="2657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선택안함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0" name="Input Field"/>
          <p:cNvSpPr>
            <a:spLocks noChangeArrowheads="1"/>
          </p:cNvSpPr>
          <p:nvPr/>
        </p:nvSpPr>
        <p:spPr bwMode="auto">
          <a:xfrm>
            <a:off x="6867970" y="2405775"/>
            <a:ext cx="532956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1" name="Input Field"/>
          <p:cNvSpPr>
            <a:spLocks noChangeArrowheads="1"/>
          </p:cNvSpPr>
          <p:nvPr/>
        </p:nvSpPr>
        <p:spPr bwMode="auto">
          <a:xfrm>
            <a:off x="7557691" y="2404486"/>
            <a:ext cx="538560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47321" y="2406075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spc="-100" dirty="0" smtClean="0"/>
              <a:t>~</a:t>
            </a:r>
            <a:endParaRPr lang="ko-KR" altLang="en-US" sz="600" spc="-100" dirty="0" smtClean="0"/>
          </a:p>
        </p:txBody>
      </p:sp>
      <p:sp>
        <p:nvSpPr>
          <p:cNvPr id="43" name="Input Field"/>
          <p:cNvSpPr>
            <a:spLocks noChangeArrowheads="1"/>
          </p:cNvSpPr>
          <p:nvPr/>
        </p:nvSpPr>
        <p:spPr bwMode="auto">
          <a:xfrm>
            <a:off x="9181287" y="2402186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</p:spTree>
    <p:extLst>
      <p:ext uri="{BB962C8B-B14F-4D97-AF65-F5344CB8AC3E}">
        <p14:creationId xmlns:p14="http://schemas.microsoft.com/office/powerpoint/2010/main" val="18476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8" y="1396182"/>
            <a:ext cx="10604738" cy="50860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상환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대출이자집행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352" y="905337"/>
            <a:ext cx="1072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대출이자 집행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64108" y="3205908"/>
            <a:ext cx="9362972" cy="12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082717"/>
              </p:ext>
            </p:extLst>
          </p:nvPr>
        </p:nvGraphicFramePr>
        <p:xfrm>
          <a:off x="1594168" y="3279039"/>
          <a:ext cx="8755272" cy="89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386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339432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816720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372098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  <a:gridCol w="849390">
                  <a:extLst>
                    <a:ext uri="{9D8B030D-6E8A-4147-A177-3AD203B41FA5}">
                      <a16:colId xmlns:a16="http://schemas.microsoft.com/office/drawing/2014/main" val="2426817614"/>
                    </a:ext>
                  </a:extLst>
                </a:gridCol>
                <a:gridCol w="1339428">
                  <a:extLst>
                    <a:ext uri="{9D8B030D-6E8A-4147-A177-3AD203B41FA5}">
                      <a16:colId xmlns:a16="http://schemas.microsoft.com/office/drawing/2014/main" val="1349334645"/>
                    </a:ext>
                  </a:extLst>
                </a:gridCol>
                <a:gridCol w="816723">
                  <a:extLst>
                    <a:ext uri="{9D8B030D-6E8A-4147-A177-3AD203B41FA5}">
                      <a16:colId xmlns:a16="http://schemas.microsoft.com/office/drawing/2014/main" val="2706604311"/>
                    </a:ext>
                  </a:extLst>
                </a:gridCol>
                <a:gridCol w="1372095">
                  <a:extLst>
                    <a:ext uri="{9D8B030D-6E8A-4147-A177-3AD203B41FA5}">
                      <a16:colId xmlns:a16="http://schemas.microsoft.com/office/drawing/2014/main" val="3448598218"/>
                    </a:ext>
                  </a:extLst>
                </a:gridCol>
              </a:tblGrid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상품호수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고유번호</a:t>
                      </a: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이체종류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상품호수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범위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642538"/>
                  </a:ext>
                </a:extLst>
              </a:tr>
              <a:tr h="299217">
                <a:tc gridSpan="8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38449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>
            <p:custDataLst>
              <p:tags r:id="rId1"/>
            </p:custDataLst>
          </p:nvPr>
        </p:nvGrpSpPr>
        <p:grpSpPr>
          <a:xfrm>
            <a:off x="4867970" y="3324361"/>
            <a:ext cx="856656" cy="218760"/>
            <a:chOff x="4592028" y="6331405"/>
            <a:chExt cx="944108" cy="241092"/>
          </a:xfrm>
        </p:grpSpPr>
        <p:sp>
          <p:nvSpPr>
            <p:cNvPr id="19" name="Text Box"/>
            <p:cNvSpPr/>
            <p:nvPr/>
          </p:nvSpPr>
          <p:spPr>
            <a:xfrm>
              <a:off x="4592028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1" name="Button"/>
          <p:cNvSpPr/>
          <p:nvPr/>
        </p:nvSpPr>
        <p:spPr>
          <a:xfrm>
            <a:off x="5092500" y="3918727"/>
            <a:ext cx="1562792" cy="20742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그룹 21"/>
          <p:cNvGrpSpPr/>
          <p:nvPr>
            <p:custDataLst>
              <p:tags r:id="rId2"/>
            </p:custDataLst>
          </p:nvPr>
        </p:nvGrpSpPr>
        <p:grpSpPr>
          <a:xfrm>
            <a:off x="2696626" y="3324361"/>
            <a:ext cx="856656" cy="218760"/>
            <a:chOff x="2320842" y="6331405"/>
            <a:chExt cx="944108" cy="241092"/>
          </a:xfrm>
        </p:grpSpPr>
        <p:sp>
          <p:nvSpPr>
            <p:cNvPr id="24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2" name="Input Field"/>
          <p:cNvSpPr>
            <a:spLocks noChangeArrowheads="1"/>
          </p:cNvSpPr>
          <p:nvPr/>
        </p:nvSpPr>
        <p:spPr bwMode="auto">
          <a:xfrm>
            <a:off x="7033697" y="3339356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3" name="Input Field"/>
          <p:cNvSpPr>
            <a:spLocks noChangeArrowheads="1"/>
          </p:cNvSpPr>
          <p:nvPr/>
        </p:nvSpPr>
        <p:spPr bwMode="auto">
          <a:xfrm>
            <a:off x="9225661" y="3339356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34" name="그룹 33"/>
          <p:cNvGrpSpPr/>
          <p:nvPr>
            <p:custDataLst>
              <p:tags r:id="rId3"/>
            </p:custDataLst>
          </p:nvPr>
        </p:nvGrpSpPr>
        <p:grpSpPr>
          <a:xfrm>
            <a:off x="2696626" y="3617974"/>
            <a:ext cx="856656" cy="241092"/>
            <a:chOff x="2320842" y="6319099"/>
            <a:chExt cx="944108" cy="265704"/>
          </a:xfrm>
        </p:grpSpPr>
        <p:sp>
          <p:nvSpPr>
            <p:cNvPr id="35" name="Text Box"/>
            <p:cNvSpPr/>
            <p:nvPr/>
          </p:nvSpPr>
          <p:spPr>
            <a:xfrm>
              <a:off x="2320842" y="6319099"/>
              <a:ext cx="944108" cy="2657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선택안함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0" name="Input Field"/>
          <p:cNvSpPr>
            <a:spLocks noChangeArrowheads="1"/>
          </p:cNvSpPr>
          <p:nvPr/>
        </p:nvSpPr>
        <p:spPr bwMode="auto">
          <a:xfrm>
            <a:off x="6846935" y="3648478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1" name="Input Field"/>
          <p:cNvSpPr>
            <a:spLocks noChangeArrowheads="1"/>
          </p:cNvSpPr>
          <p:nvPr/>
        </p:nvSpPr>
        <p:spPr bwMode="auto">
          <a:xfrm>
            <a:off x="7536656" y="3647189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67562" y="3648778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spc="-100" dirty="0" smtClean="0"/>
              <a:t>~</a:t>
            </a:r>
            <a:endParaRPr lang="ko-KR" altLang="en-US" sz="600" spc="-100" dirty="0" smtClean="0"/>
          </a:p>
        </p:txBody>
      </p:sp>
      <p:sp>
        <p:nvSpPr>
          <p:cNvPr id="43" name="Input Field"/>
          <p:cNvSpPr>
            <a:spLocks noChangeArrowheads="1"/>
          </p:cNvSpPr>
          <p:nvPr/>
        </p:nvSpPr>
        <p:spPr bwMode="auto">
          <a:xfrm>
            <a:off x="4655740" y="3648478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5" name="Input Field"/>
          <p:cNvSpPr>
            <a:spLocks noChangeArrowheads="1"/>
          </p:cNvSpPr>
          <p:nvPr/>
        </p:nvSpPr>
        <p:spPr bwMode="auto">
          <a:xfrm>
            <a:off x="5345461" y="3647189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76367" y="3648778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spc="-100" dirty="0" smtClean="0"/>
              <a:t>~</a:t>
            </a:r>
            <a:endParaRPr lang="ko-KR" altLang="en-US" sz="600" spc="-1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7295070" y="4070859"/>
            <a:ext cx="3744416" cy="1512168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상환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대출이자 집행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변경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표에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앞에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세부종류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9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4" y="1469022"/>
            <a:ext cx="11455600" cy="48957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상환</a:t>
            </a:r>
            <a:r>
              <a:rPr lang="en-US" altLang="ko-KR" dirty="0" smtClean="0"/>
              <a:t>/</a:t>
            </a:r>
            <a:r>
              <a:rPr lang="ko-KR" altLang="en-US" dirty="0" smtClean="0"/>
              <a:t>투자자이자지급처리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230" y="905337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투자자 이자지급처리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612242" y="2301566"/>
            <a:ext cx="8918128" cy="14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36039"/>
              </p:ext>
            </p:extLst>
          </p:nvPr>
        </p:nvGraphicFramePr>
        <p:xfrm>
          <a:off x="1642302" y="2374697"/>
          <a:ext cx="8755272" cy="1196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386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339432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816720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372098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  <a:gridCol w="849390">
                  <a:extLst>
                    <a:ext uri="{9D8B030D-6E8A-4147-A177-3AD203B41FA5}">
                      <a16:colId xmlns:a16="http://schemas.microsoft.com/office/drawing/2014/main" val="2426817614"/>
                    </a:ext>
                  </a:extLst>
                </a:gridCol>
                <a:gridCol w="1339428">
                  <a:extLst>
                    <a:ext uri="{9D8B030D-6E8A-4147-A177-3AD203B41FA5}">
                      <a16:colId xmlns:a16="http://schemas.microsoft.com/office/drawing/2014/main" val="1349334645"/>
                    </a:ext>
                  </a:extLst>
                </a:gridCol>
                <a:gridCol w="816723">
                  <a:extLst>
                    <a:ext uri="{9D8B030D-6E8A-4147-A177-3AD203B41FA5}">
                      <a16:colId xmlns:a16="http://schemas.microsoft.com/office/drawing/2014/main" val="2706604311"/>
                    </a:ext>
                  </a:extLst>
                </a:gridCol>
                <a:gridCol w="1372095">
                  <a:extLst>
                    <a:ext uri="{9D8B030D-6E8A-4147-A177-3AD203B41FA5}">
                      <a16:colId xmlns:a16="http://schemas.microsoft.com/office/drawing/2014/main" val="3448598218"/>
                    </a:ext>
                  </a:extLst>
                </a:gridCol>
              </a:tblGrid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상품호수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고유번호</a:t>
                      </a: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이자계산일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지급상태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상품호수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범위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642538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회원아이디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300264"/>
                  </a:ext>
                </a:extLst>
              </a:tr>
              <a:tr h="299217">
                <a:tc gridSpan="8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38449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>
            <p:custDataLst>
              <p:tags r:id="rId1"/>
            </p:custDataLst>
          </p:nvPr>
        </p:nvGrpSpPr>
        <p:grpSpPr>
          <a:xfrm>
            <a:off x="4916104" y="2420019"/>
            <a:ext cx="856656" cy="218760"/>
            <a:chOff x="4592028" y="6331405"/>
            <a:chExt cx="944108" cy="241092"/>
          </a:xfrm>
        </p:grpSpPr>
        <p:sp>
          <p:nvSpPr>
            <p:cNvPr id="19" name="Text Box"/>
            <p:cNvSpPr/>
            <p:nvPr/>
          </p:nvSpPr>
          <p:spPr>
            <a:xfrm>
              <a:off x="4592028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1" name="Button"/>
          <p:cNvSpPr/>
          <p:nvPr/>
        </p:nvSpPr>
        <p:spPr>
          <a:xfrm>
            <a:off x="5140634" y="3306074"/>
            <a:ext cx="1562792" cy="20742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그룹 21"/>
          <p:cNvGrpSpPr/>
          <p:nvPr>
            <p:custDataLst>
              <p:tags r:id="rId2"/>
            </p:custDataLst>
          </p:nvPr>
        </p:nvGrpSpPr>
        <p:grpSpPr>
          <a:xfrm>
            <a:off x="2744760" y="2420019"/>
            <a:ext cx="856656" cy="218760"/>
            <a:chOff x="2320842" y="6331405"/>
            <a:chExt cx="944108" cy="241092"/>
          </a:xfrm>
        </p:grpSpPr>
        <p:sp>
          <p:nvSpPr>
            <p:cNvPr id="24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2" name="Input Field"/>
          <p:cNvSpPr>
            <a:spLocks noChangeArrowheads="1"/>
          </p:cNvSpPr>
          <p:nvPr/>
        </p:nvSpPr>
        <p:spPr bwMode="auto">
          <a:xfrm>
            <a:off x="2744760" y="3033442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3" name="Input Field"/>
          <p:cNvSpPr>
            <a:spLocks noChangeArrowheads="1"/>
          </p:cNvSpPr>
          <p:nvPr/>
        </p:nvSpPr>
        <p:spPr bwMode="auto">
          <a:xfrm>
            <a:off x="9273795" y="2435014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37" name="그룹 36"/>
          <p:cNvGrpSpPr/>
          <p:nvPr>
            <p:custDataLst>
              <p:tags r:id="rId3"/>
            </p:custDataLst>
          </p:nvPr>
        </p:nvGrpSpPr>
        <p:grpSpPr>
          <a:xfrm>
            <a:off x="4916104" y="2705234"/>
            <a:ext cx="856656" cy="241092"/>
            <a:chOff x="4592028" y="6319099"/>
            <a:chExt cx="944108" cy="265704"/>
          </a:xfrm>
        </p:grpSpPr>
        <p:sp>
          <p:nvSpPr>
            <p:cNvPr id="38" name="Text Box"/>
            <p:cNvSpPr/>
            <p:nvPr/>
          </p:nvSpPr>
          <p:spPr>
            <a:xfrm>
              <a:off x="4592028" y="6319099"/>
              <a:ext cx="944108" cy="2657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선택안함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0" name="Input Field"/>
          <p:cNvSpPr>
            <a:spLocks noChangeArrowheads="1"/>
          </p:cNvSpPr>
          <p:nvPr/>
        </p:nvSpPr>
        <p:spPr bwMode="auto">
          <a:xfrm>
            <a:off x="6895069" y="2744136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1" name="Input Field"/>
          <p:cNvSpPr>
            <a:spLocks noChangeArrowheads="1"/>
          </p:cNvSpPr>
          <p:nvPr/>
        </p:nvSpPr>
        <p:spPr bwMode="auto">
          <a:xfrm>
            <a:off x="7584790" y="2742847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15696" y="2744436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spc="-100" dirty="0" smtClean="0"/>
              <a:t>~</a:t>
            </a:r>
            <a:endParaRPr lang="ko-KR" altLang="en-US" sz="600" spc="-100" dirty="0" smtClean="0"/>
          </a:p>
        </p:txBody>
      </p:sp>
      <p:sp>
        <p:nvSpPr>
          <p:cNvPr id="43" name="Input Field"/>
          <p:cNvSpPr>
            <a:spLocks noChangeArrowheads="1"/>
          </p:cNvSpPr>
          <p:nvPr/>
        </p:nvSpPr>
        <p:spPr bwMode="auto">
          <a:xfrm>
            <a:off x="4921721" y="3033442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5" name="Input Field"/>
          <p:cNvSpPr>
            <a:spLocks noChangeArrowheads="1"/>
          </p:cNvSpPr>
          <p:nvPr/>
        </p:nvSpPr>
        <p:spPr bwMode="auto">
          <a:xfrm>
            <a:off x="7098682" y="3033442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6" name="Input Field"/>
          <p:cNvSpPr>
            <a:spLocks noChangeArrowheads="1"/>
          </p:cNvSpPr>
          <p:nvPr/>
        </p:nvSpPr>
        <p:spPr bwMode="auto">
          <a:xfrm>
            <a:off x="7098682" y="2438706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7" name="Input Field"/>
          <p:cNvSpPr>
            <a:spLocks noChangeArrowheads="1"/>
          </p:cNvSpPr>
          <p:nvPr/>
        </p:nvSpPr>
        <p:spPr bwMode="auto">
          <a:xfrm>
            <a:off x="2511731" y="2744136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8" name="Input Field"/>
          <p:cNvSpPr>
            <a:spLocks noChangeArrowheads="1"/>
          </p:cNvSpPr>
          <p:nvPr/>
        </p:nvSpPr>
        <p:spPr bwMode="auto">
          <a:xfrm>
            <a:off x="3201452" y="2742847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32358" y="2744436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spc="-100" dirty="0" smtClean="0"/>
              <a:t>~</a:t>
            </a:r>
            <a:endParaRPr lang="ko-KR" altLang="en-US" sz="600" spc="-1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5226474" y="3656939"/>
            <a:ext cx="3744416" cy="1512168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상환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투자자 이자지급 처리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변경 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표에서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상품호수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사이에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세부종류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삽입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2" y="1540198"/>
            <a:ext cx="11354820" cy="34223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상환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대출중도상환처리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7937" y="905337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중도상환처리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616734" y="5121074"/>
            <a:ext cx="3744416" cy="2251772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상환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중도 상환 처리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변경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표에 상품명 부분에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세부종류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세부종류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b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코카콜라매입자금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62228" y="1902888"/>
            <a:ext cx="8918128" cy="853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03519"/>
              </p:ext>
            </p:extLst>
          </p:nvPr>
        </p:nvGraphicFramePr>
        <p:xfrm>
          <a:off x="1792288" y="1976019"/>
          <a:ext cx="8755272" cy="59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386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339432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816720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372098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  <a:gridCol w="849390">
                  <a:extLst>
                    <a:ext uri="{9D8B030D-6E8A-4147-A177-3AD203B41FA5}">
                      <a16:colId xmlns:a16="http://schemas.microsoft.com/office/drawing/2014/main" val="2426817614"/>
                    </a:ext>
                  </a:extLst>
                </a:gridCol>
                <a:gridCol w="1339428">
                  <a:extLst>
                    <a:ext uri="{9D8B030D-6E8A-4147-A177-3AD203B41FA5}">
                      <a16:colId xmlns:a16="http://schemas.microsoft.com/office/drawing/2014/main" val="1349334645"/>
                    </a:ext>
                  </a:extLst>
                </a:gridCol>
                <a:gridCol w="816723">
                  <a:extLst>
                    <a:ext uri="{9D8B030D-6E8A-4147-A177-3AD203B41FA5}">
                      <a16:colId xmlns:a16="http://schemas.microsoft.com/office/drawing/2014/main" val="2706604311"/>
                    </a:ext>
                  </a:extLst>
                </a:gridCol>
                <a:gridCol w="1372095">
                  <a:extLst>
                    <a:ext uri="{9D8B030D-6E8A-4147-A177-3AD203B41FA5}">
                      <a16:colId xmlns:a16="http://schemas.microsoft.com/office/drawing/2014/main" val="3448598218"/>
                    </a:ext>
                  </a:extLst>
                </a:gridCol>
              </a:tblGrid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상품호수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고유번호</a:t>
                      </a: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  <a:tr h="299217">
                <a:tc gridSpan="8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38449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>
            <p:custDataLst>
              <p:tags r:id="rId1"/>
            </p:custDataLst>
          </p:nvPr>
        </p:nvGrpSpPr>
        <p:grpSpPr>
          <a:xfrm>
            <a:off x="5066090" y="2021341"/>
            <a:ext cx="856656" cy="218760"/>
            <a:chOff x="4592028" y="6331405"/>
            <a:chExt cx="944108" cy="241092"/>
          </a:xfrm>
        </p:grpSpPr>
        <p:sp>
          <p:nvSpPr>
            <p:cNvPr id="19" name="Text Box"/>
            <p:cNvSpPr/>
            <p:nvPr/>
          </p:nvSpPr>
          <p:spPr>
            <a:xfrm>
              <a:off x="4592028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1" name="Button"/>
          <p:cNvSpPr/>
          <p:nvPr/>
        </p:nvSpPr>
        <p:spPr>
          <a:xfrm>
            <a:off x="5290620" y="2337832"/>
            <a:ext cx="1562792" cy="20742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그룹 21"/>
          <p:cNvGrpSpPr/>
          <p:nvPr>
            <p:custDataLst>
              <p:tags r:id="rId2"/>
            </p:custDataLst>
          </p:nvPr>
        </p:nvGrpSpPr>
        <p:grpSpPr>
          <a:xfrm>
            <a:off x="2894746" y="2021341"/>
            <a:ext cx="856656" cy="218760"/>
            <a:chOff x="2320842" y="6331405"/>
            <a:chExt cx="944108" cy="241092"/>
          </a:xfrm>
        </p:grpSpPr>
        <p:sp>
          <p:nvSpPr>
            <p:cNvPr id="24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2" name="Input Field"/>
          <p:cNvSpPr>
            <a:spLocks noChangeArrowheads="1"/>
          </p:cNvSpPr>
          <p:nvPr/>
        </p:nvSpPr>
        <p:spPr bwMode="auto">
          <a:xfrm>
            <a:off x="7231817" y="2036336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3" name="Input Field"/>
          <p:cNvSpPr>
            <a:spLocks noChangeArrowheads="1"/>
          </p:cNvSpPr>
          <p:nvPr/>
        </p:nvSpPr>
        <p:spPr bwMode="auto">
          <a:xfrm>
            <a:off x="9423781" y="2036336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</p:spTree>
    <p:extLst>
      <p:ext uri="{BB962C8B-B14F-4D97-AF65-F5344CB8AC3E}">
        <p14:creationId xmlns:p14="http://schemas.microsoft.com/office/powerpoint/2010/main" val="25790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9" y="1540198"/>
            <a:ext cx="11375825" cy="39740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상환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대출일부상환처리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716" y="905337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일부 </a:t>
            </a:r>
            <a:r>
              <a:rPr lang="ko-KR" altLang="en-US" sz="1100" spc="-100" dirty="0" err="1" smtClean="0"/>
              <a:t>상환처리</a:t>
            </a:r>
            <a:endParaRPr lang="ko-KR" altLang="en-US" sz="1100" spc="-1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2616734" y="5121074"/>
            <a:ext cx="3744416" cy="2251772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상환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일부 상환 처리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변경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표에 상품명 부분에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세부종류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세부종류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동산담보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b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코카콜라매입자금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62228" y="1902888"/>
            <a:ext cx="8918128" cy="853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43508"/>
              </p:ext>
            </p:extLst>
          </p:nvPr>
        </p:nvGraphicFramePr>
        <p:xfrm>
          <a:off x="1792288" y="1976019"/>
          <a:ext cx="8755272" cy="59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386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339432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816720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372098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  <a:gridCol w="849390">
                  <a:extLst>
                    <a:ext uri="{9D8B030D-6E8A-4147-A177-3AD203B41FA5}">
                      <a16:colId xmlns:a16="http://schemas.microsoft.com/office/drawing/2014/main" val="2426817614"/>
                    </a:ext>
                  </a:extLst>
                </a:gridCol>
                <a:gridCol w="1339428">
                  <a:extLst>
                    <a:ext uri="{9D8B030D-6E8A-4147-A177-3AD203B41FA5}">
                      <a16:colId xmlns:a16="http://schemas.microsoft.com/office/drawing/2014/main" val="1349334645"/>
                    </a:ext>
                  </a:extLst>
                </a:gridCol>
                <a:gridCol w="816723">
                  <a:extLst>
                    <a:ext uri="{9D8B030D-6E8A-4147-A177-3AD203B41FA5}">
                      <a16:colId xmlns:a16="http://schemas.microsoft.com/office/drawing/2014/main" val="2706604311"/>
                    </a:ext>
                  </a:extLst>
                </a:gridCol>
                <a:gridCol w="1372095">
                  <a:extLst>
                    <a:ext uri="{9D8B030D-6E8A-4147-A177-3AD203B41FA5}">
                      <a16:colId xmlns:a16="http://schemas.microsoft.com/office/drawing/2014/main" val="3448598218"/>
                    </a:ext>
                  </a:extLst>
                </a:gridCol>
              </a:tblGrid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상품호수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고유번호</a:t>
                      </a: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  <a:tr h="299217">
                <a:tc gridSpan="8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38449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>
            <p:custDataLst>
              <p:tags r:id="rId1"/>
            </p:custDataLst>
          </p:nvPr>
        </p:nvGrpSpPr>
        <p:grpSpPr>
          <a:xfrm>
            <a:off x="5066090" y="2021341"/>
            <a:ext cx="856656" cy="218760"/>
            <a:chOff x="4592028" y="6331405"/>
            <a:chExt cx="944108" cy="241092"/>
          </a:xfrm>
        </p:grpSpPr>
        <p:sp>
          <p:nvSpPr>
            <p:cNvPr id="19" name="Text Box"/>
            <p:cNvSpPr/>
            <p:nvPr/>
          </p:nvSpPr>
          <p:spPr>
            <a:xfrm>
              <a:off x="4592028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1" name="Button"/>
          <p:cNvSpPr/>
          <p:nvPr/>
        </p:nvSpPr>
        <p:spPr>
          <a:xfrm>
            <a:off x="5290620" y="2329608"/>
            <a:ext cx="1562792" cy="20742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그룹 21"/>
          <p:cNvGrpSpPr/>
          <p:nvPr>
            <p:custDataLst>
              <p:tags r:id="rId2"/>
            </p:custDataLst>
          </p:nvPr>
        </p:nvGrpSpPr>
        <p:grpSpPr>
          <a:xfrm>
            <a:off x="2894746" y="2021341"/>
            <a:ext cx="856656" cy="218760"/>
            <a:chOff x="2320842" y="6331405"/>
            <a:chExt cx="944108" cy="241092"/>
          </a:xfrm>
        </p:grpSpPr>
        <p:sp>
          <p:nvSpPr>
            <p:cNvPr id="24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2" name="Input Field"/>
          <p:cNvSpPr>
            <a:spLocks noChangeArrowheads="1"/>
          </p:cNvSpPr>
          <p:nvPr/>
        </p:nvSpPr>
        <p:spPr bwMode="auto">
          <a:xfrm>
            <a:off x="7231817" y="2036336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3" name="Input Field"/>
          <p:cNvSpPr>
            <a:spLocks noChangeArrowheads="1"/>
          </p:cNvSpPr>
          <p:nvPr/>
        </p:nvSpPr>
        <p:spPr bwMode="auto">
          <a:xfrm>
            <a:off x="9423781" y="2036336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</p:spTree>
    <p:extLst>
      <p:ext uri="{BB962C8B-B14F-4D97-AF65-F5344CB8AC3E}">
        <p14:creationId xmlns:p14="http://schemas.microsoft.com/office/powerpoint/2010/main" val="38548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대출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대출 관리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120" y="905337"/>
            <a:ext cx="1659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대출 </a:t>
            </a:r>
            <a:r>
              <a:rPr lang="ko-KR" altLang="en-US" sz="1100" spc="-100" dirty="0" smtClean="0"/>
              <a:t>관리 페이지</a:t>
            </a:r>
            <a:endParaRPr lang="en-US" altLang="ko-KR" sz="1100" spc="-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검색 후 출력 양식 변경</a:t>
            </a:r>
            <a:endParaRPr lang="ko-KR" altLang="en-US" sz="1100" spc="-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6"/>
          <a:stretch/>
        </p:blipFill>
        <p:spPr>
          <a:xfrm>
            <a:off x="214273" y="1946599"/>
            <a:ext cx="9858935" cy="2452199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2549" y="5531152"/>
            <a:ext cx="2088153" cy="1184940"/>
          </a:xfrm>
          <a:prstGeom prst="rect">
            <a:avLst/>
          </a:prstGeom>
          <a:ln>
            <a:solidFill>
              <a:srgbClr val="FF7755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ko-KR" altLang="en-US" sz="1000" spc="-100" dirty="0" err="1" smtClean="0"/>
              <a:t>동산담보</a:t>
            </a:r>
            <a:endParaRPr lang="en-US" altLang="ko-KR" sz="1000" spc="-100" dirty="0" smtClean="0"/>
          </a:p>
          <a:p>
            <a:r>
              <a:rPr lang="en-US" altLang="ko-KR" sz="1100" b="1" spc="-100" dirty="0" smtClean="0"/>
              <a:t>1</a:t>
            </a:r>
            <a:r>
              <a:rPr lang="ko-KR" altLang="en-US" sz="1100" b="1" spc="-100" dirty="0" smtClean="0"/>
              <a:t>억원</a:t>
            </a:r>
            <a:r>
              <a:rPr lang="en-US" altLang="ko-KR" sz="1100" b="1" spc="-100" dirty="0" smtClean="0"/>
              <a:t>/12</a:t>
            </a:r>
            <a:r>
              <a:rPr lang="ko-KR" altLang="en-US" sz="1100" b="1" spc="-100" dirty="0" smtClean="0"/>
              <a:t>개월</a:t>
            </a:r>
            <a:endParaRPr lang="en-US" altLang="ko-KR" sz="1100" b="1" spc="-100" dirty="0" smtClean="0"/>
          </a:p>
          <a:p>
            <a:r>
              <a:rPr lang="ko-KR" altLang="en-US" sz="1000" spc="-100" dirty="0" smtClean="0"/>
              <a:t>명품</a:t>
            </a:r>
            <a:r>
              <a:rPr lang="en-US" altLang="ko-KR" sz="1000" spc="-100" dirty="0" smtClean="0"/>
              <a:t>,</a:t>
            </a:r>
            <a:r>
              <a:rPr lang="ko-KR" altLang="en-US" sz="1000" spc="-100" dirty="0" smtClean="0"/>
              <a:t>귀금속</a:t>
            </a:r>
            <a:endParaRPr lang="en-US" altLang="ko-KR" sz="1000" spc="-100" dirty="0" smtClean="0"/>
          </a:p>
          <a:p>
            <a:r>
              <a:rPr lang="ko-KR" altLang="en-US" sz="1000" spc="-100" dirty="0" err="1" smtClean="0"/>
              <a:t>귀금속담보대출입니다</a:t>
            </a:r>
            <a:r>
              <a:rPr lang="en-US" altLang="ko-KR" sz="1000" spc="-100" dirty="0" smtClean="0"/>
              <a:t>. </a:t>
            </a:r>
            <a:r>
              <a:rPr lang="ko-KR" altLang="en-US" sz="1000" spc="-100" dirty="0" smtClean="0"/>
              <a:t>전화주세요</a:t>
            </a:r>
            <a:endParaRPr lang="en-US" altLang="ko-KR" sz="1000" spc="-100" dirty="0" smtClean="0"/>
          </a:p>
          <a:p>
            <a:r>
              <a:rPr lang="ko-KR" altLang="en-US" sz="1000" spc="-100" dirty="0" err="1" smtClean="0">
                <a:solidFill>
                  <a:schemeClr val="bg1">
                    <a:lumMod val="75000"/>
                  </a:schemeClr>
                </a:solidFill>
              </a:rPr>
              <a:t>신청시간</a:t>
            </a:r>
            <a:r>
              <a:rPr lang="ko-KR" altLang="en-US" sz="1000" spc="-1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000" spc="-100" dirty="0" smtClean="0">
                <a:solidFill>
                  <a:schemeClr val="bg1">
                    <a:lumMod val="75000"/>
                  </a:schemeClr>
                </a:solidFill>
              </a:rPr>
              <a:t>: 2018-02-01 17:25:20</a:t>
            </a:r>
          </a:p>
          <a:p>
            <a:endParaRPr lang="en-US" altLang="ko-KR" sz="1000" spc="-100" dirty="0"/>
          </a:p>
          <a:p>
            <a:r>
              <a:rPr lang="en-US" altLang="ko-KR" sz="1000" spc="-100" dirty="0" smtClean="0"/>
              <a:t>[</a:t>
            </a:r>
            <a:r>
              <a:rPr lang="ko-KR" altLang="en-US" sz="1000" spc="-100" dirty="0" smtClean="0"/>
              <a:t>관리자 메모</a:t>
            </a:r>
            <a:r>
              <a:rPr lang="en-US" altLang="ko-KR" sz="1000" spc="-100" dirty="0"/>
              <a:t>]</a:t>
            </a:r>
            <a:endParaRPr lang="en-US" altLang="ko-KR" sz="1000" spc="-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3751905" y="5529535"/>
            <a:ext cx="2088153" cy="1184940"/>
          </a:xfrm>
          <a:prstGeom prst="rect">
            <a:avLst/>
          </a:prstGeom>
          <a:ln>
            <a:solidFill>
              <a:srgbClr val="FF7755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ko-KR" altLang="en-US" sz="1000" spc="-100" dirty="0" smtClean="0"/>
              <a:t>홈쇼핑</a:t>
            </a:r>
            <a:endParaRPr lang="en-US" altLang="ko-KR" sz="1000" spc="-100" dirty="0" smtClean="0"/>
          </a:p>
          <a:p>
            <a:r>
              <a:rPr lang="en-US" altLang="ko-KR" sz="1100" b="1" spc="-100" dirty="0" smtClean="0"/>
              <a:t>1</a:t>
            </a:r>
            <a:r>
              <a:rPr lang="ko-KR" altLang="en-US" sz="1100" b="1" spc="-100" dirty="0" smtClean="0"/>
              <a:t>억원</a:t>
            </a:r>
            <a:r>
              <a:rPr lang="en-US" altLang="ko-KR" sz="1100" b="1" spc="-100" dirty="0" smtClean="0"/>
              <a:t>/12</a:t>
            </a:r>
            <a:r>
              <a:rPr lang="ko-KR" altLang="en-US" sz="1100" b="1" spc="-100" dirty="0" smtClean="0"/>
              <a:t>개월</a:t>
            </a:r>
            <a:endParaRPr lang="en-US" altLang="ko-KR" sz="1100" b="1" spc="-100" dirty="0" smtClean="0"/>
          </a:p>
          <a:p>
            <a:r>
              <a:rPr lang="ko-KR" altLang="en-US" sz="1000" spc="-100" dirty="0" smtClean="0"/>
              <a:t>화장품</a:t>
            </a:r>
            <a:endParaRPr lang="en-US" altLang="ko-KR" sz="1000" spc="-100" dirty="0" smtClean="0"/>
          </a:p>
          <a:p>
            <a:r>
              <a:rPr lang="en-US" altLang="ko-KR" sz="1000" spc="-100" dirty="0" smtClean="0"/>
              <a:t>SK-II </a:t>
            </a:r>
            <a:r>
              <a:rPr lang="ko-KR" altLang="en-US" sz="1000" spc="-100" dirty="0" smtClean="0"/>
              <a:t>담보대출입니다</a:t>
            </a:r>
            <a:r>
              <a:rPr lang="en-US" altLang="ko-KR" sz="1000" spc="-100" dirty="0" smtClean="0"/>
              <a:t>. </a:t>
            </a:r>
            <a:r>
              <a:rPr lang="ko-KR" altLang="en-US" sz="1000" spc="-100" dirty="0" smtClean="0"/>
              <a:t>전화주세요</a:t>
            </a:r>
            <a:endParaRPr lang="en-US" altLang="ko-KR" sz="1000" spc="-100" dirty="0" smtClean="0"/>
          </a:p>
          <a:p>
            <a:r>
              <a:rPr lang="ko-KR" altLang="en-US" sz="1000" spc="-100" dirty="0" err="1" smtClean="0">
                <a:solidFill>
                  <a:schemeClr val="bg1">
                    <a:lumMod val="75000"/>
                  </a:schemeClr>
                </a:solidFill>
              </a:rPr>
              <a:t>신청시간</a:t>
            </a:r>
            <a:r>
              <a:rPr lang="ko-KR" altLang="en-US" sz="1000" spc="-1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000" spc="-100" dirty="0" smtClean="0">
                <a:solidFill>
                  <a:schemeClr val="bg1">
                    <a:lumMod val="75000"/>
                  </a:schemeClr>
                </a:solidFill>
              </a:rPr>
              <a:t>: 2018-02-01 17:25:20</a:t>
            </a:r>
          </a:p>
          <a:p>
            <a:endParaRPr lang="en-US" altLang="ko-KR" sz="1000" spc="-100" dirty="0"/>
          </a:p>
          <a:p>
            <a:r>
              <a:rPr lang="en-US" altLang="ko-KR" sz="1000" spc="-100" dirty="0" smtClean="0"/>
              <a:t>[</a:t>
            </a:r>
            <a:r>
              <a:rPr lang="ko-KR" altLang="en-US" sz="1000" spc="-100" dirty="0" smtClean="0"/>
              <a:t>관리자 메모</a:t>
            </a:r>
            <a:r>
              <a:rPr lang="en-US" altLang="ko-KR" sz="1000" spc="-100" dirty="0"/>
              <a:t>]</a:t>
            </a:r>
            <a:endParaRPr lang="en-US" altLang="ko-KR" sz="1000" spc="-1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563734" y="2848062"/>
            <a:ext cx="2232248" cy="1092547"/>
          </a:xfrm>
          <a:prstGeom prst="rect">
            <a:avLst/>
          </a:prstGeom>
          <a:ln>
            <a:solidFill>
              <a:srgbClr val="FF7755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꺾인 연결선 33"/>
          <p:cNvCxnSpPr>
            <a:endCxn id="74" idx="0"/>
          </p:cNvCxnSpPr>
          <p:nvPr/>
        </p:nvCxnSpPr>
        <p:spPr>
          <a:xfrm rot="5400000">
            <a:off x="1685612" y="3984237"/>
            <a:ext cx="1687930" cy="1405901"/>
          </a:xfrm>
          <a:prstGeom prst="bentConnector3">
            <a:avLst/>
          </a:prstGeom>
          <a:ln>
            <a:solidFill>
              <a:srgbClr val="FF7755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16200000" flipH="1">
            <a:off x="3617859" y="3923674"/>
            <a:ext cx="1635120" cy="1474216"/>
          </a:xfrm>
          <a:prstGeom prst="bentConnector3">
            <a:avLst/>
          </a:prstGeom>
          <a:ln>
            <a:solidFill>
              <a:srgbClr val="FF7755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6256784" y="4459602"/>
            <a:ext cx="5114554" cy="3075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&lt;UI Description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 정보에 대출상품 표시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동산과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 상품의 경우 주소를 대신하여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 시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작성한 품목과 내용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출력합니다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0" name="그룹"/>
          <p:cNvGrpSpPr/>
          <p:nvPr/>
        </p:nvGrpSpPr>
        <p:grpSpPr>
          <a:xfrm>
            <a:off x="2368112" y="2848061"/>
            <a:ext cx="195622" cy="261608"/>
            <a:chOff x="4210" y="-11904"/>
            <a:chExt cx="195621" cy="261605"/>
          </a:xfrm>
        </p:grpSpPr>
        <p:sp>
          <p:nvSpPr>
            <p:cNvPr id="81" name="직사각형"/>
            <p:cNvSpPr/>
            <p:nvPr/>
          </p:nvSpPr>
          <p:spPr>
            <a:xfrm>
              <a:off x="4210" y="35791"/>
              <a:ext cx="195621" cy="159558"/>
            </a:xfrm>
            <a:prstGeom prst="rect">
              <a:avLst/>
            </a:prstGeom>
            <a:solidFill>
              <a:srgbClr val="FF7755"/>
            </a:solidFill>
            <a:ln w="12700" cap="flat">
              <a:solidFill>
                <a:srgbClr val="FF765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1"/>
            <p:cNvSpPr txBox="1"/>
            <p:nvPr/>
          </p:nvSpPr>
          <p:spPr>
            <a:xfrm>
              <a:off x="19049" y="-11904"/>
              <a:ext cx="169274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defPPr>
                <a:defRPr lang="ko-KR"/>
              </a:defPPr>
              <a:lvl1pPr marL="0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029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20595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808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41192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01488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1787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22083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82381" algn="l" defTabSz="1120595" rtl="0" eaLnBrk="1" latinLnBrk="1" hangingPunct="1">
                <a:defRPr sz="22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20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1" y="1285293"/>
            <a:ext cx="11089695" cy="53674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20" y="2404"/>
            <a:ext cx="3456384" cy="771401"/>
          </a:xfrm>
        </p:spPr>
        <p:txBody>
          <a:bodyPr/>
          <a:lstStyle/>
          <a:p>
            <a:r>
              <a:rPr lang="ko-KR" altLang="en-US" dirty="0" smtClean="0"/>
              <a:t>상환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상환내역리스트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4423" y="905337"/>
            <a:ext cx="12105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상환 내역 리스트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464696" y="5572646"/>
            <a:ext cx="3744416" cy="1296144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029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20595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808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41192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01488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61787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22083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82381" algn="l" defTabSz="1120595" rtl="0" eaLnBrk="1" latinLnBrk="1" hangingPunct="1">
              <a:defRPr sz="220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상환 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상환 내역 리스트</a:t>
            </a:r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표에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상품호수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앞에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세부종류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19402" y="3341162"/>
            <a:ext cx="9353447" cy="105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12670"/>
              </p:ext>
            </p:extLst>
          </p:nvPr>
        </p:nvGraphicFramePr>
        <p:xfrm>
          <a:off x="2049463" y="3414294"/>
          <a:ext cx="8755272" cy="89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386">
                  <a:extLst>
                    <a:ext uri="{9D8B030D-6E8A-4147-A177-3AD203B41FA5}">
                      <a16:colId xmlns:a16="http://schemas.microsoft.com/office/drawing/2014/main" val="1475323808"/>
                    </a:ext>
                  </a:extLst>
                </a:gridCol>
                <a:gridCol w="1339432">
                  <a:extLst>
                    <a:ext uri="{9D8B030D-6E8A-4147-A177-3AD203B41FA5}">
                      <a16:colId xmlns:a16="http://schemas.microsoft.com/office/drawing/2014/main" val="887534313"/>
                    </a:ext>
                  </a:extLst>
                </a:gridCol>
                <a:gridCol w="816720">
                  <a:extLst>
                    <a:ext uri="{9D8B030D-6E8A-4147-A177-3AD203B41FA5}">
                      <a16:colId xmlns:a16="http://schemas.microsoft.com/office/drawing/2014/main" val="3332321777"/>
                    </a:ext>
                  </a:extLst>
                </a:gridCol>
                <a:gridCol w="1372098">
                  <a:extLst>
                    <a:ext uri="{9D8B030D-6E8A-4147-A177-3AD203B41FA5}">
                      <a16:colId xmlns:a16="http://schemas.microsoft.com/office/drawing/2014/main" val="2708317587"/>
                    </a:ext>
                  </a:extLst>
                </a:gridCol>
                <a:gridCol w="849390">
                  <a:extLst>
                    <a:ext uri="{9D8B030D-6E8A-4147-A177-3AD203B41FA5}">
                      <a16:colId xmlns:a16="http://schemas.microsoft.com/office/drawing/2014/main" val="2426817614"/>
                    </a:ext>
                  </a:extLst>
                </a:gridCol>
                <a:gridCol w="1339428">
                  <a:extLst>
                    <a:ext uri="{9D8B030D-6E8A-4147-A177-3AD203B41FA5}">
                      <a16:colId xmlns:a16="http://schemas.microsoft.com/office/drawing/2014/main" val="1349334645"/>
                    </a:ext>
                  </a:extLst>
                </a:gridCol>
                <a:gridCol w="816723">
                  <a:extLst>
                    <a:ext uri="{9D8B030D-6E8A-4147-A177-3AD203B41FA5}">
                      <a16:colId xmlns:a16="http://schemas.microsoft.com/office/drawing/2014/main" val="2706604311"/>
                    </a:ext>
                  </a:extLst>
                </a:gridCol>
                <a:gridCol w="1372095">
                  <a:extLst>
                    <a:ext uri="{9D8B030D-6E8A-4147-A177-3AD203B41FA5}">
                      <a16:colId xmlns:a16="http://schemas.microsoft.com/office/drawing/2014/main" val="3448598218"/>
                    </a:ext>
                  </a:extLst>
                </a:gridCol>
              </a:tblGrid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세부종류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상품호수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고유번호</a:t>
                      </a: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4938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상환상태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시작일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642538"/>
                  </a:ext>
                </a:extLst>
              </a:tr>
              <a:tr h="299217">
                <a:tc gridSpan="8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2970" marR="82970" marT="41485" marB="4148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38449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>
            <p:custDataLst>
              <p:tags r:id="rId1"/>
            </p:custDataLst>
          </p:nvPr>
        </p:nvGrpSpPr>
        <p:grpSpPr>
          <a:xfrm>
            <a:off x="5323265" y="3459616"/>
            <a:ext cx="856656" cy="218760"/>
            <a:chOff x="4592028" y="6331405"/>
            <a:chExt cx="944108" cy="241092"/>
          </a:xfrm>
        </p:grpSpPr>
        <p:sp>
          <p:nvSpPr>
            <p:cNvPr id="19" name="Text Box"/>
            <p:cNvSpPr/>
            <p:nvPr/>
          </p:nvSpPr>
          <p:spPr>
            <a:xfrm>
              <a:off x="4592028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409395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1" name="Button"/>
          <p:cNvSpPr/>
          <p:nvPr/>
        </p:nvSpPr>
        <p:spPr>
          <a:xfrm>
            <a:off x="5547795" y="4053982"/>
            <a:ext cx="1562792" cy="20742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sz="85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그룹 21"/>
          <p:cNvGrpSpPr/>
          <p:nvPr>
            <p:custDataLst>
              <p:tags r:id="rId2"/>
            </p:custDataLst>
          </p:nvPr>
        </p:nvGrpSpPr>
        <p:grpSpPr>
          <a:xfrm>
            <a:off x="3151921" y="3459616"/>
            <a:ext cx="856656" cy="218760"/>
            <a:chOff x="2320842" y="6331405"/>
            <a:chExt cx="944108" cy="241092"/>
          </a:xfrm>
        </p:grpSpPr>
        <p:sp>
          <p:nvSpPr>
            <p:cNvPr id="24" name="Text Box"/>
            <p:cNvSpPr/>
            <p:nvPr/>
          </p:nvSpPr>
          <p:spPr>
            <a:xfrm>
              <a:off x="2320842" y="6331405"/>
              <a:ext cx="9441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2" name="Input Field"/>
          <p:cNvSpPr>
            <a:spLocks noChangeArrowheads="1"/>
          </p:cNvSpPr>
          <p:nvPr/>
        </p:nvSpPr>
        <p:spPr bwMode="auto">
          <a:xfrm>
            <a:off x="7488992" y="3474611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3" name="Input Field"/>
          <p:cNvSpPr>
            <a:spLocks noChangeArrowheads="1"/>
          </p:cNvSpPr>
          <p:nvPr/>
        </p:nvSpPr>
        <p:spPr bwMode="auto">
          <a:xfrm>
            <a:off x="9680956" y="3474611"/>
            <a:ext cx="851039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34" name="그룹 33"/>
          <p:cNvGrpSpPr/>
          <p:nvPr>
            <p:custDataLst>
              <p:tags r:id="rId3"/>
            </p:custDataLst>
          </p:nvPr>
        </p:nvGrpSpPr>
        <p:grpSpPr>
          <a:xfrm>
            <a:off x="3151921" y="3753229"/>
            <a:ext cx="856656" cy="241092"/>
            <a:chOff x="2320842" y="6319099"/>
            <a:chExt cx="944108" cy="265704"/>
          </a:xfrm>
        </p:grpSpPr>
        <p:sp>
          <p:nvSpPr>
            <p:cNvPr id="35" name="Text Box"/>
            <p:cNvSpPr/>
            <p:nvPr/>
          </p:nvSpPr>
          <p:spPr>
            <a:xfrm>
              <a:off x="2320842" y="6319099"/>
              <a:ext cx="944108" cy="2657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3138209" y="6432014"/>
              <a:ext cx="70542" cy="398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0" name="Input Field"/>
          <p:cNvSpPr>
            <a:spLocks noChangeArrowheads="1"/>
          </p:cNvSpPr>
          <p:nvPr/>
        </p:nvSpPr>
        <p:spPr bwMode="auto">
          <a:xfrm>
            <a:off x="5082533" y="3764683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1" name="Input Field"/>
          <p:cNvSpPr>
            <a:spLocks noChangeArrowheads="1"/>
          </p:cNvSpPr>
          <p:nvPr/>
        </p:nvSpPr>
        <p:spPr bwMode="auto">
          <a:xfrm>
            <a:off x="5772254" y="3763394"/>
            <a:ext cx="592343" cy="18725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03160" y="3764983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spc="-100" dirty="0" smtClean="0"/>
              <a:t>~</a:t>
            </a:r>
            <a:endParaRPr lang="ko-KR" altLang="en-US" sz="600" spc="-100" dirty="0" smtClean="0"/>
          </a:p>
        </p:txBody>
      </p:sp>
    </p:spTree>
    <p:extLst>
      <p:ext uri="{BB962C8B-B14F-4D97-AF65-F5344CB8AC3E}">
        <p14:creationId xmlns:p14="http://schemas.microsoft.com/office/powerpoint/2010/main" val="38180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8"/>
            <a:ext cx="12801937" cy="84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810954" y="8125692"/>
            <a:ext cx="382531" cy="24931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18" y="2404"/>
            <a:ext cx="6552729" cy="771401"/>
          </a:xfrm>
        </p:spPr>
        <p:txBody>
          <a:bodyPr/>
          <a:lstStyle/>
          <a:p>
            <a:pPr algn="l"/>
            <a:r>
              <a:rPr lang="ko-KR" altLang="en-US" dirty="0" smtClean="0"/>
              <a:t>관리자페이지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대출관리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상품세팅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동산담보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119" y="905337"/>
            <a:ext cx="20810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동산 담보 대출 </a:t>
            </a:r>
            <a:r>
              <a:rPr lang="ko-KR" altLang="en-US" sz="1100" spc="-100" dirty="0" smtClean="0"/>
              <a:t>상품 </a:t>
            </a:r>
            <a:r>
              <a:rPr lang="ko-KR" altLang="en-US" sz="1100" spc="-100" dirty="0" smtClean="0"/>
              <a:t>세팅 양식</a:t>
            </a:r>
            <a:endParaRPr lang="ko-KR" altLang="en-US" sz="1100" spc="-1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2" y="1396181"/>
            <a:ext cx="1220008" cy="6417979"/>
          </a:xfrm>
          <a:prstGeom prst="rect">
            <a:avLst/>
          </a:prstGeom>
        </p:spPr>
      </p:pic>
      <p:sp>
        <p:nvSpPr>
          <p:cNvPr id="8" name="오른쪽 대괄호 7"/>
          <p:cNvSpPr/>
          <p:nvPr/>
        </p:nvSpPr>
        <p:spPr>
          <a:xfrm>
            <a:off x="1864296" y="1396181"/>
            <a:ext cx="144016" cy="11946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84448" y="1396181"/>
            <a:ext cx="16369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대출신청 정보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대출자 정보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(</a:t>
            </a:r>
            <a:r>
              <a:rPr lang="ko-KR" altLang="en-US" sz="1100" spc="-100" dirty="0" smtClean="0">
                <a:solidFill>
                  <a:srgbClr val="FF7C80"/>
                </a:solidFill>
              </a:rPr>
              <a:t>회원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err="1" smtClean="0">
                <a:solidFill>
                  <a:srgbClr val="FF7C80"/>
                </a:solidFill>
              </a:rPr>
              <a:t>관리자메모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 </a:t>
            </a:r>
            <a:r>
              <a:rPr lang="ko-KR" altLang="en-US" sz="1100" spc="-100" dirty="0" err="1" smtClean="0">
                <a:solidFill>
                  <a:srgbClr val="FF7C80"/>
                </a:solidFill>
              </a:rPr>
              <a:t>계좌정보</a:t>
            </a:r>
            <a:r>
              <a:rPr lang="ko-KR" altLang="en-US" sz="1100" spc="-100" dirty="0" err="1" smtClean="0"/>
              <a:t>는</a:t>
            </a:r>
            <a:r>
              <a:rPr lang="ko-KR" altLang="en-US" sz="1100" spc="-100" dirty="0" smtClean="0"/>
              <a:t> 기존과 동일</a:t>
            </a:r>
          </a:p>
        </p:txBody>
      </p:sp>
      <p:sp>
        <p:nvSpPr>
          <p:cNvPr id="10" name="오른쪽 대괄호 9"/>
          <p:cNvSpPr/>
          <p:nvPr/>
        </p:nvSpPr>
        <p:spPr>
          <a:xfrm>
            <a:off x="1864296" y="2615866"/>
            <a:ext cx="144016" cy="194866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40191"/>
              </p:ext>
            </p:extLst>
          </p:nvPr>
        </p:nvGraphicFramePr>
        <p:xfrm>
          <a:off x="4168552" y="1425165"/>
          <a:ext cx="7056784" cy="552450"/>
        </p:xfrm>
        <a:graphic>
          <a:graphicData uri="http://schemas.openxmlformats.org/drawingml/2006/table">
            <a:tbl>
              <a:tblPr/>
              <a:tblGrid>
                <a:gridCol w="7056784">
                  <a:extLst>
                    <a:ext uri="{9D8B030D-6E8A-4147-A177-3AD203B41FA5}">
                      <a16:colId xmlns:a16="http://schemas.microsoft.com/office/drawing/2014/main" val="368805371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0126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349013"/>
                  </a:ext>
                </a:extLst>
              </a:tr>
            </a:tbl>
          </a:graphicData>
        </a:graphic>
      </p:graphicFrame>
      <p:grpSp>
        <p:nvGrpSpPr>
          <p:cNvPr id="18" name="Checkbox"/>
          <p:cNvGrpSpPr/>
          <p:nvPr/>
        </p:nvGrpSpPr>
        <p:grpSpPr>
          <a:xfrm>
            <a:off x="7321805" y="1738118"/>
            <a:ext cx="681017" cy="187295"/>
            <a:chOff x="863600" y="1277161"/>
            <a:chExt cx="681017" cy="187295"/>
          </a:xfrm>
        </p:grpSpPr>
        <p:grpSp>
          <p:nvGrpSpPr>
            <p:cNvPr id="19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21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" name="Text"/>
            <p:cNvSpPr txBox="1"/>
            <p:nvPr/>
          </p:nvSpPr>
          <p:spPr>
            <a:xfrm>
              <a:off x="1057304" y="1277161"/>
              <a:ext cx="487313" cy="1872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동산담보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Checkbox"/>
          <p:cNvGrpSpPr/>
          <p:nvPr/>
        </p:nvGrpSpPr>
        <p:grpSpPr>
          <a:xfrm>
            <a:off x="5270432" y="1738344"/>
            <a:ext cx="802845" cy="201978"/>
            <a:chOff x="863600" y="1269820"/>
            <a:chExt cx="802845" cy="201978"/>
          </a:xfrm>
        </p:grpSpPr>
        <p:grpSp>
          <p:nvGrpSpPr>
            <p:cNvPr id="24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26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Check" hidden="1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Text"/>
            <p:cNvSpPr txBox="1"/>
            <p:nvPr/>
          </p:nvSpPr>
          <p:spPr>
            <a:xfrm>
              <a:off x="1057304" y="1269820"/>
              <a:ext cx="609141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부동산담보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Checkbox"/>
          <p:cNvGrpSpPr/>
          <p:nvPr/>
        </p:nvGrpSpPr>
        <p:grpSpPr>
          <a:xfrm>
            <a:off x="9713168" y="1738340"/>
            <a:ext cx="559189" cy="201978"/>
            <a:chOff x="863600" y="1269820"/>
            <a:chExt cx="559189" cy="201978"/>
          </a:xfrm>
        </p:grpSpPr>
        <p:grpSp>
          <p:nvGrpSpPr>
            <p:cNvPr id="29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31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Check" hidden="1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Text"/>
            <p:cNvSpPr txBox="1"/>
            <p:nvPr/>
          </p:nvSpPr>
          <p:spPr>
            <a:xfrm>
              <a:off x="1057304" y="1269820"/>
              <a:ext cx="365485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홈쇼핑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10512"/>
              </p:ext>
            </p:extLst>
          </p:nvPr>
        </p:nvGraphicFramePr>
        <p:xfrm>
          <a:off x="4168552" y="2116262"/>
          <a:ext cx="7056784" cy="5651688"/>
        </p:xfrm>
        <a:graphic>
          <a:graphicData uri="http://schemas.openxmlformats.org/drawingml/2006/table">
            <a:tbl>
              <a:tblPr/>
              <a:tblGrid>
                <a:gridCol w="1764196">
                  <a:extLst>
                    <a:ext uri="{9D8B030D-6E8A-4147-A177-3AD203B41FA5}">
                      <a16:colId xmlns:a16="http://schemas.microsoft.com/office/drawing/2014/main" val="801341306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215323249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860415726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099399145"/>
                    </a:ext>
                  </a:extLst>
                </a:gridCol>
              </a:tblGrid>
              <a:tr h="25296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대출기본정보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85565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상품호수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382793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투자상품제목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02281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투자노출시작시간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51570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 기간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35446"/>
                  </a:ext>
                </a:extLst>
              </a:tr>
              <a:tr h="752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대출신청목적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83169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 타이틀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43880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이미지입력가능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127863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603975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담보유형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상환방식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39609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대출기간</a:t>
                      </a: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제휴법인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전용투자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8933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채권구분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119404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수익한도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선순위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902787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연대보증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87006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402941"/>
                  </a:ext>
                </a:extLst>
              </a:tr>
              <a:tr h="13580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심사총론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854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7" marR="6257" marT="6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52033"/>
                  </a:ext>
                </a:extLst>
              </a:tr>
            </a:tbl>
          </a:graphicData>
        </a:graphic>
      </p:graphicFrame>
      <p:sp>
        <p:nvSpPr>
          <p:cNvPr id="35" name="Input Field"/>
          <p:cNvSpPr>
            <a:spLocks noChangeArrowheads="1"/>
          </p:cNvSpPr>
          <p:nvPr/>
        </p:nvSpPr>
        <p:spPr bwMode="auto">
          <a:xfrm>
            <a:off x="5988843" y="2641405"/>
            <a:ext cx="5020469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6" name="Input Field"/>
          <p:cNvSpPr>
            <a:spLocks noChangeArrowheads="1"/>
          </p:cNvSpPr>
          <p:nvPr/>
        </p:nvSpPr>
        <p:spPr bwMode="auto">
          <a:xfrm>
            <a:off x="5988843" y="2893399"/>
            <a:ext cx="9160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7" name="Input Field"/>
          <p:cNvSpPr>
            <a:spLocks noChangeArrowheads="1"/>
          </p:cNvSpPr>
          <p:nvPr/>
        </p:nvSpPr>
        <p:spPr bwMode="auto">
          <a:xfrm>
            <a:off x="5988843" y="3156109"/>
            <a:ext cx="9160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61" name="Drop-down" descr="&lt;SmartSettings&gt;&lt;SmartResize enabled=&quot;True&quot; minWidth=&quot;20&quot; minHeight=&quot;5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952483" y="3156819"/>
            <a:ext cx="456704" cy="206375"/>
            <a:chOff x="5537200" y="2495550"/>
            <a:chExt cx="1281113" cy="206375"/>
          </a:xfrm>
        </p:grpSpPr>
        <p:sp>
          <p:nvSpPr>
            <p:cNvPr id="62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</a:t>
              </a:r>
              <a:r>
                <a:rPr lang="ko-KR" alt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6511039" y="2579688"/>
              <a:ext cx="138049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Drop-down" descr="&lt;SmartSettings&gt;&lt;SmartResize enabled=&quot;True&quot; minWidth=&quot;20&quot; minHeight=&quot;5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434518" y="3156819"/>
            <a:ext cx="456704" cy="206375"/>
            <a:chOff x="5537200" y="2495550"/>
            <a:chExt cx="1281113" cy="206375"/>
          </a:xfrm>
        </p:grpSpPr>
        <p:sp>
          <p:nvSpPr>
            <p:cNvPr id="65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00</a:t>
              </a:r>
              <a:r>
                <a:rPr lang="ko-KR" alt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6511039" y="2579688"/>
              <a:ext cx="138049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7" name="Textarea"/>
          <p:cNvGrpSpPr/>
          <p:nvPr/>
        </p:nvGrpSpPr>
        <p:grpSpPr>
          <a:xfrm>
            <a:off x="5986650" y="3420733"/>
            <a:ext cx="5085210" cy="686448"/>
            <a:chOff x="595686" y="1261242"/>
            <a:chExt cx="5085210" cy="866775"/>
          </a:xfrm>
        </p:grpSpPr>
        <p:sp>
          <p:nvSpPr>
            <p:cNvPr id="68" name="Text"/>
            <p:cNvSpPr/>
            <p:nvPr/>
          </p:nvSpPr>
          <p:spPr>
            <a:xfrm>
              <a:off x="595686" y="1261242"/>
              <a:ext cx="5085210" cy="866775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Textarea</a:t>
              </a:r>
            </a:p>
          </p:txBody>
        </p:sp>
        <p:sp>
          <p:nvSpPr>
            <p:cNvPr id="69" name="Resize Handle"/>
            <p:cNvSpPr>
              <a:spLocks noChangeAspect="1" noEditPoints="1"/>
            </p:cNvSpPr>
            <p:nvPr/>
          </p:nvSpPr>
          <p:spPr bwMode="auto">
            <a:xfrm>
              <a:off x="5499285" y="1993080"/>
              <a:ext cx="11906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Scrollbar" descr="&lt;SmartSettings&gt;&lt;SmartResize enabled=&quot;True&quot; minWidth=&quot;7&quot; minHeight=&quot;6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1078591" y="3414332"/>
            <a:ext cx="132818" cy="690943"/>
            <a:chOff x="5066754" y="1652475"/>
            <a:chExt cx="144017" cy="2089473"/>
          </a:xfrm>
          <a:solidFill>
            <a:srgbClr val="FFFFFF"/>
          </a:solidFill>
        </p:grpSpPr>
        <p:sp>
          <p:nvSpPr>
            <p:cNvPr id="77" name="Track"/>
            <p:cNvSpPr/>
            <p:nvPr/>
          </p:nvSpPr>
          <p:spPr>
            <a:xfrm rot="5400000">
              <a:off x="4094026" y="2625203"/>
              <a:ext cx="2089473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2"/>
              </p:custDataLst>
            </p:nvPr>
          </p:nvSpPr>
          <p:spPr>
            <a:xfrm rot="5400000">
              <a:off x="4793105" y="2306191"/>
              <a:ext cx="691313" cy="7749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rot="10800000" flipH="1">
              <a:off x="5104060" y="1831665"/>
              <a:ext cx="69405" cy="10940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5104062" y="3583489"/>
              <a:ext cx="69405" cy="10940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871826" y="3041607"/>
            <a:ext cx="341760" cy="43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 smtClean="0"/>
              <a:t>~</a:t>
            </a:r>
            <a:endParaRPr lang="ko-KR" altLang="en-US" spc="-100" dirty="0" smtClean="0"/>
          </a:p>
        </p:txBody>
      </p:sp>
      <p:sp>
        <p:nvSpPr>
          <p:cNvPr id="89" name="Input Field"/>
          <p:cNvSpPr>
            <a:spLocks noChangeArrowheads="1"/>
          </p:cNvSpPr>
          <p:nvPr/>
        </p:nvSpPr>
        <p:spPr bwMode="auto">
          <a:xfrm>
            <a:off x="8186014" y="3156109"/>
            <a:ext cx="9160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90" name="Drop-down" descr="&lt;SmartSettings&gt;&lt;SmartResize enabled=&quot;True&quot; minWidth=&quot;20&quot; minHeight=&quot;5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9149654" y="3156819"/>
            <a:ext cx="456704" cy="206375"/>
            <a:chOff x="5537200" y="2495550"/>
            <a:chExt cx="1281113" cy="206375"/>
          </a:xfrm>
        </p:grpSpPr>
        <p:sp>
          <p:nvSpPr>
            <p:cNvPr id="91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</a:t>
              </a:r>
              <a:r>
                <a:rPr lang="ko-KR" alt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6511039" y="2579688"/>
              <a:ext cx="138049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3" name="Drop-down" descr="&lt;SmartSettings&gt;&lt;SmartResize enabled=&quot;True&quot; minWidth=&quot;20&quot; minHeight=&quot;5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9631689" y="3156819"/>
            <a:ext cx="456704" cy="206375"/>
            <a:chOff x="5537200" y="2495550"/>
            <a:chExt cx="1281113" cy="206375"/>
          </a:xfrm>
        </p:grpSpPr>
        <p:sp>
          <p:nvSpPr>
            <p:cNvPr id="94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00</a:t>
              </a:r>
              <a:r>
                <a:rPr lang="ko-KR" alt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6511039" y="2579688"/>
              <a:ext cx="138049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Drop-down" descr="&lt;SmartSettings&gt;&lt;SmartResize enabled=&quot;True&quot; minWidth=&quot;20&quot; minHeight=&quot;5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6952483" y="2893399"/>
            <a:ext cx="456704" cy="206375"/>
            <a:chOff x="5537200" y="2495550"/>
            <a:chExt cx="1281113" cy="206375"/>
          </a:xfrm>
        </p:grpSpPr>
        <p:sp>
          <p:nvSpPr>
            <p:cNvPr id="97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</a:t>
              </a:r>
              <a:r>
                <a:rPr lang="ko-KR" alt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6511039" y="2579688"/>
              <a:ext cx="138049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Drop-down" descr="&lt;SmartSettings&gt;&lt;SmartResize enabled=&quot;True&quot; minWidth=&quot;20&quot; minHeight=&quot;5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7434518" y="2893399"/>
            <a:ext cx="456704" cy="206375"/>
            <a:chOff x="5537200" y="2495550"/>
            <a:chExt cx="1281113" cy="206375"/>
          </a:xfrm>
        </p:grpSpPr>
        <p:sp>
          <p:nvSpPr>
            <p:cNvPr id="100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00</a:t>
              </a:r>
              <a:r>
                <a:rPr lang="ko-KR" alt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6511039" y="2579688"/>
              <a:ext cx="138049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2" name="Checkbox"/>
          <p:cNvGrpSpPr/>
          <p:nvPr/>
        </p:nvGrpSpPr>
        <p:grpSpPr>
          <a:xfrm>
            <a:off x="10198454" y="3150830"/>
            <a:ext cx="924673" cy="201978"/>
            <a:chOff x="863600" y="1269820"/>
            <a:chExt cx="924673" cy="201978"/>
          </a:xfrm>
        </p:grpSpPr>
        <p:grpSp>
          <p:nvGrpSpPr>
            <p:cNvPr id="103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05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Check" hidden="1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4" name="Text"/>
            <p:cNvSpPr txBox="1"/>
            <p:nvPr/>
          </p:nvSpPr>
          <p:spPr>
            <a:xfrm>
              <a:off x="1057304" y="1269820"/>
              <a:ext cx="730969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얼리버드타임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Input Field"/>
          <p:cNvSpPr>
            <a:spLocks noChangeArrowheads="1"/>
          </p:cNvSpPr>
          <p:nvPr/>
        </p:nvSpPr>
        <p:spPr bwMode="auto">
          <a:xfrm>
            <a:off x="5988843" y="4152251"/>
            <a:ext cx="5020469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08" name="Input Field"/>
          <p:cNvSpPr>
            <a:spLocks noChangeArrowheads="1"/>
          </p:cNvSpPr>
          <p:nvPr/>
        </p:nvSpPr>
        <p:spPr bwMode="auto">
          <a:xfrm>
            <a:off x="5988843" y="4406222"/>
            <a:ext cx="45164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09" name="Button"/>
          <p:cNvSpPr/>
          <p:nvPr/>
        </p:nvSpPr>
        <p:spPr>
          <a:xfrm>
            <a:off x="10543381" y="4406221"/>
            <a:ext cx="642938" cy="20637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Input Field"/>
          <p:cNvSpPr>
            <a:spLocks noChangeArrowheads="1"/>
          </p:cNvSpPr>
          <p:nvPr/>
        </p:nvSpPr>
        <p:spPr bwMode="auto">
          <a:xfrm>
            <a:off x="5988843" y="4658485"/>
            <a:ext cx="163609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114" name="Drop-down" descr="&lt;SmartSettings&gt;&lt;SmartResize enabled=&quot;True&quot; minWidth=&quot;20&quot; minHeight=&quot;5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9510607" y="4912682"/>
            <a:ext cx="1640855" cy="206375"/>
            <a:chOff x="5537200" y="2495550"/>
            <a:chExt cx="1281113" cy="206375"/>
          </a:xfrm>
        </p:grpSpPr>
        <p:sp>
          <p:nvSpPr>
            <p:cNvPr id="115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만기일시상환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6732792" y="2579688"/>
              <a:ext cx="38424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7" name="Drop-down" descr="&lt;SmartSettings&gt;&lt;SmartResize enabled=&quot;True&quot; minWidth=&quot;20&quot; minHeight=&quot;5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5984081" y="5421181"/>
            <a:ext cx="1640855" cy="206375"/>
            <a:chOff x="5537200" y="2495550"/>
            <a:chExt cx="1281113" cy="206375"/>
          </a:xfrm>
        </p:grpSpPr>
        <p:sp>
          <p:nvSpPr>
            <p:cNvPr id="118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일반담보부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6732792" y="2579688"/>
              <a:ext cx="38424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3" name="Drop-down" descr="&lt;SmartSettings&gt;&lt;SmartResize enabled=&quot;True&quot; minWidth=&quot;20&quot; minHeight=&quot;5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5984081" y="4909965"/>
            <a:ext cx="1640855" cy="206375"/>
            <a:chOff x="5537200" y="2495550"/>
            <a:chExt cx="1281113" cy="206375"/>
          </a:xfrm>
        </p:grpSpPr>
        <p:sp>
          <p:nvSpPr>
            <p:cNvPr id="124" name="Input Field"/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농축수산물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Arrow" descr="&lt;SmartSettings&gt;&lt;SmartResize anchorLeft=&quot;None&quot; anchorTop=&quot;None&quot; anchorRight=&quot;Absolute&quot; anchorBottom=&quot;None&quot; /&gt;&lt;/SmartSettings&gt;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6732792" y="2579688"/>
              <a:ext cx="38424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7" name="Checkbox"/>
          <p:cNvGrpSpPr/>
          <p:nvPr/>
        </p:nvGrpSpPr>
        <p:grpSpPr>
          <a:xfrm>
            <a:off x="9575165" y="5156715"/>
            <a:ext cx="1327028" cy="201978"/>
            <a:chOff x="863600" y="1269820"/>
            <a:chExt cx="1327028" cy="201978"/>
          </a:xfrm>
        </p:grpSpPr>
        <p:grpSp>
          <p:nvGrpSpPr>
            <p:cNvPr id="128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30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Check" hidden="1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9" name="Text"/>
            <p:cNvSpPr txBox="1"/>
            <p:nvPr/>
          </p:nvSpPr>
          <p:spPr>
            <a:xfrm>
              <a:off x="1057304" y="1269820"/>
              <a:ext cx="1133324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체크시 제휴법인전용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Checkbox"/>
          <p:cNvGrpSpPr/>
          <p:nvPr/>
        </p:nvGrpSpPr>
        <p:grpSpPr>
          <a:xfrm>
            <a:off x="9569450" y="5410845"/>
            <a:ext cx="1363896" cy="201978"/>
            <a:chOff x="863600" y="1269820"/>
            <a:chExt cx="1363896" cy="201978"/>
          </a:xfrm>
        </p:grpSpPr>
        <p:grpSp>
          <p:nvGrpSpPr>
            <p:cNvPr id="133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35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Check" hidden="1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4" name="Text"/>
            <p:cNvSpPr txBox="1"/>
            <p:nvPr/>
          </p:nvSpPr>
          <p:spPr>
            <a:xfrm>
              <a:off x="1057304" y="1269820"/>
              <a:ext cx="1170192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체크시 신탁담보 상품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8" name="Input Field"/>
          <p:cNvSpPr>
            <a:spLocks noChangeArrowheads="1"/>
          </p:cNvSpPr>
          <p:nvPr/>
        </p:nvSpPr>
        <p:spPr bwMode="auto">
          <a:xfrm>
            <a:off x="5988843" y="5676022"/>
            <a:ext cx="163609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139" name="Textarea"/>
          <p:cNvGrpSpPr/>
          <p:nvPr/>
        </p:nvGrpSpPr>
        <p:grpSpPr>
          <a:xfrm>
            <a:off x="5986650" y="6440759"/>
            <a:ext cx="5085210" cy="1297375"/>
            <a:chOff x="595686" y="1261242"/>
            <a:chExt cx="5085210" cy="866775"/>
          </a:xfrm>
        </p:grpSpPr>
        <p:sp>
          <p:nvSpPr>
            <p:cNvPr id="140" name="Text"/>
            <p:cNvSpPr/>
            <p:nvPr/>
          </p:nvSpPr>
          <p:spPr>
            <a:xfrm>
              <a:off x="595686" y="1261242"/>
              <a:ext cx="5085210" cy="866775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Textarea</a:t>
              </a:r>
            </a:p>
          </p:txBody>
        </p:sp>
        <p:sp>
          <p:nvSpPr>
            <p:cNvPr id="141" name="Resize Handle"/>
            <p:cNvSpPr>
              <a:spLocks noChangeAspect="1" noEditPoints="1"/>
            </p:cNvSpPr>
            <p:nvPr/>
          </p:nvSpPr>
          <p:spPr bwMode="auto">
            <a:xfrm>
              <a:off x="5499285" y="1993080"/>
              <a:ext cx="11906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2" name="Scrollbar" descr="&lt;SmartSettings&gt;&lt;SmartResize enabled=&quot;True&quot; minWidth=&quot;7&quot; minHeight=&quot;6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11078591" y="6438157"/>
            <a:ext cx="132818" cy="1293566"/>
            <a:chOff x="5066754" y="1652475"/>
            <a:chExt cx="144017" cy="2089473"/>
          </a:xfrm>
          <a:solidFill>
            <a:srgbClr val="FFFFFF"/>
          </a:solidFill>
        </p:grpSpPr>
        <p:sp>
          <p:nvSpPr>
            <p:cNvPr id="143" name="Track"/>
            <p:cNvSpPr/>
            <p:nvPr/>
          </p:nvSpPr>
          <p:spPr>
            <a:xfrm rot="5400000">
              <a:off x="4094026" y="2625203"/>
              <a:ext cx="2089473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 rot="5400000">
              <a:off x="4467431" y="2470300"/>
              <a:ext cx="1342662" cy="7749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0800000" flipH="1">
              <a:off x="5104060" y="1748187"/>
              <a:ext cx="69405" cy="5843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5104062" y="3657309"/>
              <a:ext cx="69405" cy="5843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2084448" y="3310214"/>
            <a:ext cx="119455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100" dirty="0" smtClean="0"/>
              <a:t>상품 타입 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(</a:t>
            </a:r>
            <a:r>
              <a:rPr lang="ko-KR" altLang="en-US" sz="1100" spc="-100" dirty="0" smtClean="0">
                <a:solidFill>
                  <a:srgbClr val="FF7C80"/>
                </a:solidFill>
              </a:rPr>
              <a:t>신설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)</a:t>
            </a:r>
          </a:p>
          <a:p>
            <a:endParaRPr lang="en-US" altLang="ko-KR" sz="1100" spc="-100" dirty="0">
              <a:solidFill>
                <a:srgbClr val="FF7C80"/>
              </a:solidFill>
            </a:endParaRPr>
          </a:p>
          <a:p>
            <a:r>
              <a:rPr lang="ko-KR" altLang="en-US" sz="1100" spc="-100" dirty="0" smtClean="0"/>
              <a:t>대출기본정보</a:t>
            </a:r>
            <a:r>
              <a:rPr lang="ko-KR" altLang="en-US" sz="1100" spc="-100" dirty="0" smtClean="0">
                <a:solidFill>
                  <a:srgbClr val="FF7C80"/>
                </a:solidFill>
              </a:rPr>
              <a:t> 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(</a:t>
            </a:r>
            <a:r>
              <a:rPr lang="ko-KR" altLang="en-US" sz="1100" spc="-100" dirty="0" smtClean="0">
                <a:solidFill>
                  <a:srgbClr val="FF7C80"/>
                </a:solidFill>
              </a:rPr>
              <a:t>변경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)</a:t>
            </a:r>
          </a:p>
        </p:txBody>
      </p:sp>
      <p:sp>
        <p:nvSpPr>
          <p:cNvPr id="112" name="오른쪽 대괄호 111"/>
          <p:cNvSpPr/>
          <p:nvPr/>
        </p:nvSpPr>
        <p:spPr>
          <a:xfrm>
            <a:off x="1864296" y="6364734"/>
            <a:ext cx="144016" cy="144942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2084448" y="6486667"/>
            <a:ext cx="1819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100" dirty="0" smtClean="0">
                <a:solidFill>
                  <a:srgbClr val="FF7C80"/>
                </a:solidFill>
              </a:rPr>
              <a:t>Together Scoring / Grade,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대출금리 및 수수료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채무자수수료 및 연체 이율 세팅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/>
              <a:t>기존과 동일</a:t>
            </a:r>
          </a:p>
        </p:txBody>
      </p:sp>
      <p:grpSp>
        <p:nvGrpSpPr>
          <p:cNvPr id="120" name="Checkbox"/>
          <p:cNvGrpSpPr/>
          <p:nvPr/>
        </p:nvGrpSpPr>
        <p:grpSpPr>
          <a:xfrm>
            <a:off x="9566629" y="5679591"/>
            <a:ext cx="1242068" cy="201978"/>
            <a:chOff x="863600" y="1269820"/>
            <a:chExt cx="1242068" cy="201978"/>
          </a:xfrm>
        </p:grpSpPr>
        <p:grpSp>
          <p:nvGrpSpPr>
            <p:cNvPr id="121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26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2" name="Text"/>
            <p:cNvSpPr txBox="1"/>
            <p:nvPr/>
          </p:nvSpPr>
          <p:spPr>
            <a:xfrm>
              <a:off x="1057304" y="1269820"/>
              <a:ext cx="1048364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체크시</a:t>
              </a:r>
              <a:r>
                <a:rPr 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 노출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Checkbox"/>
          <p:cNvGrpSpPr/>
          <p:nvPr/>
        </p:nvGrpSpPr>
        <p:grpSpPr>
          <a:xfrm>
            <a:off x="9566629" y="5924947"/>
            <a:ext cx="1242068" cy="201978"/>
            <a:chOff x="863600" y="1269820"/>
            <a:chExt cx="1242068" cy="201978"/>
          </a:xfrm>
        </p:grpSpPr>
        <p:grpSp>
          <p:nvGrpSpPr>
            <p:cNvPr id="148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50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9" name="Text"/>
            <p:cNvSpPr txBox="1"/>
            <p:nvPr/>
          </p:nvSpPr>
          <p:spPr>
            <a:xfrm>
              <a:off x="1057304" y="1269820"/>
              <a:ext cx="1048364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체크시</a:t>
              </a:r>
              <a:r>
                <a:rPr 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 노출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2" name="Checkbox"/>
          <p:cNvGrpSpPr/>
          <p:nvPr/>
        </p:nvGrpSpPr>
        <p:grpSpPr>
          <a:xfrm>
            <a:off x="9566629" y="6177446"/>
            <a:ext cx="1242068" cy="201978"/>
            <a:chOff x="863600" y="1269820"/>
            <a:chExt cx="1242068" cy="201978"/>
          </a:xfrm>
        </p:grpSpPr>
        <p:grpSp>
          <p:nvGrpSpPr>
            <p:cNvPr id="153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55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4" name="Text"/>
            <p:cNvSpPr txBox="1"/>
            <p:nvPr/>
          </p:nvSpPr>
          <p:spPr>
            <a:xfrm>
              <a:off x="1057304" y="1269820"/>
              <a:ext cx="1048364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체크시</a:t>
              </a:r>
              <a:r>
                <a:rPr 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 노출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7" name="Checkbox"/>
          <p:cNvGrpSpPr/>
          <p:nvPr/>
        </p:nvGrpSpPr>
        <p:grpSpPr>
          <a:xfrm>
            <a:off x="5990029" y="5924947"/>
            <a:ext cx="1242068" cy="201978"/>
            <a:chOff x="863600" y="1269820"/>
            <a:chExt cx="1242068" cy="201978"/>
          </a:xfrm>
        </p:grpSpPr>
        <p:grpSp>
          <p:nvGrpSpPr>
            <p:cNvPr id="158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60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9" name="Text"/>
            <p:cNvSpPr txBox="1"/>
            <p:nvPr/>
          </p:nvSpPr>
          <p:spPr>
            <a:xfrm>
              <a:off x="1057304" y="1269820"/>
              <a:ext cx="1048364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체크시</a:t>
              </a:r>
              <a:r>
                <a:rPr 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 노출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2" name="Checkbox"/>
          <p:cNvGrpSpPr/>
          <p:nvPr/>
        </p:nvGrpSpPr>
        <p:grpSpPr>
          <a:xfrm>
            <a:off x="5990029" y="6177446"/>
            <a:ext cx="1242068" cy="201978"/>
            <a:chOff x="863600" y="1269820"/>
            <a:chExt cx="1242068" cy="201978"/>
          </a:xfrm>
        </p:grpSpPr>
        <p:grpSp>
          <p:nvGrpSpPr>
            <p:cNvPr id="163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65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6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4" name="Text"/>
            <p:cNvSpPr txBox="1"/>
            <p:nvPr/>
          </p:nvSpPr>
          <p:spPr>
            <a:xfrm>
              <a:off x="1057304" y="1269820"/>
              <a:ext cx="1048364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체크시</a:t>
              </a:r>
              <a:r>
                <a:rPr 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 노출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7" name="오른쪽 대괄호 166"/>
          <p:cNvSpPr/>
          <p:nvPr/>
        </p:nvSpPr>
        <p:spPr>
          <a:xfrm>
            <a:off x="11408086" y="1414526"/>
            <a:ext cx="144016" cy="56308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626367" y="1526793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 smtClean="0">
                <a:solidFill>
                  <a:srgbClr val="FF0000"/>
                </a:solidFill>
              </a:rPr>
              <a:t>신설</a:t>
            </a:r>
          </a:p>
        </p:txBody>
      </p:sp>
      <p:sp>
        <p:nvSpPr>
          <p:cNvPr id="168" name="오른쪽 대괄호 167"/>
          <p:cNvSpPr/>
          <p:nvPr/>
        </p:nvSpPr>
        <p:spPr>
          <a:xfrm>
            <a:off x="11408086" y="2116261"/>
            <a:ext cx="144016" cy="565168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11626366" y="4526715"/>
            <a:ext cx="569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 smtClean="0">
                <a:solidFill>
                  <a:srgbClr val="FF0000"/>
                </a:solidFill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29464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810954" y="8125692"/>
            <a:ext cx="382531" cy="24931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2" y="1396181"/>
            <a:ext cx="1220008" cy="6417979"/>
          </a:xfrm>
          <a:prstGeom prst="rect">
            <a:avLst/>
          </a:prstGeom>
        </p:spPr>
      </p:pic>
      <p:sp>
        <p:nvSpPr>
          <p:cNvPr id="8" name="오른쪽 대괄호 7"/>
          <p:cNvSpPr/>
          <p:nvPr/>
        </p:nvSpPr>
        <p:spPr>
          <a:xfrm>
            <a:off x="1864296" y="1396181"/>
            <a:ext cx="144016" cy="11946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84448" y="1396181"/>
            <a:ext cx="16369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대출신청 정보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대출자 정보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(</a:t>
            </a:r>
            <a:r>
              <a:rPr lang="ko-KR" altLang="en-US" sz="1100" spc="-100" dirty="0" smtClean="0">
                <a:solidFill>
                  <a:srgbClr val="FF7C80"/>
                </a:solidFill>
              </a:rPr>
              <a:t>회원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err="1" smtClean="0">
                <a:solidFill>
                  <a:srgbClr val="FF7C80"/>
                </a:solidFill>
              </a:rPr>
              <a:t>관리자메모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 </a:t>
            </a:r>
            <a:r>
              <a:rPr lang="ko-KR" altLang="en-US" sz="1100" spc="-100" dirty="0" err="1" smtClean="0">
                <a:solidFill>
                  <a:srgbClr val="FF7C80"/>
                </a:solidFill>
              </a:rPr>
              <a:t>계좌정보</a:t>
            </a:r>
            <a:r>
              <a:rPr lang="ko-KR" altLang="en-US" sz="1100" spc="-100" dirty="0" err="1" smtClean="0"/>
              <a:t>는</a:t>
            </a:r>
            <a:r>
              <a:rPr lang="ko-KR" altLang="en-US" sz="1100" spc="-100" dirty="0" smtClean="0"/>
              <a:t> 기존과 동일</a:t>
            </a:r>
          </a:p>
        </p:txBody>
      </p:sp>
      <p:sp>
        <p:nvSpPr>
          <p:cNvPr id="137" name="오른쪽 대괄호 136"/>
          <p:cNvSpPr/>
          <p:nvPr/>
        </p:nvSpPr>
        <p:spPr>
          <a:xfrm>
            <a:off x="1864296" y="4612597"/>
            <a:ext cx="144016" cy="600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721968"/>
              </p:ext>
            </p:extLst>
          </p:nvPr>
        </p:nvGraphicFramePr>
        <p:xfrm>
          <a:off x="4054277" y="1450952"/>
          <a:ext cx="6336704" cy="5281968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781084176"/>
                    </a:ext>
                  </a:extLst>
                </a:gridCol>
                <a:gridCol w="762347">
                  <a:extLst>
                    <a:ext uri="{9D8B030D-6E8A-4147-A177-3AD203B41FA5}">
                      <a16:colId xmlns:a16="http://schemas.microsoft.com/office/drawing/2014/main" val="1680416499"/>
                    </a:ext>
                  </a:extLst>
                </a:gridCol>
                <a:gridCol w="821829">
                  <a:extLst>
                    <a:ext uri="{9D8B030D-6E8A-4147-A177-3AD203B41FA5}">
                      <a16:colId xmlns:a16="http://schemas.microsoft.com/office/drawing/2014/main" val="178718993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19789772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27590156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59795475"/>
                    </a:ext>
                  </a:extLst>
                </a:gridCol>
              </a:tblGrid>
              <a:tr h="33012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대출상품 이미지</a:t>
                      </a: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46554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기본 이미지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520462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마감 이미지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587080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판넬 이미지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84819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판넬 이미지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4413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판넬 이미지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139631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이미지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191249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오픈마켓 판넬 이미지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844763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 이미지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114618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 이미지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867337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 이미지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220423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 이미지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682094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창고 이미지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966783"/>
                  </a:ext>
                </a:extLst>
              </a:tr>
              <a:tr h="33012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증빙서류 첨부파일</a:t>
                      </a: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99659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담보평가표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수입신고필증</a:t>
                      </a: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539636"/>
                  </a:ext>
                </a:extLst>
              </a:tr>
              <a:tr h="3301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양도담보계약서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6" marR="5436" marT="5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784534"/>
                  </a:ext>
                </a:extLst>
              </a:tr>
            </a:tbl>
          </a:graphicData>
        </a:graphic>
      </p:graphicFrame>
      <p:sp>
        <p:nvSpPr>
          <p:cNvPr id="147" name="Button"/>
          <p:cNvSpPr/>
          <p:nvPr/>
        </p:nvSpPr>
        <p:spPr>
          <a:xfrm>
            <a:off x="9679260" y="2496622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Button"/>
          <p:cNvSpPr/>
          <p:nvPr/>
        </p:nvSpPr>
        <p:spPr>
          <a:xfrm>
            <a:off x="9676784" y="2828209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Button"/>
          <p:cNvSpPr/>
          <p:nvPr/>
        </p:nvSpPr>
        <p:spPr>
          <a:xfrm>
            <a:off x="9676784" y="3154760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/>
          <p:cNvSpPr/>
          <p:nvPr/>
        </p:nvSpPr>
        <p:spPr>
          <a:xfrm>
            <a:off x="9676784" y="3481311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/>
          <p:cNvSpPr/>
          <p:nvPr/>
        </p:nvSpPr>
        <p:spPr>
          <a:xfrm>
            <a:off x="9676784" y="3807862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Button"/>
          <p:cNvSpPr/>
          <p:nvPr/>
        </p:nvSpPr>
        <p:spPr>
          <a:xfrm>
            <a:off x="9676784" y="4134413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Button"/>
          <p:cNvSpPr/>
          <p:nvPr/>
        </p:nvSpPr>
        <p:spPr>
          <a:xfrm>
            <a:off x="9676784" y="4470772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Button"/>
          <p:cNvSpPr/>
          <p:nvPr/>
        </p:nvSpPr>
        <p:spPr>
          <a:xfrm>
            <a:off x="9676784" y="4807131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/>
          <p:cNvSpPr/>
          <p:nvPr/>
        </p:nvSpPr>
        <p:spPr>
          <a:xfrm>
            <a:off x="9676784" y="5135494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/>
          <p:cNvSpPr/>
          <p:nvPr/>
        </p:nvSpPr>
        <p:spPr>
          <a:xfrm>
            <a:off x="9676784" y="5461418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/>
          <p:cNvSpPr/>
          <p:nvPr/>
        </p:nvSpPr>
        <p:spPr>
          <a:xfrm>
            <a:off x="9676784" y="6127502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/>
          <p:cNvSpPr/>
          <p:nvPr/>
        </p:nvSpPr>
        <p:spPr>
          <a:xfrm>
            <a:off x="9676784" y="6453180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Button"/>
          <p:cNvSpPr/>
          <p:nvPr/>
        </p:nvSpPr>
        <p:spPr>
          <a:xfrm>
            <a:off x="6504230" y="6127502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Button"/>
          <p:cNvSpPr/>
          <p:nvPr/>
        </p:nvSpPr>
        <p:spPr>
          <a:xfrm>
            <a:off x="6504230" y="6453180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Button"/>
          <p:cNvSpPr/>
          <p:nvPr/>
        </p:nvSpPr>
        <p:spPr>
          <a:xfrm>
            <a:off x="9679260" y="1825938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Button"/>
          <p:cNvSpPr/>
          <p:nvPr/>
        </p:nvSpPr>
        <p:spPr>
          <a:xfrm>
            <a:off x="9676784" y="2157525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이미지선택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4448" y="4585072"/>
            <a:ext cx="14478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100" dirty="0" smtClean="0"/>
              <a:t>대출상품 이미지 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(</a:t>
            </a:r>
            <a:r>
              <a:rPr lang="ko-KR" altLang="en-US" sz="1100" spc="-100" dirty="0" smtClean="0">
                <a:solidFill>
                  <a:srgbClr val="FF7C80"/>
                </a:solidFill>
              </a:rPr>
              <a:t>변경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)</a:t>
            </a:r>
          </a:p>
          <a:p>
            <a:endParaRPr lang="en-US" altLang="ko-KR" sz="1100" spc="-100" dirty="0">
              <a:solidFill>
                <a:srgbClr val="FF7C80"/>
              </a:solidFill>
            </a:endParaRPr>
          </a:p>
          <a:p>
            <a:r>
              <a:rPr lang="ko-KR" altLang="en-US" sz="1100" spc="-100" dirty="0" smtClean="0"/>
              <a:t>증빙서류 첨부파일</a:t>
            </a:r>
            <a:r>
              <a:rPr lang="ko-KR" altLang="en-US" sz="1100" spc="-100" dirty="0" smtClean="0">
                <a:solidFill>
                  <a:srgbClr val="FF7C80"/>
                </a:solidFill>
              </a:rPr>
              <a:t> 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(</a:t>
            </a:r>
            <a:r>
              <a:rPr lang="ko-KR" altLang="en-US" sz="1100" spc="-100" dirty="0" smtClean="0">
                <a:solidFill>
                  <a:srgbClr val="FF7C80"/>
                </a:solidFill>
              </a:rPr>
              <a:t>신설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)</a:t>
            </a:r>
          </a:p>
        </p:txBody>
      </p:sp>
      <p:sp>
        <p:nvSpPr>
          <p:cNvPr id="28" name="오른쪽 대괄호 27"/>
          <p:cNvSpPr/>
          <p:nvPr/>
        </p:nvSpPr>
        <p:spPr>
          <a:xfrm>
            <a:off x="1864296" y="6364734"/>
            <a:ext cx="144016" cy="144942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84448" y="6486667"/>
            <a:ext cx="1819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100" dirty="0" smtClean="0">
                <a:solidFill>
                  <a:srgbClr val="FF7C80"/>
                </a:solidFill>
              </a:rPr>
              <a:t>Together Scoring / Grade,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대출금리 및 수수료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채무자수수료 및 연체 이율 세팅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/>
              <a:t>기존과 동일</a:t>
            </a:r>
          </a:p>
        </p:txBody>
      </p:sp>
      <p:sp>
        <p:nvSpPr>
          <p:cNvPr id="30" name="오른쪽 대괄호 29"/>
          <p:cNvSpPr/>
          <p:nvPr/>
        </p:nvSpPr>
        <p:spPr>
          <a:xfrm>
            <a:off x="10541081" y="1450951"/>
            <a:ext cx="144016" cy="426571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대괄호 30"/>
          <p:cNvSpPr/>
          <p:nvPr/>
        </p:nvSpPr>
        <p:spPr>
          <a:xfrm>
            <a:off x="10541081" y="5753100"/>
            <a:ext cx="144016" cy="100923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822546" y="3426334"/>
            <a:ext cx="569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 smtClean="0">
                <a:solidFill>
                  <a:srgbClr val="FF0000"/>
                </a:solidFill>
              </a:rPr>
              <a:t>변경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822546" y="6026180"/>
            <a:ext cx="569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 smtClean="0">
                <a:solidFill>
                  <a:srgbClr val="FF0000"/>
                </a:solidFill>
              </a:rPr>
              <a:t>신설</a:t>
            </a:r>
            <a:endParaRPr lang="ko-KR" altLang="en-US" sz="1600" spc="-100" dirty="0" smtClean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0119" y="905337"/>
            <a:ext cx="20810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동산 담보 대출 </a:t>
            </a:r>
            <a:r>
              <a:rPr lang="ko-KR" altLang="en-US" sz="1100" spc="-100" dirty="0" smtClean="0"/>
              <a:t>상품 </a:t>
            </a:r>
            <a:r>
              <a:rPr lang="ko-KR" altLang="en-US" sz="1100" spc="-100" dirty="0" smtClean="0"/>
              <a:t>세팅 양식</a:t>
            </a:r>
            <a:endParaRPr lang="ko-KR" altLang="en-US" sz="1100" spc="-100" dirty="0" smtClean="0"/>
          </a:p>
        </p:txBody>
      </p:sp>
      <p:sp>
        <p:nvSpPr>
          <p:cNvPr id="36" name="제목 2"/>
          <p:cNvSpPr>
            <a:spLocks noGrp="1"/>
          </p:cNvSpPr>
          <p:nvPr>
            <p:ph type="title"/>
          </p:nvPr>
        </p:nvSpPr>
        <p:spPr>
          <a:xfrm>
            <a:off x="280118" y="2404"/>
            <a:ext cx="6552729" cy="771401"/>
          </a:xfrm>
        </p:spPr>
        <p:txBody>
          <a:bodyPr/>
          <a:lstStyle/>
          <a:p>
            <a:pPr algn="l"/>
            <a:r>
              <a:rPr lang="ko-KR" altLang="en-US" dirty="0" smtClean="0"/>
              <a:t>관리자페이지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대출관리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상품세팅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동산담보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7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13746"/>
              </p:ext>
            </p:extLst>
          </p:nvPr>
        </p:nvGraphicFramePr>
        <p:xfrm>
          <a:off x="4597308" y="1687394"/>
          <a:ext cx="7721601" cy="5276850"/>
        </p:xfrm>
        <a:graphic>
          <a:graphicData uri="http://schemas.openxmlformats.org/drawingml/2006/table">
            <a:tbl>
              <a:tblPr/>
              <a:tblGrid>
                <a:gridCol w="1884951">
                  <a:extLst>
                    <a:ext uri="{9D8B030D-6E8A-4147-A177-3AD203B41FA5}">
                      <a16:colId xmlns:a16="http://schemas.microsoft.com/office/drawing/2014/main" val="37790583"/>
                    </a:ext>
                  </a:extLst>
                </a:gridCol>
                <a:gridCol w="1884951">
                  <a:extLst>
                    <a:ext uri="{9D8B030D-6E8A-4147-A177-3AD203B41FA5}">
                      <a16:colId xmlns:a16="http://schemas.microsoft.com/office/drawing/2014/main" val="3050715756"/>
                    </a:ext>
                  </a:extLst>
                </a:gridCol>
                <a:gridCol w="516687">
                  <a:extLst>
                    <a:ext uri="{9D8B030D-6E8A-4147-A177-3AD203B41FA5}">
                      <a16:colId xmlns:a16="http://schemas.microsoft.com/office/drawing/2014/main" val="1709357137"/>
                    </a:ext>
                  </a:extLst>
                </a:gridCol>
                <a:gridCol w="516687">
                  <a:extLst>
                    <a:ext uri="{9D8B030D-6E8A-4147-A177-3AD203B41FA5}">
                      <a16:colId xmlns:a16="http://schemas.microsoft.com/office/drawing/2014/main" val="1514957744"/>
                    </a:ext>
                  </a:extLst>
                </a:gridCol>
                <a:gridCol w="516687">
                  <a:extLst>
                    <a:ext uri="{9D8B030D-6E8A-4147-A177-3AD203B41FA5}">
                      <a16:colId xmlns:a16="http://schemas.microsoft.com/office/drawing/2014/main" val="3172644599"/>
                    </a:ext>
                  </a:extLst>
                </a:gridCol>
                <a:gridCol w="516687">
                  <a:extLst>
                    <a:ext uri="{9D8B030D-6E8A-4147-A177-3AD203B41FA5}">
                      <a16:colId xmlns:a16="http://schemas.microsoft.com/office/drawing/2014/main" val="2683604618"/>
                    </a:ext>
                  </a:extLst>
                </a:gridCol>
                <a:gridCol w="1884951">
                  <a:extLst>
                    <a:ext uri="{9D8B030D-6E8A-4147-A177-3AD203B41FA5}">
                      <a16:colId xmlns:a16="http://schemas.microsoft.com/office/drawing/2014/main" val="1966142575"/>
                    </a:ext>
                  </a:extLst>
                </a:gridCol>
              </a:tblGrid>
              <a:tr h="37147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대출금액 및 감정가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5846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대출 금액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0036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대출금액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담보감정가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02938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투게더감정가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투자모집금액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77363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 투자 가능 금액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충당투자금액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91741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중도인출금액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일부상환금액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49953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LTV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자동계산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01807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SafetyZone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잔여금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투게더 등급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자동계산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5423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월상환 원금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자동계산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월상환 이자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자동계산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70878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실제상환일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상환일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585531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LTV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246596"/>
                  </a:ext>
                </a:extLst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투자자 보호방안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8843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8026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3643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96376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810954" y="8125692"/>
            <a:ext cx="382531" cy="24931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0119" y="2404"/>
            <a:ext cx="6390177" cy="771401"/>
          </a:xfrm>
        </p:spPr>
        <p:txBody>
          <a:bodyPr/>
          <a:lstStyle/>
          <a:p>
            <a:r>
              <a:rPr lang="ko-KR" altLang="en-US" dirty="0"/>
              <a:t>관리자페이지 </a:t>
            </a:r>
            <a:r>
              <a:rPr lang="en-US" altLang="ko-KR" dirty="0"/>
              <a:t>/ </a:t>
            </a:r>
            <a:r>
              <a:rPr lang="ko-KR" altLang="en-US" dirty="0" err="1"/>
              <a:t>대출관리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 smtClean="0"/>
              <a:t>상품세팅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동산담보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2" y="1396181"/>
            <a:ext cx="1220008" cy="6417979"/>
          </a:xfrm>
          <a:prstGeom prst="rect">
            <a:avLst/>
          </a:prstGeom>
        </p:spPr>
      </p:pic>
      <p:sp>
        <p:nvSpPr>
          <p:cNvPr id="8" name="오른쪽 대괄호 7"/>
          <p:cNvSpPr/>
          <p:nvPr/>
        </p:nvSpPr>
        <p:spPr>
          <a:xfrm>
            <a:off x="1864296" y="1396181"/>
            <a:ext cx="144016" cy="11946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84448" y="1396181"/>
            <a:ext cx="16369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대출신청 정보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대출자 정보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(</a:t>
            </a:r>
            <a:r>
              <a:rPr lang="ko-KR" altLang="en-US" sz="1100" spc="-100" dirty="0" smtClean="0">
                <a:solidFill>
                  <a:srgbClr val="FF7C80"/>
                </a:solidFill>
              </a:rPr>
              <a:t>회원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err="1" smtClean="0">
                <a:solidFill>
                  <a:srgbClr val="FF7C80"/>
                </a:solidFill>
              </a:rPr>
              <a:t>관리자메모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 </a:t>
            </a:r>
            <a:r>
              <a:rPr lang="ko-KR" altLang="en-US" sz="1100" spc="-100" dirty="0" err="1" smtClean="0">
                <a:solidFill>
                  <a:srgbClr val="FF7C80"/>
                </a:solidFill>
              </a:rPr>
              <a:t>계좌정보</a:t>
            </a:r>
            <a:r>
              <a:rPr lang="ko-KR" altLang="en-US" sz="1100" spc="-100" dirty="0" err="1" smtClean="0"/>
              <a:t>는</a:t>
            </a:r>
            <a:r>
              <a:rPr lang="ko-KR" altLang="en-US" sz="1100" spc="-100" dirty="0" smtClean="0"/>
              <a:t> 기존과 동일</a:t>
            </a:r>
          </a:p>
        </p:txBody>
      </p:sp>
      <p:sp>
        <p:nvSpPr>
          <p:cNvPr id="137" name="오른쪽 대괄호 136"/>
          <p:cNvSpPr/>
          <p:nvPr/>
        </p:nvSpPr>
        <p:spPr>
          <a:xfrm>
            <a:off x="1864296" y="5247804"/>
            <a:ext cx="144016" cy="108394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084448" y="5658969"/>
            <a:ext cx="1515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100" dirty="0" smtClean="0"/>
              <a:t>대출금액</a:t>
            </a:r>
            <a:r>
              <a:rPr lang="en-US" altLang="ko-KR" sz="1100" spc="-100" dirty="0" smtClean="0"/>
              <a:t> </a:t>
            </a:r>
            <a:r>
              <a:rPr lang="ko-KR" altLang="en-US" sz="1100" spc="-100" dirty="0"/>
              <a:t> </a:t>
            </a:r>
            <a:r>
              <a:rPr lang="ko-KR" altLang="en-US" sz="1100" spc="-100" dirty="0" smtClean="0"/>
              <a:t>및 감정가 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(</a:t>
            </a:r>
            <a:r>
              <a:rPr lang="ko-KR" altLang="en-US" sz="1100" spc="-100" dirty="0" smtClean="0">
                <a:solidFill>
                  <a:srgbClr val="FF7C80"/>
                </a:solidFill>
              </a:rPr>
              <a:t>변경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)</a:t>
            </a:r>
            <a:r>
              <a:rPr lang="ko-KR" altLang="en-US" sz="1100" spc="-100" dirty="0" smtClean="0"/>
              <a:t> </a:t>
            </a:r>
            <a:endParaRPr lang="en-US" altLang="ko-KR" sz="1100" spc="-100" dirty="0" smtClean="0"/>
          </a:p>
        </p:txBody>
      </p:sp>
      <p:sp>
        <p:nvSpPr>
          <p:cNvPr id="28" name="오른쪽 대괄호 27"/>
          <p:cNvSpPr/>
          <p:nvPr/>
        </p:nvSpPr>
        <p:spPr>
          <a:xfrm>
            <a:off x="1864296" y="6364734"/>
            <a:ext cx="144016" cy="144942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84448" y="6486667"/>
            <a:ext cx="1819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100" dirty="0" smtClean="0">
                <a:solidFill>
                  <a:srgbClr val="FF7C80"/>
                </a:solidFill>
              </a:rPr>
              <a:t>Together Scoring / Grade,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대출금리 및 수수료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>
                <a:solidFill>
                  <a:srgbClr val="FF7C80"/>
                </a:solidFill>
              </a:rPr>
              <a:t>채무자수수료 및 연체 이율 세팅</a:t>
            </a:r>
            <a:r>
              <a:rPr lang="en-US" altLang="ko-KR" sz="1100" spc="-100" dirty="0" smtClean="0">
                <a:solidFill>
                  <a:srgbClr val="FF7C8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spc="-100" dirty="0" smtClean="0"/>
              <a:t>기존과 동일</a:t>
            </a:r>
          </a:p>
        </p:txBody>
      </p:sp>
      <p:sp>
        <p:nvSpPr>
          <p:cNvPr id="31" name="Input Field"/>
          <p:cNvSpPr>
            <a:spLocks noChangeArrowheads="1"/>
          </p:cNvSpPr>
          <p:nvPr/>
        </p:nvSpPr>
        <p:spPr bwMode="auto">
          <a:xfrm>
            <a:off x="9137104" y="2131084"/>
            <a:ext cx="2880320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3411" y="2095771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rgbClr val="FF7755"/>
                </a:solidFill>
              </a:rPr>
              <a:t>0</a:t>
            </a:r>
            <a:r>
              <a:rPr lang="ko-KR" altLang="en-US" sz="1200" b="1" spc="-100" dirty="0" smtClean="0">
                <a:solidFill>
                  <a:srgbClr val="FF7755"/>
                </a:solidFill>
              </a:rPr>
              <a:t>원</a:t>
            </a:r>
          </a:p>
        </p:txBody>
      </p:sp>
      <p:sp>
        <p:nvSpPr>
          <p:cNvPr id="33" name="Input Field"/>
          <p:cNvSpPr>
            <a:spLocks noChangeArrowheads="1"/>
          </p:cNvSpPr>
          <p:nvPr/>
        </p:nvSpPr>
        <p:spPr bwMode="auto">
          <a:xfrm>
            <a:off x="7480920" y="2504177"/>
            <a:ext cx="792088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4" name="Input Field"/>
          <p:cNvSpPr>
            <a:spLocks noChangeArrowheads="1"/>
          </p:cNvSpPr>
          <p:nvPr/>
        </p:nvSpPr>
        <p:spPr bwMode="auto">
          <a:xfrm>
            <a:off x="7480920" y="4362629"/>
            <a:ext cx="792088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6" name="Input Field"/>
          <p:cNvSpPr>
            <a:spLocks noChangeArrowheads="1"/>
          </p:cNvSpPr>
          <p:nvPr/>
        </p:nvSpPr>
        <p:spPr bwMode="auto">
          <a:xfrm>
            <a:off x="11378906" y="2504177"/>
            <a:ext cx="864096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7" name="Input Field"/>
          <p:cNvSpPr>
            <a:spLocks noChangeArrowheads="1"/>
          </p:cNvSpPr>
          <p:nvPr/>
        </p:nvSpPr>
        <p:spPr bwMode="auto">
          <a:xfrm>
            <a:off x="11378906" y="2889300"/>
            <a:ext cx="864096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45611" y="2468864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/>
              <a:t>0</a:t>
            </a:r>
            <a:r>
              <a:rPr lang="ko-KR" altLang="en-US" sz="1200" b="1" spc="-100" dirty="0" smtClean="0"/>
              <a:t>원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45611" y="2853987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/>
              <a:t>0</a:t>
            </a:r>
            <a:r>
              <a:rPr lang="ko-KR" altLang="en-US" sz="1200" b="1" spc="-100" dirty="0" smtClean="0"/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5611" y="3222466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/>
              <a:t>0</a:t>
            </a:r>
            <a:r>
              <a:rPr lang="ko-KR" altLang="en-US" sz="1200" b="1" spc="-100" dirty="0" smtClean="0"/>
              <a:t>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5611" y="3590945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/>
              <a:t>0</a:t>
            </a:r>
            <a:r>
              <a:rPr lang="ko-KR" altLang="en-US" sz="1200" b="1" spc="-100" dirty="0" smtClean="0"/>
              <a:t>원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66003" y="3222466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/>
              <a:t>0</a:t>
            </a:r>
            <a:r>
              <a:rPr lang="ko-KR" altLang="en-US" sz="1200" b="1" spc="-100" dirty="0" smtClean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66003" y="3590945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/>
              <a:t>0</a:t>
            </a:r>
            <a:r>
              <a:rPr lang="ko-KR" altLang="en-US" sz="1200" b="1" spc="-100" dirty="0" smtClean="0"/>
              <a:t>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66003" y="2482353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/>
              <a:t>0</a:t>
            </a:r>
            <a:r>
              <a:rPr lang="ko-KR" altLang="en-US" sz="1200" b="1" spc="-100" dirty="0" smtClean="0"/>
              <a:t>원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66003" y="2850832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rgbClr val="FF7755"/>
                </a:solidFill>
              </a:rPr>
              <a:t>0</a:t>
            </a:r>
            <a:r>
              <a:rPr lang="ko-KR" altLang="en-US" sz="1200" b="1" spc="-100" dirty="0" smtClean="0">
                <a:solidFill>
                  <a:srgbClr val="FF7755"/>
                </a:solidFill>
              </a:rPr>
              <a:t>원</a:t>
            </a:r>
          </a:p>
        </p:txBody>
      </p:sp>
      <p:grpSp>
        <p:nvGrpSpPr>
          <p:cNvPr id="49" name="Checkbox"/>
          <p:cNvGrpSpPr/>
          <p:nvPr/>
        </p:nvGrpSpPr>
        <p:grpSpPr>
          <a:xfrm>
            <a:off x="6984811" y="3994150"/>
            <a:ext cx="681017" cy="187295"/>
            <a:chOff x="863600" y="1277161"/>
            <a:chExt cx="681017" cy="187295"/>
          </a:xfrm>
        </p:grpSpPr>
        <p:grpSp>
          <p:nvGrpSpPr>
            <p:cNvPr id="50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52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Text"/>
            <p:cNvSpPr txBox="1"/>
            <p:nvPr/>
          </p:nvSpPr>
          <p:spPr>
            <a:xfrm>
              <a:off x="1057304" y="1277161"/>
              <a:ext cx="487313" cy="1872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자동계산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845611" y="4327316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rgbClr val="0070C0"/>
                </a:solidFill>
              </a:rPr>
              <a:t>0</a:t>
            </a:r>
            <a:r>
              <a:rPr lang="ko-KR" altLang="en-US" sz="1200" b="1" spc="-100" dirty="0" smtClean="0">
                <a:solidFill>
                  <a:srgbClr val="0070C0"/>
                </a:solidFill>
              </a:rPr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25763" y="4685446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rgbClr val="0070C0"/>
                </a:solidFill>
              </a:rPr>
              <a:t>0</a:t>
            </a:r>
            <a:r>
              <a:rPr lang="ko-KR" altLang="en-US" sz="1200" b="1" spc="-100" dirty="0" smtClean="0">
                <a:solidFill>
                  <a:srgbClr val="0070C0"/>
                </a:solidFill>
              </a:rPr>
              <a:t>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225336" y="4685446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rgbClr val="0070C0"/>
                </a:solidFill>
              </a:rPr>
              <a:t>0</a:t>
            </a:r>
            <a:r>
              <a:rPr lang="ko-KR" altLang="en-US" sz="1200" b="1" spc="-100" dirty="0" smtClean="0">
                <a:solidFill>
                  <a:srgbClr val="0070C0"/>
                </a:solidFill>
              </a:rPr>
              <a:t>원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250983" y="4327316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rgbClr val="0070C0"/>
                </a:solidFill>
              </a:rPr>
              <a:t>T4</a:t>
            </a:r>
            <a:endParaRPr lang="ko-KR" altLang="en-US" sz="1200" b="1" spc="-100" dirty="0" smtClean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45611" y="5046025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/>
              <a:t>0</a:t>
            </a:r>
            <a:r>
              <a:rPr lang="ko-KR" altLang="en-US" sz="1200" b="1" spc="-100" dirty="0" smtClean="0"/>
              <a:t>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66003" y="5055570"/>
            <a:ext cx="39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/>
              <a:t>0</a:t>
            </a:r>
            <a:r>
              <a:rPr lang="ko-KR" altLang="en-US" sz="1200" b="1" spc="-100" dirty="0" smtClean="0"/>
              <a:t>원</a:t>
            </a:r>
          </a:p>
        </p:txBody>
      </p:sp>
      <p:sp>
        <p:nvSpPr>
          <p:cNvPr id="60" name="Input Field"/>
          <p:cNvSpPr>
            <a:spLocks noChangeArrowheads="1"/>
          </p:cNvSpPr>
          <p:nvPr/>
        </p:nvSpPr>
        <p:spPr bwMode="auto">
          <a:xfrm>
            <a:off x="11557000" y="5097289"/>
            <a:ext cx="546100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198085" y="509728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00" dirty="0" smtClean="0"/>
              <a:t>매월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040034" y="5097289"/>
            <a:ext cx="288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00" smtClean="0"/>
              <a:t>일</a:t>
            </a:r>
            <a:endParaRPr lang="ko-KR" altLang="en-US" sz="1000" spc="-100" dirty="0" smtClean="0"/>
          </a:p>
        </p:txBody>
      </p:sp>
      <p:sp>
        <p:nvSpPr>
          <p:cNvPr id="63" name="Input Field"/>
          <p:cNvSpPr>
            <a:spLocks noChangeArrowheads="1"/>
          </p:cNvSpPr>
          <p:nvPr/>
        </p:nvSpPr>
        <p:spPr bwMode="auto">
          <a:xfrm>
            <a:off x="7583074" y="5686586"/>
            <a:ext cx="1193989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24160" y="509728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00" dirty="0" smtClean="0"/>
              <a:t>매월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66109" y="5097289"/>
            <a:ext cx="288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00" smtClean="0"/>
              <a:t>일</a:t>
            </a:r>
            <a:endParaRPr lang="ko-KR" altLang="en-US" sz="1000" spc="-1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6848016" y="5643580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rgbClr val="0070C0"/>
                </a:solidFill>
              </a:rPr>
              <a:t>0%</a:t>
            </a:r>
            <a:endParaRPr lang="ko-KR" altLang="en-US" sz="1200" b="1" spc="-100" dirty="0" smtClean="0">
              <a:solidFill>
                <a:srgbClr val="0070C0"/>
              </a:solidFill>
            </a:endParaRPr>
          </a:p>
        </p:txBody>
      </p:sp>
      <p:sp>
        <p:nvSpPr>
          <p:cNvPr id="67" name="Input Field"/>
          <p:cNvSpPr>
            <a:spLocks noChangeArrowheads="1"/>
          </p:cNvSpPr>
          <p:nvPr/>
        </p:nvSpPr>
        <p:spPr bwMode="auto">
          <a:xfrm>
            <a:off x="7480920" y="2892331"/>
            <a:ext cx="792088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68" name="Input Field"/>
          <p:cNvSpPr>
            <a:spLocks noChangeArrowheads="1"/>
          </p:cNvSpPr>
          <p:nvPr/>
        </p:nvSpPr>
        <p:spPr bwMode="auto">
          <a:xfrm>
            <a:off x="7480920" y="3253006"/>
            <a:ext cx="792088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69" name="Input Field"/>
          <p:cNvSpPr>
            <a:spLocks noChangeArrowheads="1"/>
          </p:cNvSpPr>
          <p:nvPr/>
        </p:nvSpPr>
        <p:spPr bwMode="auto">
          <a:xfrm>
            <a:off x="7583764" y="5097289"/>
            <a:ext cx="546100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grpSp>
        <p:nvGrpSpPr>
          <p:cNvPr id="72" name="Checkbox"/>
          <p:cNvGrpSpPr/>
          <p:nvPr/>
        </p:nvGrpSpPr>
        <p:grpSpPr>
          <a:xfrm>
            <a:off x="6670297" y="6137363"/>
            <a:ext cx="3157657" cy="187295"/>
            <a:chOff x="863600" y="1277161"/>
            <a:chExt cx="3157657" cy="187295"/>
          </a:xfrm>
        </p:grpSpPr>
        <p:grpSp>
          <p:nvGrpSpPr>
            <p:cNvPr id="73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75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4" name="Text"/>
            <p:cNvSpPr txBox="1"/>
            <p:nvPr/>
          </p:nvSpPr>
          <p:spPr>
            <a:xfrm>
              <a:off x="1057304" y="1277161"/>
              <a:ext cx="2963953" cy="1872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spc="-100" dirty="0"/>
                <a:t>담보물의 가치를 산정하고 감정가의 </a:t>
              </a:r>
              <a:r>
                <a:rPr lang="en-US" altLang="ko-KR" sz="1050" spc="-100" dirty="0"/>
                <a:t>80~85% </a:t>
              </a:r>
              <a:r>
                <a:rPr lang="ko-KR" altLang="en-US" sz="1050" spc="-100" dirty="0" err="1"/>
                <a:t>펀딩금액을</a:t>
              </a:r>
              <a:r>
                <a:rPr lang="ko-KR" altLang="en-US" sz="1050" spc="-100" dirty="0"/>
                <a:t> 산정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Checkbox"/>
          <p:cNvGrpSpPr/>
          <p:nvPr/>
        </p:nvGrpSpPr>
        <p:grpSpPr>
          <a:xfrm>
            <a:off x="6670297" y="6348013"/>
            <a:ext cx="3216968" cy="187295"/>
            <a:chOff x="863600" y="1277161"/>
            <a:chExt cx="3216968" cy="187295"/>
          </a:xfrm>
        </p:grpSpPr>
        <p:grpSp>
          <p:nvGrpSpPr>
            <p:cNvPr id="79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81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Text"/>
            <p:cNvSpPr txBox="1"/>
            <p:nvPr/>
          </p:nvSpPr>
          <p:spPr>
            <a:xfrm>
              <a:off x="1057304" y="1277161"/>
              <a:ext cx="3023264" cy="1872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spc="-100" dirty="0"/>
                <a:t>담보물은 지정된 창고에서 관리되며</a:t>
              </a:r>
              <a:r>
                <a:rPr lang="en-US" altLang="ko-KR" sz="1050" spc="-100" dirty="0"/>
                <a:t>, </a:t>
              </a:r>
              <a:r>
                <a:rPr lang="ko-KR" altLang="en-US" sz="1050" spc="-100" dirty="0" err="1"/>
                <a:t>투게더에서</a:t>
              </a:r>
              <a:r>
                <a:rPr lang="ko-KR" altLang="en-US" sz="1050" spc="-100" dirty="0"/>
                <a:t> 입</a:t>
              </a:r>
              <a:r>
                <a:rPr lang="en-US" altLang="ko-KR" sz="1050" spc="-100" dirty="0"/>
                <a:t>-</a:t>
              </a:r>
              <a:r>
                <a:rPr lang="ko-KR" altLang="en-US" sz="1050" spc="-100" dirty="0"/>
                <a:t>출고를 관리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3" name="Checkbox"/>
          <p:cNvGrpSpPr/>
          <p:nvPr/>
        </p:nvGrpSpPr>
        <p:grpSpPr>
          <a:xfrm>
            <a:off x="6670297" y="6570445"/>
            <a:ext cx="2937736" cy="161583"/>
            <a:chOff x="863600" y="1290017"/>
            <a:chExt cx="2937736" cy="161583"/>
          </a:xfrm>
        </p:grpSpPr>
        <p:grpSp>
          <p:nvGrpSpPr>
            <p:cNvPr id="84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86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5" name="Text"/>
            <p:cNvSpPr txBox="1"/>
            <p:nvPr/>
          </p:nvSpPr>
          <p:spPr>
            <a:xfrm>
              <a:off x="1060201" y="1290017"/>
              <a:ext cx="2741135" cy="1615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spc="-100" dirty="0" err="1"/>
                <a:t>차입회사의</a:t>
              </a:r>
              <a:r>
                <a:rPr lang="ko-KR" altLang="en-US" sz="1050" spc="-100" dirty="0"/>
                <a:t> 채무 불이행 시 제 </a:t>
              </a:r>
              <a:r>
                <a:rPr lang="en-US" altLang="ko-KR" sz="1050" spc="-100" dirty="0"/>
                <a:t>3</a:t>
              </a:r>
              <a:r>
                <a:rPr lang="ko-KR" altLang="en-US" sz="1050" spc="-100" dirty="0"/>
                <a:t>의 회사에서 </a:t>
              </a:r>
              <a:r>
                <a:rPr lang="ko-KR" altLang="en-US" sz="1050" spc="-100" dirty="0" err="1"/>
                <a:t>매입계약</a:t>
              </a:r>
              <a:r>
                <a:rPr lang="ko-KR" altLang="en-US" sz="1050" spc="-100" dirty="0"/>
                <a:t> 체결</a:t>
              </a:r>
            </a:p>
          </p:txBody>
        </p:sp>
      </p:grpSp>
      <p:grpSp>
        <p:nvGrpSpPr>
          <p:cNvPr id="88" name="Checkbox"/>
          <p:cNvGrpSpPr/>
          <p:nvPr/>
        </p:nvGrpSpPr>
        <p:grpSpPr>
          <a:xfrm>
            <a:off x="6670297" y="6773080"/>
            <a:ext cx="1621783" cy="161583"/>
            <a:chOff x="863600" y="1290017"/>
            <a:chExt cx="1621783" cy="161583"/>
          </a:xfrm>
        </p:grpSpPr>
        <p:sp>
          <p:nvSpPr>
            <p:cNvPr id="91" name="Box"/>
            <p:cNvSpPr>
              <a:spLocks noChangeAspect="1" noChangeArrowheads="1"/>
            </p:cNvSpPr>
            <p:nvPr/>
          </p:nvSpPr>
          <p:spPr bwMode="auto">
            <a:xfrm>
              <a:off x="863600" y="1306515"/>
              <a:ext cx="128588" cy="12858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ext"/>
            <p:cNvSpPr txBox="1"/>
            <p:nvPr/>
          </p:nvSpPr>
          <p:spPr>
            <a:xfrm>
              <a:off x="1135655" y="1290017"/>
              <a:ext cx="1349728" cy="1615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spc="-100" dirty="0"/>
                <a:t>대표이사와 연대보증을 체결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80119" y="905337"/>
            <a:ext cx="20810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spc="-100" dirty="0" smtClean="0"/>
              <a:t>동산 담보 대출 </a:t>
            </a:r>
            <a:r>
              <a:rPr lang="ko-KR" altLang="en-US" sz="1100" spc="-100" dirty="0" smtClean="0"/>
              <a:t>상품 </a:t>
            </a:r>
            <a:r>
              <a:rPr lang="ko-KR" altLang="en-US" sz="1100" spc="-100" dirty="0" smtClean="0"/>
              <a:t>세팅 양식</a:t>
            </a:r>
            <a:endParaRPr lang="ko-KR" altLang="en-US" sz="1100" spc="-100" dirty="0" smtClean="0"/>
          </a:p>
        </p:txBody>
      </p:sp>
    </p:spTree>
    <p:extLst>
      <p:ext uri="{BB962C8B-B14F-4D97-AF65-F5344CB8AC3E}">
        <p14:creationId xmlns:p14="http://schemas.microsoft.com/office/powerpoint/2010/main" val="40491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F0A5sguY4Kmsjvwf2jmtll0zGXX4sw45rTj4AJrqYs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F0A5sguY4Kmsjvwf2jmtll0zGXX4sw45rTj4AJrqYs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F0A5sguY4Kmsjvwf2jmtll0zGXX4sw45rTj4AJrqYs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F0A5sguY4Kmsjvwf2jmtll0zGXX4sw45rTj4AJrqYs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pc="-1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20718</TotalTime>
  <Words>5113</Words>
  <Application>Microsoft Office PowerPoint</Application>
  <PresentationFormat>사용자 지정</PresentationFormat>
  <Paragraphs>2042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2" baseType="lpstr">
      <vt:lpstr>Nanum Gothic</vt:lpstr>
      <vt:lpstr>굴림</vt:lpstr>
      <vt:lpstr>굴림</vt:lpstr>
      <vt:lpstr>나눔고딕</vt:lpstr>
      <vt:lpstr>나눔고딕, NanumGothic</vt:lpstr>
      <vt:lpstr>맑은 고딕</vt:lpstr>
      <vt:lpstr>Arial</vt:lpstr>
      <vt:lpstr>Calibri</vt:lpstr>
      <vt:lpstr>Segoe UI</vt:lpstr>
      <vt:lpstr>Wingdings</vt:lpstr>
      <vt:lpstr>Office 테마</vt:lpstr>
      <vt:lpstr>동산/홈쇼핑 상품 페이지 기획</vt:lpstr>
      <vt:lpstr>PowerPoint 프레젠테이션</vt:lpstr>
      <vt:lpstr>기획의도 및 기본정책</vt:lpstr>
      <vt:lpstr>대출 신청서</vt:lpstr>
      <vt:lpstr>대출 검색 공통</vt:lpstr>
      <vt:lpstr>대출 / 대출 관리</vt:lpstr>
      <vt:lpstr>관리자페이지 / 대출관리 / 상품세팅 (동산담보)</vt:lpstr>
      <vt:lpstr>관리자페이지 / 대출관리 / 상품세팅 (동산담보)</vt:lpstr>
      <vt:lpstr>관리자페이지 / 대출관리 / 상품세팅 (동산담보)</vt:lpstr>
      <vt:lpstr>관리자페이지 / 대출관리 / 상품세팅(홈쇼핑)</vt:lpstr>
      <vt:lpstr>관리자페이지 / 대출관리 / 상품세팅 (홈쇼핑)</vt:lpstr>
      <vt:lpstr>관리자페이지 / 대출관리 / 상품세팅 (홈쇼핑)</vt:lpstr>
      <vt:lpstr>서비스 페이지 / GNB 메뉴</vt:lpstr>
      <vt:lpstr>동산담보 상품 리스트 페이지</vt:lpstr>
      <vt:lpstr>동산담보 상품 리스트 썸네일</vt:lpstr>
      <vt:lpstr>동산담보/홈쇼핑 상세 정보</vt:lpstr>
      <vt:lpstr>동산담보/홈쇼핑 상세 정보</vt:lpstr>
      <vt:lpstr>동산담보/홈쇼핑 상세 정보</vt:lpstr>
      <vt:lpstr>동산담보/홈쇼핑 상세 정보</vt:lpstr>
      <vt:lpstr>동산담보/홈쇼핑 상세 정보</vt:lpstr>
      <vt:lpstr>통합회원 프로세스</vt:lpstr>
      <vt:lpstr>동산담보, 홈쇼핑 상품 가이드</vt:lpstr>
      <vt:lpstr>상품 리스트 검색</vt:lpstr>
      <vt:lpstr>상품 리스트 검색</vt:lpstr>
      <vt:lpstr>동산담보/홈쇼핑 상세 정보</vt:lpstr>
      <vt:lpstr>동산담보/홈쇼핑 상세 정보</vt:lpstr>
      <vt:lpstr>동산담보/홈쇼핑 상세 정보</vt:lpstr>
      <vt:lpstr>동산담보/홈쇼핑 상세 정보</vt:lpstr>
      <vt:lpstr>오픈마켓</vt:lpstr>
      <vt:lpstr>통합회원 프로세스</vt:lpstr>
      <vt:lpstr>투게더펀딩 데이터</vt:lpstr>
      <vt:lpstr>투게더펀딩 데이터</vt:lpstr>
      <vt:lpstr>투게더펀딩 데이터</vt:lpstr>
      <vt:lpstr>투게더펀딩 데이터</vt:lpstr>
      <vt:lpstr>나의 정보</vt:lpstr>
      <vt:lpstr>나의 정보</vt:lpstr>
      <vt:lpstr>나의 정보</vt:lpstr>
      <vt:lpstr>나의 정보</vt:lpstr>
      <vt:lpstr>나의 정보</vt:lpstr>
      <vt:lpstr>나의 정보</vt:lpstr>
      <vt:lpstr>나의 정보</vt:lpstr>
      <vt:lpstr>나의 정보</vt:lpstr>
      <vt:lpstr>나의 정보</vt:lpstr>
      <vt:lpstr>나의 정보</vt:lpstr>
      <vt:lpstr>PowerPoint 프레젠테이션</vt:lpstr>
      <vt:lpstr>대출/대출자등록</vt:lpstr>
      <vt:lpstr>대출/대출상품조회</vt:lpstr>
      <vt:lpstr>대출/대출상품수정</vt:lpstr>
      <vt:lpstr>대출/자금집행</vt:lpstr>
      <vt:lpstr>투자/투자취소처리,투자내역조회,선투자등록</vt:lpstr>
      <vt:lpstr>투자/투자자정보리스트</vt:lpstr>
      <vt:lpstr>예치금/투자자예치금내역</vt:lpstr>
      <vt:lpstr>예치금/대출예치금내역</vt:lpstr>
      <vt:lpstr>상환/대출자납입관리</vt:lpstr>
      <vt:lpstr>상환/대출자이자납입처리</vt:lpstr>
      <vt:lpstr>상환/대출이자집행</vt:lpstr>
      <vt:lpstr>상환/투자자이자지급처리</vt:lpstr>
      <vt:lpstr>상환/대출중도상환처리</vt:lpstr>
      <vt:lpstr>상환/대출일부상환처리</vt:lpstr>
      <vt:lpstr>상환/상환내역리스트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HONG</cp:lastModifiedBy>
  <cp:revision>1770</cp:revision>
  <cp:lastPrinted>2017-07-14T05:59:25Z</cp:lastPrinted>
  <dcterms:created xsi:type="dcterms:W3CDTF">2006-10-05T04:04:58Z</dcterms:created>
  <dcterms:modified xsi:type="dcterms:W3CDTF">2018-02-23T05:27:11Z</dcterms:modified>
</cp:coreProperties>
</file>