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2" r:id="rId7"/>
    <p:sldId id="273" r:id="rId8"/>
    <p:sldId id="270" r:id="rId9"/>
    <p:sldId id="271" r:id="rId10"/>
    <p:sldId id="264" r:id="rId11"/>
    <p:sldId id="269" r:id="rId12"/>
    <p:sldId id="265" r:id="rId13"/>
    <p:sldId id="266" r:id="rId14"/>
    <p:sldId id="263" r:id="rId15"/>
    <p:sldId id="259" r:id="rId16"/>
    <p:sldId id="260" r:id="rId17"/>
    <p:sldId id="262"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C2B309-5F77-440E-9D40-6417BE862B72}"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189517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C2B309-5F77-440E-9D40-6417BE862B72}"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122020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C2B309-5F77-440E-9D40-6417BE862B72}"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307341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C2B309-5F77-440E-9D40-6417BE862B72}"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414686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C2B309-5F77-440E-9D40-6417BE862B72}"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261643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C2B309-5F77-440E-9D40-6417BE862B72}"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3960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C2B309-5F77-440E-9D40-6417BE862B72}"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3271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C2B309-5F77-440E-9D40-6417BE862B72}"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144245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2B309-5F77-440E-9D40-6417BE862B72}"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113318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C2B309-5F77-440E-9D40-6417BE862B72}"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86717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C2B309-5F77-440E-9D40-6417BE862B72}"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D393-23B0-4087-B2F0-5D82651FF295}" type="slidenum">
              <a:rPr lang="en-US" smtClean="0"/>
              <a:t>‹#›</a:t>
            </a:fld>
            <a:endParaRPr lang="en-US"/>
          </a:p>
        </p:txBody>
      </p:sp>
    </p:spTree>
    <p:extLst>
      <p:ext uri="{BB962C8B-B14F-4D97-AF65-F5344CB8AC3E}">
        <p14:creationId xmlns:p14="http://schemas.microsoft.com/office/powerpoint/2010/main" val="8390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2B309-5F77-440E-9D40-6417BE862B72}" type="datetimeFigureOut">
              <a:rPr lang="en-US" smtClean="0"/>
              <a:t>4/25/2018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3D393-23B0-4087-B2F0-5D82651FF295}" type="slidenum">
              <a:rPr lang="en-US" smtClean="0"/>
              <a:t>‹#›</a:t>
            </a:fld>
            <a:endParaRPr lang="en-US"/>
          </a:p>
        </p:txBody>
      </p:sp>
    </p:spTree>
    <p:extLst>
      <p:ext uri="{BB962C8B-B14F-4D97-AF65-F5344CB8AC3E}">
        <p14:creationId xmlns:p14="http://schemas.microsoft.com/office/powerpoint/2010/main" val="412420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www.census.gov/data/visualizations.html" TargetMode="External"/><Relationship Id="rId13" Type="http://schemas.openxmlformats.org/officeDocument/2006/relationships/hyperlink" Target="http://freakonomics.com/hours/" TargetMode="External"/><Relationship Id="rId3" Type="http://schemas.openxmlformats.org/officeDocument/2006/relationships/hyperlink" Target="http://simplystatistics.org/" TargetMode="External"/><Relationship Id="rId7" Type="http://schemas.openxmlformats.org/officeDocument/2006/relationships/hyperlink" Target="http://www.nytimes.com/upshot/" TargetMode="External"/><Relationship Id="rId12" Type="http://schemas.openxmlformats.org/officeDocument/2006/relationships/hyperlink" Target="http://www.cas.miamioh.edu/statsandstories/" TargetMode="External"/><Relationship Id="rId2" Type="http://schemas.openxmlformats.org/officeDocument/2006/relationships/hyperlink" Target="http://fivethirtyeight.com/" TargetMode="External"/><Relationship Id="rId1" Type="http://schemas.openxmlformats.org/officeDocument/2006/relationships/slideLayout" Target="../slideLayouts/slideLayout4.xml"/><Relationship Id="rId6" Type="http://schemas.openxmlformats.org/officeDocument/2006/relationships/hyperlink" Target="http://www.senseaboutscienceusa.org/stats/" TargetMode="External"/><Relationship Id="rId11" Type="http://schemas.openxmlformats.org/officeDocument/2006/relationships/hyperlink" Target="https://soundcloud.com/nssd-podcast" TargetMode="External"/><Relationship Id="rId5" Type="http://schemas.openxmlformats.org/officeDocument/2006/relationships/hyperlink" Target="http://www.amstat.org/asa/what-is-statistics.aspx" TargetMode="External"/><Relationship Id="rId15" Type="http://schemas.openxmlformats.org/officeDocument/2006/relationships/hyperlink" Target="https://itunes.apple.com/us/podcast/the-effort-report/id1133375717?mt=2" TargetMode="External"/><Relationship Id="rId10" Type="http://schemas.openxmlformats.org/officeDocument/2006/relationships/hyperlink" Target="http://junkcharts.typepad.com/" TargetMode="External"/><Relationship Id="rId4" Type="http://schemas.openxmlformats.org/officeDocument/2006/relationships/hyperlink" Target="http://andrewgelman.com/" TargetMode="External"/><Relationship Id="rId9" Type="http://schemas.openxmlformats.org/officeDocument/2006/relationships/hyperlink" Target="http://www.gapminder.org/" TargetMode="External"/><Relationship Id="rId14" Type="http://schemas.openxmlformats.org/officeDocument/2006/relationships/hyperlink" Target="http://www.bbc.co.uk/programmes/p02nrss1/episodes/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ience.sciencemag.org/content/347/6228/1314.fu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ience.sciencemag.org/content/347/6228/1314.fu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529290"/>
          </a:xfrm>
        </p:spPr>
        <p:txBody>
          <a:bodyPr>
            <a:normAutofit/>
          </a:bodyPr>
          <a:lstStyle/>
          <a:p>
            <a:r>
              <a:rPr lang="en-US" dirty="0"/>
              <a:t>A Few Closing Thoughts</a:t>
            </a:r>
            <a:br>
              <a:rPr lang="en-US" dirty="0"/>
            </a:br>
            <a:br>
              <a:rPr lang="en-US" dirty="0"/>
            </a:br>
            <a:r>
              <a:rPr lang="en-US" dirty="0"/>
              <a:t>Draw pictures</a:t>
            </a:r>
            <a:br>
              <a:rPr lang="en-US" dirty="0"/>
            </a:br>
            <a:r>
              <a:rPr lang="en-US" dirty="0"/>
              <a:t>Build Models</a:t>
            </a:r>
            <a:br>
              <a:rPr lang="en-US" dirty="0"/>
            </a:br>
            <a:r>
              <a:rPr lang="en-US" dirty="0"/>
              <a:t>Embrace Uncertainty</a:t>
            </a:r>
          </a:p>
        </p:txBody>
      </p:sp>
    </p:spTree>
    <p:extLst>
      <p:ext uri="{BB962C8B-B14F-4D97-AF65-F5344CB8AC3E}">
        <p14:creationId xmlns:p14="http://schemas.microsoft.com/office/powerpoint/2010/main" val="303491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redditmedia.com/pXS0QLco93Cx15cUSLf-y7Ks0HLGbqtRK9UcJBgkQ1s.jpg?w=605&amp;s=a2b260e880d1fec0f4b42895ed51339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09505"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1829" y="6395158"/>
            <a:ext cx="6001515" cy="369332"/>
          </a:xfrm>
          <a:prstGeom prst="rect">
            <a:avLst/>
          </a:prstGeom>
        </p:spPr>
        <p:txBody>
          <a:bodyPr wrap="none">
            <a:spAutoFit/>
          </a:bodyPr>
          <a:lstStyle/>
          <a:p>
            <a:r>
              <a:rPr lang="en-US" dirty="0">
                <a:solidFill>
                  <a:srgbClr val="FF0000"/>
                </a:solidFill>
              </a:rPr>
              <a:t>http://www.rossmanchance.com/artist/proceedings/cobb.pdf</a:t>
            </a:r>
          </a:p>
        </p:txBody>
      </p:sp>
    </p:spTree>
    <p:extLst>
      <p:ext uri="{BB962C8B-B14F-4D97-AF65-F5344CB8AC3E}">
        <p14:creationId xmlns:p14="http://schemas.microsoft.com/office/powerpoint/2010/main" val="383993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redditmedia.com/pXS0QLco93Cx15cUSLf-y7Ks0HLGbqtRK9UcJBgkQ1s.jpg?w=605&amp;s=a2b260e880d1fec0f4b42895ed51339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0950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367748" y="365125"/>
            <a:ext cx="4986051" cy="5771270"/>
          </a:xfrm>
        </p:spPr>
        <p:txBody>
          <a:bodyPr>
            <a:normAutofit/>
          </a:bodyPr>
          <a:lstStyle/>
          <a:p>
            <a:r>
              <a:rPr lang="en-US" dirty="0"/>
              <a:t>I’m trying to </a:t>
            </a:r>
            <a:r>
              <a:rPr lang="en-US" dirty="0">
                <a:solidFill>
                  <a:srgbClr val="FF0000"/>
                </a:solidFill>
              </a:rPr>
              <a:t>systematically</a:t>
            </a:r>
            <a:r>
              <a:rPr lang="en-US" dirty="0"/>
              <a:t> pay attention to you.</a:t>
            </a:r>
            <a:br>
              <a:rPr lang="en-US" dirty="0"/>
            </a:br>
            <a:endParaRPr lang="en-US" dirty="0"/>
          </a:p>
        </p:txBody>
      </p:sp>
      <p:sp>
        <p:nvSpPr>
          <p:cNvPr id="8" name="Rectangle 7"/>
          <p:cNvSpPr/>
          <p:nvPr/>
        </p:nvSpPr>
        <p:spPr>
          <a:xfrm>
            <a:off x="6091829" y="6395158"/>
            <a:ext cx="6001515" cy="369332"/>
          </a:xfrm>
          <a:prstGeom prst="rect">
            <a:avLst/>
          </a:prstGeom>
        </p:spPr>
        <p:txBody>
          <a:bodyPr wrap="none">
            <a:spAutoFit/>
          </a:bodyPr>
          <a:lstStyle/>
          <a:p>
            <a:r>
              <a:rPr lang="en-US" dirty="0">
                <a:solidFill>
                  <a:srgbClr val="FF0000"/>
                </a:solidFill>
              </a:rPr>
              <a:t>http://www.rossmanchance.com/artist/proceedings/cobb.pdf</a:t>
            </a:r>
          </a:p>
        </p:txBody>
      </p:sp>
    </p:spTree>
    <p:extLst>
      <p:ext uri="{BB962C8B-B14F-4D97-AF65-F5344CB8AC3E}">
        <p14:creationId xmlns:p14="http://schemas.microsoft.com/office/powerpoint/2010/main" val="61843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redditmedia.com/pXS0QLco93Cx15cUSLf-y7Ks0HLGbqtRK9UcJBgkQ1s.jpg?w=605&amp;s=a2b260e880d1fec0f4b42895ed51339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0950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367748" y="365125"/>
            <a:ext cx="4986051" cy="5771270"/>
          </a:xfrm>
        </p:spPr>
        <p:txBody>
          <a:bodyPr>
            <a:normAutofit/>
          </a:bodyPr>
          <a:lstStyle/>
          <a:p>
            <a:r>
              <a:rPr lang="en-US" dirty="0"/>
              <a:t>I’m trying to emphasize things you’ve done well and things you can fix.</a:t>
            </a:r>
            <a:br>
              <a:rPr lang="en-US" dirty="0"/>
            </a:br>
            <a:br>
              <a:rPr lang="en-US" dirty="0"/>
            </a:br>
            <a:endParaRPr lang="en-US" dirty="0"/>
          </a:p>
        </p:txBody>
      </p:sp>
      <p:sp>
        <p:nvSpPr>
          <p:cNvPr id="8" name="Rectangle 7"/>
          <p:cNvSpPr/>
          <p:nvPr/>
        </p:nvSpPr>
        <p:spPr>
          <a:xfrm>
            <a:off x="6091829" y="6395158"/>
            <a:ext cx="6001515" cy="369332"/>
          </a:xfrm>
          <a:prstGeom prst="rect">
            <a:avLst/>
          </a:prstGeom>
        </p:spPr>
        <p:txBody>
          <a:bodyPr wrap="none">
            <a:spAutoFit/>
          </a:bodyPr>
          <a:lstStyle/>
          <a:p>
            <a:r>
              <a:rPr lang="en-US" dirty="0">
                <a:solidFill>
                  <a:srgbClr val="FF0000"/>
                </a:solidFill>
              </a:rPr>
              <a:t>http://www.rossmanchance.com/artist/proceedings/cobb.pdf</a:t>
            </a:r>
          </a:p>
        </p:txBody>
      </p:sp>
    </p:spTree>
    <p:extLst>
      <p:ext uri="{BB962C8B-B14F-4D97-AF65-F5344CB8AC3E}">
        <p14:creationId xmlns:p14="http://schemas.microsoft.com/office/powerpoint/2010/main" val="184295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redditmedia.com/pXS0QLco93Cx15cUSLf-y7Ks0HLGbqtRK9UcJBgkQ1s.jpg?w=605&amp;s=a2b260e880d1fec0f4b42895ed51339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0950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367748" y="365125"/>
            <a:ext cx="4986051" cy="5771270"/>
          </a:xfrm>
        </p:spPr>
        <p:txBody>
          <a:bodyPr>
            <a:normAutofit fontScale="90000"/>
          </a:bodyPr>
          <a:lstStyle/>
          <a:p>
            <a:r>
              <a:rPr lang="en-US" dirty="0"/>
              <a:t>I’m trying to emphasize things done well and things you can fix.</a:t>
            </a:r>
            <a:br>
              <a:rPr lang="en-US" dirty="0"/>
            </a:br>
            <a:br>
              <a:rPr lang="en-US" dirty="0"/>
            </a:br>
            <a:r>
              <a:rPr lang="en-US" dirty="0"/>
              <a:t>I’m trying to make it safe to screw up.</a:t>
            </a:r>
            <a:br>
              <a:rPr lang="en-US" dirty="0"/>
            </a:br>
            <a:br>
              <a:rPr lang="en-US" dirty="0"/>
            </a:br>
            <a:r>
              <a:rPr lang="en-US" dirty="0"/>
              <a:t>And I’m abandoning </a:t>
            </a:r>
            <a:r>
              <a:rPr lang="en-US" i="1" dirty="0"/>
              <a:t>fairness</a:t>
            </a:r>
            <a:r>
              <a:rPr lang="en-US" dirty="0"/>
              <a:t> in favor of assessing your work in your context.</a:t>
            </a:r>
          </a:p>
        </p:txBody>
      </p:sp>
      <p:sp>
        <p:nvSpPr>
          <p:cNvPr id="8" name="Rectangle 7"/>
          <p:cNvSpPr/>
          <p:nvPr/>
        </p:nvSpPr>
        <p:spPr>
          <a:xfrm>
            <a:off x="6091829" y="6395158"/>
            <a:ext cx="6001515" cy="369332"/>
          </a:xfrm>
          <a:prstGeom prst="rect">
            <a:avLst/>
          </a:prstGeom>
        </p:spPr>
        <p:txBody>
          <a:bodyPr wrap="none">
            <a:spAutoFit/>
          </a:bodyPr>
          <a:lstStyle/>
          <a:p>
            <a:r>
              <a:rPr lang="en-US" dirty="0">
                <a:solidFill>
                  <a:srgbClr val="FF0000"/>
                </a:solidFill>
              </a:rPr>
              <a:t>http://www.rossmanchance.com/artist/proceedings/cobb.pdf</a:t>
            </a:r>
          </a:p>
        </p:txBody>
      </p:sp>
    </p:spTree>
    <p:extLst>
      <p:ext uri="{BB962C8B-B14F-4D97-AF65-F5344CB8AC3E}">
        <p14:creationId xmlns:p14="http://schemas.microsoft.com/office/powerpoint/2010/main" val="20071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Recommendations</a:t>
            </a:r>
          </a:p>
        </p:txBody>
      </p:sp>
      <p:sp>
        <p:nvSpPr>
          <p:cNvPr id="4" name="Content Placeholder 3"/>
          <p:cNvSpPr>
            <a:spLocks noGrp="1"/>
          </p:cNvSpPr>
          <p:nvPr>
            <p:ph sz="half" idx="1"/>
          </p:nvPr>
        </p:nvSpPr>
        <p:spPr/>
        <p:txBody>
          <a:bodyPr>
            <a:normAutofit fontScale="92500" lnSpcReduction="10000"/>
          </a:bodyPr>
          <a:lstStyle/>
          <a:p>
            <a:r>
              <a:rPr lang="en-US" dirty="0">
                <a:hlinkClick r:id="rId2"/>
              </a:rPr>
              <a:t>Five Thirty Eight</a:t>
            </a:r>
            <a:endParaRPr lang="en-US" dirty="0"/>
          </a:p>
          <a:p>
            <a:r>
              <a:rPr lang="en-US" dirty="0">
                <a:hlinkClick r:id="rId3"/>
              </a:rPr>
              <a:t>Simply Statistics</a:t>
            </a:r>
            <a:endParaRPr lang="en-US" dirty="0"/>
          </a:p>
          <a:p>
            <a:r>
              <a:rPr lang="en-US" dirty="0">
                <a:hlinkClick r:id="rId4"/>
              </a:rPr>
              <a:t>Statistical Model, Causal Inference and Social Science</a:t>
            </a:r>
            <a:endParaRPr lang="en-US" dirty="0"/>
          </a:p>
          <a:p>
            <a:r>
              <a:rPr lang="en-US" dirty="0">
                <a:hlinkClick r:id="rId5"/>
              </a:rPr>
              <a:t>American Statistical Association</a:t>
            </a:r>
          </a:p>
          <a:p>
            <a:r>
              <a:rPr lang="en-US" dirty="0">
                <a:hlinkClick r:id="rId6"/>
              </a:rPr>
              <a:t>STATS at Sense about Science</a:t>
            </a:r>
            <a:endParaRPr lang="en-US" dirty="0"/>
          </a:p>
          <a:p>
            <a:r>
              <a:rPr lang="en-US" dirty="0">
                <a:hlinkClick r:id="rId7"/>
              </a:rPr>
              <a:t>NY Times Upshot</a:t>
            </a:r>
            <a:endParaRPr lang="en-US" dirty="0"/>
          </a:p>
          <a:p>
            <a:r>
              <a:rPr lang="en-US" dirty="0">
                <a:hlinkClick r:id="rId8"/>
              </a:rPr>
              <a:t>Visualizations</a:t>
            </a:r>
            <a:endParaRPr lang="en-US" dirty="0"/>
          </a:p>
          <a:p>
            <a:r>
              <a:rPr lang="en-US" dirty="0">
                <a:hlinkClick r:id="rId9"/>
              </a:rPr>
              <a:t>Gapminder</a:t>
            </a:r>
            <a:endParaRPr lang="en-US" dirty="0"/>
          </a:p>
          <a:p>
            <a:r>
              <a:rPr lang="en-US" dirty="0">
                <a:hlinkClick r:id="rId10"/>
              </a:rPr>
              <a:t>Junkcharts</a:t>
            </a:r>
            <a:endParaRPr lang="en-US" dirty="0"/>
          </a:p>
          <a:p>
            <a:endParaRPr lang="en-US" dirty="0"/>
          </a:p>
        </p:txBody>
      </p:sp>
      <p:sp>
        <p:nvSpPr>
          <p:cNvPr id="5" name="Content Placeholder 4"/>
          <p:cNvSpPr>
            <a:spLocks noGrp="1"/>
          </p:cNvSpPr>
          <p:nvPr>
            <p:ph sz="half" idx="2"/>
          </p:nvPr>
        </p:nvSpPr>
        <p:spPr/>
        <p:txBody>
          <a:bodyPr>
            <a:normAutofit fontScale="92500" lnSpcReduction="10000"/>
          </a:bodyPr>
          <a:lstStyle/>
          <a:p>
            <a:r>
              <a:rPr lang="en-US" sz="3200" dirty="0"/>
              <a:t>Podcasts:</a:t>
            </a:r>
            <a:br>
              <a:rPr lang="en-US" sz="3200" dirty="0"/>
            </a:br>
            <a:r>
              <a:rPr lang="en-US" dirty="0">
                <a:hlinkClick r:id="rId11"/>
              </a:rPr>
              <a:t>Not So Standard Deviations</a:t>
            </a:r>
            <a:br>
              <a:rPr lang="en-US" dirty="0"/>
            </a:br>
            <a:r>
              <a:rPr lang="en-US" dirty="0">
                <a:hlinkClick r:id="rId12"/>
              </a:rPr>
              <a:t>Stats + Stories</a:t>
            </a:r>
            <a:br>
              <a:rPr lang="en-US" dirty="0"/>
            </a:br>
            <a:r>
              <a:rPr lang="en-US" dirty="0">
                <a:hlinkClick r:id="rId13"/>
              </a:rPr>
              <a:t>Freakonomics</a:t>
            </a:r>
            <a:br>
              <a:rPr lang="en-US" dirty="0"/>
            </a:br>
            <a:r>
              <a:rPr lang="en-US" dirty="0">
                <a:hlinkClick r:id="rId14"/>
              </a:rPr>
              <a:t>More or Less: Behind the Stats</a:t>
            </a:r>
            <a:br>
              <a:rPr lang="en-US" dirty="0"/>
            </a:br>
            <a:r>
              <a:rPr lang="en-US" dirty="0">
                <a:hlinkClick r:id="rId15"/>
              </a:rPr>
              <a:t>The Effort Report</a:t>
            </a:r>
            <a:endParaRPr lang="en-US" dirty="0"/>
          </a:p>
          <a:p>
            <a:r>
              <a:rPr lang="en-US" dirty="0"/>
              <a:t>Twitter:</a:t>
            </a:r>
            <a:br>
              <a:rPr lang="en-US" dirty="0"/>
            </a:br>
            <a:r>
              <a:rPr lang="en-US" dirty="0"/>
              <a:t>@</a:t>
            </a:r>
            <a:r>
              <a:rPr lang="en-US" dirty="0" err="1"/>
              <a:t>thomaselove</a:t>
            </a:r>
            <a:r>
              <a:rPr lang="en-US" dirty="0"/>
              <a:t> @</a:t>
            </a:r>
            <a:r>
              <a:rPr lang="en-US" dirty="0" err="1"/>
              <a:t>EdwardTufte</a:t>
            </a:r>
            <a:r>
              <a:rPr lang="en-US" dirty="0"/>
              <a:t> @NateSilver538 @</a:t>
            </a:r>
            <a:r>
              <a:rPr lang="en-US" dirty="0" err="1"/>
              <a:t>askdrstats</a:t>
            </a:r>
            <a:r>
              <a:rPr lang="en-US" dirty="0"/>
              <a:t> @</a:t>
            </a:r>
            <a:r>
              <a:rPr lang="en-US" dirty="0" err="1"/>
              <a:t>jtleek</a:t>
            </a:r>
            <a:r>
              <a:rPr lang="en-US" dirty="0"/>
              <a:t> @</a:t>
            </a:r>
            <a:r>
              <a:rPr lang="en-US" dirty="0" err="1"/>
              <a:t>rdpeng</a:t>
            </a:r>
            <a:r>
              <a:rPr lang="en-US" dirty="0"/>
              <a:t> @</a:t>
            </a:r>
            <a:r>
              <a:rPr lang="en-US" dirty="0" err="1"/>
              <a:t>RLangTip</a:t>
            </a:r>
            <a:r>
              <a:rPr lang="en-US" dirty="0"/>
              <a:t> @</a:t>
            </a:r>
            <a:r>
              <a:rPr lang="en-US" dirty="0" err="1"/>
              <a:t>rstudiotips</a:t>
            </a:r>
            <a:r>
              <a:rPr lang="en-US" dirty="0"/>
              <a:t> @</a:t>
            </a:r>
            <a:r>
              <a:rPr lang="en-US" dirty="0" err="1"/>
              <a:t>JennyBryan</a:t>
            </a:r>
            <a:r>
              <a:rPr lang="en-US" dirty="0"/>
              <a:t> @</a:t>
            </a:r>
            <a:r>
              <a:rPr lang="en-US" dirty="0" err="1"/>
              <a:t>hadleywickham</a:t>
            </a:r>
            <a:endParaRPr lang="en-US" dirty="0"/>
          </a:p>
        </p:txBody>
      </p:sp>
    </p:spTree>
    <p:extLst>
      <p:ext uri="{BB962C8B-B14F-4D97-AF65-F5344CB8AC3E}">
        <p14:creationId xmlns:p14="http://schemas.microsoft.com/office/powerpoint/2010/main" val="18961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 Data Science is</a:t>
            </a:r>
          </a:p>
        </p:txBody>
      </p:sp>
      <p:sp>
        <p:nvSpPr>
          <p:cNvPr id="3" name="Content Placeholder 2"/>
          <p:cNvSpPr>
            <a:spLocks noGrp="1"/>
          </p:cNvSpPr>
          <p:nvPr>
            <p:ph idx="1"/>
          </p:nvPr>
        </p:nvSpPr>
        <p:spPr/>
        <p:txBody>
          <a:bodyPr>
            <a:normAutofit/>
          </a:bodyPr>
          <a:lstStyle/>
          <a:p>
            <a:pPr marL="0" indent="0">
              <a:buNone/>
            </a:pPr>
            <a:r>
              <a:rPr lang="en-US" sz="5400" dirty="0"/>
              <a:t>… a science, not a branch of mathematics, but uses mathematical models as essential tools. </a:t>
            </a:r>
          </a:p>
          <a:p>
            <a:pPr marL="0" indent="0">
              <a:buNone/>
            </a:pPr>
            <a:endParaRPr lang="en-US" sz="5400" dirty="0"/>
          </a:p>
          <a:p>
            <a:pPr marL="0" indent="0" algn="r">
              <a:buNone/>
            </a:pPr>
            <a:r>
              <a:rPr lang="en-US" sz="5400" dirty="0"/>
              <a:t>(John Tukey)</a:t>
            </a:r>
          </a:p>
        </p:txBody>
      </p:sp>
    </p:spTree>
    <p:extLst>
      <p:ext uri="{BB962C8B-B14F-4D97-AF65-F5344CB8AC3E}">
        <p14:creationId xmlns:p14="http://schemas.microsoft.com/office/powerpoint/2010/main" val="404802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 Data Science is</a:t>
            </a:r>
          </a:p>
        </p:txBody>
      </p:sp>
      <p:sp>
        <p:nvSpPr>
          <p:cNvPr id="3" name="Content Placeholder 2"/>
          <p:cNvSpPr>
            <a:spLocks noGrp="1"/>
          </p:cNvSpPr>
          <p:nvPr>
            <p:ph idx="1"/>
          </p:nvPr>
        </p:nvSpPr>
        <p:spPr/>
        <p:txBody>
          <a:bodyPr>
            <a:noAutofit/>
          </a:bodyPr>
          <a:lstStyle/>
          <a:p>
            <a:pPr marL="0" indent="0">
              <a:buNone/>
            </a:pPr>
            <a:r>
              <a:rPr lang="en-US" sz="4400" dirty="0"/>
              <a:t>Statistics is an important tool in the data analysis/science toolbox. Statistics provides a coherent framework for thinking about random variation, and tools to partition data into signal and noise.</a:t>
            </a:r>
          </a:p>
          <a:p>
            <a:pPr marL="0" indent="0" algn="r">
              <a:buNone/>
            </a:pPr>
            <a:r>
              <a:rPr lang="en-US" sz="4400" dirty="0"/>
              <a:t>(Hadley Wickham)</a:t>
            </a:r>
            <a:endParaRPr lang="en-US" sz="6000" dirty="0"/>
          </a:p>
        </p:txBody>
      </p:sp>
    </p:spTree>
    <p:extLst>
      <p:ext uri="{BB962C8B-B14F-4D97-AF65-F5344CB8AC3E}">
        <p14:creationId xmlns:p14="http://schemas.microsoft.com/office/powerpoint/2010/main" val="19987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798"/>
          </a:xfrm>
        </p:spPr>
        <p:txBody>
          <a:bodyPr/>
          <a:lstStyle/>
          <a:p>
            <a:r>
              <a:rPr lang="en-US" dirty="0"/>
              <a:t>Statistics / Data Science is</a:t>
            </a:r>
          </a:p>
        </p:txBody>
      </p:sp>
      <p:sp>
        <p:nvSpPr>
          <p:cNvPr id="3" name="Content Placeholder 2"/>
          <p:cNvSpPr>
            <a:spLocks noGrp="1"/>
          </p:cNvSpPr>
          <p:nvPr>
            <p:ph idx="1"/>
          </p:nvPr>
        </p:nvSpPr>
        <p:spPr>
          <a:xfrm>
            <a:off x="838200" y="1156772"/>
            <a:ext cx="10515600" cy="5385696"/>
          </a:xfrm>
        </p:spPr>
        <p:txBody>
          <a:bodyPr>
            <a:noAutofit/>
          </a:bodyPr>
          <a:lstStyle/>
          <a:p>
            <a:pPr marL="0" indent="0">
              <a:buNone/>
            </a:pPr>
            <a:r>
              <a:rPr lang="en-US" sz="4000" dirty="0"/>
              <a:t>… more than just p values and how you get to them.</a:t>
            </a:r>
          </a:p>
          <a:p>
            <a:pPr marL="0" indent="0">
              <a:buNone/>
            </a:pPr>
            <a:r>
              <a:rPr lang="en-US" sz="4000" dirty="0"/>
              <a:t>In fact, </a:t>
            </a:r>
            <a:r>
              <a:rPr lang="en-US" sz="4000" dirty="0">
                <a:solidFill>
                  <a:srgbClr val="FF0000"/>
                </a:solidFill>
              </a:rPr>
              <a:t>forget</a:t>
            </a:r>
            <a:r>
              <a:rPr lang="en-US" sz="4000" dirty="0"/>
              <a:t> about null hypothesis significance testing entirely and concentrate instead on </a:t>
            </a:r>
          </a:p>
          <a:p>
            <a:pPr marL="0" indent="0" algn="ctr">
              <a:buNone/>
            </a:pPr>
            <a:r>
              <a:rPr lang="en-US" sz="4000" dirty="0"/>
              <a:t>embracing variation, </a:t>
            </a:r>
            <a:br>
              <a:rPr lang="en-US" sz="4000" dirty="0"/>
            </a:br>
            <a:r>
              <a:rPr lang="en-US" sz="4000" dirty="0"/>
              <a:t>exploring data and building models and </a:t>
            </a:r>
            <a:br>
              <a:rPr lang="en-US" sz="4000" dirty="0"/>
            </a:br>
            <a:r>
              <a:rPr lang="en-US" sz="4000" dirty="0"/>
              <a:t>studying the size of effects more meaningfully,</a:t>
            </a:r>
          </a:p>
          <a:p>
            <a:pPr marL="0" indent="0">
              <a:buNone/>
            </a:pPr>
            <a:r>
              <a:rPr lang="en-US" sz="4000" dirty="0"/>
              <a:t>even in the rare and unfortunate case where an important and binary decision “must” be made.</a:t>
            </a:r>
          </a:p>
        </p:txBody>
      </p:sp>
    </p:spTree>
    <p:extLst>
      <p:ext uri="{BB962C8B-B14F-4D97-AF65-F5344CB8AC3E}">
        <p14:creationId xmlns:p14="http://schemas.microsoft.com/office/powerpoint/2010/main" val="989267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 Data Science is</a:t>
            </a:r>
          </a:p>
        </p:txBody>
      </p:sp>
      <p:sp>
        <p:nvSpPr>
          <p:cNvPr id="3" name="Content Placeholder 2"/>
          <p:cNvSpPr>
            <a:spLocks noGrp="1"/>
          </p:cNvSpPr>
          <p:nvPr>
            <p:ph idx="1"/>
          </p:nvPr>
        </p:nvSpPr>
        <p:spPr/>
        <p:txBody>
          <a:bodyPr>
            <a:normAutofit/>
          </a:bodyPr>
          <a:lstStyle/>
          <a:p>
            <a:pPr marL="0" indent="0">
              <a:buNone/>
            </a:pPr>
            <a:r>
              <a:rPr lang="en-US" sz="4800" dirty="0"/>
              <a:t>… too important to be left to statisticians</a:t>
            </a:r>
          </a:p>
        </p:txBody>
      </p:sp>
    </p:spTree>
    <p:extLst>
      <p:ext uri="{BB962C8B-B14F-4D97-AF65-F5344CB8AC3E}">
        <p14:creationId xmlns:p14="http://schemas.microsoft.com/office/powerpoint/2010/main" val="176946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232" y="1852313"/>
            <a:ext cx="5801535" cy="3753374"/>
          </a:xfrm>
          <a:prstGeom prst="rect">
            <a:avLst/>
          </a:prstGeom>
        </p:spPr>
      </p:pic>
      <p:sp>
        <p:nvSpPr>
          <p:cNvPr id="4" name="Title 3"/>
          <p:cNvSpPr>
            <a:spLocks noGrp="1"/>
          </p:cNvSpPr>
          <p:nvPr>
            <p:ph type="title"/>
          </p:nvPr>
        </p:nvSpPr>
        <p:spPr/>
        <p:txBody>
          <a:bodyPr/>
          <a:lstStyle/>
          <a:p>
            <a:r>
              <a:rPr lang="en-US" dirty="0"/>
              <a:t>Well, draw </a:t>
            </a:r>
            <a:r>
              <a:rPr lang="en-US" u="sng" dirty="0"/>
              <a:t>good</a:t>
            </a:r>
            <a:r>
              <a:rPr lang="en-US" dirty="0"/>
              <a:t> pictures…</a:t>
            </a:r>
          </a:p>
        </p:txBody>
      </p:sp>
    </p:spTree>
    <p:extLst>
      <p:ext uri="{BB962C8B-B14F-4D97-AF65-F5344CB8AC3E}">
        <p14:creationId xmlns:p14="http://schemas.microsoft.com/office/powerpoint/2010/main" val="354378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693" y="509530"/>
            <a:ext cx="6436995" cy="6229350"/>
          </a:xfrm>
          <a:prstGeom prst="rect">
            <a:avLst/>
          </a:prstGeom>
        </p:spPr>
      </p:pic>
    </p:spTree>
    <p:extLst>
      <p:ext uri="{BB962C8B-B14F-4D97-AF65-F5344CB8AC3E}">
        <p14:creationId xmlns:p14="http://schemas.microsoft.com/office/powerpoint/2010/main" val="321036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02" y="795967"/>
            <a:ext cx="11284594" cy="5748051"/>
          </a:xfrm>
          <a:prstGeom prst="rect">
            <a:avLst/>
          </a:prstGeom>
        </p:spPr>
      </p:pic>
    </p:spTree>
    <p:extLst>
      <p:ext uri="{BB962C8B-B14F-4D97-AF65-F5344CB8AC3E}">
        <p14:creationId xmlns:p14="http://schemas.microsoft.com/office/powerpoint/2010/main" val="12879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e chart displaying the world's seven largest economies—the United States, the European Union, China, Japan, India, Brazil, and Ca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634" y="809740"/>
            <a:ext cx="5275742" cy="527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4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97" y="0"/>
            <a:ext cx="10058400" cy="625480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520" y="5643119"/>
            <a:ext cx="3637345" cy="1062105"/>
          </a:xfrm>
          <a:prstGeom prst="rect">
            <a:avLst/>
          </a:prstGeom>
        </p:spPr>
      </p:pic>
    </p:spTree>
    <p:extLst>
      <p:ext uri="{BB962C8B-B14F-4D97-AF65-F5344CB8AC3E}">
        <p14:creationId xmlns:p14="http://schemas.microsoft.com/office/powerpoint/2010/main" val="43156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286" y="937730"/>
            <a:ext cx="7771428" cy="5282539"/>
          </a:xfrm>
          <a:prstGeom prst="rect">
            <a:avLst/>
          </a:prstGeom>
        </p:spPr>
      </p:pic>
    </p:spTree>
    <p:extLst>
      <p:ext uri="{BB962C8B-B14F-4D97-AF65-F5344CB8AC3E}">
        <p14:creationId xmlns:p14="http://schemas.microsoft.com/office/powerpoint/2010/main" val="33590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1" y="468156"/>
            <a:ext cx="3373192" cy="5378852"/>
          </a:xfrm>
        </p:spPr>
        <p:txBody>
          <a:bodyPr>
            <a:normAutofit/>
          </a:bodyPr>
          <a:lstStyle/>
          <a:p>
            <a:r>
              <a:rPr lang="en-US" sz="3600" dirty="0"/>
              <a:t>Leek JT Peng RD</a:t>
            </a:r>
            <a:br>
              <a:rPr lang="en-US" sz="3600" dirty="0"/>
            </a:br>
            <a:br>
              <a:rPr lang="en-US" sz="3600" dirty="0"/>
            </a:br>
            <a:r>
              <a:rPr lang="en-US" b="1" dirty="0"/>
              <a:t>What is the question?</a:t>
            </a:r>
            <a:br>
              <a:rPr lang="en-US" b="1" dirty="0"/>
            </a:br>
            <a:br>
              <a:rPr lang="en-US" dirty="0"/>
            </a:br>
            <a:r>
              <a:rPr lang="en-US" i="1" dirty="0">
                <a:hlinkClick r:id="rId2"/>
              </a:rPr>
              <a:t>Science</a:t>
            </a:r>
            <a:r>
              <a:rPr lang="en-US" i="1" dirty="0"/>
              <a:t> </a:t>
            </a:r>
            <a:br>
              <a:rPr lang="en-US" i="1" dirty="0"/>
            </a:br>
            <a:r>
              <a:rPr lang="en-US" dirty="0"/>
              <a:t>2015-03-20</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0435" y="115910"/>
            <a:ext cx="7106699" cy="6457102"/>
          </a:xfrm>
          <a:prstGeom prst="rect">
            <a:avLst/>
          </a:prstGeom>
        </p:spPr>
      </p:pic>
    </p:spTree>
    <p:extLst>
      <p:ext uri="{BB962C8B-B14F-4D97-AF65-F5344CB8AC3E}">
        <p14:creationId xmlns:p14="http://schemas.microsoft.com/office/powerpoint/2010/main" val="413269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0" y="468156"/>
            <a:ext cx="11023243" cy="1515190"/>
          </a:xfrm>
        </p:spPr>
        <p:txBody>
          <a:bodyPr>
            <a:normAutofit/>
          </a:bodyPr>
          <a:lstStyle/>
          <a:p>
            <a:r>
              <a:rPr lang="en-US" sz="3600" dirty="0"/>
              <a:t>Leek JT Peng RD </a:t>
            </a:r>
            <a:r>
              <a:rPr lang="en-US" b="1" dirty="0"/>
              <a:t>What is the question?</a:t>
            </a:r>
            <a:br>
              <a:rPr lang="en-US" b="1" dirty="0"/>
            </a:br>
            <a:r>
              <a:rPr lang="en-US" i="1" dirty="0">
                <a:hlinkClick r:id="rId2"/>
              </a:rPr>
              <a:t>Science</a:t>
            </a:r>
            <a:r>
              <a:rPr lang="en-US" i="1" dirty="0"/>
              <a:t> </a:t>
            </a:r>
            <a:r>
              <a:rPr lang="en-US" dirty="0"/>
              <a:t>2015-03-20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590" y="2459866"/>
            <a:ext cx="11292163" cy="3515933"/>
          </a:xfrm>
          <a:prstGeom prst="rect">
            <a:avLst/>
          </a:prstGeom>
        </p:spPr>
      </p:pic>
    </p:spTree>
    <p:extLst>
      <p:ext uri="{BB962C8B-B14F-4D97-AF65-F5344CB8AC3E}">
        <p14:creationId xmlns:p14="http://schemas.microsoft.com/office/powerpoint/2010/main" val="364446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268</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 Few Closing Thoughts  Draw pictures Build Models Embrace Uncertainty</vt:lpstr>
      <vt:lpstr>Well, draw good pictures…</vt:lpstr>
      <vt:lpstr>PowerPoint Presentation</vt:lpstr>
      <vt:lpstr>PowerPoint Presentation</vt:lpstr>
      <vt:lpstr>PowerPoint Presentation</vt:lpstr>
      <vt:lpstr>PowerPoint Presentation</vt:lpstr>
      <vt:lpstr>PowerPoint Presentation</vt:lpstr>
      <vt:lpstr>Leek JT Peng RD  What is the question?  Science  2015-03-20</vt:lpstr>
      <vt:lpstr>Leek JT Peng RD What is the question? Science 2015-03-20</vt:lpstr>
      <vt:lpstr>PowerPoint Presentation</vt:lpstr>
      <vt:lpstr>I’m trying to systematically pay attention to you. </vt:lpstr>
      <vt:lpstr>I’m trying to emphasize things you’ve done well and things you can fix.  </vt:lpstr>
      <vt:lpstr>I’m trying to emphasize things done well and things you can fix.  I’m trying to make it safe to screw up.  And I’m abandoning fairness in favor of assessing your work in your context.</vt:lpstr>
      <vt:lpstr>Some Recommendations</vt:lpstr>
      <vt:lpstr>Statistics / Data Science is</vt:lpstr>
      <vt:lpstr>Statistics / Data Science is</vt:lpstr>
      <vt:lpstr>Statistics / Data Science is</vt:lpstr>
      <vt:lpstr>Statistics / Data Science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Closing Thoughts</dc:title>
  <dc:creator>Thomas Love</dc:creator>
  <cp:lastModifiedBy>Thomas</cp:lastModifiedBy>
  <cp:revision>7</cp:revision>
  <dcterms:created xsi:type="dcterms:W3CDTF">2017-04-27T15:42:51Z</dcterms:created>
  <dcterms:modified xsi:type="dcterms:W3CDTF">2018-04-26T03:49:26Z</dcterms:modified>
</cp:coreProperties>
</file>