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9" r:id="rId4"/>
    <p:sldId id="272" r:id="rId5"/>
    <p:sldId id="278" r:id="rId6"/>
    <p:sldId id="270" r:id="rId7"/>
    <p:sldId id="274" r:id="rId8"/>
    <p:sldId id="277" r:id="rId9"/>
    <p:sldId id="279" r:id="rId10"/>
  </p:sldIdLst>
  <p:sldSz cx="9144000" cy="6858000" type="screen4x3"/>
  <p:notesSz cx="6858000" cy="9144000"/>
  <p:embeddedFontLst>
    <p:embeddedFont>
      <p:font typeface="나눔명조" panose="020B0600000101010101" charset="-127"/>
      <p:regular r:id="rId13"/>
      <p:bold r:id="rId14"/>
    </p:embeddedFont>
    <p:embeddedFont>
      <p:font typeface="나눔손글씨 펜" panose="020B0600000101010101" charset="-127"/>
      <p:regular r:id="rId15"/>
    </p:embeddedFont>
    <p:embeddedFont>
      <p:font typeface="HyhwpEQ" panose="02030600000101010101" pitchFamily="18" charset="-127"/>
      <p:regular r:id="rId16"/>
    </p:embeddedFont>
    <p:embeddedFont>
      <p:font typeface="HY엽서M" panose="02030600000101010101" pitchFamily="18" charset="-127"/>
      <p:regular r:id="rId17"/>
    </p:embeddedFont>
    <p:embeddedFont>
      <p:font typeface="나눔고딕 ExtraBold" panose="020D0904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휴먼모음T" panose="02030504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99"/>
    <a:srgbClr val="009900"/>
    <a:srgbClr val="CCCC00"/>
    <a:srgbClr val="FF9999"/>
    <a:srgbClr val="FFD5D5"/>
    <a:srgbClr val="FFCC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37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i="0" u="none" strike="noStrike" baseline="0" dirty="0">
                <a:effectLst/>
                <a:latin typeface="HyhwpEQ" panose="02030600000101010101" pitchFamily="18" charset="-127"/>
                <a:ea typeface="HyhwpEQ" panose="02030600000101010101" pitchFamily="18" charset="-127"/>
                <a:cs typeface="Aharoni" panose="02010803020104030203" pitchFamily="2" charset="-79"/>
              </a:rPr>
              <a:t>나는 교통 수단을 이용할 때 최단 시간을 고려해서 교통수단을 정한다</a:t>
            </a:r>
            <a:r>
              <a:rPr lang="ko-KR" altLang="en-US" sz="1000" b="1" i="0" u="none" strike="noStrike" baseline="0" dirty="0">
                <a:latin typeface="HyhwpEQ" panose="02030600000101010101" pitchFamily="18" charset="-127"/>
                <a:ea typeface="HyhwpEQ" panose="02030600000101010101" pitchFamily="18" charset="-127"/>
                <a:cs typeface="Aharoni" panose="02010803020104030203" pitchFamily="2" charset="-79"/>
              </a:rPr>
              <a:t> </a:t>
            </a:r>
            <a:endParaRPr lang="ko-KR" altLang="en-US" sz="1000" b="1" dirty="0">
              <a:latin typeface="HyhwpEQ" panose="02030600000101010101" pitchFamily="18" charset="-127"/>
              <a:ea typeface="HyhwpEQ" panose="02030600000101010101" pitchFamily="18" charset="-127"/>
              <a:cs typeface="Aharoni" panose="02010803020104030203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그렇다</c:v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09-41BF-A994-2DB918E5E82E}"/>
              </c:ext>
            </c:extLst>
          </c:dPt>
          <c:cat>
            <c:strLit>
              <c:ptCount val="2"/>
              <c:pt idx="0">
                <c:v>예</c:v>
              </c:pt>
              <c:pt idx="1">
                <c:v>아니오</c:v>
              </c:pt>
            </c:strLit>
          </c:cat>
          <c:val>
            <c:numRef>
              <c:f>Sheet1!$K$268:$L$268</c:f>
              <c:numCache>
                <c:formatCode>General</c:formatCode>
                <c:ptCount val="2"/>
                <c:pt idx="0">
                  <c:v>226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9-41BF-A994-2DB918E5E82E}"/>
            </c:ext>
          </c:extLst>
        </c:ser>
        <c:ser>
          <c:idx val="1"/>
          <c:order val="1"/>
          <c:tx>
            <c:v>아니다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Sheet1!$K$1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09-41BF-A994-2DB918E5E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9"/>
        <c:axId val="757413519"/>
        <c:axId val="831634815"/>
      </c:barChart>
      <c:catAx>
        <c:axId val="7574135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1634815"/>
        <c:crosses val="autoZero"/>
        <c:auto val="1"/>
        <c:lblAlgn val="ctr"/>
        <c:lblOffset val="100"/>
        <c:noMultiLvlLbl val="0"/>
      </c:catAx>
      <c:valAx>
        <c:axId val="831634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741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600" dirty="0"/>
              <a:t>이동시 교통 수단</a:t>
            </a:r>
          </a:p>
        </c:rich>
      </c:tx>
      <c:layout>
        <c:manualLayout>
          <c:xMode val="edge"/>
          <c:yMode val="edge"/>
          <c:x val="0.14702228044499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22-48A8-82DE-77F742DF5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22-48A8-82DE-77F742DF5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22-48A8-82DE-77F742DF5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22-48A8-82DE-77F742DF5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22-48A8-82DE-77F742DF577E}"/>
              </c:ext>
            </c:extLst>
          </c:dPt>
          <c:dLbls>
            <c:dLbl>
              <c:idx val="0"/>
              <c:layout>
                <c:manualLayout>
                  <c:x val="0.11681136543014996"/>
                  <c:y val="-4.592422502870264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22-48A8-82DE-77F742DF577E}"/>
                </c:ext>
              </c:extLst>
            </c:dLbl>
            <c:dLbl>
              <c:idx val="2"/>
              <c:layout>
                <c:manualLayout>
                  <c:x val="-9.1554853985793216E-2"/>
                  <c:y val="1.836969001148097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22-48A8-82DE-77F742DF577E}"/>
                </c:ext>
              </c:extLst>
            </c:dLbl>
            <c:dLbl>
              <c:idx val="3"/>
              <c:layout>
                <c:manualLayout>
                  <c:x val="-0.20874604683045381"/>
                  <c:y val="-0.13513266218865658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61407198533497"/>
                      <c:h val="0.221172873160338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F22-48A8-82DE-77F742DF577E}"/>
                </c:ext>
              </c:extLst>
            </c:dLbl>
            <c:dLbl>
              <c:idx val="4"/>
              <c:layout>
                <c:manualLayout>
                  <c:x val="7.2612470402525595E-2"/>
                  <c:y val="-8.26636050516647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22-48A8-82DE-77F742DF577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항공기</c:v>
                </c:pt>
                <c:pt idx="1">
                  <c:v>자가용</c:v>
                </c:pt>
                <c:pt idx="2">
                  <c:v>고속철도(일반철도)</c:v>
                </c:pt>
                <c:pt idx="3">
                  <c:v>고속버스</c:v>
                </c:pt>
                <c:pt idx="4">
                  <c:v>선박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68.3</c:v>
                </c:pt>
                <c:pt idx="1">
                  <c:v>59.3</c:v>
                </c:pt>
                <c:pt idx="2">
                  <c:v>45.1</c:v>
                </c:pt>
                <c:pt idx="3">
                  <c:v>26.5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22-48A8-82DE-77F742DF57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998A-0339-481F-93F3-C39690D9015B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3A8-954A-46CC-BB3E-C8FDE1E6B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78E3-F8CD-4625-AD08-615DEA575471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455B-E299-4C10-9549-4DDD2870B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0B-FF9A-4387-8929-E819C7952C9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216596" y="659639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CopyrightⓒSunRiver</a:t>
            </a:r>
            <a:r>
              <a:rPr kumimoji="1" lang="en-US" altLang="ko-KR" sz="1100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leehyekang.blog.me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92342" y="2381749"/>
            <a:ext cx="2616422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교통 추세를 </a:t>
            </a:r>
            <a:endParaRPr lang="en-US" altLang="ko-KR" sz="3600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76444" y="3105834"/>
            <a:ext cx="323232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파악한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NUGU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7676" y="2043195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Skt</a:t>
            </a:r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develope</a:t>
            </a:r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NUGU  X Ulsan university(B-612)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6934" y="3933056"/>
            <a:ext cx="2776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[NUGU Play] </a:t>
            </a:r>
            <a:r>
              <a:rPr lang="ko-KR" altLang="en-US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개발 및 아이디어 공모전</a:t>
            </a:r>
            <a:endParaRPr lang="en-US" altLang="ko-KR" sz="1200" b="1" dirty="0">
              <a:ln>
                <a:solidFill>
                  <a:schemeClr val="tx1">
                    <a:alpha val="44000"/>
                  </a:schemeClr>
                </a:solidFill>
              </a:ln>
              <a:solidFill>
                <a:srgbClr val="009900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B-612</a:t>
            </a:r>
            <a:r>
              <a:rPr lang="ko-KR" altLang="en-US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팀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김종원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200" b="1" dirty="0" err="1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손현권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박민주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,</a:t>
            </a:r>
            <a:r>
              <a:rPr lang="ko-KR" altLang="en-US" sz="1200" b="1" dirty="0" err="1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권윤경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한민섭</a:t>
            </a:r>
            <a:r>
              <a:rPr lang="en-US" altLang="ko-KR" sz="1200" b="1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pPr algn="ctr"/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rot="10800000">
            <a:off x="1259632" y="5157192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259632" y="5229200"/>
            <a:ext cx="685923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6499" y="3429000"/>
            <a:ext cx="1872208" cy="40011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Contents </a:t>
            </a:r>
            <a:r>
              <a:rPr lang="ko-KR" altLang="en-US" sz="20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5616" y="4581128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01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배경 및 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0458" y="458112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02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예시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9596" y="458112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03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프로세스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5498" y="4581127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04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기대효과 및 발전방향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24ED76-BBA7-4018-893C-A8605A2E3C5A}"/>
              </a:ext>
            </a:extLst>
          </p:cNvPr>
          <p:cNvCxnSpPr/>
          <p:nvPr/>
        </p:nvCxnSpPr>
        <p:spPr>
          <a:xfrm>
            <a:off x="0" y="795706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7D373A-CB23-4DCE-8201-AC1A6E1C9400}"/>
              </a:ext>
            </a:extLst>
          </p:cNvPr>
          <p:cNvSpPr/>
          <p:nvPr/>
        </p:nvSpPr>
        <p:spPr>
          <a:xfrm>
            <a:off x="121292" y="324307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24C500-810B-4906-97CF-B98D2352BE71}"/>
              </a:ext>
            </a:extLst>
          </p:cNvPr>
          <p:cNvSpPr txBox="1"/>
          <p:nvPr/>
        </p:nvSpPr>
        <p:spPr>
          <a:xfrm>
            <a:off x="163036" y="301318"/>
            <a:ext cx="24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제안 배경 및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EA10D-DE51-45EE-82C9-F4CAF8375BB3}"/>
              </a:ext>
            </a:extLst>
          </p:cNvPr>
          <p:cNvSpPr txBox="1"/>
          <p:nvPr/>
        </p:nvSpPr>
        <p:spPr>
          <a:xfrm>
            <a:off x="949384" y="972133"/>
            <a:ext cx="136815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제안 배경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030E2-58F8-4532-9115-82D502C89FBE}"/>
              </a:ext>
            </a:extLst>
          </p:cNvPr>
          <p:cNvSpPr txBox="1"/>
          <p:nvPr/>
        </p:nvSpPr>
        <p:spPr>
          <a:xfrm>
            <a:off x="1396225" y="150316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99"/>
                </a:highlight>
              </a:rPr>
              <a:t>사람에게</a:t>
            </a:r>
            <a:r>
              <a:rPr lang="ko-KR" altLang="en-US" dirty="0"/>
              <a:t> 도움을 주는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>
                <a:highlight>
                  <a:srgbClr val="FFFF99"/>
                </a:highlight>
              </a:rPr>
              <a:t>교통 비서가 </a:t>
            </a:r>
            <a:r>
              <a:rPr lang="ko-KR" altLang="en-US" dirty="0"/>
              <a:t>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14DDB-4F8E-447C-998E-E628CECDD63B}"/>
              </a:ext>
            </a:extLst>
          </p:cNvPr>
          <p:cNvSpPr/>
          <p:nvPr/>
        </p:nvSpPr>
        <p:spPr>
          <a:xfrm>
            <a:off x="1360221" y="1625984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EA028C-3673-49FC-8850-75D34A926131}"/>
              </a:ext>
            </a:extLst>
          </p:cNvPr>
          <p:cNvSpPr txBox="1"/>
          <p:nvPr/>
        </p:nvSpPr>
        <p:spPr>
          <a:xfrm>
            <a:off x="971600" y="2554810"/>
            <a:ext cx="259228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생활 속 숨은 불편함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67964A-4CCB-4166-B46B-9EE02E010ADF}"/>
              </a:ext>
            </a:extLst>
          </p:cNvPr>
          <p:cNvSpPr txBox="1"/>
          <p:nvPr/>
        </p:nvSpPr>
        <p:spPr>
          <a:xfrm>
            <a:off x="1516948" y="3237254"/>
            <a:ext cx="57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 시간을 확실히 기억 못해서 다시 확인 하는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3B70B-05D5-4FAA-B7C1-596974D3AA4D}"/>
              </a:ext>
            </a:extLst>
          </p:cNvPr>
          <p:cNvSpPr txBox="1"/>
          <p:nvPr/>
        </p:nvSpPr>
        <p:spPr>
          <a:xfrm>
            <a:off x="1516948" y="38587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당일로 갑자기 어디 가는데 교통 정보를 확인해야 하는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CB0656-4277-42C6-AA5E-0EBF1BEAF72A}"/>
              </a:ext>
            </a:extLst>
          </p:cNvPr>
          <p:cNvSpPr/>
          <p:nvPr/>
        </p:nvSpPr>
        <p:spPr>
          <a:xfrm>
            <a:off x="1438947" y="3965665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8C26AB-0A19-44AD-90BA-B1309360AFD9}"/>
              </a:ext>
            </a:extLst>
          </p:cNvPr>
          <p:cNvSpPr/>
          <p:nvPr/>
        </p:nvSpPr>
        <p:spPr>
          <a:xfrm>
            <a:off x="1438947" y="3385916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D18F9EBD-2897-4A86-A3B3-BD7FE8B4B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176702"/>
              </p:ext>
            </p:extLst>
          </p:nvPr>
        </p:nvGraphicFramePr>
        <p:xfrm>
          <a:off x="6146268" y="4329845"/>
          <a:ext cx="2712822" cy="2123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38" name="Picture 14">
            <a:extLst>
              <a:ext uri="{FF2B5EF4-FFF2-40B4-BE49-F238E27FC236}">
                <a16:creationId xmlns:a16="http://schemas.microsoft.com/office/drawing/2014/main" id="{6E08DB77-4B4B-4D53-9178-E7754849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3" y="4309111"/>
            <a:ext cx="2862091" cy="21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E67783-2631-468D-B88F-DE62071C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29844"/>
            <a:ext cx="2784829" cy="21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9DDEE-ADC8-416C-A141-D77D1D7DBC35}"/>
              </a:ext>
            </a:extLst>
          </p:cNvPr>
          <p:cNvSpPr txBox="1"/>
          <p:nvPr/>
        </p:nvSpPr>
        <p:spPr>
          <a:xfrm>
            <a:off x="1321829" y="4559536"/>
            <a:ext cx="1094430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/>
              <a:t>그래서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F2FF987-F98B-4B29-B81B-2854A46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16" y="5096113"/>
            <a:ext cx="695422" cy="781159"/>
          </a:xfrm>
          <a:prstGeom prst="rect">
            <a:avLst/>
          </a:prstGeom>
        </p:spPr>
      </p:pic>
      <p:sp>
        <p:nvSpPr>
          <p:cNvPr id="22" name="구름 21">
            <a:extLst>
              <a:ext uri="{FF2B5EF4-FFF2-40B4-BE49-F238E27FC236}">
                <a16:creationId xmlns:a16="http://schemas.microsoft.com/office/drawing/2014/main" id="{107E7977-6554-4275-A89D-EC355C53A693}"/>
              </a:ext>
            </a:extLst>
          </p:cNvPr>
          <p:cNvSpPr/>
          <p:nvPr/>
        </p:nvSpPr>
        <p:spPr>
          <a:xfrm>
            <a:off x="7344320" y="5311527"/>
            <a:ext cx="1570332" cy="78483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C34A4-49CF-4B90-80D2-E8E4ED74C723}"/>
              </a:ext>
            </a:extLst>
          </p:cNvPr>
          <p:cNvSpPr txBox="1"/>
          <p:nvPr/>
        </p:nvSpPr>
        <p:spPr>
          <a:xfrm>
            <a:off x="193300" y="1236440"/>
            <a:ext cx="8771188" cy="3128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38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CF8EC37-8FFD-424F-81EF-3A420DE45F57}"/>
              </a:ext>
            </a:extLst>
          </p:cNvPr>
          <p:cNvSpPr txBox="1"/>
          <p:nvPr/>
        </p:nvSpPr>
        <p:spPr>
          <a:xfrm>
            <a:off x="3293995" y="928467"/>
            <a:ext cx="2016224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교통 시장의 추세</a:t>
            </a: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16C74D8C-533D-4268-97FB-AA645D741CDA}"/>
              </a:ext>
            </a:extLst>
          </p:cNvPr>
          <p:cNvSpPr/>
          <p:nvPr/>
        </p:nvSpPr>
        <p:spPr>
          <a:xfrm>
            <a:off x="3673899" y="1360515"/>
            <a:ext cx="1379703" cy="165791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B577B-ED38-478E-B68C-923BEC46D3F5}"/>
              </a:ext>
            </a:extLst>
          </p:cNvPr>
          <p:cNvSpPr txBox="1"/>
          <p:nvPr/>
        </p:nvSpPr>
        <p:spPr>
          <a:xfrm>
            <a:off x="2586598" y="4672883"/>
            <a:ext cx="4793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highlight>
                  <a:srgbClr val="FFFF99"/>
                </a:highlight>
              </a:rPr>
              <a:t>나</a:t>
            </a:r>
            <a:r>
              <a:rPr lang="ko-KR" altLang="en-US" sz="3200" dirty="0"/>
              <a:t>이 불문하고</a:t>
            </a:r>
            <a:endParaRPr lang="en-US" altLang="ko-KR" sz="3200" dirty="0"/>
          </a:p>
          <a:p>
            <a:r>
              <a:rPr lang="ko-KR" altLang="en-US" sz="3200" dirty="0">
                <a:highlight>
                  <a:srgbClr val="FFFF99"/>
                </a:highlight>
              </a:rPr>
              <a:t>쉽</a:t>
            </a:r>
            <a:r>
              <a:rPr lang="ko-KR" altLang="en-US" sz="3200" dirty="0"/>
              <a:t>게 옆에서</a:t>
            </a:r>
            <a:endParaRPr lang="en-US" altLang="ko-KR" sz="3200" dirty="0"/>
          </a:p>
          <a:p>
            <a:r>
              <a:rPr lang="ko-KR" altLang="en-US" sz="3200" dirty="0">
                <a:highlight>
                  <a:srgbClr val="FFFF99"/>
                </a:highlight>
              </a:rPr>
              <a:t>지</a:t>
            </a:r>
            <a:r>
              <a:rPr lang="ko-KR" altLang="en-US" sz="3200" dirty="0"/>
              <a:t>원 해주는 </a:t>
            </a:r>
            <a:r>
              <a:rPr lang="ko-KR" altLang="en-US" sz="3200" dirty="0">
                <a:highlight>
                  <a:srgbClr val="FFCC00"/>
                </a:highlight>
              </a:rPr>
              <a:t>교통 비서가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704DD3-98B5-47E0-A00B-A28B8CBCB76D}"/>
              </a:ext>
            </a:extLst>
          </p:cNvPr>
          <p:cNvCxnSpPr/>
          <p:nvPr/>
        </p:nvCxnSpPr>
        <p:spPr>
          <a:xfrm>
            <a:off x="0" y="785432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B3F0F-DA26-490D-8B1E-A9651E758A79}"/>
              </a:ext>
            </a:extLst>
          </p:cNvPr>
          <p:cNvSpPr/>
          <p:nvPr/>
        </p:nvSpPr>
        <p:spPr>
          <a:xfrm>
            <a:off x="121292" y="314033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EB8BB3-CBF8-4B45-AC88-4DE5D5B6E919}"/>
              </a:ext>
            </a:extLst>
          </p:cNvPr>
          <p:cNvSpPr txBox="1"/>
          <p:nvPr/>
        </p:nvSpPr>
        <p:spPr>
          <a:xfrm>
            <a:off x="163036" y="291044"/>
            <a:ext cx="24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제안 배경 및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8068D5-E74A-4414-AD64-20BE345B7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07" y="1597172"/>
            <a:ext cx="2674659" cy="2499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ACD00B-4729-495F-B61C-B4FD14F4F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" t="6652" r="8011" b="3873"/>
          <a:stretch/>
        </p:blipFill>
        <p:spPr>
          <a:xfrm>
            <a:off x="3234670" y="1589022"/>
            <a:ext cx="2736304" cy="2507796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C1B6C18-65A2-4D29-8575-2ABF94493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732147"/>
              </p:ext>
            </p:extLst>
          </p:nvPr>
        </p:nvGraphicFramePr>
        <p:xfrm>
          <a:off x="322034" y="1589021"/>
          <a:ext cx="2736303" cy="2507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66B62F-EE68-4909-95B0-3630EE54C418}"/>
              </a:ext>
            </a:extLst>
          </p:cNvPr>
          <p:cNvSpPr txBox="1"/>
          <p:nvPr/>
        </p:nvSpPr>
        <p:spPr>
          <a:xfrm>
            <a:off x="1" y="828963"/>
            <a:ext cx="9143999" cy="44524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286A86-92FE-4161-B182-DD44EB447828}"/>
              </a:ext>
            </a:extLst>
          </p:cNvPr>
          <p:cNvSpPr txBox="1"/>
          <p:nvPr/>
        </p:nvSpPr>
        <p:spPr>
          <a:xfrm>
            <a:off x="7560344" y="5481452"/>
            <a:ext cx="1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필요하다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76DAE-99FA-4FD6-9389-CCEFFE7AE63D}"/>
              </a:ext>
            </a:extLst>
          </p:cNvPr>
          <p:cNvSpPr txBox="1"/>
          <p:nvPr/>
        </p:nvSpPr>
        <p:spPr>
          <a:xfrm>
            <a:off x="193300" y="1007228"/>
            <a:ext cx="8771188" cy="40587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95326E-569F-4953-8F1A-44F303866697}"/>
              </a:ext>
            </a:extLst>
          </p:cNvPr>
          <p:cNvSpPr txBox="1"/>
          <p:nvPr/>
        </p:nvSpPr>
        <p:spPr>
          <a:xfrm>
            <a:off x="4048986" y="919658"/>
            <a:ext cx="12175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교통이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6C900-196C-4383-B7C6-0A06476DA7DE}"/>
              </a:ext>
            </a:extLst>
          </p:cNvPr>
          <p:cNvSpPr txBox="1"/>
          <p:nvPr/>
        </p:nvSpPr>
        <p:spPr>
          <a:xfrm>
            <a:off x="2763683" y="154693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강점</a:t>
            </a:r>
            <a:endParaRPr lang="en-US" altLang="ko-KR" sz="2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Strength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72742-7901-4DDC-8C1C-0ED8D7D923C7}"/>
              </a:ext>
            </a:extLst>
          </p:cNvPr>
          <p:cNvSpPr txBox="1"/>
          <p:nvPr/>
        </p:nvSpPr>
        <p:spPr>
          <a:xfrm>
            <a:off x="4598507" y="1569613"/>
            <a:ext cx="151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위협</a:t>
            </a:r>
            <a:endParaRPr lang="en-US" altLang="ko-KR" sz="2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Threat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02CB7B9-64B1-40FC-8DF1-65D6378274AA}"/>
              </a:ext>
            </a:extLst>
          </p:cNvPr>
          <p:cNvSpPr/>
          <p:nvPr/>
        </p:nvSpPr>
        <p:spPr>
          <a:xfrm>
            <a:off x="4213516" y="1589631"/>
            <a:ext cx="579865" cy="532931"/>
          </a:xfrm>
          <a:prstGeom prst="mathPlus">
            <a:avLst>
              <a:gd name="adj1" fmla="val 187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10CB8-DF19-438A-BCBB-B75831BCE352}"/>
              </a:ext>
            </a:extLst>
          </p:cNvPr>
          <p:cNvSpPr txBox="1"/>
          <p:nvPr/>
        </p:nvSpPr>
        <p:spPr>
          <a:xfrm>
            <a:off x="272275" y="2451149"/>
            <a:ext cx="846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앞으로 </a:t>
            </a:r>
            <a:r>
              <a:rPr lang="ko-KR" altLang="en-US" b="1" dirty="0">
                <a:solidFill>
                  <a:srgbClr val="FFCC00"/>
                </a:solidFill>
              </a:rPr>
              <a:t>소비자 트랜드를 유지하기 </a:t>
            </a:r>
            <a:r>
              <a:rPr lang="ko-KR" altLang="en-US" dirty="0">
                <a:solidFill>
                  <a:schemeClr val="bg1"/>
                </a:solidFill>
              </a:rPr>
              <a:t>위해 개발을 지속적으로 하면서 차후에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전국민이 </a:t>
            </a:r>
            <a:r>
              <a:rPr lang="ko-KR" altLang="en-US" b="1" dirty="0">
                <a:solidFill>
                  <a:srgbClr val="FFCC00"/>
                </a:solidFill>
              </a:rPr>
              <a:t>교통이</a:t>
            </a:r>
            <a:r>
              <a:rPr lang="ko-KR" altLang="en-US" dirty="0">
                <a:solidFill>
                  <a:schemeClr val="bg1"/>
                </a:solidFill>
              </a:rPr>
              <a:t>를 통해 좀더 </a:t>
            </a:r>
            <a:r>
              <a:rPr lang="ko-KR" altLang="en-US" b="1" dirty="0">
                <a:solidFill>
                  <a:srgbClr val="FFCC00"/>
                </a:solidFill>
              </a:rPr>
              <a:t>편한 생활을 하게 된다</a:t>
            </a:r>
            <a:r>
              <a:rPr lang="en-US" altLang="ko-KR" b="1" dirty="0">
                <a:solidFill>
                  <a:srgbClr val="FFCC00"/>
                </a:solidFill>
              </a:rPr>
              <a:t>.</a:t>
            </a:r>
            <a:r>
              <a:rPr lang="ko-KR" altLang="en-US" b="1" dirty="0">
                <a:solidFill>
                  <a:srgbClr val="FFCC00"/>
                </a:solidFill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73FEA-5F41-4BAD-9AA4-BC922E6F43D2}"/>
              </a:ext>
            </a:extLst>
          </p:cNvPr>
          <p:cNvSpPr txBox="1"/>
          <p:nvPr/>
        </p:nvSpPr>
        <p:spPr>
          <a:xfrm>
            <a:off x="197244" y="4250927"/>
            <a:ext cx="846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C00"/>
                </a:solidFill>
              </a:rPr>
              <a:t>교통이 때문에 생활이 편하다</a:t>
            </a:r>
            <a:r>
              <a:rPr lang="en-US" altLang="ko-KR" b="1" dirty="0">
                <a:solidFill>
                  <a:srgbClr val="FFCC00"/>
                </a:solidFill>
              </a:rPr>
              <a:t>!</a:t>
            </a:r>
            <a:r>
              <a:rPr lang="ko-KR" altLang="en-US" b="1" dirty="0">
                <a:solidFill>
                  <a:srgbClr val="FFCC00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라는 입소문을 타서 차후에 약점이었던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rgbClr val="FFCC00"/>
                </a:solidFill>
              </a:rPr>
              <a:t>버스 기능까지</a:t>
            </a:r>
            <a:r>
              <a:rPr lang="ko-KR" altLang="en-US" dirty="0">
                <a:solidFill>
                  <a:schemeClr val="bg1"/>
                </a:solidFill>
              </a:rPr>
              <a:t> 사용자가 </a:t>
            </a:r>
            <a:r>
              <a:rPr lang="ko-KR" altLang="en-US" b="1" dirty="0">
                <a:solidFill>
                  <a:srgbClr val="FFCC00"/>
                </a:solidFill>
              </a:rPr>
              <a:t>추가해달라고 요구</a:t>
            </a:r>
            <a:r>
              <a:rPr lang="ko-KR" altLang="en-US" dirty="0">
                <a:solidFill>
                  <a:schemeClr val="bg1"/>
                </a:solidFill>
              </a:rPr>
              <a:t>하게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rgbClr val="FFCC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2C1BC-4BF0-4EFD-801E-8CABBEF4E77F}"/>
              </a:ext>
            </a:extLst>
          </p:cNvPr>
          <p:cNvSpPr txBox="1"/>
          <p:nvPr/>
        </p:nvSpPr>
        <p:spPr>
          <a:xfrm>
            <a:off x="2629415" y="3313588"/>
            <a:ext cx="1646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기회</a:t>
            </a:r>
            <a:endParaRPr lang="en-US" altLang="ko-KR" sz="2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701FD924-DCF6-4F62-B839-282AD0E9254B}"/>
              </a:ext>
            </a:extLst>
          </p:cNvPr>
          <p:cNvSpPr/>
          <p:nvPr/>
        </p:nvSpPr>
        <p:spPr>
          <a:xfrm>
            <a:off x="4213517" y="3384447"/>
            <a:ext cx="579865" cy="532931"/>
          </a:xfrm>
          <a:prstGeom prst="mathPlus">
            <a:avLst>
              <a:gd name="adj1" fmla="val 187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B17D4-6951-48FC-86DB-66F8011D440B}"/>
              </a:ext>
            </a:extLst>
          </p:cNvPr>
          <p:cNvSpPr txBox="1"/>
          <p:nvPr/>
        </p:nvSpPr>
        <p:spPr>
          <a:xfrm>
            <a:off x="4622502" y="3373766"/>
            <a:ext cx="151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약점</a:t>
            </a:r>
            <a:endParaRPr lang="en-US" altLang="ko-KR" sz="22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Weakness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ED6901-F193-4F2F-AAC3-5F49EE3B71B5}"/>
              </a:ext>
            </a:extLst>
          </p:cNvPr>
          <p:cNvSpPr/>
          <p:nvPr/>
        </p:nvSpPr>
        <p:spPr>
          <a:xfrm>
            <a:off x="3598318" y="948317"/>
            <a:ext cx="360040" cy="369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4DC8CA-777A-4235-8C2B-F9F2FA9BF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608" y="914930"/>
            <a:ext cx="59746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1" grpId="0"/>
      <p:bldP spid="27" grpId="0" animBg="1"/>
      <p:bldP spid="32" grpId="0" animBg="1"/>
      <p:bldP spid="10" grpId="0"/>
      <p:bldP spid="15" grpId="0"/>
      <p:bldP spid="13" grpId="0" animBg="1"/>
      <p:bldP spid="19" grpId="0"/>
      <p:bldP spid="26" grpId="0"/>
      <p:bldP spid="25" grpId="0"/>
      <p:bldP spid="24" grpId="0" animBg="1"/>
      <p:bldP spid="2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704DD3-98B5-47E0-A00B-A28B8CBCB76D}"/>
              </a:ext>
            </a:extLst>
          </p:cNvPr>
          <p:cNvCxnSpPr/>
          <p:nvPr/>
        </p:nvCxnSpPr>
        <p:spPr>
          <a:xfrm>
            <a:off x="0" y="785432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B3F0F-DA26-490D-8B1E-A9651E758A79}"/>
              </a:ext>
            </a:extLst>
          </p:cNvPr>
          <p:cNvSpPr/>
          <p:nvPr/>
        </p:nvSpPr>
        <p:spPr>
          <a:xfrm>
            <a:off x="121292" y="314033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EB8BB3-CBF8-4B45-AC88-4DE5D5B6E919}"/>
              </a:ext>
            </a:extLst>
          </p:cNvPr>
          <p:cNvSpPr txBox="1"/>
          <p:nvPr/>
        </p:nvSpPr>
        <p:spPr>
          <a:xfrm>
            <a:off x="163035" y="291044"/>
            <a:ext cx="28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예시</a:t>
            </a:r>
            <a:endParaRPr lang="ko-KR" altLang="en-US" b="1" dirty="0">
              <a:latin typeface="+mj-lt"/>
            </a:endParaRPr>
          </a:p>
        </p:txBody>
      </p:sp>
      <p:sp>
        <p:nvSpPr>
          <p:cNvPr id="2" name="사각형: 빗면 1">
            <a:extLst>
              <a:ext uri="{FF2B5EF4-FFF2-40B4-BE49-F238E27FC236}">
                <a16:creationId xmlns:a16="http://schemas.microsoft.com/office/drawing/2014/main" id="{1119514D-164C-42C3-83A9-8899093A88A0}"/>
              </a:ext>
            </a:extLst>
          </p:cNvPr>
          <p:cNvSpPr/>
          <p:nvPr/>
        </p:nvSpPr>
        <p:spPr>
          <a:xfrm>
            <a:off x="1331640" y="1844824"/>
            <a:ext cx="6408712" cy="29522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아직 방향성이 </a:t>
            </a:r>
            <a:r>
              <a:rPr lang="ko-KR" altLang="en-US" dirty="0" err="1"/>
              <a:t>안잡혀있음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57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346958-419A-44A6-AA2E-21BACDEBFEBA}"/>
              </a:ext>
            </a:extLst>
          </p:cNvPr>
          <p:cNvSpPr/>
          <p:nvPr/>
        </p:nvSpPr>
        <p:spPr>
          <a:xfrm>
            <a:off x="375438" y="1768641"/>
            <a:ext cx="198266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704DD3-98B5-47E0-A00B-A28B8CBCB76D}"/>
              </a:ext>
            </a:extLst>
          </p:cNvPr>
          <p:cNvCxnSpPr/>
          <p:nvPr/>
        </p:nvCxnSpPr>
        <p:spPr>
          <a:xfrm>
            <a:off x="0" y="785432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B3F0F-DA26-490D-8B1E-A9651E758A79}"/>
              </a:ext>
            </a:extLst>
          </p:cNvPr>
          <p:cNvSpPr/>
          <p:nvPr/>
        </p:nvSpPr>
        <p:spPr>
          <a:xfrm>
            <a:off x="121292" y="314033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EB8BB3-CBF8-4B45-AC88-4DE5D5B6E919}"/>
              </a:ext>
            </a:extLst>
          </p:cNvPr>
          <p:cNvSpPr txBox="1"/>
          <p:nvPr/>
        </p:nvSpPr>
        <p:spPr>
          <a:xfrm>
            <a:off x="163036" y="291044"/>
            <a:ext cx="285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en-US" b="1" dirty="0"/>
              <a:t>프로세스 절차 및 기술</a:t>
            </a: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DF71BF59-ED10-4131-A6B7-7D4529D1051C}"/>
              </a:ext>
            </a:extLst>
          </p:cNvPr>
          <p:cNvSpPr/>
          <p:nvPr/>
        </p:nvSpPr>
        <p:spPr>
          <a:xfrm>
            <a:off x="501861" y="1993896"/>
            <a:ext cx="468867" cy="285637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8DB0B-D4C8-43C3-9EFF-008BF8DF504F}"/>
              </a:ext>
            </a:extLst>
          </p:cNvPr>
          <p:cNvSpPr/>
          <p:nvPr/>
        </p:nvSpPr>
        <p:spPr>
          <a:xfrm>
            <a:off x="519454" y="1822866"/>
            <a:ext cx="433679" cy="22915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CCB5C-7096-4F54-BCF5-C8829BA34EC9}"/>
              </a:ext>
            </a:extLst>
          </p:cNvPr>
          <p:cNvSpPr txBox="1"/>
          <p:nvPr/>
        </p:nvSpPr>
        <p:spPr>
          <a:xfrm>
            <a:off x="864648" y="1867357"/>
            <a:ext cx="140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3076" name="Picture 4" descr="skt ìë¦¬ìì ëí ì´ë¯¸ì§ ê²ìê²°ê³¼">
            <a:extLst>
              <a:ext uri="{FF2B5EF4-FFF2-40B4-BE49-F238E27FC236}">
                <a16:creationId xmlns:a16="http://schemas.microsoft.com/office/drawing/2014/main" id="{01EA7D18-46E8-494E-8133-0918FEC7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0" y="3438794"/>
            <a:ext cx="936104" cy="100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1060DC07-ABE0-4A3C-BD78-0F2ECB0480F5}"/>
              </a:ext>
            </a:extLst>
          </p:cNvPr>
          <p:cNvSpPr/>
          <p:nvPr/>
        </p:nvSpPr>
        <p:spPr>
          <a:xfrm>
            <a:off x="992238" y="2496800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위쪽 41">
            <a:extLst>
              <a:ext uri="{FF2B5EF4-FFF2-40B4-BE49-F238E27FC236}">
                <a16:creationId xmlns:a16="http://schemas.microsoft.com/office/drawing/2014/main" id="{94F0CE05-1FC2-4B69-A213-31C7424AF5DB}"/>
              </a:ext>
            </a:extLst>
          </p:cNvPr>
          <p:cNvSpPr/>
          <p:nvPr/>
        </p:nvSpPr>
        <p:spPr>
          <a:xfrm>
            <a:off x="1403648" y="2515429"/>
            <a:ext cx="216024" cy="62944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E6EAE5-A846-4B51-9E2D-3418DD888D87}"/>
              </a:ext>
            </a:extLst>
          </p:cNvPr>
          <p:cNvSpPr txBox="1"/>
          <p:nvPr/>
        </p:nvSpPr>
        <p:spPr>
          <a:xfrm>
            <a:off x="736293" y="4543822"/>
            <a:ext cx="115212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아리아</a:t>
            </a:r>
          </a:p>
        </p:txBody>
      </p:sp>
      <p:sp>
        <p:nvSpPr>
          <p:cNvPr id="44" name="막힌 원호 43">
            <a:extLst>
              <a:ext uri="{FF2B5EF4-FFF2-40B4-BE49-F238E27FC236}">
                <a16:creationId xmlns:a16="http://schemas.microsoft.com/office/drawing/2014/main" id="{481DC31E-64F9-47F8-8184-EBCB62F9D7FD}"/>
              </a:ext>
            </a:extLst>
          </p:cNvPr>
          <p:cNvSpPr/>
          <p:nvPr/>
        </p:nvSpPr>
        <p:spPr>
          <a:xfrm rot="2644277">
            <a:off x="1375737" y="3283394"/>
            <a:ext cx="412368" cy="317408"/>
          </a:xfrm>
          <a:prstGeom prst="blockArc">
            <a:avLst>
              <a:gd name="adj1" fmla="val 12336758"/>
              <a:gd name="adj2" fmla="val 19911650"/>
              <a:gd name="adj3" fmla="val 1625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95C8CAD0-7535-4F6D-8D18-41D578EFCFA5}"/>
              </a:ext>
            </a:extLst>
          </p:cNvPr>
          <p:cNvSpPr/>
          <p:nvPr/>
        </p:nvSpPr>
        <p:spPr>
          <a:xfrm rot="3443384">
            <a:off x="1096483" y="3297610"/>
            <a:ext cx="361732" cy="715832"/>
          </a:xfrm>
          <a:prstGeom prst="blockArc">
            <a:avLst>
              <a:gd name="adj1" fmla="val 15358060"/>
              <a:gd name="adj2" fmla="val 16719630"/>
              <a:gd name="adj3" fmla="val 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막힌 원호 47">
            <a:extLst>
              <a:ext uri="{FF2B5EF4-FFF2-40B4-BE49-F238E27FC236}">
                <a16:creationId xmlns:a16="http://schemas.microsoft.com/office/drawing/2014/main" id="{C52F35C9-1EE8-4F93-9CCA-75D4B067550A}"/>
              </a:ext>
            </a:extLst>
          </p:cNvPr>
          <p:cNvSpPr/>
          <p:nvPr/>
        </p:nvSpPr>
        <p:spPr>
          <a:xfrm rot="3597873">
            <a:off x="1315461" y="3326519"/>
            <a:ext cx="381199" cy="369332"/>
          </a:xfrm>
          <a:prstGeom prst="blockArc">
            <a:avLst>
              <a:gd name="adj1" fmla="val 12738510"/>
              <a:gd name="adj2" fmla="val 17769551"/>
              <a:gd name="adj3" fmla="val 2137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BA4DD1-4AB0-46BA-AF66-0765A9972742}"/>
              </a:ext>
            </a:extLst>
          </p:cNvPr>
          <p:cNvSpPr/>
          <p:nvPr/>
        </p:nvSpPr>
        <p:spPr>
          <a:xfrm>
            <a:off x="2629415" y="2416713"/>
            <a:ext cx="2088232" cy="2573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95584-0CA6-4C76-A2E6-385B5522F591}"/>
              </a:ext>
            </a:extLst>
          </p:cNvPr>
          <p:cNvSpPr txBox="1"/>
          <p:nvPr/>
        </p:nvSpPr>
        <p:spPr>
          <a:xfrm>
            <a:off x="2953451" y="333236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NUGU </a:t>
            </a:r>
          </a:p>
          <a:p>
            <a:pPr algn="ctr"/>
            <a:r>
              <a:rPr lang="en-US" altLang="ko-KR" dirty="0"/>
              <a:t>Platform</a:t>
            </a:r>
            <a:endParaRPr lang="ko-KR" altLang="en-US" dirty="0"/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641579F0-CC8E-4FCC-AB2C-AD098E8A52F1}"/>
              </a:ext>
            </a:extLst>
          </p:cNvPr>
          <p:cNvSpPr/>
          <p:nvPr/>
        </p:nvSpPr>
        <p:spPr>
          <a:xfrm>
            <a:off x="3379184" y="1768641"/>
            <a:ext cx="576064" cy="98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빼기 기호 56">
            <a:extLst>
              <a:ext uri="{FF2B5EF4-FFF2-40B4-BE49-F238E27FC236}">
                <a16:creationId xmlns:a16="http://schemas.microsoft.com/office/drawing/2014/main" id="{140EEA55-99A7-4B23-A023-7DE8DB9A6FD3}"/>
              </a:ext>
            </a:extLst>
          </p:cNvPr>
          <p:cNvSpPr/>
          <p:nvPr/>
        </p:nvSpPr>
        <p:spPr>
          <a:xfrm>
            <a:off x="3379184" y="1953307"/>
            <a:ext cx="576064" cy="98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빼기 기호 57">
            <a:extLst>
              <a:ext uri="{FF2B5EF4-FFF2-40B4-BE49-F238E27FC236}">
                <a16:creationId xmlns:a16="http://schemas.microsoft.com/office/drawing/2014/main" id="{9C4DB472-DE89-4A0C-8313-B3218C4F27B0}"/>
              </a:ext>
            </a:extLst>
          </p:cNvPr>
          <p:cNvSpPr/>
          <p:nvPr/>
        </p:nvSpPr>
        <p:spPr>
          <a:xfrm>
            <a:off x="3379184" y="2136714"/>
            <a:ext cx="576064" cy="987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막힌 원호 58">
            <a:extLst>
              <a:ext uri="{FF2B5EF4-FFF2-40B4-BE49-F238E27FC236}">
                <a16:creationId xmlns:a16="http://schemas.microsoft.com/office/drawing/2014/main" id="{E0487A4E-C851-4106-9E16-364B0F6000F4}"/>
              </a:ext>
            </a:extLst>
          </p:cNvPr>
          <p:cNvSpPr/>
          <p:nvPr/>
        </p:nvSpPr>
        <p:spPr>
          <a:xfrm rot="2644277">
            <a:off x="3760421" y="1371288"/>
            <a:ext cx="412368" cy="317408"/>
          </a:xfrm>
          <a:prstGeom prst="blockArc">
            <a:avLst>
              <a:gd name="adj1" fmla="val 12336758"/>
              <a:gd name="adj2" fmla="val 19911650"/>
              <a:gd name="adj3" fmla="val 1625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막힌 원호 59">
            <a:extLst>
              <a:ext uri="{FF2B5EF4-FFF2-40B4-BE49-F238E27FC236}">
                <a16:creationId xmlns:a16="http://schemas.microsoft.com/office/drawing/2014/main" id="{7D74B364-1A95-4558-A01E-F1BDA7979D1D}"/>
              </a:ext>
            </a:extLst>
          </p:cNvPr>
          <p:cNvSpPr/>
          <p:nvPr/>
        </p:nvSpPr>
        <p:spPr>
          <a:xfrm rot="3597873">
            <a:off x="3700145" y="1414413"/>
            <a:ext cx="381199" cy="369332"/>
          </a:xfrm>
          <a:prstGeom prst="blockArc">
            <a:avLst>
              <a:gd name="adj1" fmla="val 12738510"/>
              <a:gd name="adj2" fmla="val 17769551"/>
              <a:gd name="adj3" fmla="val 2137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막힌 원호 61">
            <a:extLst>
              <a:ext uri="{FF2B5EF4-FFF2-40B4-BE49-F238E27FC236}">
                <a16:creationId xmlns:a16="http://schemas.microsoft.com/office/drawing/2014/main" id="{0DAD6B48-9B10-45F0-9D0F-E8589901B5CB}"/>
              </a:ext>
            </a:extLst>
          </p:cNvPr>
          <p:cNvSpPr/>
          <p:nvPr/>
        </p:nvSpPr>
        <p:spPr>
          <a:xfrm rot="3443384">
            <a:off x="3490911" y="1389519"/>
            <a:ext cx="361732" cy="715832"/>
          </a:xfrm>
          <a:prstGeom prst="blockArc">
            <a:avLst>
              <a:gd name="adj1" fmla="val 15358060"/>
              <a:gd name="adj2" fmla="val 16719630"/>
              <a:gd name="adj3" fmla="val 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막힌 원호 65">
            <a:extLst>
              <a:ext uri="{FF2B5EF4-FFF2-40B4-BE49-F238E27FC236}">
                <a16:creationId xmlns:a16="http://schemas.microsoft.com/office/drawing/2014/main" id="{306B9B2B-E425-4213-BA81-196BA152C1F8}"/>
              </a:ext>
            </a:extLst>
          </p:cNvPr>
          <p:cNvSpPr/>
          <p:nvPr/>
        </p:nvSpPr>
        <p:spPr>
          <a:xfrm rot="19110769">
            <a:off x="3174240" y="1414760"/>
            <a:ext cx="412368" cy="317408"/>
          </a:xfrm>
          <a:prstGeom prst="blockArc">
            <a:avLst>
              <a:gd name="adj1" fmla="val 12336758"/>
              <a:gd name="adj2" fmla="val 19911650"/>
              <a:gd name="adj3" fmla="val 1625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막힌 원호 66">
            <a:extLst>
              <a:ext uri="{FF2B5EF4-FFF2-40B4-BE49-F238E27FC236}">
                <a16:creationId xmlns:a16="http://schemas.microsoft.com/office/drawing/2014/main" id="{B9FE185F-E376-45FD-9ACB-26FD61E45F73}"/>
              </a:ext>
            </a:extLst>
          </p:cNvPr>
          <p:cNvSpPr/>
          <p:nvPr/>
        </p:nvSpPr>
        <p:spPr>
          <a:xfrm rot="20064365">
            <a:off x="3258610" y="1466410"/>
            <a:ext cx="381199" cy="369332"/>
          </a:xfrm>
          <a:prstGeom prst="blockArc">
            <a:avLst>
              <a:gd name="adj1" fmla="val 12738510"/>
              <a:gd name="adj2" fmla="val 17769551"/>
              <a:gd name="adj3" fmla="val 2137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막힌 원호 67">
            <a:extLst>
              <a:ext uri="{FF2B5EF4-FFF2-40B4-BE49-F238E27FC236}">
                <a16:creationId xmlns:a16="http://schemas.microsoft.com/office/drawing/2014/main" id="{F4282B6D-9227-4BF7-8B63-CFEB527B7847}"/>
              </a:ext>
            </a:extLst>
          </p:cNvPr>
          <p:cNvSpPr/>
          <p:nvPr/>
        </p:nvSpPr>
        <p:spPr>
          <a:xfrm rot="19909876">
            <a:off x="3392481" y="1518045"/>
            <a:ext cx="361732" cy="715832"/>
          </a:xfrm>
          <a:prstGeom prst="blockArc">
            <a:avLst>
              <a:gd name="adj1" fmla="val 15358060"/>
              <a:gd name="adj2" fmla="val 16719630"/>
              <a:gd name="adj3" fmla="val 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3CE12C-1114-4BD3-B9A1-D65C25B91AB0}"/>
              </a:ext>
            </a:extLst>
          </p:cNvPr>
          <p:cNvSpPr/>
          <p:nvPr/>
        </p:nvSpPr>
        <p:spPr>
          <a:xfrm>
            <a:off x="3644357" y="1558994"/>
            <a:ext cx="45719" cy="85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구름 54">
            <a:extLst>
              <a:ext uri="{FF2B5EF4-FFF2-40B4-BE49-F238E27FC236}">
                <a16:creationId xmlns:a16="http://schemas.microsoft.com/office/drawing/2014/main" id="{714B6A54-3515-4B2C-8AB6-0099FAE3ED2F}"/>
              </a:ext>
            </a:extLst>
          </p:cNvPr>
          <p:cNvSpPr/>
          <p:nvPr/>
        </p:nvSpPr>
        <p:spPr>
          <a:xfrm>
            <a:off x="4916695" y="916676"/>
            <a:ext cx="2592288" cy="182452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 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FC43CD23-A964-4298-B7D4-59FD403A49BA}"/>
              </a:ext>
            </a:extLst>
          </p:cNvPr>
          <p:cNvSpPr/>
          <p:nvPr/>
        </p:nvSpPr>
        <p:spPr>
          <a:xfrm rot="2596319">
            <a:off x="4894229" y="2593767"/>
            <a:ext cx="368503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FD0015AD-1CEF-4937-B9E4-9BD35751F731}"/>
              </a:ext>
            </a:extLst>
          </p:cNvPr>
          <p:cNvSpPr/>
          <p:nvPr/>
        </p:nvSpPr>
        <p:spPr>
          <a:xfrm rot="2934610">
            <a:off x="5060693" y="3015036"/>
            <a:ext cx="406756" cy="72446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8395BB2B-681F-4424-AEDA-766039AED012}"/>
              </a:ext>
            </a:extLst>
          </p:cNvPr>
          <p:cNvSpPr/>
          <p:nvPr/>
        </p:nvSpPr>
        <p:spPr>
          <a:xfrm>
            <a:off x="6164755" y="3367503"/>
            <a:ext cx="1559507" cy="12686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371A63-20B4-424E-AA60-2ACD56E130DA}"/>
              </a:ext>
            </a:extLst>
          </p:cNvPr>
          <p:cNvSpPr txBox="1"/>
          <p:nvPr/>
        </p:nvSpPr>
        <p:spPr>
          <a:xfrm>
            <a:off x="6264549" y="3795225"/>
            <a:ext cx="11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AirPlane</a:t>
            </a:r>
            <a:r>
              <a:rPr lang="en-US" altLang="ko-KR" b="1" dirty="0"/>
              <a:t> INFO</a:t>
            </a:r>
            <a:endParaRPr lang="ko-KR" altLang="en-US" b="1" dirty="0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0D85058A-3F02-40D6-8171-55C1CEEA147D}"/>
              </a:ext>
            </a:extLst>
          </p:cNvPr>
          <p:cNvSpPr/>
          <p:nvPr/>
        </p:nvSpPr>
        <p:spPr>
          <a:xfrm>
            <a:off x="7609340" y="1931512"/>
            <a:ext cx="1458460" cy="11433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DB026D-6ED9-43C9-A3AE-92382BDF9ACD}"/>
              </a:ext>
            </a:extLst>
          </p:cNvPr>
          <p:cNvSpPr txBox="1"/>
          <p:nvPr/>
        </p:nvSpPr>
        <p:spPr>
          <a:xfrm>
            <a:off x="7664152" y="23317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 INFO</a:t>
            </a:r>
            <a:endParaRPr lang="ko-KR" altLang="en-US" b="1" dirty="0"/>
          </a:p>
        </p:txBody>
      </p:sp>
      <p:sp>
        <p:nvSpPr>
          <p:cNvPr id="76" name="해 75">
            <a:extLst>
              <a:ext uri="{FF2B5EF4-FFF2-40B4-BE49-F238E27FC236}">
                <a16:creationId xmlns:a16="http://schemas.microsoft.com/office/drawing/2014/main" id="{82299439-C7CB-4E46-848D-D9824DBC232C}"/>
              </a:ext>
            </a:extLst>
          </p:cNvPr>
          <p:cNvSpPr/>
          <p:nvPr/>
        </p:nvSpPr>
        <p:spPr>
          <a:xfrm>
            <a:off x="7163431" y="1520590"/>
            <a:ext cx="891818" cy="91129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번개 74">
            <a:extLst>
              <a:ext uri="{FF2B5EF4-FFF2-40B4-BE49-F238E27FC236}">
                <a16:creationId xmlns:a16="http://schemas.microsoft.com/office/drawing/2014/main" id="{AB12C7A2-6A97-4F95-8138-68DB38F1163F}"/>
              </a:ext>
            </a:extLst>
          </p:cNvPr>
          <p:cNvSpPr/>
          <p:nvPr/>
        </p:nvSpPr>
        <p:spPr>
          <a:xfrm rot="729252">
            <a:off x="6090051" y="2403715"/>
            <a:ext cx="765140" cy="111870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C85026F6-42AA-47AF-9B6C-4C1689630415}"/>
              </a:ext>
            </a:extLst>
          </p:cNvPr>
          <p:cNvSpPr/>
          <p:nvPr/>
        </p:nvSpPr>
        <p:spPr>
          <a:xfrm>
            <a:off x="7136566" y="116632"/>
            <a:ext cx="2006169" cy="66876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C3F085-DB85-433D-9C97-05EA3817EE05}"/>
              </a:ext>
            </a:extLst>
          </p:cNvPr>
          <p:cNvSpPr txBox="1"/>
          <p:nvPr/>
        </p:nvSpPr>
        <p:spPr>
          <a:xfrm>
            <a:off x="7289017" y="289273"/>
            <a:ext cx="183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Type, Time</a:t>
            </a:r>
            <a:r>
              <a:rPr lang="ko-KR" altLang="en-US" b="1" dirty="0"/>
              <a:t>정보</a:t>
            </a:r>
          </a:p>
        </p:txBody>
      </p:sp>
      <p:sp>
        <p:nvSpPr>
          <p:cNvPr id="98" name="화살표: 아래쪽 97">
            <a:extLst>
              <a:ext uri="{FF2B5EF4-FFF2-40B4-BE49-F238E27FC236}">
                <a16:creationId xmlns:a16="http://schemas.microsoft.com/office/drawing/2014/main" id="{AAE80F3C-0F1F-4693-A84F-68323A28074A}"/>
              </a:ext>
            </a:extLst>
          </p:cNvPr>
          <p:cNvSpPr/>
          <p:nvPr/>
        </p:nvSpPr>
        <p:spPr>
          <a:xfrm rot="21145899">
            <a:off x="7932851" y="949133"/>
            <a:ext cx="231208" cy="768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 98">
            <a:extLst>
              <a:ext uri="{FF2B5EF4-FFF2-40B4-BE49-F238E27FC236}">
                <a16:creationId xmlns:a16="http://schemas.microsoft.com/office/drawing/2014/main" id="{4B978F17-E298-4FF5-8676-F3C7D21340C2}"/>
              </a:ext>
            </a:extLst>
          </p:cNvPr>
          <p:cNvSpPr/>
          <p:nvPr/>
        </p:nvSpPr>
        <p:spPr>
          <a:xfrm rot="21019390">
            <a:off x="8303921" y="874072"/>
            <a:ext cx="220346" cy="776102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87C07BD3-EC99-4EAF-92FD-47961E79CF5F}"/>
              </a:ext>
            </a:extLst>
          </p:cNvPr>
          <p:cNvSpPr/>
          <p:nvPr/>
        </p:nvSpPr>
        <p:spPr>
          <a:xfrm>
            <a:off x="5525942" y="5662456"/>
            <a:ext cx="2765118" cy="1008112"/>
          </a:xfrm>
          <a:prstGeom prst="trapezoid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A4F9F-ABAB-49B7-A7BF-08E3A3D4E03B}"/>
              </a:ext>
            </a:extLst>
          </p:cNvPr>
          <p:cNvSpPr txBox="1"/>
          <p:nvPr/>
        </p:nvSpPr>
        <p:spPr>
          <a:xfrm>
            <a:off x="5885036" y="5792440"/>
            <a:ext cx="225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Type, Time, Price,</a:t>
            </a:r>
            <a:r>
              <a:rPr lang="ko-KR" altLang="en-US" b="1" dirty="0"/>
              <a:t> </a:t>
            </a:r>
            <a:r>
              <a:rPr lang="en-US" altLang="ko-KR" b="1" dirty="0"/>
              <a:t>Low</a:t>
            </a:r>
            <a:r>
              <a:rPr lang="ko-KR" altLang="en-US" b="1" dirty="0"/>
              <a:t> </a:t>
            </a:r>
            <a:r>
              <a:rPr lang="en-US" altLang="ko-KR" b="1" dirty="0"/>
              <a:t>Price </a:t>
            </a:r>
            <a:r>
              <a:rPr lang="ko-KR" altLang="en-US" b="1" dirty="0"/>
              <a:t>정보</a:t>
            </a:r>
            <a:endParaRPr lang="en-US" altLang="ko-KR" b="1" dirty="0"/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C964EBDF-ACF4-49D7-8215-4937AA8A361A}"/>
              </a:ext>
            </a:extLst>
          </p:cNvPr>
          <p:cNvSpPr/>
          <p:nvPr/>
        </p:nvSpPr>
        <p:spPr>
          <a:xfrm>
            <a:off x="6485550" y="4765312"/>
            <a:ext cx="231208" cy="768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위쪽 104">
            <a:extLst>
              <a:ext uri="{FF2B5EF4-FFF2-40B4-BE49-F238E27FC236}">
                <a16:creationId xmlns:a16="http://schemas.microsoft.com/office/drawing/2014/main" id="{34BB14C1-6848-4FEF-BB16-534C1A79C934}"/>
              </a:ext>
            </a:extLst>
          </p:cNvPr>
          <p:cNvSpPr/>
          <p:nvPr/>
        </p:nvSpPr>
        <p:spPr>
          <a:xfrm>
            <a:off x="6901022" y="4728488"/>
            <a:ext cx="220346" cy="776102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E5675-272A-4DA2-8B4F-3B89CC9C8306}"/>
              </a:ext>
            </a:extLst>
          </p:cNvPr>
          <p:cNvSpPr txBox="1"/>
          <p:nvPr/>
        </p:nvSpPr>
        <p:spPr>
          <a:xfrm>
            <a:off x="6345604" y="2659609"/>
            <a:ext cx="1394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Web </a:t>
            </a:r>
          </a:p>
          <a:p>
            <a:r>
              <a:rPr lang="en-US" altLang="ko-KR" sz="1500" b="1" dirty="0"/>
              <a:t>Crawling</a:t>
            </a:r>
            <a:endParaRPr lang="ko-KR" altLang="en-US" sz="15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850373-C362-4C6E-9071-DC43E40C27F1}"/>
              </a:ext>
            </a:extLst>
          </p:cNvPr>
          <p:cNvSpPr txBox="1"/>
          <p:nvPr/>
        </p:nvSpPr>
        <p:spPr>
          <a:xfrm>
            <a:off x="7310592" y="1710003"/>
            <a:ext cx="1489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Web</a:t>
            </a:r>
          </a:p>
          <a:p>
            <a:r>
              <a:rPr lang="en-US" altLang="ko-KR" sz="1500" b="1" dirty="0"/>
              <a:t> Crawling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4417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704DD3-98B5-47E0-A00B-A28B8CBCB76D}"/>
              </a:ext>
            </a:extLst>
          </p:cNvPr>
          <p:cNvCxnSpPr/>
          <p:nvPr/>
        </p:nvCxnSpPr>
        <p:spPr>
          <a:xfrm>
            <a:off x="0" y="785432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B3F0F-DA26-490D-8B1E-A9651E758A79}"/>
              </a:ext>
            </a:extLst>
          </p:cNvPr>
          <p:cNvSpPr/>
          <p:nvPr/>
        </p:nvSpPr>
        <p:spPr>
          <a:xfrm>
            <a:off x="121292" y="314033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EB8BB3-CBF8-4B45-AC88-4DE5D5B6E919}"/>
              </a:ext>
            </a:extLst>
          </p:cNvPr>
          <p:cNvSpPr txBox="1"/>
          <p:nvPr/>
        </p:nvSpPr>
        <p:spPr>
          <a:xfrm>
            <a:off x="163035" y="291044"/>
            <a:ext cx="28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en-US" b="1" dirty="0"/>
              <a:t>기대효과 및 발전방향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988D5-E7CC-417D-8DF5-3AC82C7A4663}"/>
              </a:ext>
            </a:extLst>
          </p:cNvPr>
          <p:cNvSpPr txBox="1"/>
          <p:nvPr/>
        </p:nvSpPr>
        <p:spPr>
          <a:xfrm>
            <a:off x="949384" y="1103889"/>
            <a:ext cx="210895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서비스 기대방향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CE4DB-016F-468D-8751-9A07609DFBE2}"/>
              </a:ext>
            </a:extLst>
          </p:cNvPr>
          <p:cNvSpPr/>
          <p:nvPr/>
        </p:nvSpPr>
        <p:spPr>
          <a:xfrm>
            <a:off x="1574681" y="2060848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D10A22-2B74-4C3F-9C57-E878D6E8A9C9}"/>
              </a:ext>
            </a:extLst>
          </p:cNvPr>
          <p:cNvSpPr/>
          <p:nvPr/>
        </p:nvSpPr>
        <p:spPr>
          <a:xfrm>
            <a:off x="1580240" y="3002738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DCA38-1BC9-4AEF-A47B-AD9BFFB7EB9E}"/>
              </a:ext>
            </a:extLst>
          </p:cNvPr>
          <p:cNvSpPr txBox="1"/>
          <p:nvPr/>
        </p:nvSpPr>
        <p:spPr>
          <a:xfrm>
            <a:off x="1835696" y="1815837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교통이를 사용하면 나이 불문하게 </a:t>
            </a:r>
            <a:r>
              <a:rPr lang="ko-KR" altLang="en-US" b="1" dirty="0">
                <a:highlight>
                  <a:srgbClr val="FFCC00"/>
                </a:highlight>
              </a:rPr>
              <a:t>어떤 누구에게도</a:t>
            </a:r>
            <a:r>
              <a:rPr lang="ko-KR" altLang="en-US" b="1" dirty="0"/>
              <a:t> </a:t>
            </a:r>
            <a:r>
              <a:rPr lang="ko-KR" altLang="en-US" dirty="0"/>
              <a:t>쉽게 </a:t>
            </a:r>
            <a:endParaRPr lang="en-US" altLang="ko-KR" dirty="0"/>
          </a:p>
          <a:p>
            <a:r>
              <a:rPr lang="ko-KR" altLang="en-US" b="1" dirty="0">
                <a:highlight>
                  <a:srgbClr val="FFCC00"/>
                </a:highlight>
              </a:rPr>
              <a:t>자기가 원하는 교통정보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3D07E-480F-43EC-A5E8-2A24B31C0A94}"/>
              </a:ext>
            </a:extLst>
          </p:cNvPr>
          <p:cNvSpPr txBox="1"/>
          <p:nvPr/>
        </p:nvSpPr>
        <p:spPr>
          <a:xfrm>
            <a:off x="1835696" y="2708783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교통이를 사용함으로써 </a:t>
            </a:r>
            <a:r>
              <a:rPr lang="ko-KR" altLang="en-US" b="1" dirty="0">
                <a:highlight>
                  <a:srgbClr val="FFCC00"/>
                </a:highlight>
              </a:rPr>
              <a:t>친구끼리 연인끼리 가족끼리 등등 </a:t>
            </a:r>
            <a:r>
              <a:rPr lang="ko-KR" altLang="en-US" dirty="0"/>
              <a:t>갑작스레 또는 어디를 가게 되면 </a:t>
            </a:r>
            <a:r>
              <a:rPr lang="ko-KR" altLang="en-US" b="1" dirty="0">
                <a:highlight>
                  <a:srgbClr val="FFCC00"/>
                </a:highlight>
              </a:rPr>
              <a:t>편하게 스케줄을 계획</a:t>
            </a:r>
            <a:r>
              <a:rPr lang="ko-KR" altLang="en-US" b="1" dirty="0"/>
              <a:t>하게 </a:t>
            </a:r>
            <a:r>
              <a:rPr lang="ko-KR" altLang="en-US" dirty="0"/>
              <a:t>도와줄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3E50D0-18CA-436B-B82F-852B76C840C8}"/>
              </a:ext>
            </a:extLst>
          </p:cNvPr>
          <p:cNvSpPr/>
          <p:nvPr/>
        </p:nvSpPr>
        <p:spPr>
          <a:xfrm>
            <a:off x="1580240" y="4118839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47880-BE58-4443-ADFA-6AE086E2DEBF}"/>
              </a:ext>
            </a:extLst>
          </p:cNvPr>
          <p:cNvSpPr txBox="1"/>
          <p:nvPr/>
        </p:nvSpPr>
        <p:spPr>
          <a:xfrm>
            <a:off x="1835696" y="387872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교통이를 사용하면 </a:t>
            </a:r>
            <a:r>
              <a:rPr lang="ko-KR" altLang="en-US" b="1" dirty="0">
                <a:highlight>
                  <a:srgbClr val="FFCC00"/>
                </a:highlight>
              </a:rPr>
              <a:t>건망증이나 헷갈리는 교통 정보</a:t>
            </a:r>
            <a:r>
              <a:rPr lang="ko-KR" altLang="en-US" b="1" dirty="0"/>
              <a:t>를 </a:t>
            </a:r>
            <a:r>
              <a:rPr lang="ko-KR" altLang="en-US" dirty="0"/>
              <a:t>손쉽게 바로 알 수 있고 전에 </a:t>
            </a:r>
            <a:r>
              <a:rPr lang="ko-KR" altLang="en-US" b="1" dirty="0">
                <a:highlight>
                  <a:srgbClr val="FFCC00"/>
                </a:highlight>
              </a:rPr>
              <a:t>귀찮았고 불편했던 것이 해소</a:t>
            </a:r>
            <a:r>
              <a:rPr lang="ko-KR" altLang="en-US" b="1" dirty="0"/>
              <a:t>가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B4DEB6-29FB-4FAA-9472-4559A98400E2}"/>
              </a:ext>
            </a:extLst>
          </p:cNvPr>
          <p:cNvSpPr/>
          <p:nvPr/>
        </p:nvSpPr>
        <p:spPr>
          <a:xfrm>
            <a:off x="1574681" y="5034234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F3334-3884-4DA7-84B5-6D3906F7E7B9}"/>
              </a:ext>
            </a:extLst>
          </p:cNvPr>
          <p:cNvSpPr txBox="1"/>
          <p:nvPr/>
        </p:nvSpPr>
        <p:spPr>
          <a:xfrm>
            <a:off x="1835696" y="4801617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교통이를 사용하면 </a:t>
            </a:r>
            <a:r>
              <a:rPr lang="ko-KR" altLang="en-US" b="1" dirty="0">
                <a:highlight>
                  <a:srgbClr val="FFCC00"/>
                </a:highlight>
              </a:rPr>
              <a:t>다른 어플리케이션 보다</a:t>
            </a:r>
            <a:r>
              <a:rPr lang="ko-KR" altLang="en-US" b="1" dirty="0"/>
              <a:t> </a:t>
            </a:r>
            <a:r>
              <a:rPr lang="ko-KR" altLang="en-US" dirty="0"/>
              <a:t>정보를 </a:t>
            </a:r>
            <a:r>
              <a:rPr lang="en-US" altLang="ko-KR" dirty="0"/>
              <a:t>3</a:t>
            </a:r>
            <a:r>
              <a:rPr lang="ko-KR" altLang="en-US" dirty="0"/>
              <a:t>시간 마다 데이터를 가져와서 고객들에게 업데이트를 전송해주기 때문에 </a:t>
            </a:r>
            <a:r>
              <a:rPr lang="ko-KR" altLang="en-US" b="1" dirty="0">
                <a:highlight>
                  <a:srgbClr val="FFCC00"/>
                </a:highlight>
              </a:rPr>
              <a:t>고객과 회사 간의 신뢰도가 상승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5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5704DD3-98B5-47E0-A00B-A28B8CBCB76D}"/>
              </a:ext>
            </a:extLst>
          </p:cNvPr>
          <p:cNvCxnSpPr/>
          <p:nvPr/>
        </p:nvCxnSpPr>
        <p:spPr>
          <a:xfrm>
            <a:off x="0" y="785432"/>
            <a:ext cx="29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B3F0F-DA26-490D-8B1E-A9651E758A79}"/>
              </a:ext>
            </a:extLst>
          </p:cNvPr>
          <p:cNvSpPr/>
          <p:nvPr/>
        </p:nvSpPr>
        <p:spPr>
          <a:xfrm>
            <a:off x="121292" y="314033"/>
            <a:ext cx="72008" cy="36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EB8BB3-CBF8-4B45-AC88-4DE5D5B6E919}"/>
              </a:ext>
            </a:extLst>
          </p:cNvPr>
          <p:cNvSpPr txBox="1"/>
          <p:nvPr/>
        </p:nvSpPr>
        <p:spPr>
          <a:xfrm>
            <a:off x="163035" y="291044"/>
            <a:ext cx="28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en-US" b="1" dirty="0"/>
              <a:t>기대효과 및 발전방향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988D5-E7CC-417D-8DF5-3AC82C7A4663}"/>
              </a:ext>
            </a:extLst>
          </p:cNvPr>
          <p:cNvSpPr txBox="1"/>
          <p:nvPr/>
        </p:nvSpPr>
        <p:spPr>
          <a:xfrm>
            <a:off x="1093220" y="1115969"/>
            <a:ext cx="210895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서비스 발전 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7A2061-EBD3-4571-826C-F73A1B1D0A22}"/>
              </a:ext>
            </a:extLst>
          </p:cNvPr>
          <p:cNvSpPr/>
          <p:nvPr/>
        </p:nvSpPr>
        <p:spPr>
          <a:xfrm>
            <a:off x="1574681" y="2060848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37DCE6-F357-432C-9BE7-52E4F085DE51}"/>
              </a:ext>
            </a:extLst>
          </p:cNvPr>
          <p:cNvSpPr/>
          <p:nvPr/>
        </p:nvSpPr>
        <p:spPr>
          <a:xfrm>
            <a:off x="1580240" y="3218492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D1182B-C3F1-4568-950C-079656621EBA}"/>
              </a:ext>
            </a:extLst>
          </p:cNvPr>
          <p:cNvSpPr/>
          <p:nvPr/>
        </p:nvSpPr>
        <p:spPr>
          <a:xfrm>
            <a:off x="1574681" y="4292886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DAFF-B4BA-42DB-97B3-D9172EE4607E}"/>
              </a:ext>
            </a:extLst>
          </p:cNvPr>
          <p:cNvSpPr txBox="1"/>
          <p:nvPr/>
        </p:nvSpPr>
        <p:spPr>
          <a:xfrm>
            <a:off x="1835696" y="1815837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교통이를 사용하는 유저들에게 되물어서 </a:t>
            </a:r>
            <a:r>
              <a:rPr lang="ko-KR" altLang="en-US" b="1" dirty="0">
                <a:highlight>
                  <a:srgbClr val="FFCC00"/>
                </a:highlight>
              </a:rPr>
              <a:t>예약</a:t>
            </a:r>
            <a:r>
              <a:rPr lang="ko-KR" altLang="en-US" dirty="0"/>
              <a:t>을 하고 싶으면 발화로 </a:t>
            </a:r>
            <a:r>
              <a:rPr lang="en-US" altLang="ko-KR" b="1" dirty="0">
                <a:highlight>
                  <a:srgbClr val="FFCC00"/>
                </a:highlight>
              </a:rPr>
              <a:t>“</a:t>
            </a:r>
            <a:r>
              <a:rPr lang="ko-KR" altLang="en-US" b="1" dirty="0">
                <a:highlight>
                  <a:srgbClr val="FFCC00"/>
                </a:highlight>
              </a:rPr>
              <a:t>예약하고 싶어요</a:t>
            </a:r>
            <a:r>
              <a:rPr lang="en-US" altLang="ko-KR" b="1" dirty="0">
                <a:highlight>
                  <a:srgbClr val="FFCC00"/>
                </a:highlight>
              </a:rPr>
              <a:t>~!”</a:t>
            </a:r>
            <a:r>
              <a:rPr lang="ko-KR" altLang="en-US" b="1" dirty="0">
                <a:highlight>
                  <a:srgbClr val="FFCC00"/>
                </a:highlight>
              </a:rPr>
              <a:t> 라고 발화를 하면</a:t>
            </a:r>
            <a:r>
              <a:rPr lang="ko-KR" altLang="en-US" b="1" dirty="0"/>
              <a:t> </a:t>
            </a:r>
            <a:r>
              <a:rPr lang="ko-KR" altLang="en-US" dirty="0"/>
              <a:t>사용자에게 </a:t>
            </a:r>
            <a:r>
              <a:rPr lang="ko-KR" altLang="en-US" b="1" dirty="0">
                <a:highlight>
                  <a:srgbClr val="FFCC00"/>
                </a:highlight>
              </a:rPr>
              <a:t>메시지로 바로 예약 가능하게 해주는 서비스</a:t>
            </a:r>
            <a:r>
              <a:rPr lang="ko-KR" altLang="en-US" dirty="0"/>
              <a:t>를 만들어 볼 계획이다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A6E48-8949-46CC-96A6-A7C4527A966B}"/>
              </a:ext>
            </a:extLst>
          </p:cNvPr>
          <p:cNvSpPr txBox="1"/>
          <p:nvPr/>
        </p:nvSpPr>
        <p:spPr>
          <a:xfrm>
            <a:off x="1835696" y="296733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통계치</a:t>
            </a:r>
            <a:r>
              <a:rPr lang="en-US" altLang="ko-KR" dirty="0"/>
              <a:t>(ppt(4page))</a:t>
            </a:r>
            <a:r>
              <a:rPr lang="ko-KR" altLang="en-US" dirty="0"/>
              <a:t>로 보았을 때 </a:t>
            </a:r>
            <a:r>
              <a:rPr lang="ko-KR" altLang="en-US" b="1" dirty="0">
                <a:highlight>
                  <a:srgbClr val="FFCC00"/>
                </a:highlight>
              </a:rPr>
              <a:t>버스도 만만치 않는 이용율</a:t>
            </a:r>
            <a:r>
              <a:rPr lang="ko-KR" altLang="en-US" dirty="0"/>
              <a:t>을 가지고 있기 때문에 차후에 서비스로 넣어볼 계획이 있습니다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A7350-B479-42E2-A0B4-0792AB3983E6}"/>
              </a:ext>
            </a:extLst>
          </p:cNvPr>
          <p:cNvSpPr txBox="1"/>
          <p:nvPr/>
        </p:nvSpPr>
        <p:spPr>
          <a:xfrm>
            <a:off x="1835696" y="404172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구글과 연동해서 사용자가 예매한 비행기를 </a:t>
            </a:r>
            <a:r>
              <a:rPr lang="ko-KR" altLang="en-US" b="1" dirty="0">
                <a:highlight>
                  <a:srgbClr val="FFCC00"/>
                </a:highlight>
              </a:rPr>
              <a:t>안전하게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탑승수석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할 수 있게 사용자의 탑승 시간을 고려하여 </a:t>
            </a:r>
            <a:r>
              <a:rPr lang="en-US" altLang="ko-KR" b="1" dirty="0">
                <a:highlight>
                  <a:srgbClr val="FFCC00"/>
                </a:highlight>
              </a:rPr>
              <a:t>2~3</a:t>
            </a:r>
            <a:r>
              <a:rPr lang="ko-KR" altLang="en-US" b="1" dirty="0">
                <a:highlight>
                  <a:srgbClr val="FFCC00"/>
                </a:highlight>
              </a:rPr>
              <a:t>시간 전 알림 서비스 및 추가적으로 한번 더 메시지를 보내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dirty="0"/>
              <a:t>급하게 교통을 이용하다가 </a:t>
            </a:r>
            <a:r>
              <a:rPr lang="ko-KR" altLang="en-US" b="1" dirty="0">
                <a:highlight>
                  <a:srgbClr val="FFCC00"/>
                </a:highlight>
              </a:rPr>
              <a:t>사고를 예방하는 기능</a:t>
            </a:r>
            <a:r>
              <a:rPr lang="ko-KR" altLang="en-US" dirty="0">
                <a:highlight>
                  <a:srgbClr val="FFCC00"/>
                </a:highlight>
              </a:rPr>
              <a:t>을 </a:t>
            </a:r>
            <a:r>
              <a:rPr lang="ko-KR" altLang="en-US" dirty="0"/>
              <a:t>구현 해볼 계획이다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1EC871-1866-4590-B97C-9BA1ACB5F8F1}"/>
              </a:ext>
            </a:extLst>
          </p:cNvPr>
          <p:cNvSpPr/>
          <p:nvPr/>
        </p:nvSpPr>
        <p:spPr>
          <a:xfrm>
            <a:off x="1574681" y="5692808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ED990-B6AD-42DF-B132-F4E65366A0DF}"/>
              </a:ext>
            </a:extLst>
          </p:cNvPr>
          <p:cNvSpPr txBox="1"/>
          <p:nvPr/>
        </p:nvSpPr>
        <p:spPr>
          <a:xfrm>
            <a:off x="1835696" y="5557365"/>
            <a:ext cx="74168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뭐가 있을까요</a:t>
            </a:r>
            <a:r>
              <a:rPr lang="en-US" altLang="ko-KR" sz="1700" dirty="0"/>
              <a:t>? </a:t>
            </a:r>
            <a:r>
              <a:rPr lang="ko-KR" altLang="en-US" sz="1700" dirty="0"/>
              <a:t>질문 받아요</a:t>
            </a:r>
            <a:r>
              <a:rPr lang="en-US" altLang="ko-KR" sz="1700" dirty="0"/>
              <a:t>!!</a:t>
            </a:r>
          </a:p>
          <a:p>
            <a:r>
              <a:rPr lang="ko-KR" altLang="en-US" sz="1700" dirty="0"/>
              <a:t>마지막으로 우리가 해야 할 일 교통이 이모티콘</a:t>
            </a:r>
            <a:r>
              <a:rPr lang="en-US" altLang="ko-KR" sz="1700" dirty="0"/>
              <a:t>(</a:t>
            </a:r>
            <a:r>
              <a:rPr lang="ko-KR" altLang="en-US" sz="1700" dirty="0"/>
              <a:t>메인 어플 이미지</a:t>
            </a:r>
            <a:r>
              <a:rPr lang="en-US" altLang="ko-KR" sz="1700" dirty="0"/>
              <a:t>)</a:t>
            </a:r>
            <a:r>
              <a:rPr lang="ko-KR" altLang="en-US" sz="1700" dirty="0"/>
              <a:t> 만들기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84523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347864" y="1916832"/>
            <a:ext cx="2448272" cy="244827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467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4768" y="259858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450912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Do you have any Questions?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9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398</Words>
  <Application>Microsoft Office PowerPoint</Application>
  <PresentationFormat>화면 슬라이드 쇼(4:3)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HyhwpEQ</vt:lpstr>
      <vt:lpstr>휴먼모음T</vt:lpstr>
      <vt:lpstr>나눔손글씨 펜</vt:lpstr>
      <vt:lpstr>Arial</vt:lpstr>
      <vt:lpstr>HY엽서M</vt:lpstr>
      <vt:lpstr>나눔고딕 ExtraBold</vt:lpstr>
      <vt:lpstr>맑은 고딕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김외숙</dc:creator>
  <cp:lastModifiedBy>jong960807@gmail.com</cp:lastModifiedBy>
  <cp:revision>89</cp:revision>
  <dcterms:created xsi:type="dcterms:W3CDTF">2011-07-26T11:18:21Z</dcterms:created>
  <dcterms:modified xsi:type="dcterms:W3CDTF">2019-03-28T17:17:52Z</dcterms:modified>
</cp:coreProperties>
</file>