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75" r:id="rId4"/>
    <p:sldId id="256" r:id="rId5"/>
    <p:sldId id="259" r:id="rId6"/>
    <p:sldId id="269" r:id="rId7"/>
    <p:sldId id="260" r:id="rId8"/>
    <p:sldId id="261" r:id="rId9"/>
    <p:sldId id="263" r:id="rId10"/>
    <p:sldId id="270" r:id="rId11"/>
    <p:sldId id="265" r:id="rId12"/>
    <p:sldId id="266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1FD-F5AA-F917-EDE1-9FA1F767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0ABF-AF9C-A951-CCFA-CEF0AC5A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52A7-1A6F-8EEA-5B58-5E1CD85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F133-4987-1AB1-7731-F6D840BD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0EC3-8318-E4C0-272D-146CEC02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2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4CCD-F8E1-20C8-8148-3AD9311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9F37A-263B-47C2-DB13-F68C5537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CA21-CE1B-21B9-B7F1-BE65259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1BE4-17E9-6160-B6AA-5BF443A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E9AE-3AD2-481E-4602-1FC7B0CD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B9788-6BC4-1C24-8A29-FE70F7FB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A74E8-6722-FD68-25B3-EF48ED27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987A-430C-19A3-B946-AC5695C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E718-9498-6B25-233F-51625455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0BE2-B144-E0E7-A5F5-6392BC6A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DA10-A382-AD6F-D59F-42778F2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1BB7-AF75-2D09-1588-7A0994F3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F72A-2168-660F-7ED1-2060F507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29B6-1EF6-91A1-E643-5A6E7CF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9489-AA35-68C9-A343-D83103ED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AA90-75AC-871F-520D-DC09155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E953-89B3-ED2E-3AC6-45FABAE6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E21E-5064-5415-34EC-87FE02C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FC31-58DA-2923-D30A-E16E9E8D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FFFB-BBD4-ACC2-CB2B-98E23BC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854-3657-0122-F039-201A6460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05ED-68E1-B8FE-96C8-7C5AAA4C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7D1A-B94E-FC0C-DD32-1879699A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C76FA-A2E8-2CAD-8B43-CE40EC2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90ED-F6BB-43FF-6CDF-AC9617C7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B5F3-2D1C-B870-AB55-8233BE8C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4CF2-4C7C-3987-4079-AF32693C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AD7F-D941-ECB6-3B32-5BB11563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BDB5-4595-5153-C372-E577CEDF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884F0-2ECE-CA21-F5DB-0BD88A03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5E02B-97FC-EE41-64E6-29A8CC37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0BC4C-1329-9402-08C3-6D90E1EC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61B96-1280-462F-39E9-3D820F7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83C5E-1F4B-BB22-9408-2531FB3F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91B8-C4C4-7347-534A-5FF0E3F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C4661-0D59-B2BF-8917-09B71BE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27C22-366B-FDAE-8342-D427C87B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BAC0-2129-DC6E-E7D8-A62B8324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1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B23A-3B94-846B-5079-0620A879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DDE6-4C8B-2173-8935-895DB752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FF198-A778-E743-8A25-8C318FD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FCFA-2505-78EE-7C58-0F65AFE4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DC3F-AACB-7EF8-DAD5-8E92589A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4F3C-CE38-D013-8B1C-CA5CF3F5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F828-6CE4-48C8-60F0-EDF59AE2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675F-43B7-2FC5-91F8-1FBA289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7E5C-2E9A-B44E-2A4E-71D54A5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937E-F548-CEEE-2490-05F5C654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3E403-5C65-E135-BE5A-95FA4A265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A222-4742-62BF-F851-B8FC8456D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6493-8FDD-889B-8FFB-43A911D6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357D5-48B4-8C05-2B85-289955B9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C5E3C-D4F7-8FAC-D902-F717AF35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8B020-EB63-3552-743D-6EC32492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27FD-0100-0B8C-343F-A5821D50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962C-BB24-5BEF-553D-B779DBC4F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02F1-EB9E-48B9-98E6-55EFCC29C0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3DF6-9CBE-FC8E-5510-0FD9A4FC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4DE7-4FD8-84FF-BE50-7244B84A6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4D06-04F9-4A17-9271-1B7BA9774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kLPUri038VHnGcAqC0LrQbPmZDm8VGX-#scrollTo=lKrY3NEBNtf5" TargetMode="External"/><Relationship Id="rId4" Type="http://schemas.openxmlformats.org/officeDocument/2006/relationships/hyperlink" Target="https://github.com/JONY-git28/Mentorness-Machine-Learning-Internship/blob/main/Fastag_Fraud_Detection.ipyn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EF30F-2E89-C956-178D-26B20CE6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108"/>
            <a:ext cx="12192000" cy="7052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FC2CB-E56E-CE74-A18A-87BEDE5F7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5"/>
          <a:stretch/>
        </p:blipFill>
        <p:spPr>
          <a:xfrm>
            <a:off x="1905765" y="881214"/>
            <a:ext cx="3653913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4317F-4D1C-C560-1AB6-D9C79AD24934}"/>
              </a:ext>
            </a:extLst>
          </p:cNvPr>
          <p:cNvSpPr txBox="1"/>
          <p:nvPr/>
        </p:nvSpPr>
        <p:spPr>
          <a:xfrm>
            <a:off x="5559678" y="922886"/>
            <a:ext cx="45872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FRAUD</a:t>
            </a:r>
            <a:r>
              <a:rPr lang="en-US" sz="3500" b="1" dirty="0">
                <a:latin typeface="Berlin Sans FB Demi" panose="020E0802020502020306" pitchFamily="34" charset="0"/>
              </a:rPr>
              <a:t> </a:t>
            </a: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DETECTION</a:t>
            </a:r>
            <a:endParaRPr lang="en-IN" sz="3500" b="1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05E35-52F5-3C94-0BBF-00C1803CF9AC}"/>
              </a:ext>
            </a:extLst>
          </p:cNvPr>
          <p:cNvSpPr txBox="1"/>
          <p:nvPr/>
        </p:nvSpPr>
        <p:spPr>
          <a:xfrm>
            <a:off x="183572" y="4946073"/>
            <a:ext cx="1182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https://github.com/JONY-git28/Mentorness-Machine-Learning-Internship/blob/main/Fastag_Fraud_Detection.ipynb</a:t>
            </a:r>
            <a:endParaRPr lang="en-IN" b="1" dirty="0"/>
          </a:p>
          <a:p>
            <a:r>
              <a:rPr lang="en-IN" b="1" dirty="0" err="1"/>
              <a:t>Colab</a:t>
            </a:r>
            <a:r>
              <a:rPr lang="en-IN" b="1" dirty="0"/>
              <a:t> link:</a:t>
            </a:r>
            <a:r>
              <a:rPr lang="en-IN" dirty="0"/>
              <a:t> </a:t>
            </a:r>
            <a:r>
              <a:rPr lang="en-IN" dirty="0">
                <a:hlinkClick r:id="rId5"/>
              </a:rPr>
              <a:t>https://colab.research.google.com/drive/1kLPUri038VHnGcAqC0LrQbPmZDm8VGX-#scrollTo=lKrY3NEBNtf5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05806-8F38-CD9D-09A7-9E7FE8F8B3D0}"/>
              </a:ext>
            </a:extLst>
          </p:cNvPr>
          <p:cNvSpPr txBox="1"/>
          <p:nvPr/>
        </p:nvSpPr>
        <p:spPr>
          <a:xfrm>
            <a:off x="9554442" y="5735059"/>
            <a:ext cx="1948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Name </a:t>
            </a:r>
            <a:r>
              <a:rPr lang="en-IN" sz="2200" dirty="0"/>
              <a:t>: JONY A</a:t>
            </a:r>
          </a:p>
        </p:txBody>
      </p:sp>
    </p:spTree>
    <p:extLst>
      <p:ext uri="{BB962C8B-B14F-4D97-AF65-F5344CB8AC3E}">
        <p14:creationId xmlns:p14="http://schemas.microsoft.com/office/powerpoint/2010/main" val="92436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29E5-E102-4153-0FA8-727B51C2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8190" y="2983684"/>
            <a:ext cx="8437418" cy="364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5B3B-1E3F-D2A0-9EA3-89E4981C843D}"/>
              </a:ext>
            </a:extLst>
          </p:cNvPr>
          <p:cNvSpPr txBox="1"/>
          <p:nvPr/>
        </p:nvSpPr>
        <p:spPr>
          <a:xfrm>
            <a:off x="543791" y="228107"/>
            <a:ext cx="1194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Importing necessary modules to build and evaluate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C9D5-37BB-CD17-0EFF-7455C5495E37}"/>
              </a:ext>
            </a:extLst>
          </p:cNvPr>
          <p:cNvSpPr txBox="1"/>
          <p:nvPr/>
        </p:nvSpPr>
        <p:spPr>
          <a:xfrm>
            <a:off x="1538190" y="838928"/>
            <a:ext cx="3449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Models :                                             </a:t>
            </a:r>
          </a:p>
          <a:p>
            <a:r>
              <a:rPr lang="en-IN" sz="2000" dirty="0"/>
              <a:t>1) </a:t>
            </a:r>
            <a:r>
              <a:rPr lang="en-IN" sz="2000" dirty="0" err="1"/>
              <a:t>LogisticRegression</a:t>
            </a:r>
            <a:endParaRPr lang="en-IN" sz="2000" dirty="0"/>
          </a:p>
          <a:p>
            <a:r>
              <a:rPr lang="en-IN" sz="2000" dirty="0"/>
              <a:t>2) </a:t>
            </a:r>
            <a:r>
              <a:rPr lang="en-IN" sz="2000" dirty="0" err="1"/>
              <a:t>DecisionTreeClassifier</a:t>
            </a:r>
            <a:endParaRPr lang="en-IN" sz="2000" dirty="0"/>
          </a:p>
          <a:p>
            <a:r>
              <a:rPr lang="en-IN" sz="2000" dirty="0"/>
              <a:t>3) SVC</a:t>
            </a:r>
          </a:p>
          <a:p>
            <a:r>
              <a:rPr lang="en-IN" sz="2000" dirty="0"/>
              <a:t>4) </a:t>
            </a:r>
            <a:r>
              <a:rPr lang="en-IN" sz="2000" dirty="0" err="1"/>
              <a:t>RandomForestClassifier</a:t>
            </a:r>
            <a:endParaRPr lang="en-IN" sz="2000" dirty="0"/>
          </a:p>
          <a:p>
            <a:r>
              <a:rPr lang="en-IN" sz="2000" dirty="0"/>
              <a:t>5) </a:t>
            </a:r>
            <a:r>
              <a:rPr lang="en-IN" sz="2000" dirty="0" err="1"/>
              <a:t>GradientBoostingClassifier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3F7F4-6D60-40D5-3595-8BBDC858501F}"/>
              </a:ext>
            </a:extLst>
          </p:cNvPr>
          <p:cNvSpPr txBox="1"/>
          <p:nvPr/>
        </p:nvSpPr>
        <p:spPr>
          <a:xfrm>
            <a:off x="6096000" y="838928"/>
            <a:ext cx="445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Evaluation Metrics :</a:t>
            </a:r>
          </a:p>
          <a:p>
            <a:r>
              <a:rPr lang="en-US" sz="2000" dirty="0"/>
              <a:t>Accuracy</a:t>
            </a:r>
          </a:p>
          <a:p>
            <a:r>
              <a:rPr lang="en-US" sz="2000" dirty="0"/>
              <a:t>Precision</a:t>
            </a:r>
          </a:p>
          <a:p>
            <a:r>
              <a:rPr lang="en-US" sz="2000" dirty="0"/>
              <a:t>Recall</a:t>
            </a:r>
          </a:p>
          <a:p>
            <a:r>
              <a:rPr lang="en-US" sz="2000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5263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8F6431D-1684-6F18-CEB7-9A7257B01429}"/>
              </a:ext>
            </a:extLst>
          </p:cNvPr>
          <p:cNvSpPr txBox="1"/>
          <p:nvPr/>
        </p:nvSpPr>
        <p:spPr>
          <a:xfrm>
            <a:off x="105474" y="72474"/>
            <a:ext cx="1198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Building ,Training  and evaluating the models : </a:t>
            </a:r>
            <a:r>
              <a:rPr lang="en-IN" sz="1800" dirty="0" err="1"/>
              <a:t>LogisticRegression</a:t>
            </a:r>
            <a:r>
              <a:rPr lang="en-IN" dirty="0"/>
              <a:t> ,</a:t>
            </a:r>
            <a:r>
              <a:rPr lang="en-IN" sz="1800" dirty="0" err="1"/>
              <a:t>DecisionTreeClassifier</a:t>
            </a:r>
            <a:r>
              <a:rPr lang="en-IN" dirty="0"/>
              <a:t>,</a:t>
            </a:r>
            <a:r>
              <a:rPr lang="en-IN" sz="1800" dirty="0"/>
              <a:t> SVC,</a:t>
            </a:r>
          </a:p>
          <a:p>
            <a:r>
              <a:rPr lang="en-IN" dirty="0"/>
              <a:t>                                                                                    </a:t>
            </a:r>
            <a:r>
              <a:rPr lang="en-IN" sz="1800" dirty="0" err="1"/>
              <a:t>RandomForestClassifier</a:t>
            </a:r>
            <a:r>
              <a:rPr lang="en-IN" dirty="0" err="1"/>
              <a:t>,</a:t>
            </a:r>
            <a:r>
              <a:rPr lang="en-IN" sz="1800" dirty="0" err="1"/>
              <a:t>GradientBoostingClassifier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E8FE0-4070-E859-6A35-D82ABAC40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7564" y="718805"/>
            <a:ext cx="7216191" cy="59833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E0C932-51CD-CBBA-5874-8A16A8E2C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50" y="1935307"/>
            <a:ext cx="1191206" cy="23824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604F9-9E03-8539-6F02-EFF5EA25FB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4" r="22625" b="16198"/>
          <a:stretch/>
        </p:blipFill>
        <p:spPr>
          <a:xfrm>
            <a:off x="500703" y="2426060"/>
            <a:ext cx="1431633" cy="20058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859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F73F58-CA37-E4DA-64EA-DCF0DE5B2546}"/>
              </a:ext>
            </a:extLst>
          </p:cNvPr>
          <p:cNvSpPr txBox="1"/>
          <p:nvPr/>
        </p:nvSpPr>
        <p:spPr>
          <a:xfrm>
            <a:off x="2360238" y="93903"/>
            <a:ext cx="760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Values of Evaluation Metrics for each model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1E0A7-DB2A-5207-44DB-195EF76FA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48" y="730442"/>
            <a:ext cx="4462380" cy="1739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97A8BE-6E01-76B2-2AB9-389262B96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0573" y="649216"/>
            <a:ext cx="4083063" cy="1756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B0AF5F-8CCC-1176-8958-178D8B5A28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48" y="4733183"/>
            <a:ext cx="4826381" cy="1739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9B44DC-7B8D-A8AF-D591-DD3B39473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7313" y="4655250"/>
            <a:ext cx="4028497" cy="1817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D38996-0742-15E5-E59F-CCB6028472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166" y="2706112"/>
            <a:ext cx="4297733" cy="1817773"/>
          </a:xfrm>
          <a:prstGeom prst="rect">
            <a:avLst/>
          </a:prstGeom>
        </p:spPr>
      </p:pic>
      <p:pic>
        <p:nvPicPr>
          <p:cNvPr id="2" name="Graphic 1" descr="Car with solid fill">
            <a:extLst>
              <a:ext uri="{FF2B5EF4-FFF2-40B4-BE49-F238E27FC236}">
                <a16:creationId xmlns:a16="http://schemas.microsoft.com/office/drawing/2014/main" id="{CC527781-1347-26B1-5CF7-9FC0410E4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870054" y="2265518"/>
            <a:ext cx="2698957" cy="2698957"/>
          </a:xfrm>
          <a:prstGeom prst="rect">
            <a:avLst/>
          </a:prstGeom>
        </p:spPr>
      </p:pic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E18A8F05-1FEF-7B13-8582-1BBE44FD3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91" y="2265519"/>
            <a:ext cx="2698957" cy="26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23901-B3AE-5F21-5F5C-A61775DD0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936" y="935181"/>
            <a:ext cx="6463146" cy="5686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2D465-E0AA-AD1E-7E40-43D3D5927EAB}"/>
              </a:ext>
            </a:extLst>
          </p:cNvPr>
          <p:cNvSpPr txBox="1"/>
          <p:nvPr/>
        </p:nvSpPr>
        <p:spPr>
          <a:xfrm>
            <a:off x="489874" y="236804"/>
            <a:ext cx="1143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After evaluation Random Forest Classifier Model is found to be the best</a:t>
            </a:r>
          </a:p>
        </p:txBody>
      </p:sp>
    </p:spTree>
    <p:extLst>
      <p:ext uri="{BB962C8B-B14F-4D97-AF65-F5344CB8AC3E}">
        <p14:creationId xmlns:p14="http://schemas.microsoft.com/office/powerpoint/2010/main" val="220777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397109-0152-CAA0-0D0D-2B6858502EA8}"/>
              </a:ext>
            </a:extLst>
          </p:cNvPr>
          <p:cNvSpPr txBox="1"/>
          <p:nvPr/>
        </p:nvSpPr>
        <p:spPr>
          <a:xfrm>
            <a:off x="127820" y="78658"/>
            <a:ext cx="11551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                User Input and Prediction</a:t>
            </a:r>
          </a:p>
          <a:p>
            <a:r>
              <a:rPr lang="en-US" b="1" dirty="0" err="1"/>
              <a:t>Preprocess_input</a:t>
            </a:r>
            <a:r>
              <a:rPr lang="en-US" b="1" dirty="0"/>
              <a:t> Function:</a:t>
            </a:r>
            <a:r>
              <a:rPr lang="en-US" dirty="0"/>
              <a:t> Gathers user input (‘Lane_type’,’Vehicle_Dimension’,’Transaction_Amount’,’Amount_paid’ ) </a:t>
            </a:r>
          </a:p>
          <a:p>
            <a:r>
              <a:rPr lang="en-US" dirty="0"/>
              <a:t>                                                   Preprocesses the input data       </a:t>
            </a:r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BDAB5-AEF4-9966-5DAB-4A89BBB22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20" y="1080655"/>
            <a:ext cx="7512627" cy="261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10B9D-DC57-6308-ED60-8EB59E665A92}"/>
              </a:ext>
            </a:extLst>
          </p:cNvPr>
          <p:cNvSpPr txBox="1"/>
          <p:nvPr/>
        </p:nvSpPr>
        <p:spPr>
          <a:xfrm>
            <a:off x="5229489" y="3800247"/>
            <a:ext cx="63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predict_fraud</a:t>
            </a:r>
            <a:r>
              <a:rPr lang="en-US" b="1" dirty="0"/>
              <a:t> function:</a:t>
            </a:r>
            <a:r>
              <a:rPr lang="en-US" dirty="0"/>
              <a:t> Function to predict the fraud  transaction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394E3-146C-3178-C2F9-32E4AD73A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489" y="4270663"/>
            <a:ext cx="6761353" cy="2452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05BC35-13E8-FF80-03A9-C14013CB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9" y="4270664"/>
            <a:ext cx="1724892" cy="172489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ADDD7-6C17-3435-1FB9-E88CE2B0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4855" y="1441739"/>
            <a:ext cx="1791135" cy="179113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5058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EB91F-BCE6-515E-2FC7-582900084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1" y="1423553"/>
            <a:ext cx="8460140" cy="499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4A348-915C-1174-1195-D8E23ED7D05D}"/>
              </a:ext>
            </a:extLst>
          </p:cNvPr>
          <p:cNvSpPr txBox="1"/>
          <p:nvPr/>
        </p:nvSpPr>
        <p:spPr>
          <a:xfrm>
            <a:off x="282286" y="311728"/>
            <a:ext cx="1162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get_user_input_and_predict</a:t>
            </a:r>
            <a:r>
              <a:rPr lang="en-US" sz="2000" b="1" dirty="0"/>
              <a:t>() function :</a:t>
            </a:r>
            <a:r>
              <a:rPr lang="en-US" sz="2000" dirty="0"/>
              <a:t>Function to call the previous user input function to get the input </a:t>
            </a:r>
          </a:p>
          <a:p>
            <a:r>
              <a:rPr lang="en-US" sz="2000" dirty="0"/>
              <a:t>                                                                        and display if fraud or not fraud as output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88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23A5D-412A-A154-1A46-354FA3A30D56}"/>
              </a:ext>
            </a:extLst>
          </p:cNvPr>
          <p:cNvSpPr txBox="1"/>
          <p:nvPr/>
        </p:nvSpPr>
        <p:spPr>
          <a:xfrm>
            <a:off x="376556" y="267977"/>
            <a:ext cx="395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Fraud Detection 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B577A-9B16-A975-1E1D-0539A2A79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56" y="2734330"/>
            <a:ext cx="6018831" cy="1816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10170-213A-F017-A57B-1A010EC18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56" y="4891110"/>
            <a:ext cx="11337644" cy="1698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C3AC1-B6D9-4A6F-CC27-3B9F6E70E1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9393" y="344691"/>
            <a:ext cx="6666471" cy="2269478"/>
          </a:xfrm>
          <a:prstGeom prst="rect">
            <a:avLst/>
          </a:prstGeom>
        </p:spPr>
      </p:pic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E1DE9C32-C19D-7847-A109-CF391710C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304" y="344691"/>
            <a:ext cx="2698957" cy="2698957"/>
          </a:xfrm>
          <a:prstGeom prst="rect">
            <a:avLst/>
          </a:prstGeom>
        </p:spPr>
      </p:pic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646A69F5-444B-5E76-16E8-06A3EF6B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084796" y="2512251"/>
            <a:ext cx="2698957" cy="26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657F0-7E86-25E9-DF3B-1646874FE1D0}"/>
              </a:ext>
            </a:extLst>
          </p:cNvPr>
          <p:cNvSpPr txBox="1"/>
          <p:nvPr/>
        </p:nvSpPr>
        <p:spPr>
          <a:xfrm>
            <a:off x="260554" y="612844"/>
            <a:ext cx="11670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Description:</a:t>
            </a:r>
          </a:p>
          <a:p>
            <a:endParaRPr lang="en-US" sz="2400" dirty="0"/>
          </a:p>
          <a:p>
            <a:r>
              <a:rPr lang="en-US" sz="2400" dirty="0"/>
              <a:t>1. </a:t>
            </a:r>
            <a:r>
              <a:rPr lang="en-US" sz="2400" dirty="0" err="1"/>
              <a:t>Transaction_ID</a:t>
            </a:r>
            <a:r>
              <a:rPr lang="en-US" sz="2400" dirty="0"/>
              <a:t>: Unique identifier for each transaction.</a:t>
            </a:r>
          </a:p>
          <a:p>
            <a:r>
              <a:rPr lang="en-US" sz="2400" dirty="0"/>
              <a:t>2. Timestamp: Date and time of the transaction.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Vehicle_Type</a:t>
            </a:r>
            <a:r>
              <a:rPr lang="en-US" sz="2400" dirty="0"/>
              <a:t>: Type of vehicle involved in the transaction.</a:t>
            </a:r>
          </a:p>
          <a:p>
            <a:r>
              <a:rPr lang="en-US" sz="2400" dirty="0"/>
              <a:t>4. </a:t>
            </a:r>
            <a:r>
              <a:rPr lang="en-US" sz="2400" dirty="0" err="1"/>
              <a:t>FastagID</a:t>
            </a:r>
            <a:r>
              <a:rPr lang="en-US" sz="2400" dirty="0"/>
              <a:t>: Unique identifier for </a:t>
            </a:r>
            <a:r>
              <a:rPr lang="en-US" sz="2400" dirty="0" err="1"/>
              <a:t>Fastag</a:t>
            </a:r>
            <a:r>
              <a:rPr lang="en-US" sz="2400" dirty="0"/>
              <a:t>.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TollBoothID</a:t>
            </a:r>
            <a:r>
              <a:rPr lang="en-US" sz="2400" dirty="0"/>
              <a:t>: Identifier for the toll booth.</a:t>
            </a:r>
          </a:p>
          <a:p>
            <a:r>
              <a:rPr lang="en-US" sz="2400" dirty="0"/>
              <a:t>6. </a:t>
            </a:r>
            <a:r>
              <a:rPr lang="en-US" sz="2400" dirty="0" err="1"/>
              <a:t>Lane_Type</a:t>
            </a:r>
            <a:r>
              <a:rPr lang="en-US" sz="2400" dirty="0"/>
              <a:t>: Type of lane used for the transaction.</a:t>
            </a:r>
          </a:p>
          <a:p>
            <a:r>
              <a:rPr lang="en-US" sz="2400" dirty="0"/>
              <a:t>7. </a:t>
            </a:r>
            <a:r>
              <a:rPr lang="en-US" sz="2400" dirty="0" err="1"/>
              <a:t>Vehicle_Dimensions</a:t>
            </a:r>
            <a:r>
              <a:rPr lang="en-US" sz="2400" dirty="0"/>
              <a:t>: Dimensions of the vehicle.</a:t>
            </a:r>
          </a:p>
          <a:p>
            <a:r>
              <a:rPr lang="en-US" sz="2400" dirty="0"/>
              <a:t>8. </a:t>
            </a:r>
            <a:r>
              <a:rPr lang="en-US" sz="2400" dirty="0" err="1"/>
              <a:t>Transaction_Amount</a:t>
            </a:r>
            <a:r>
              <a:rPr lang="en-US" sz="2400" dirty="0"/>
              <a:t>: Amount associated with the transaction.</a:t>
            </a:r>
          </a:p>
          <a:p>
            <a:r>
              <a:rPr lang="en-US" sz="2400" dirty="0"/>
              <a:t>9. </a:t>
            </a:r>
            <a:r>
              <a:rPr lang="en-US" sz="2400" dirty="0" err="1"/>
              <a:t>Amount_paid</a:t>
            </a:r>
            <a:r>
              <a:rPr lang="en-US" sz="2400" dirty="0"/>
              <a:t>: Amount paid for the transaction.</a:t>
            </a:r>
          </a:p>
          <a:p>
            <a:r>
              <a:rPr lang="en-US" sz="2400" dirty="0"/>
              <a:t>10. </a:t>
            </a:r>
            <a:r>
              <a:rPr lang="en-US" sz="2400" dirty="0" err="1"/>
              <a:t>Geographical_Location</a:t>
            </a:r>
            <a:r>
              <a:rPr lang="en-US" sz="2400" dirty="0"/>
              <a:t>: Location details of the transaction.</a:t>
            </a:r>
          </a:p>
          <a:p>
            <a:r>
              <a:rPr lang="en-US" sz="2400" dirty="0"/>
              <a:t>11. </a:t>
            </a:r>
            <a:r>
              <a:rPr lang="en-US" sz="2400" dirty="0" err="1"/>
              <a:t>Vehicle_Speed</a:t>
            </a:r>
            <a:r>
              <a:rPr lang="en-US" sz="2400" dirty="0"/>
              <a:t>: Speed of the vehicle during the transaction.</a:t>
            </a:r>
          </a:p>
          <a:p>
            <a:r>
              <a:rPr lang="en-US" sz="2400" dirty="0"/>
              <a:t>12. </a:t>
            </a:r>
            <a:r>
              <a:rPr lang="en-US" sz="2400" dirty="0" err="1"/>
              <a:t>Vehicle_Plate_Number</a:t>
            </a:r>
            <a:r>
              <a:rPr lang="en-US" sz="2400" dirty="0"/>
              <a:t>: License plate number of the vehicle.</a:t>
            </a:r>
          </a:p>
          <a:p>
            <a:r>
              <a:rPr lang="en-US" sz="2400" dirty="0"/>
              <a:t>13. </a:t>
            </a:r>
            <a:r>
              <a:rPr lang="en-US" sz="2400" dirty="0" err="1"/>
              <a:t>Fraud_indicator</a:t>
            </a:r>
            <a:r>
              <a:rPr lang="en-US" sz="2400" dirty="0"/>
              <a:t>: Binary indicator of fraudulent activity (target variable).</a:t>
            </a:r>
            <a:endParaRPr lang="en-IN" sz="2400" dirty="0"/>
          </a:p>
        </p:txBody>
      </p: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F3D8F61A-9EE8-5BC9-A4C1-A090AEC7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677400" y="3588381"/>
            <a:ext cx="2178628" cy="2178628"/>
          </a:xfrm>
          <a:prstGeom prst="rect">
            <a:avLst/>
          </a:prstGeom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DF6623FA-17FA-9486-B8F2-F3FEA9AD4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077" y="931608"/>
            <a:ext cx="2178628" cy="2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CB055-8204-924E-F3BE-617CC937A4D7}"/>
              </a:ext>
            </a:extLst>
          </p:cNvPr>
          <p:cNvSpPr txBox="1"/>
          <p:nvPr/>
        </p:nvSpPr>
        <p:spPr>
          <a:xfrm>
            <a:off x="98323" y="-294"/>
            <a:ext cx="12093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Objectives:</a:t>
            </a:r>
          </a:p>
          <a:p>
            <a:endParaRPr lang="en-US" sz="2400" dirty="0"/>
          </a:p>
          <a:p>
            <a:r>
              <a:rPr lang="en-US" sz="2400" dirty="0"/>
              <a:t>1. Data Exploration:</a:t>
            </a:r>
          </a:p>
          <a:p>
            <a:r>
              <a:rPr lang="en-US" sz="2400" dirty="0"/>
              <a:t> Explore the dataset to understand the distribution of features and the prevalence of fraud       indicators.</a:t>
            </a:r>
          </a:p>
          <a:p>
            <a:endParaRPr lang="en-US" sz="2400" dirty="0"/>
          </a:p>
          <a:p>
            <a:r>
              <a:rPr lang="en-US" sz="2400" dirty="0"/>
              <a:t>2. Feature Engineering:</a:t>
            </a:r>
          </a:p>
          <a:p>
            <a:r>
              <a:rPr lang="en-US" sz="2400" dirty="0"/>
              <a:t>  Identify and engineer relevant features that contribute to fraud detection accuracy.</a:t>
            </a:r>
          </a:p>
          <a:p>
            <a:endParaRPr lang="en-US" sz="2400" dirty="0"/>
          </a:p>
          <a:p>
            <a:r>
              <a:rPr lang="en-US" sz="2400" dirty="0"/>
              <a:t>3. Model Development:</a:t>
            </a:r>
          </a:p>
          <a:p>
            <a:r>
              <a:rPr lang="en-US" sz="2400" dirty="0"/>
              <a:t>  Build a machine learning classification model to predict and detect </a:t>
            </a:r>
            <a:r>
              <a:rPr lang="en-US" sz="2400" dirty="0" err="1"/>
              <a:t>Fastag</a:t>
            </a:r>
            <a:r>
              <a:rPr lang="en-US" sz="2400" dirty="0"/>
              <a:t> transaction fraud.</a:t>
            </a:r>
          </a:p>
          <a:p>
            <a:r>
              <a:rPr lang="en-US" sz="2400" dirty="0"/>
              <a:t>  Evaluate and fine-tune model performance using appropriate metrics.</a:t>
            </a:r>
          </a:p>
          <a:p>
            <a:endParaRPr lang="en-US" sz="2400" dirty="0"/>
          </a:p>
          <a:p>
            <a:r>
              <a:rPr lang="en-US" sz="2400" dirty="0"/>
              <a:t>4. Real-time Fraud Detection:</a:t>
            </a:r>
          </a:p>
          <a:p>
            <a:r>
              <a:rPr lang="en-US" sz="2400" dirty="0"/>
              <a:t>  Explore the feasibility of implementing the model for real-time </a:t>
            </a:r>
            <a:r>
              <a:rPr lang="en-US" sz="2400" dirty="0" err="1"/>
              <a:t>Fastag</a:t>
            </a:r>
            <a:r>
              <a:rPr lang="en-US" sz="2400" dirty="0"/>
              <a:t> fraud detection.</a:t>
            </a:r>
          </a:p>
          <a:p>
            <a:endParaRPr lang="en-US" sz="2400" dirty="0"/>
          </a:p>
          <a:p>
            <a:r>
              <a:rPr lang="en-US" sz="2400" dirty="0"/>
              <a:t>5. Explanatory Analysis:</a:t>
            </a:r>
          </a:p>
          <a:p>
            <a:r>
              <a:rPr lang="en-US" sz="2400" dirty="0"/>
              <a:t>  Provide insights into the factors contributing to fraudulent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E938F-EFB2-5B1C-204E-FACAAB14D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22532" b="20442"/>
          <a:stretch/>
        </p:blipFill>
        <p:spPr>
          <a:xfrm>
            <a:off x="9357257" y="4063885"/>
            <a:ext cx="1179125" cy="109608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1C9D8-3DAB-3778-0039-73A685C2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66" y="1452568"/>
            <a:ext cx="1145141" cy="11451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8645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1F7AA6-38BC-2EE0-35A4-F5C91B626764}"/>
              </a:ext>
            </a:extLst>
          </p:cNvPr>
          <p:cNvSpPr txBox="1"/>
          <p:nvPr/>
        </p:nvSpPr>
        <p:spPr>
          <a:xfrm>
            <a:off x="648931" y="98324"/>
            <a:ext cx="10410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Reading the dataset FastagFraudDetection.csv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71C34-00C6-FE90-93C2-C6EBF3C1A2AB}"/>
              </a:ext>
            </a:extLst>
          </p:cNvPr>
          <p:cNvSpPr txBox="1"/>
          <p:nvPr/>
        </p:nvSpPr>
        <p:spPr>
          <a:xfrm>
            <a:off x="530942" y="5288911"/>
            <a:ext cx="11228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Storing dataset in a variable named ‘data’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955D-CC34-24B3-5296-9B6E3AB0C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931" y="639532"/>
            <a:ext cx="10628894" cy="4649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E9248-E9AE-62A3-6A9D-ECC480FC9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42" y="5766955"/>
            <a:ext cx="11284632" cy="8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F2E87A8-1045-05A9-C81A-13ABC2A31143}"/>
              </a:ext>
            </a:extLst>
          </p:cNvPr>
          <p:cNvSpPr txBox="1"/>
          <p:nvPr/>
        </p:nvSpPr>
        <p:spPr>
          <a:xfrm>
            <a:off x="292512" y="41564"/>
            <a:ext cx="116413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Getting info of dataset : </a:t>
            </a:r>
            <a:r>
              <a:rPr lang="en-US" sz="2000" dirty="0"/>
              <a:t>Details about features in the dataset</a:t>
            </a:r>
            <a:endParaRPr lang="en-US" sz="2000" b="1" dirty="0"/>
          </a:p>
          <a:p>
            <a:r>
              <a:rPr lang="en-US" sz="2000" b="1" dirty="0"/>
              <a:t>Rows and Columns:</a:t>
            </a:r>
            <a:r>
              <a:rPr lang="en-US" sz="2000" dirty="0"/>
              <a:t> Rows: 5000, Column : 13</a:t>
            </a:r>
          </a:p>
          <a:p>
            <a:r>
              <a:rPr lang="en-US" sz="2000" b="1" dirty="0"/>
              <a:t>Data types :</a:t>
            </a:r>
            <a:r>
              <a:rPr lang="en-US" sz="2000" dirty="0"/>
              <a:t> Getting data types of the available features</a:t>
            </a:r>
          </a:p>
          <a:p>
            <a:r>
              <a:rPr lang="en-US" sz="2000" b="1" dirty="0"/>
              <a:t>Distribution of target variable : </a:t>
            </a:r>
            <a:r>
              <a:rPr lang="en-US" sz="2000" dirty="0"/>
              <a:t>Used count plot to display distribution of target variable (Fraud or Not Fraud)</a:t>
            </a:r>
          </a:p>
          <a:p>
            <a:r>
              <a:rPr lang="en-US" sz="2000" b="1" dirty="0"/>
              <a:t>Unique values  :</a:t>
            </a:r>
            <a:r>
              <a:rPr lang="en-US" sz="2000" dirty="0"/>
              <a:t> Getting unique values from </a:t>
            </a:r>
            <a:r>
              <a:rPr lang="en-US" sz="2000" dirty="0" err="1"/>
              <a:t>Lane_Type</a:t>
            </a:r>
            <a:r>
              <a:rPr lang="en-US" sz="2000" dirty="0"/>
              <a:t> and </a:t>
            </a:r>
            <a:r>
              <a:rPr lang="en-US" sz="2000" dirty="0" err="1"/>
              <a:t>Vehicle_Dimensions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018EC-F4C5-B6F4-4E9F-1D720AD45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643" y="1668289"/>
            <a:ext cx="3628327" cy="2670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653D6-96E2-B74A-8FD8-A8FC8A805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6923" y="1668289"/>
            <a:ext cx="3099474" cy="2777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004D4-EC5A-D2E3-31ED-3D0D74FDF3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10" y="4857205"/>
            <a:ext cx="3389336" cy="1465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1C8CF-5975-A49E-324B-29D0A2BB3A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7439" y="1797627"/>
            <a:ext cx="4694561" cy="3974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B184A6-CA2A-A416-74D3-69C72EAC77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6688" y="4873180"/>
            <a:ext cx="3304310" cy="13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84BA3-8137-81C2-DEDB-9536891C684A}"/>
              </a:ext>
            </a:extLst>
          </p:cNvPr>
          <p:cNvSpPr txBox="1"/>
          <p:nvPr/>
        </p:nvSpPr>
        <p:spPr>
          <a:xfrm>
            <a:off x="648931" y="98324"/>
            <a:ext cx="5970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the distribution of other features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1DACF-8B8C-61A2-CF7F-C6F8897F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5" y="571500"/>
            <a:ext cx="11016114" cy="6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C9D72A-3ED4-86AC-FEAD-AF096779C4DB}"/>
              </a:ext>
            </a:extLst>
          </p:cNvPr>
          <p:cNvSpPr txBox="1"/>
          <p:nvPr/>
        </p:nvSpPr>
        <p:spPr>
          <a:xfrm>
            <a:off x="413542" y="68826"/>
            <a:ext cx="107561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Engineering: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                              Dropped unnecessary columns</a:t>
            </a:r>
            <a:r>
              <a:rPr lang="en-US" sz="2000" dirty="0"/>
              <a:t>. </a:t>
            </a:r>
          </a:p>
          <a:p>
            <a:r>
              <a:rPr lang="en-US" sz="2000" dirty="0"/>
              <a:t>                                      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FB0C1-2099-72CF-5194-845E64D75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99075" y="1239163"/>
            <a:ext cx="11679383" cy="1378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1CBC3-BEBD-1167-9B74-AD3669C7B3C8}"/>
              </a:ext>
            </a:extLst>
          </p:cNvPr>
          <p:cNvSpPr txBox="1"/>
          <p:nvPr/>
        </p:nvSpPr>
        <p:spPr>
          <a:xfrm>
            <a:off x="242455" y="2618016"/>
            <a:ext cx="11949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 kept for Fraud detection and their importance:</a:t>
            </a:r>
          </a:p>
          <a:p>
            <a:r>
              <a:rPr lang="en-US" sz="2800" b="1" dirty="0"/>
              <a:t>1.Lane_Type: </a:t>
            </a:r>
            <a:r>
              <a:rPr lang="en-US" sz="2800" dirty="0"/>
              <a:t>Detects unusual usage patterns and unauthorized access in express vs. regular lanes.</a:t>
            </a:r>
          </a:p>
          <a:p>
            <a:r>
              <a:rPr lang="en-US" sz="2800" b="1" dirty="0"/>
              <a:t>2.Vehicle_Dimensions:</a:t>
            </a:r>
            <a:r>
              <a:rPr lang="en-US" sz="2800" dirty="0"/>
              <a:t> Ensures fees match vehicle size and identifies sudden changes in usage.</a:t>
            </a:r>
          </a:p>
          <a:p>
            <a:r>
              <a:rPr lang="en-US" sz="2800" b="1" dirty="0"/>
              <a:t>3.Transaction_Amount:</a:t>
            </a:r>
            <a:r>
              <a:rPr lang="en-US" sz="2800" dirty="0"/>
              <a:t> Matches fees to lane type and vehicle size; spots deviations and protects revenu</a:t>
            </a:r>
            <a:r>
              <a:rPr lang="en-US" sz="2800" b="1" dirty="0"/>
              <a:t>e.</a:t>
            </a:r>
          </a:p>
          <a:p>
            <a:r>
              <a:rPr lang="en-US" sz="2800" b="1" dirty="0"/>
              <a:t>4.Amount_Paid:</a:t>
            </a:r>
            <a:r>
              <a:rPr lang="en-US" sz="2800" dirty="0"/>
              <a:t> Verifies payments match transaction amounts; investigates discrepancies and patterns of underpayment</a:t>
            </a:r>
          </a:p>
        </p:txBody>
      </p:sp>
    </p:spTree>
    <p:extLst>
      <p:ext uri="{BB962C8B-B14F-4D97-AF65-F5344CB8AC3E}">
        <p14:creationId xmlns:p14="http://schemas.microsoft.com/office/powerpoint/2010/main" val="229592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3B90B6-DC83-5158-982D-2EA23ECCFCA2}"/>
              </a:ext>
            </a:extLst>
          </p:cNvPr>
          <p:cNvSpPr txBox="1"/>
          <p:nvPr/>
        </p:nvSpPr>
        <p:spPr>
          <a:xfrm>
            <a:off x="406977" y="79366"/>
            <a:ext cx="11378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Checking number of missing values in each column and total number of missing values in the dataset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B151B-6310-9BF4-D262-A0146E09EE1F}"/>
              </a:ext>
            </a:extLst>
          </p:cNvPr>
          <p:cNvSpPr txBox="1"/>
          <p:nvPr/>
        </p:nvSpPr>
        <p:spPr>
          <a:xfrm>
            <a:off x="505805" y="4039437"/>
            <a:ext cx="408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 is no missing value in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38DEC-2558-92E2-FA44-2BAD354E1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977" y="509156"/>
            <a:ext cx="4580659" cy="3576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9971-20BC-2B04-5D07-DAFBAD3E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5165774" y="1338016"/>
            <a:ext cx="6619248" cy="1338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045C2-C58C-81C5-C186-4152AB425A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50" y="5343951"/>
            <a:ext cx="6671219" cy="1190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8D2658-9A6D-E69B-B778-EBBF45E3CBA8}"/>
              </a:ext>
            </a:extLst>
          </p:cNvPr>
          <p:cNvSpPr txBox="1"/>
          <p:nvPr/>
        </p:nvSpPr>
        <p:spPr>
          <a:xfrm>
            <a:off x="1403639" y="4850796"/>
            <a:ext cx="8332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Storing the features to detect fraud in variable X and the Target variable in Y</a:t>
            </a:r>
          </a:p>
          <a:p>
            <a:endParaRPr lang="en-IN" dirty="0"/>
          </a:p>
        </p:txBody>
      </p:sp>
      <p:pic>
        <p:nvPicPr>
          <p:cNvPr id="2" name="Graphic 1" descr="Car with solid fill">
            <a:extLst>
              <a:ext uri="{FF2B5EF4-FFF2-40B4-BE49-F238E27FC236}">
                <a16:creationId xmlns:a16="http://schemas.microsoft.com/office/drawing/2014/main" id="{731810FC-14CE-CF08-4CB9-C8D77CB91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396916" y="2519809"/>
            <a:ext cx="2517504" cy="25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5FA3CB-6DEB-64A7-9AB4-C5E0CA755DA2}"/>
              </a:ext>
            </a:extLst>
          </p:cNvPr>
          <p:cNvSpPr txBox="1"/>
          <p:nvPr/>
        </p:nvSpPr>
        <p:spPr>
          <a:xfrm>
            <a:off x="373627" y="117987"/>
            <a:ext cx="112874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Encoding Categorical Features:</a:t>
            </a:r>
            <a:r>
              <a:rPr lang="en-US" sz="2400" dirty="0"/>
              <a:t> </a:t>
            </a:r>
            <a:r>
              <a:rPr lang="en-US" sz="2400" dirty="0" err="1"/>
              <a:t>OneHotEncoder</a:t>
            </a:r>
            <a:r>
              <a:rPr lang="en-US" sz="2400" dirty="0"/>
              <a:t>() for categorical variables.</a:t>
            </a:r>
          </a:p>
          <a:p>
            <a:r>
              <a:rPr lang="en-US" sz="2400" b="1" dirty="0"/>
              <a:t>Scaling Numerical Features:</a:t>
            </a:r>
            <a:r>
              <a:rPr lang="en-US" sz="2400" dirty="0"/>
              <a:t> </a:t>
            </a:r>
            <a:r>
              <a:rPr lang="en-US" sz="2400" dirty="0" err="1"/>
              <a:t>StandardScaler</a:t>
            </a:r>
            <a:r>
              <a:rPr lang="en-US" sz="2400" dirty="0"/>
              <a:t>() applied to numerical features in the dataset.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F2700-E3BA-546B-3CB3-6C252828C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260" y="968579"/>
            <a:ext cx="6425623" cy="392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B8E7B-4FF4-4092-F625-BC5FB2C88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308" y="5358191"/>
            <a:ext cx="8513383" cy="1222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3F173-ED5D-F315-5F81-A11C4C39EC05}"/>
              </a:ext>
            </a:extLst>
          </p:cNvPr>
          <p:cNvSpPr txBox="1"/>
          <p:nvPr/>
        </p:nvSpPr>
        <p:spPr>
          <a:xfrm>
            <a:off x="344332" y="4893355"/>
            <a:ext cx="1150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Splitting:</a:t>
            </a:r>
            <a:r>
              <a:rPr lang="en-US" sz="2400" dirty="0"/>
              <a:t> Train-Test Split: 70% training, 30%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5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739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JONY A</dc:creator>
  <cp:lastModifiedBy>JONY A</cp:lastModifiedBy>
  <cp:revision>10</cp:revision>
  <dcterms:created xsi:type="dcterms:W3CDTF">2024-06-12T07:24:33Z</dcterms:created>
  <dcterms:modified xsi:type="dcterms:W3CDTF">2024-06-22T10:59:27Z</dcterms:modified>
</cp:coreProperties>
</file>