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70" r:id="rId8"/>
    <p:sldId id="259" r:id="rId9"/>
    <p:sldId id="263" r:id="rId10"/>
    <p:sldId id="264" r:id="rId11"/>
    <p:sldId id="266" r:id="rId12"/>
    <p:sldId id="267" r:id="rId13"/>
    <p:sldId id="268" r:id="rId14"/>
    <p:sldId id="271" r:id="rId15"/>
    <p:sldId id="269" r:id="rId16"/>
    <p:sldId id="272" r:id="rId17"/>
    <p:sldId id="273" r:id="rId18"/>
    <p:sldId id="282" r:id="rId19"/>
    <p:sldId id="283" r:id="rId20"/>
    <p:sldId id="284" r:id="rId21"/>
    <p:sldId id="285" r:id="rId22"/>
    <p:sldId id="288"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854643" y="1489075"/>
            <a:ext cx="6481445" cy="1198880"/>
          </a:xfrm>
          <a:prstGeom prst="rect">
            <a:avLst/>
          </a:prstGeom>
          <a:noFill/>
          <a:ln>
            <a:noFill/>
          </a:ln>
        </p:spPr>
        <p:txBody>
          <a:bodyPr wrap="none" rtlCol="0" anchor="t">
            <a:spAutoFit/>
          </a:bodyPr>
          <a:p>
            <a:pPr algn="ctr"/>
            <a:r>
              <a:rPr lang="en-US" altLang="zh-CN"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threejs</a:t>
            </a:r>
            <a:r>
              <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入门知识</a:t>
            </a:r>
            <a:endParaRPr lang="zh-CN" altLang="en-US" sz="72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文本框 4"/>
          <p:cNvSpPr txBox="1"/>
          <p:nvPr/>
        </p:nvSpPr>
        <p:spPr>
          <a:xfrm>
            <a:off x="4472940" y="4038600"/>
            <a:ext cx="3245485" cy="368300"/>
          </a:xfrm>
          <a:prstGeom prst="rect">
            <a:avLst/>
          </a:prstGeom>
          <a:noFill/>
        </p:spPr>
        <p:txBody>
          <a:bodyPr wrap="none" rtlCol="0">
            <a:spAutoFit/>
          </a:bodyPr>
          <a:p>
            <a:pPr algn="l"/>
            <a:r>
              <a:rPr lang="zh-CN" altLang="en-US">
                <a:solidFill>
                  <a:srgbClr val="FFC000"/>
                </a:solidFill>
              </a:rPr>
              <a:t>官方文档 ： https://threejs.org/</a:t>
            </a:r>
            <a:endParaRPr lang="zh-CN" altLang="en-US">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scene</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2499360" y="1096645"/>
            <a:ext cx="6191885" cy="2306955"/>
          </a:xfrm>
          <a:prstGeom prst="rect">
            <a:avLst/>
          </a:prstGeom>
          <a:noFill/>
        </p:spPr>
        <p:txBody>
          <a:bodyPr wrap="square" rtlCol="0" anchor="t">
            <a:spAutoFit/>
          </a:bodyPr>
          <a:p>
            <a:r>
              <a:rPr lang="zh-CN" altLang="en-US"/>
              <a:t>在Threejs中场景就只有一种，用THREE.Scene来表示，要构件一个场景也很简单，只要new一个对象就可以了，代码如下：</a:t>
            </a:r>
            <a:endParaRPr lang="zh-CN" altLang="en-US"/>
          </a:p>
          <a:p>
            <a:endParaRPr lang="zh-CN" altLang="en-US"/>
          </a:p>
          <a:p>
            <a:r>
              <a:rPr lang="zh-CN" altLang="en-US"/>
              <a:t>var scene = new THREE.Scene();</a:t>
            </a:r>
            <a:endParaRPr lang="zh-CN" altLang="en-US"/>
          </a:p>
          <a:p>
            <a:endParaRPr lang="zh-CN" altLang="en-US"/>
          </a:p>
          <a:p>
            <a:r>
              <a:rPr lang="zh-CN" altLang="en-US"/>
              <a:t>场景是所有物体的容器，如果要显示一个苹果，就需要将苹果对象加入场景中。</a:t>
            </a:r>
            <a:endParaRPr lang="zh-CN" altLang="en-US"/>
          </a:p>
          <a:p>
            <a:endParaRPr lang="zh-CN" altLang="en-US"/>
          </a:p>
        </p:txBody>
      </p:sp>
      <p:sp>
        <p:nvSpPr>
          <p:cNvPr id="7" name="文本框 6"/>
          <p:cNvSpPr txBox="1"/>
          <p:nvPr/>
        </p:nvSpPr>
        <p:spPr>
          <a:xfrm>
            <a:off x="2576195" y="3545840"/>
            <a:ext cx="7842250" cy="1198880"/>
          </a:xfrm>
          <a:prstGeom prst="rect">
            <a:avLst/>
          </a:prstGeom>
          <a:noFill/>
        </p:spPr>
        <p:txBody>
          <a:bodyPr wrap="square" rtlCol="0" anchor="t">
            <a:spAutoFit/>
          </a:bodyPr>
          <a:p>
            <a:r>
              <a:rPr lang="zh-CN" altLang="en-US"/>
              <a:t>var geometry = new THREE.CubeGeometry(1,1,1); </a:t>
            </a:r>
            <a:r>
              <a:rPr lang="en-US" altLang="zh-CN"/>
              <a:t>	//</a:t>
            </a:r>
            <a:r>
              <a:rPr lang="zh-CN" altLang="en-US"/>
              <a:t>编辑模型</a:t>
            </a:r>
            <a:endParaRPr lang="zh-CN" altLang="en-US"/>
          </a:p>
          <a:p>
            <a:r>
              <a:rPr lang="zh-CN" altLang="en-US"/>
              <a:t>var material = new THREE.MeshBasicMaterial({color: 0x00ff00});</a:t>
            </a:r>
            <a:r>
              <a:rPr lang="en-US" altLang="zh-CN"/>
              <a:t>	//</a:t>
            </a:r>
            <a:r>
              <a:rPr lang="zh-CN" altLang="en-US"/>
              <a:t>编辑材质</a:t>
            </a:r>
            <a:endParaRPr lang="zh-CN" altLang="en-US"/>
          </a:p>
          <a:p>
            <a:r>
              <a:rPr lang="zh-CN" altLang="en-US"/>
              <a:t>var cube = new THREE.Mesh(geometry, material); </a:t>
            </a:r>
            <a:r>
              <a:rPr lang="en-US" altLang="zh-CN"/>
              <a:t>	//</a:t>
            </a:r>
            <a:r>
              <a:rPr lang="zh-CN" altLang="en-US"/>
              <a:t>整合</a:t>
            </a:r>
            <a:endParaRPr lang="zh-CN" altLang="en-US"/>
          </a:p>
          <a:p>
            <a:r>
              <a:rPr lang="zh-CN" altLang="en-US"/>
              <a:t>scene.add(cube);</a:t>
            </a:r>
            <a:r>
              <a:rPr lang="en-US" altLang="zh-CN"/>
              <a:t>		//</a:t>
            </a:r>
            <a:r>
              <a:rPr lang="zh-CN" altLang="en-US"/>
              <a:t>添加到场景</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camera</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2032635" y="1413510"/>
            <a:ext cx="9115425" cy="1476375"/>
          </a:xfrm>
          <a:prstGeom prst="rect">
            <a:avLst/>
          </a:prstGeom>
          <a:noFill/>
        </p:spPr>
        <p:txBody>
          <a:bodyPr wrap="square" rtlCol="0" anchor="t">
            <a:spAutoFit/>
          </a:bodyPr>
          <a:p>
            <a:r>
              <a:rPr lang="zh-CN" altLang="en-US"/>
              <a:t>// 正交投影相机</a:t>
            </a:r>
            <a:endParaRPr lang="zh-CN" altLang="en-US"/>
          </a:p>
          <a:p>
            <a:r>
              <a:rPr lang="zh-CN" altLang="en-US"/>
              <a:t>var camera = new THREE.OrthographicCamera(left, right, top, bottom, near, far);</a:t>
            </a:r>
            <a:endParaRPr lang="zh-CN" altLang="en-US"/>
          </a:p>
          <a:p>
            <a:r>
              <a:rPr lang="zh-CN" altLang="en-US"/>
              <a:t>// 透视头像相机</a:t>
            </a:r>
            <a:endParaRPr lang="zh-CN" altLang="en-US"/>
          </a:p>
          <a:p>
            <a:r>
              <a:rPr lang="zh-CN" altLang="en-US"/>
              <a:t>var camera = new THREE.PerspectiveCamera(fov, aspect, near, far);</a:t>
            </a:r>
            <a:endParaRPr lang="zh-CN" altLang="en-US"/>
          </a:p>
          <a:p>
            <a:r>
              <a:rPr lang="zh-CN" altLang="en-US"/>
              <a:t> // fov：人眼夹角，aspect：长宽比</a:t>
            </a:r>
            <a:endParaRPr lang="zh-CN" altLang="en-US"/>
          </a:p>
        </p:txBody>
      </p:sp>
      <p:sp>
        <p:nvSpPr>
          <p:cNvPr id="3" name="文本框 2"/>
          <p:cNvSpPr txBox="1"/>
          <p:nvPr/>
        </p:nvSpPr>
        <p:spPr>
          <a:xfrm>
            <a:off x="2032635" y="3051810"/>
            <a:ext cx="6913880" cy="3415030"/>
          </a:xfrm>
          <a:prstGeom prst="rect">
            <a:avLst/>
          </a:prstGeom>
          <a:noFill/>
        </p:spPr>
        <p:txBody>
          <a:bodyPr wrap="square" rtlCol="0" anchor="t">
            <a:spAutoFit/>
          </a:bodyPr>
          <a:p>
            <a:r>
              <a:rPr lang="zh-CN" altLang="en-US"/>
              <a:t>camera.position= new THREE.Vector3(0,0,0);        camera.position.x=0；        camera的xyz坐标位置                                                                        </a:t>
            </a:r>
            <a:endParaRPr lang="zh-CN" altLang="en-US"/>
          </a:p>
          <a:p>
            <a:endParaRPr lang="zh-CN" altLang="en-US"/>
          </a:p>
          <a:p>
            <a:r>
              <a:rPr lang="zh-CN" altLang="en-US"/>
              <a:t>camera.up = new THREE.Vector3(0,1,0);        camera.up.x = 0;</a:t>
            </a:r>
            <a:endParaRPr lang="zh-CN" altLang="en-US"/>
          </a:p>
          <a:p>
            <a:r>
              <a:rPr lang="zh-CN" altLang="en-US"/>
              <a:t>camera的坐标系，y轴向上，即右手坐标系                                                                        </a:t>
            </a:r>
            <a:endParaRPr lang="zh-CN" altLang="en-US"/>
          </a:p>
          <a:p>
            <a:endParaRPr lang="zh-CN" altLang="en-US"/>
          </a:p>
          <a:p>
            <a:r>
              <a:rPr lang="zh-CN" altLang="en-US"/>
              <a:t>camera.lookAt({x : 0, y : 0, z : 0 });</a:t>
            </a:r>
            <a:endParaRPr lang="zh-CN" altLang="en-US"/>
          </a:p>
          <a:p>
            <a:r>
              <a:rPr lang="zh-CN" altLang="en-US"/>
              <a:t>或者camera.lookAt(scene.position);</a:t>
            </a:r>
            <a:endParaRPr lang="zh-CN" altLang="en-US"/>
          </a:p>
          <a:p>
            <a:r>
              <a:rPr lang="zh-CN" altLang="en-US"/>
              <a:t>camera面向的位置                                                                        </a:t>
            </a:r>
            <a:endParaRPr lang="zh-CN" altLang="en-US"/>
          </a:p>
          <a:p>
            <a:endParaRPr lang="zh-CN" altLang="en-US"/>
          </a:p>
          <a:p>
            <a:r>
              <a:rPr lang="zh-CN" altLang="en-US"/>
              <a:t>camera.updateProjectionMatrix();</a:t>
            </a:r>
            <a:endParaRPr lang="zh-CN" altLang="en-US"/>
          </a:p>
          <a:p>
            <a:r>
              <a:rPr lang="zh-CN" altLang="en-US"/>
              <a:t>重新计算相机对象的投影矩阵值</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renderer</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2214880" y="900430"/>
            <a:ext cx="5096510" cy="368300"/>
          </a:xfrm>
          <a:prstGeom prst="rect">
            <a:avLst/>
          </a:prstGeom>
          <a:noFill/>
        </p:spPr>
        <p:txBody>
          <a:bodyPr wrap="none" rtlCol="0">
            <a:spAutoFit/>
          </a:bodyPr>
          <a:p>
            <a:pPr algn="l"/>
            <a:r>
              <a:rPr lang="en-US" altLang="zh-CN"/>
              <a:t>threejs</a:t>
            </a:r>
            <a:r>
              <a:rPr lang="zh-CN" altLang="en-US"/>
              <a:t>提供很多渲染方式，常用是WebGLRenderer</a:t>
            </a:r>
            <a:endParaRPr lang="zh-CN" altLang="en-US"/>
          </a:p>
        </p:txBody>
      </p:sp>
      <p:sp>
        <p:nvSpPr>
          <p:cNvPr id="5" name="文本框 4"/>
          <p:cNvSpPr txBox="1"/>
          <p:nvPr/>
        </p:nvSpPr>
        <p:spPr>
          <a:xfrm>
            <a:off x="2214880" y="2432050"/>
            <a:ext cx="7366000" cy="3692525"/>
          </a:xfrm>
          <a:prstGeom prst="rect">
            <a:avLst/>
          </a:prstGeom>
          <a:noFill/>
        </p:spPr>
        <p:txBody>
          <a:bodyPr wrap="square" rtlCol="0" anchor="t">
            <a:spAutoFit/>
          </a:bodyPr>
          <a:p>
            <a:r>
              <a:rPr lang="zh-CN" altLang="en-US"/>
              <a:t>renderer.setSize(width, height);</a:t>
            </a:r>
            <a:endParaRPr lang="zh-CN" altLang="en-US"/>
          </a:p>
          <a:p>
            <a:r>
              <a:rPr lang="zh-CN" altLang="en-US"/>
              <a:t>设置渲染器的大小为窗口的内宽度，也就是内容区的宽度  .                                                                      </a:t>
            </a:r>
            <a:endParaRPr lang="zh-CN" altLang="en-US"/>
          </a:p>
          <a:p>
            <a:endParaRPr lang="zh-CN" altLang="en-US"/>
          </a:p>
          <a:p>
            <a:r>
              <a:rPr lang="zh-CN" altLang="en-US"/>
              <a:t>renderer.setClearColor(0xFFFFFF,1.0);  背景色</a:t>
            </a:r>
            <a:endParaRPr lang="zh-CN" altLang="en-US"/>
          </a:p>
          <a:p>
            <a:r>
              <a:rPr lang="zh-CN" altLang="en-US"/>
              <a:t>                                                                                       </a:t>
            </a:r>
            <a:endParaRPr lang="zh-CN" altLang="en-US"/>
          </a:p>
          <a:p>
            <a:r>
              <a:rPr lang="zh-CN" altLang="en-US"/>
              <a:t>renderer.shadowMapEnabled = true;允许阴影 ，一级开关！</a:t>
            </a:r>
            <a:r>
              <a:rPr lang="zh-CN" altLang="en-US"/>
              <a:t>                                                             </a:t>
            </a:r>
            <a:endParaRPr lang="zh-CN" altLang="en-US"/>
          </a:p>
          <a:p>
            <a:endParaRPr lang="zh-CN" altLang="en-US"/>
          </a:p>
          <a:p>
            <a:r>
              <a:rPr lang="zh-CN" altLang="en-US"/>
              <a:t>renderer.render( scene, camera, renderTarget, forceClear )，</a:t>
            </a:r>
            <a:endParaRPr lang="zh-CN" altLang="en-US"/>
          </a:p>
          <a:p>
            <a:r>
              <a:rPr lang="zh-CN" altLang="en-US"/>
              <a:t>renderTarget：渲染的目标，默认是渲染到前面定义的render变量中forceClear：每次绘制之前都将画布的内容给清除，即使自动清除标志autoClear为false，也会清除。                                                             </a:t>
            </a:r>
            <a:endParaRPr lang="zh-CN" altLang="en-US"/>
          </a:p>
          <a:p>
            <a:endParaRPr lang="zh-CN" altLang="en-US"/>
          </a:p>
          <a:p>
            <a:r>
              <a:rPr lang="zh-CN" altLang="en-US"/>
              <a:t>requestAnimationFrame(render);循环渲染  .     </a:t>
            </a:r>
            <a:endParaRPr lang="zh-CN" altLang="en-US"/>
          </a:p>
        </p:txBody>
      </p:sp>
      <p:sp>
        <p:nvSpPr>
          <p:cNvPr id="6" name="文本框 5"/>
          <p:cNvSpPr txBox="1"/>
          <p:nvPr/>
        </p:nvSpPr>
        <p:spPr>
          <a:xfrm>
            <a:off x="2214880" y="1268730"/>
            <a:ext cx="8254365" cy="922020"/>
          </a:xfrm>
          <a:prstGeom prst="rect">
            <a:avLst/>
          </a:prstGeom>
          <a:noFill/>
        </p:spPr>
        <p:txBody>
          <a:bodyPr wrap="square" rtlCol="0" anchor="t">
            <a:spAutoFit/>
          </a:bodyPr>
          <a:p>
            <a:r>
              <a:rPr lang="zh-CN" altLang="en-US"/>
              <a:t>对比：</a:t>
            </a:r>
            <a:endParaRPr lang="zh-CN" altLang="en-US"/>
          </a:p>
          <a:p>
            <a:r>
              <a:rPr lang="zh-CN" altLang="en-US"/>
              <a:t>var  renderer=new THREE.CanvasRenderer();     几何级别的渲染，兼容性更好</a:t>
            </a:r>
            <a:endParaRPr lang="zh-CN" altLang="en-US"/>
          </a:p>
          <a:p>
            <a:r>
              <a:rPr lang="zh-CN" altLang="en-US"/>
              <a:t>var renderer=new THREE.WebGLRenderer();       像素级的渲染，渲染效果更好</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175635" y="1953260"/>
            <a:ext cx="56692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三、基础内容</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410200" y="3780790"/>
            <a:ext cx="1605280" cy="521970"/>
          </a:xfrm>
          <a:prstGeom prst="rect">
            <a:avLst/>
          </a:prstGeom>
          <a:noFill/>
        </p:spPr>
        <p:txBody>
          <a:bodyPr wrap="none" rtlCol="0">
            <a:spAutoFit/>
          </a:bodyPr>
          <a:p>
            <a:r>
              <a:rPr lang="zh-CN" altLang="en-US" sz="2800">
                <a:solidFill>
                  <a:schemeClr val="tx1"/>
                </a:solidFill>
              </a:rPr>
              <a:t>场景设计</a:t>
            </a:r>
            <a:endParaRPr lang="zh-CN" altLang="en-US" sz="28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初始</a:t>
            </a:r>
            <a:r>
              <a:rPr lang="zh-CN" altLang="en-US">
                <a:ln w="22225">
                  <a:solidFill>
                    <a:schemeClr val="accent2"/>
                  </a:solidFill>
                  <a:prstDash val="solid"/>
                </a:ln>
                <a:solidFill>
                  <a:schemeClr val="accent2">
                    <a:lumMod val="40000"/>
                    <a:lumOff val="60000"/>
                  </a:schemeClr>
                </a:solidFill>
                <a:effectLst/>
              </a:rPr>
              <a:t>模型</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4" name="文本框 3"/>
          <p:cNvSpPr txBox="1"/>
          <p:nvPr/>
        </p:nvSpPr>
        <p:spPr>
          <a:xfrm>
            <a:off x="1134110" y="1444625"/>
            <a:ext cx="10520045" cy="3969385"/>
          </a:xfrm>
          <a:prstGeom prst="rect">
            <a:avLst/>
          </a:prstGeom>
          <a:noFill/>
        </p:spPr>
        <p:txBody>
          <a:bodyPr wrap="square" rtlCol="0" anchor="t">
            <a:spAutoFit/>
          </a:bodyPr>
          <a:p>
            <a:r>
              <a:rPr lang="zh-CN" altLang="en-US"/>
              <a:t>/*** 几何形状 ***/</a:t>
            </a:r>
            <a:endParaRPr lang="zh-CN" altLang="en-US"/>
          </a:p>
          <a:p>
            <a:r>
              <a:rPr lang="zh-CN" altLang="en-US"/>
              <a:t>new THREE.CubeGeometry(长, 宽, 高, 长的分割, 宽的分割, 高的分割);                           // 立方体</a:t>
            </a:r>
            <a:endParaRPr lang="zh-CN" altLang="en-US"/>
          </a:p>
          <a:p>
            <a:r>
              <a:rPr lang="zh-CN" altLang="en-US"/>
              <a:t>new THREE.PlanGeometry(长,宽, 长的分割, 宽的分割);                                          // 平面</a:t>
            </a:r>
            <a:endParaRPr lang="zh-CN" altLang="en-US"/>
          </a:p>
          <a:p>
            <a:r>
              <a:rPr lang="zh-CN" altLang="en-US"/>
              <a:t>new THREE.SphereGeometry(半径, 经度切片, 纬度分割, 经度分割, 经度跨过, 纬度开始, 纬度跨过); // 球体</a:t>
            </a:r>
            <a:endParaRPr lang="zh-CN" altLang="en-US"/>
          </a:p>
          <a:p>
            <a:r>
              <a:rPr lang="zh-CN" altLang="en-US"/>
              <a:t>new THREE.CircleGeometry(半径, 切片数, 开始, 跨过角度);                                     // 圆形</a:t>
            </a:r>
            <a:endParaRPr lang="zh-CN" altLang="en-US"/>
          </a:p>
          <a:p>
            <a:r>
              <a:rPr lang="zh-CN" altLang="en-US"/>
              <a:t>new THREE.CylinderGeometry(顶部面积, 底部面积, 高, 圆分割, 高分割, 是否没有顶面和底面);     // 圆台</a:t>
            </a:r>
            <a:endParaRPr lang="zh-CN" altLang="en-US"/>
          </a:p>
          <a:p>
            <a:r>
              <a:rPr lang="zh-CN" altLang="en-US"/>
              <a:t>new THREE.TetrahedronGeometry(半径, 细节);  // 正四边形</a:t>
            </a:r>
            <a:endParaRPr lang="zh-CN" altLang="en-US"/>
          </a:p>
          <a:p>
            <a:r>
              <a:rPr lang="zh-CN" altLang="en-US"/>
              <a:t>new THREE.OctahedronGeometry(半径, 细节);   // 正八边形</a:t>
            </a:r>
            <a:endParaRPr lang="zh-CN" altLang="en-US"/>
          </a:p>
          <a:p>
            <a:r>
              <a:rPr lang="zh-CN" altLang="en-US"/>
              <a:t>new THREE.IconsahedronGeometry(半径, 细节); // 正十二边形</a:t>
            </a:r>
            <a:endParaRPr lang="zh-CN" altLang="en-US"/>
          </a:p>
          <a:p>
            <a:r>
              <a:rPr lang="zh-CN" altLang="en-US"/>
              <a:t>new THREE.TorusGeometry(半径, 管道半径, 纬度分割, 经度分割, 圆环面的弧度); // 圆环面</a:t>
            </a:r>
            <a:endParaRPr lang="zh-CN" altLang="en-US"/>
          </a:p>
          <a:p>
            <a:r>
              <a:rPr lang="zh-CN" altLang="en-US"/>
              <a:t>// 自定义形状</a:t>
            </a:r>
            <a:endParaRPr lang="zh-CN" altLang="en-US"/>
          </a:p>
          <a:p>
            <a:r>
              <a:rPr lang="zh-CN" altLang="en-US"/>
              <a:t>var geometry = new THREE.Geometry();</a:t>
            </a:r>
            <a:endParaRPr lang="zh-CN" altLang="en-US"/>
          </a:p>
          <a:p>
            <a:r>
              <a:rPr lang="zh-CN" altLang="en-US"/>
              <a:t>geometry.vertices.push(new THREE.Vectory3(x, y, z)); // 点，其中x、y、z为坐标</a:t>
            </a:r>
            <a:endParaRPr lang="zh-CN" altLang="en-US"/>
          </a:p>
          <a:p>
            <a:r>
              <a:rPr lang="zh-CN" altLang="en-US"/>
              <a:t>geometry.faces.push(new THREE.Faces3(x, y, z));      // 面，其中x、y、z为点的数组的索引，三点确定一个面</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内置方法</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2018665" y="771525"/>
            <a:ext cx="9654540" cy="3969385"/>
          </a:xfrm>
          <a:prstGeom prst="rect">
            <a:avLst/>
          </a:prstGeom>
          <a:noFill/>
        </p:spPr>
        <p:txBody>
          <a:bodyPr wrap="square" rtlCol="0" anchor="t">
            <a:spAutoFit/>
          </a:bodyPr>
          <a:p>
            <a:r>
              <a:rPr lang="zh-CN" altLang="en-US"/>
              <a:t>geometry.clone()</a:t>
            </a:r>
            <a:endParaRPr lang="zh-CN" altLang="en-US"/>
          </a:p>
          <a:p>
            <a:r>
              <a:rPr lang="zh-CN" altLang="en-US"/>
              <a:t>geometry.vertices=vertices;</a:t>
            </a:r>
            <a:endParaRPr lang="zh-CN" altLang="en-US"/>
          </a:p>
          <a:p>
            <a:r>
              <a:rPr lang="zh-CN" altLang="en-US"/>
              <a:t>geometry.faces=faces;        </a:t>
            </a:r>
            <a:endParaRPr lang="zh-CN" altLang="en-US"/>
          </a:p>
          <a:p>
            <a:r>
              <a:rPr lang="zh-CN" altLang="en-US"/>
              <a:t>geometry.computeCentroids();</a:t>
            </a:r>
            <a:endParaRPr lang="zh-CN" altLang="en-US"/>
          </a:p>
          <a:p>
            <a:r>
              <a:rPr lang="zh-CN" altLang="en-US"/>
              <a:t>geometry.mergeVertices();                                                                          </a:t>
            </a:r>
            <a:endParaRPr lang="zh-CN" altLang="en-US"/>
          </a:p>
          <a:p>
            <a:r>
              <a:rPr lang="zh-CN" altLang="en-US"/>
              <a:t>geometry.vertices[0].uv = new THREE.Vector2(0,0);                                                                                        </a:t>
            </a:r>
            <a:endParaRPr lang="zh-CN" altLang="en-US"/>
          </a:p>
          <a:p>
            <a:r>
              <a:rPr lang="zh-CN" altLang="en-US"/>
              <a:t>geometry.receiveShadow = true;接受并且显示阴影                                                                        </a:t>
            </a:r>
            <a:endParaRPr lang="zh-CN" altLang="en-US"/>
          </a:p>
          <a:p>
            <a:r>
              <a:rPr lang="zh-CN" altLang="en-US"/>
              <a:t>geometry.castShadow = true;投射阴影                                                                        </a:t>
            </a:r>
            <a:endParaRPr lang="zh-CN" altLang="en-US"/>
          </a:p>
          <a:p>
            <a:r>
              <a:rPr lang="zh-CN" altLang="en-US"/>
              <a:t>geometry.vertices.push(new THREE.Vector3(  100, 0, -100 ))在几何物体中加入一个点，几何体里面有一个vertices变量，可以用来存放点。</a:t>
            </a:r>
            <a:endParaRPr lang="zh-CN" altLang="en-US"/>
          </a:p>
          <a:p>
            <a:r>
              <a:rPr lang="zh-CN" altLang="en-US"/>
              <a:t>geometry.geometry.parameters.height；某物体的参数，高度                                        </a:t>
            </a:r>
            <a:endParaRPr lang="zh-CN" altLang="en-US"/>
          </a:p>
          <a:p>
            <a:r>
              <a:rPr lang="zh-CN" altLang="en-US"/>
              <a:t>geometry.colors.push（color1,color2）        </a:t>
            </a:r>
            <a:endParaRPr lang="zh-CN" altLang="en-US"/>
          </a:p>
          <a:p>
            <a:r>
              <a:rPr lang="zh-CN" altLang="en-US"/>
              <a:t>geometry.geometry.parameters.widthSegments;        </a:t>
            </a:r>
            <a:endParaRPr lang="zh-CN" altLang="en-US"/>
          </a:p>
          <a:p>
            <a:r>
              <a:rPr lang="zh-CN" altLang="en-US"/>
              <a:t>geometry.geometry.parameters.heightSegments;</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材质</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964055" y="771525"/>
            <a:ext cx="6424295" cy="5631180"/>
          </a:xfrm>
          <a:prstGeom prst="rect">
            <a:avLst/>
          </a:prstGeom>
          <a:noFill/>
        </p:spPr>
        <p:txBody>
          <a:bodyPr wrap="square" rtlCol="0" anchor="t">
            <a:spAutoFit/>
          </a:bodyPr>
          <a:p>
            <a:r>
              <a:rPr lang="zh-CN" altLang="en-US"/>
              <a:t>new THREE.MeshBasicMaterial(options); // 基本材质</a:t>
            </a:r>
            <a:endParaRPr lang="zh-CN" altLang="en-US"/>
          </a:p>
          <a:p>
            <a:r>
              <a:rPr lang="zh-CN" altLang="en-US"/>
              <a:t>// options {} 可选。参数：</a:t>
            </a:r>
            <a:endParaRPr lang="zh-CN" altLang="en-US"/>
          </a:p>
          <a:p>
            <a:r>
              <a:rPr lang="zh-CN" altLang="en-US"/>
              <a:t>//   visible：是否可见</a:t>
            </a:r>
            <a:endParaRPr lang="zh-CN" altLang="en-US"/>
          </a:p>
          <a:p>
            <a:r>
              <a:rPr lang="zh-CN" altLang="en-US"/>
              <a:t>//     color：颜色</a:t>
            </a:r>
            <a:endParaRPr lang="zh-CN" altLang="en-US"/>
          </a:p>
          <a:p>
            <a:r>
              <a:rPr lang="zh-CN" altLang="en-US"/>
              <a:t>// wireframe: 是否渲染线而非面</a:t>
            </a:r>
            <a:endParaRPr lang="zh-CN" altLang="en-US"/>
          </a:p>
          <a:p>
            <a:r>
              <a:rPr lang="zh-CN" altLang="en-US"/>
              <a:t>//      side：THREE.FrontSide 正面，THREE.BackSide 反面，THREE.DoubleSide 双面</a:t>
            </a:r>
            <a:endParaRPr lang="zh-CN" altLang="en-US"/>
          </a:p>
          <a:p>
            <a:r>
              <a:rPr lang="zh-CN" altLang="en-US"/>
              <a:t>//       map: 贴图</a:t>
            </a:r>
            <a:endParaRPr lang="zh-CN" altLang="en-US"/>
          </a:p>
          <a:p>
            <a:endParaRPr lang="zh-CN" altLang="en-US"/>
          </a:p>
          <a:p>
            <a:r>
              <a:rPr lang="zh-CN" altLang="en-US"/>
              <a:t>new THREE.MeshLambertMaterial(options); // Lambert材质，适合光照</a:t>
            </a:r>
            <a:endParaRPr lang="zh-CN" altLang="en-US"/>
          </a:p>
          <a:p>
            <a:r>
              <a:rPr lang="zh-CN" altLang="en-US"/>
              <a:t>//  ambient：反射能力</a:t>
            </a:r>
            <a:endParaRPr lang="zh-CN" altLang="en-US"/>
          </a:p>
          <a:p>
            <a:r>
              <a:rPr lang="zh-CN" altLang="en-US"/>
              <a:t>// emissive：自发光颜色</a:t>
            </a:r>
            <a:endParaRPr lang="zh-CN" altLang="en-US"/>
          </a:p>
          <a:p>
            <a:endParaRPr lang="zh-CN" altLang="en-US"/>
          </a:p>
          <a:p>
            <a:r>
              <a:rPr lang="zh-CN" altLang="en-US"/>
              <a:t>new THREE.MeshPhongMaterial();  // Phong材质，适合金属和镜面</a:t>
            </a:r>
            <a:endParaRPr lang="zh-CN" altLang="en-US"/>
          </a:p>
          <a:p>
            <a:r>
              <a:rPr lang="zh-CN" altLang="en-US"/>
              <a:t>//  specular：光罩颜色</a:t>
            </a:r>
            <a:endParaRPr lang="zh-CN" altLang="en-US"/>
          </a:p>
          <a:p>
            <a:r>
              <a:rPr lang="zh-CN" altLang="en-US"/>
              <a:t>// shininess：光斑大小（值越大，光斑越小）</a:t>
            </a:r>
            <a:endParaRPr lang="zh-CN" altLang="en-US"/>
          </a:p>
          <a:p>
            <a:endParaRPr lang="zh-CN" altLang="en-US"/>
          </a:p>
          <a:p>
            <a:r>
              <a:rPr lang="zh-CN" altLang="en-US"/>
              <a:t>new THREE.MeshNormalMaterial(); // 方向材质</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灯光</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2084705" y="635000"/>
            <a:ext cx="8443595" cy="5908040"/>
          </a:xfrm>
          <a:prstGeom prst="rect">
            <a:avLst/>
          </a:prstGeom>
          <a:noFill/>
        </p:spPr>
        <p:txBody>
          <a:bodyPr wrap="square" rtlCol="0" anchor="t">
            <a:spAutoFit/>
          </a:bodyPr>
          <a:p>
            <a:r>
              <a:rPr lang="zh-CN" altLang="en-US"/>
              <a:t>new THREE.Light ( hex )        hex是一个16进制的颜色值 http://www.hewebgl.com/article/getarticle/60                                                                </a:t>
            </a:r>
            <a:endParaRPr lang="zh-CN" altLang="en-US"/>
          </a:p>
          <a:p>
            <a:endParaRPr lang="zh-CN" altLang="en-US"/>
          </a:p>
          <a:p>
            <a:r>
              <a:rPr lang="zh-CN" altLang="en-US"/>
              <a:t>new THREE.THREE.SpotLight( hex, intensity, distance, angle, exponent,visible )        distance光源可以照多远，,Angle：聚光灯着色的角度，用弧度作为单位，这个角度是和光源的方向形成的角度。exponent：光源模型中，衰减的一个参数，越大衰减约快。聚光灯                                                                        </a:t>
            </a:r>
            <a:endParaRPr lang="zh-CN" altLang="en-US"/>
          </a:p>
          <a:p>
            <a:endParaRPr lang="zh-CN" altLang="en-US"/>
          </a:p>
          <a:p>
            <a:r>
              <a:rPr lang="zh-CN" altLang="en-US"/>
              <a:t>new THREE.AreaLight()        ，区域光                                                                        </a:t>
            </a:r>
            <a:endParaRPr lang="zh-CN" altLang="en-US"/>
          </a:p>
          <a:p>
            <a:endParaRPr lang="zh-CN" altLang="en-US"/>
          </a:p>
          <a:p>
            <a:r>
              <a:rPr lang="zh-CN" altLang="en-US"/>
              <a:t>new THREE.DirectionaLight(hex, intensity )，方向光，一组没有衰减的平行的光线，类似太阳光的效果。                                                                        </a:t>
            </a:r>
            <a:endParaRPr lang="zh-CN" altLang="en-US"/>
          </a:p>
          <a:p>
            <a:endParaRPr lang="zh-CN" altLang="en-US"/>
          </a:p>
          <a:p>
            <a:r>
              <a:rPr lang="zh-CN" altLang="en-US"/>
              <a:t>new THREE.AmbientLight( hex )        ，hex是一个16进制的颜色值，环境光        。环境光并不在乎物体材质的 color 属性，而是 ambient 属性</a:t>
            </a:r>
            <a:endParaRPr lang="zh-CN" altLang="en-US"/>
          </a:p>
          <a:p>
            <a:endParaRPr lang="zh-CN" altLang="en-US"/>
          </a:p>
          <a:p>
            <a:r>
              <a:rPr lang="zh-CN" altLang="en-US"/>
              <a:t>new THREE.PointLight( color, intensity, distance )，Color：光的颜色Intensity：光的强度，默认是1.0,就是说是100%强度的灯光，distance：光的距离，从光源所在的位置，经过distance这段距离之后，光的强度将从Intensity衰减为0。 默认情况下，这个值为0.0，表示光源强度不衰减。        点光源                </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灯光属性</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2477135" y="1524635"/>
            <a:ext cx="6594475" cy="2030095"/>
          </a:xfrm>
          <a:prstGeom prst="rect">
            <a:avLst/>
          </a:prstGeom>
          <a:noFill/>
        </p:spPr>
        <p:txBody>
          <a:bodyPr wrap="square" rtlCol="0" anchor="t">
            <a:spAutoFit/>
          </a:bodyPr>
          <a:p>
            <a:r>
              <a:rPr lang="zh-CN" altLang="en-US">
                <a:sym typeface="+mn-ea"/>
              </a:rPr>
              <a:t>light.position.set(0, 0,300);光源的xyz坐标                                                                        </a:t>
            </a:r>
            <a:endParaRPr lang="zh-CN" altLang="en-US"/>
          </a:p>
          <a:p>
            <a:endParaRPr lang="zh-CN" altLang="en-US"/>
          </a:p>
          <a:p>
            <a:r>
              <a:rPr lang="zh-CN" altLang="en-US">
                <a:sym typeface="+mn-ea"/>
              </a:rPr>
              <a:t>light.castShadow = true;投射阴影        </a:t>
            </a:r>
            <a:endParaRPr lang="zh-CN" altLang="en-US"/>
          </a:p>
          <a:p>
            <a:endParaRPr lang="zh-CN" altLang="en-US"/>
          </a:p>
          <a:p>
            <a:r>
              <a:rPr lang="zh-CN" altLang="en-US">
                <a:sym typeface="+mn-ea"/>
              </a:rPr>
              <a:t>light.visible = !e;        移除该光源</a:t>
            </a:r>
            <a:endParaRPr lang="zh-CN" altLang="en-US"/>
          </a:p>
          <a:p>
            <a:endParaRPr lang="zh-CN" altLang="en-US"/>
          </a:p>
          <a:p>
            <a:r>
              <a:rPr lang="zh-CN" altLang="en-US">
                <a:sym typeface="+mn-ea"/>
              </a:rPr>
              <a:t>Light.color=；可以改变光源的颜色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645160"/>
          </a:xfrm>
          <a:prstGeom prst="rect">
            <a:avLst/>
          </a:prstGeom>
          <a:noFill/>
        </p:spPr>
        <p:txBody>
          <a:bodyPr wrap="square" rtlCol="0">
            <a:spAutoFit/>
            <a:scene3d>
              <a:camera prst="orthographicFront"/>
              <a:lightRig rig="threePt" dir="t"/>
            </a:scene3d>
          </a:bodyPr>
          <a:p>
            <a:endParaRPr lang="en-US"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成组</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593215" y="1550035"/>
            <a:ext cx="6654800" cy="1753235"/>
          </a:xfrm>
          <a:prstGeom prst="rect">
            <a:avLst/>
          </a:prstGeom>
          <a:noFill/>
        </p:spPr>
        <p:txBody>
          <a:bodyPr wrap="square" rtlCol="0" anchor="t">
            <a:spAutoFit/>
          </a:bodyPr>
          <a:p>
            <a:r>
              <a:rPr lang="zh-CN" altLang="en-US"/>
              <a:t>group:     </a:t>
            </a:r>
            <a:r>
              <a:rPr lang="en-US" altLang="zh-CN"/>
              <a:t>//</a:t>
            </a:r>
            <a:r>
              <a:rPr lang="zh-CN" altLang="en-US"/>
              <a:t>相当于一个小型</a:t>
            </a:r>
            <a:r>
              <a:rPr lang="en-US" altLang="zh-CN"/>
              <a:t>sence</a:t>
            </a:r>
            <a:r>
              <a:rPr lang="zh-CN" altLang="en-US"/>
              <a:t>，方便控制</a:t>
            </a:r>
            <a:endParaRPr lang="zh-CN" altLang="en-US"/>
          </a:p>
          <a:p>
            <a:r>
              <a:rPr lang="zh-CN" altLang="en-US"/>
              <a:t>new THREE.Group();</a:t>
            </a:r>
            <a:endParaRPr lang="zh-CN" altLang="en-US"/>
          </a:p>
          <a:p>
            <a:endParaRPr lang="zh-CN" altLang="en-US"/>
          </a:p>
          <a:p>
            <a:r>
              <a:rPr lang="zh-CN" altLang="en-US"/>
              <a:t>group.add(sphere); </a:t>
            </a:r>
            <a:endParaRPr lang="zh-CN" altLang="en-US"/>
          </a:p>
          <a:p>
            <a:endParaRPr lang="zh-CN" altLang="en-US"/>
          </a:p>
          <a:p>
            <a:r>
              <a:rPr lang="zh-CN" altLang="en-US"/>
              <a:t>group.add(cube);</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016125" y="1748790"/>
            <a:ext cx="1097280" cy="2306955"/>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目</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录</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矩形 3"/>
          <p:cNvSpPr/>
          <p:nvPr/>
        </p:nvSpPr>
        <p:spPr>
          <a:xfrm>
            <a:off x="6463665" y="2270125"/>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二、场景要素</a:t>
            </a:r>
            <a:endParaRPr lang="zh-CN" altLang="en-US" sz="3600" b="1">
              <a:solidFill>
                <a:schemeClr val="accent4"/>
              </a:solidFill>
              <a:effectLst/>
            </a:endParaRPr>
          </a:p>
        </p:txBody>
      </p:sp>
      <p:sp>
        <p:nvSpPr>
          <p:cNvPr id="6" name="矩形 5"/>
          <p:cNvSpPr/>
          <p:nvPr/>
        </p:nvSpPr>
        <p:spPr>
          <a:xfrm>
            <a:off x="6463665" y="3410585"/>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三</a:t>
            </a:r>
            <a:r>
              <a:rPr lang="zh-CN" altLang="en-US" sz="3600" b="1">
                <a:solidFill>
                  <a:schemeClr val="accent4"/>
                </a:solidFill>
                <a:effectLst/>
              </a:rPr>
              <a:t>、基础模型</a:t>
            </a:r>
            <a:endParaRPr lang="zh-CN" altLang="en-US" sz="3600" b="1">
              <a:solidFill>
                <a:schemeClr val="accent4"/>
              </a:solidFill>
              <a:effectLst/>
            </a:endParaRPr>
          </a:p>
        </p:txBody>
      </p:sp>
      <p:sp>
        <p:nvSpPr>
          <p:cNvPr id="7" name="矩形 6"/>
          <p:cNvSpPr/>
          <p:nvPr/>
        </p:nvSpPr>
        <p:spPr>
          <a:xfrm>
            <a:off x="6463665" y="1122045"/>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一</a:t>
            </a:r>
            <a:r>
              <a:rPr lang="zh-CN" altLang="en-US" sz="3600" b="1">
                <a:solidFill>
                  <a:schemeClr val="accent4"/>
                </a:solidFill>
                <a:effectLst/>
              </a:rPr>
              <a:t>、引用介绍</a:t>
            </a:r>
            <a:endParaRPr lang="zh-CN" altLang="en-US" sz="3600" b="1">
              <a:solidFill>
                <a:schemeClr val="accent4"/>
              </a:solidFill>
              <a:effectLst/>
            </a:endParaRPr>
          </a:p>
        </p:txBody>
      </p:sp>
      <p:sp>
        <p:nvSpPr>
          <p:cNvPr id="8" name="矩形 7"/>
          <p:cNvSpPr/>
          <p:nvPr/>
        </p:nvSpPr>
        <p:spPr>
          <a:xfrm>
            <a:off x="6463665" y="4518025"/>
            <a:ext cx="2926080" cy="64516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3600" b="1">
                <a:solidFill>
                  <a:schemeClr val="accent4"/>
                </a:solidFill>
                <a:effectLst/>
              </a:rPr>
              <a:t>四、注意事项</a:t>
            </a:r>
            <a:endParaRPr lang="zh-CN" altLang="en-US" sz="3600" b="1">
              <a:solidFill>
                <a:schemeClr val="accent4"/>
              </a:solidFill>
              <a:effectLst/>
            </a:endParaRPr>
          </a:p>
        </p:txBody>
      </p:sp>
      <p:cxnSp>
        <p:nvCxnSpPr>
          <p:cNvPr id="9" name="肘形连接符 8"/>
          <p:cNvCxnSpPr/>
          <p:nvPr/>
        </p:nvCxnSpPr>
        <p:spPr>
          <a:xfrm flipV="1">
            <a:off x="3203575" y="1537970"/>
            <a:ext cx="3101975" cy="1461135"/>
          </a:xfrm>
          <a:prstGeom prst="bentConnector3">
            <a:avLst>
              <a:gd name="adj1" fmla="val 5001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758690" y="2560320"/>
            <a:ext cx="1521460" cy="17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a:off x="3186430" y="2999105"/>
            <a:ext cx="3136900" cy="1856105"/>
          </a:xfrm>
          <a:prstGeom prst="bentConnector3">
            <a:avLst>
              <a:gd name="adj1" fmla="val 500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758690" y="3737610"/>
            <a:ext cx="1504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其他</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969770" y="885190"/>
            <a:ext cx="4513580" cy="1476375"/>
          </a:xfrm>
          <a:prstGeom prst="rect">
            <a:avLst/>
          </a:prstGeom>
          <a:noFill/>
        </p:spPr>
        <p:txBody>
          <a:bodyPr wrap="square" rtlCol="0" anchor="t">
            <a:spAutoFit/>
          </a:bodyPr>
          <a:p>
            <a:r>
              <a:rPr lang="zh-CN" altLang="en-US"/>
              <a:t>普通雾化效果Fog    </a:t>
            </a:r>
            <a:endParaRPr lang="zh-CN" altLang="en-US"/>
          </a:p>
          <a:p>
            <a:endParaRPr lang="zh-CN" altLang="en-US"/>
          </a:p>
          <a:p>
            <a:r>
              <a:rPr lang="zh-CN" altLang="en-US"/>
              <a:t>new THREE.Fog(color,near,far)            </a:t>
            </a:r>
            <a:endParaRPr lang="zh-CN" altLang="en-US"/>
          </a:p>
          <a:p>
            <a:endParaRPr lang="zh-CN" altLang="en-US"/>
          </a:p>
          <a:p>
            <a:r>
              <a:rPr lang="zh-CN" altLang="en-US"/>
              <a:t>new THREE.FogExp2(color,浓度)    </a:t>
            </a:r>
            <a:endParaRPr lang="zh-CN" altLang="en-US"/>
          </a:p>
        </p:txBody>
      </p:sp>
      <p:sp>
        <p:nvSpPr>
          <p:cNvPr id="4" name="文本框 3"/>
          <p:cNvSpPr txBox="1"/>
          <p:nvPr/>
        </p:nvSpPr>
        <p:spPr>
          <a:xfrm>
            <a:off x="1969770" y="2820035"/>
            <a:ext cx="5262245" cy="922020"/>
          </a:xfrm>
          <a:prstGeom prst="rect">
            <a:avLst/>
          </a:prstGeom>
          <a:noFill/>
        </p:spPr>
        <p:txBody>
          <a:bodyPr wrap="square" rtlCol="0" anchor="t">
            <a:spAutoFit/>
          </a:bodyPr>
          <a:p>
            <a:r>
              <a:rPr lang="zh-CN" altLang="en-US"/>
              <a:t>在某个position位置向场景中发射一束光线</a:t>
            </a:r>
            <a:endParaRPr lang="zh-CN" altLang="en-US"/>
          </a:p>
          <a:p>
            <a:endParaRPr lang="zh-CN" altLang="en-US"/>
          </a:p>
          <a:p>
            <a:r>
              <a:rPr lang="zh-CN" altLang="en-US"/>
              <a:t>new THREE.Raycaster（）</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175635" y="1953260"/>
            <a:ext cx="56692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四、注意事项</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410200" y="3780790"/>
            <a:ext cx="1249680" cy="521970"/>
          </a:xfrm>
          <a:prstGeom prst="rect">
            <a:avLst/>
          </a:prstGeom>
          <a:noFill/>
        </p:spPr>
        <p:txBody>
          <a:bodyPr wrap="none" rtlCol="0">
            <a:spAutoFit/>
          </a:bodyPr>
          <a:p>
            <a:r>
              <a:rPr lang="zh-CN" altLang="en-US" sz="2800">
                <a:solidFill>
                  <a:schemeClr val="tx1"/>
                </a:solidFill>
              </a:rPr>
              <a:t>小问题</a:t>
            </a:r>
            <a:endParaRPr lang="zh-CN" altLang="en-US" sz="28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93925" y="1261745"/>
            <a:ext cx="6386195" cy="3138170"/>
          </a:xfrm>
          <a:prstGeom prst="rect">
            <a:avLst/>
          </a:prstGeom>
          <a:noFill/>
        </p:spPr>
        <p:txBody>
          <a:bodyPr wrap="square" rtlCol="0">
            <a:spAutoFit/>
          </a:bodyPr>
          <a:p>
            <a:r>
              <a:rPr lang="zh-CN" altLang="en-US">
                <a:sym typeface="+mn-ea"/>
              </a:rPr>
              <a:t>Raycaster：对</a:t>
            </a:r>
            <a:r>
              <a:rPr lang="en-US" altLang="zh-CN">
                <a:sym typeface="+mn-ea"/>
              </a:rPr>
              <a:t>object</a:t>
            </a:r>
            <a:r>
              <a:rPr lang="zh-CN" altLang="en-US">
                <a:sym typeface="+mn-ea"/>
              </a:rPr>
              <a:t>类型、</a:t>
            </a:r>
            <a:r>
              <a:rPr lang="en-US" altLang="zh-CN">
                <a:sym typeface="+mn-ea"/>
              </a:rPr>
              <a:t>group</a:t>
            </a:r>
            <a:r>
              <a:rPr lang="zh-CN" altLang="en-US">
                <a:sym typeface="+mn-ea"/>
              </a:rPr>
              <a:t>类型的模型没有效果，尤其是引入模型。</a:t>
            </a:r>
            <a:endParaRPr lang="zh-CN" altLang="en-US">
              <a:sym typeface="+mn-ea"/>
            </a:endParaRPr>
          </a:p>
          <a:p>
            <a:r>
              <a:rPr lang="zh-CN" altLang="en-US">
                <a:sym typeface="+mn-ea"/>
              </a:rPr>
              <a:t>解决方案：</a:t>
            </a:r>
            <a:endParaRPr lang="zh-CN" altLang="en-US">
              <a:sym typeface="+mn-ea"/>
            </a:endParaRPr>
          </a:p>
          <a:p>
            <a:r>
              <a:rPr lang="zh-CN" altLang="en-US">
                <a:sym typeface="+mn-ea"/>
              </a:rPr>
              <a:t>①</a:t>
            </a:r>
            <a:r>
              <a:rPr lang="zh-CN" altLang="en-US">
                <a:sym typeface="+mn-ea"/>
              </a:rPr>
              <a:t>对对应类型的</a:t>
            </a:r>
            <a:r>
              <a:rPr lang="en-US" altLang="zh-CN">
                <a:sym typeface="+mn-ea"/>
              </a:rPr>
              <a:t>children</a:t>
            </a:r>
            <a:r>
              <a:rPr lang="zh-CN" altLang="en-US">
                <a:sym typeface="+mn-ea"/>
              </a:rPr>
              <a:t>对象进行深入解析，找到基础类型。</a:t>
            </a:r>
            <a:endParaRPr lang="zh-CN" altLang="en-US">
              <a:sym typeface="+mn-ea"/>
            </a:endParaRPr>
          </a:p>
          <a:p>
            <a:r>
              <a:rPr lang="zh-CN" altLang="en-US">
                <a:sym typeface="+mn-ea"/>
              </a:rPr>
              <a:t>if(intersects.length==0){</a:t>
            </a:r>
            <a:endParaRPr lang="zh-CN" altLang="en-US">
              <a:sym typeface="+mn-ea"/>
            </a:endParaRPr>
          </a:p>
          <a:p>
            <a:r>
              <a:rPr lang="zh-CN" altLang="en-US">
                <a:sym typeface="+mn-ea"/>
              </a:rPr>
              <a:t>  //group对应</a:t>
            </a:r>
            <a:r>
              <a:rPr lang="zh-CN" altLang="en-US">
                <a:sym typeface="+mn-ea"/>
              </a:rPr>
              <a:t>的children</a:t>
            </a:r>
            <a:endParaRPr lang="zh-CN" altLang="en-US">
              <a:sym typeface="+mn-ea"/>
            </a:endParaRPr>
          </a:p>
          <a:p>
            <a:r>
              <a:rPr lang="zh-CN" altLang="en-US">
                <a:sym typeface="+mn-ea"/>
              </a:rPr>
              <a:t>    intersects =raycaster.intersectObjects(scene.children[6].children);</a:t>
            </a:r>
            <a:endParaRPr lang="zh-CN" altLang="en-US">
              <a:sym typeface="+mn-ea"/>
            </a:endParaRPr>
          </a:p>
          <a:p>
            <a:r>
              <a:rPr lang="zh-CN" altLang="en-US">
                <a:sym typeface="+mn-ea"/>
              </a:rPr>
              <a:t>    console.log(intersects);</a:t>
            </a:r>
            <a:endParaRPr lang="zh-CN" altLang="en-US">
              <a:sym typeface="+mn-ea"/>
            </a:endParaRPr>
          </a:p>
          <a:p>
            <a:r>
              <a:rPr lang="zh-CN" altLang="en-US">
                <a:sym typeface="+mn-ea"/>
              </a:rPr>
              <a:t>  }</a:t>
            </a:r>
            <a:endParaRPr lang="zh-CN" altLang="en-US">
              <a:sym typeface="+mn-ea"/>
            </a:endParaRPr>
          </a:p>
          <a:p>
            <a:endParaRPr lang="zh-CN" altLang="en-US">
              <a:sym typeface="+mn-ea"/>
            </a:endParaRPr>
          </a:p>
          <a:p>
            <a:r>
              <a:rPr lang="zh-CN" altLang="en-US">
                <a:sym typeface="+mn-ea"/>
              </a:rPr>
              <a:t>②可以直接外部建立一个透明mesh进行点击绑定</a:t>
            </a:r>
            <a:endParaRPr lang="zh-CN" altLang="en-US">
              <a:sym typeface="+mn-ea"/>
            </a:endParaRPr>
          </a:p>
        </p:txBody>
      </p:sp>
      <p:sp>
        <p:nvSpPr>
          <p:cNvPr id="4" name="文本框 3"/>
          <p:cNvSpPr txBox="1"/>
          <p:nvPr/>
        </p:nvSpPr>
        <p:spPr>
          <a:xfrm>
            <a:off x="742315" y="395605"/>
            <a:ext cx="2552065" cy="368300"/>
          </a:xfrm>
          <a:prstGeom prst="rect">
            <a:avLst/>
          </a:prstGeom>
          <a:noFill/>
        </p:spPr>
        <p:txBody>
          <a:bodyPr wrap="square" rtlCol="0">
            <a:spAutoFit/>
            <a:scene3d>
              <a:camera prst="orthographicFront"/>
              <a:lightRig rig="threePt" dir="t"/>
            </a:scene3d>
          </a:bodyPr>
          <a:p>
            <a:r>
              <a:rPr lang="zh-CN" altLang="en-US">
                <a:ln w="22225">
                  <a:solidFill>
                    <a:schemeClr val="accent2"/>
                  </a:solidFill>
                  <a:prstDash val="solid"/>
                </a:ln>
                <a:solidFill>
                  <a:schemeClr val="accent2">
                    <a:lumMod val="40000"/>
                    <a:lumOff val="60000"/>
                  </a:schemeClr>
                </a:solidFill>
                <a:effectLst/>
              </a:rPr>
              <a:t>注意事项</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175635" y="1953260"/>
            <a:ext cx="56692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一、引用介绍</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410200" y="3780790"/>
            <a:ext cx="1960880" cy="521970"/>
          </a:xfrm>
          <a:prstGeom prst="rect">
            <a:avLst/>
          </a:prstGeom>
          <a:noFill/>
        </p:spPr>
        <p:txBody>
          <a:bodyPr wrap="none" rtlCol="0">
            <a:spAutoFit/>
          </a:bodyPr>
          <a:p>
            <a:r>
              <a:rPr lang="zh-CN" altLang="en-US" sz="2800">
                <a:solidFill>
                  <a:schemeClr val="tx1"/>
                </a:solidFill>
              </a:rPr>
              <a:t>准备阶段①</a:t>
            </a:r>
            <a:endParaRPr lang="zh-CN" altLang="en-US" sz="28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1</a:t>
            </a:r>
            <a:r>
              <a:rPr lang="zh-CN" altLang="en-US">
                <a:ln w="22225">
                  <a:solidFill>
                    <a:schemeClr val="accent2"/>
                  </a:solidFill>
                  <a:prstDash val="solid"/>
                </a:ln>
                <a:solidFill>
                  <a:schemeClr val="accent2">
                    <a:lumMod val="40000"/>
                    <a:lumOff val="60000"/>
                  </a:schemeClr>
                </a:solidFill>
                <a:effectLst/>
              </a:rPr>
              <a:t>、</a:t>
            </a:r>
            <a:r>
              <a:rPr lang="en-US" altLang="zh-CN">
                <a:ln w="22225">
                  <a:solidFill>
                    <a:schemeClr val="accent2"/>
                  </a:solidFill>
                  <a:prstDash val="solid"/>
                </a:ln>
                <a:solidFill>
                  <a:schemeClr val="accent2">
                    <a:lumMod val="40000"/>
                    <a:lumOff val="60000"/>
                  </a:schemeClr>
                </a:solidFill>
                <a:effectLst/>
              </a:rPr>
              <a:t>threejs</a:t>
            </a:r>
            <a:r>
              <a:rPr lang="zh-CN" altLang="en-US">
                <a:ln w="22225">
                  <a:solidFill>
                    <a:schemeClr val="accent2"/>
                  </a:solidFill>
                  <a:prstDash val="solid"/>
                </a:ln>
                <a:solidFill>
                  <a:schemeClr val="accent2">
                    <a:lumMod val="40000"/>
                    <a:lumOff val="60000"/>
                  </a:schemeClr>
                </a:solidFill>
                <a:effectLst/>
              </a:rPr>
              <a:t>的引入</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pic>
        <p:nvPicPr>
          <p:cNvPr id="3" name="图片 2"/>
          <p:cNvPicPr>
            <a:picLocks noChangeAspect="1"/>
          </p:cNvPicPr>
          <p:nvPr>
            <p:custDataLst>
              <p:tags r:id="rId1"/>
            </p:custDataLst>
          </p:nvPr>
        </p:nvPicPr>
        <p:blipFill>
          <a:blip r:embed="rId2"/>
          <a:stretch>
            <a:fillRect/>
          </a:stretch>
        </p:blipFill>
        <p:spPr>
          <a:xfrm>
            <a:off x="1461770" y="904240"/>
            <a:ext cx="9267825" cy="4086225"/>
          </a:xfrm>
          <a:prstGeom prst="rect">
            <a:avLst/>
          </a:prstGeom>
        </p:spPr>
      </p:pic>
      <p:sp>
        <p:nvSpPr>
          <p:cNvPr id="4" name="文本框 3"/>
          <p:cNvSpPr txBox="1"/>
          <p:nvPr/>
        </p:nvSpPr>
        <p:spPr>
          <a:xfrm>
            <a:off x="1587500" y="5224145"/>
            <a:ext cx="7509510" cy="368300"/>
          </a:xfrm>
          <a:prstGeom prst="rect">
            <a:avLst/>
          </a:prstGeom>
          <a:noFill/>
        </p:spPr>
        <p:txBody>
          <a:bodyPr wrap="none" rtlCol="0">
            <a:spAutoFit/>
          </a:bodyPr>
          <a:p>
            <a:r>
              <a:rPr lang="zh-CN" altLang="en-US"/>
              <a:t>目前</a:t>
            </a:r>
            <a:r>
              <a:rPr lang="en-US" altLang="zh-CN"/>
              <a:t>datav</a:t>
            </a:r>
            <a:r>
              <a:rPr lang="zh-CN" altLang="en-US"/>
              <a:t>发布使用的</a:t>
            </a:r>
            <a:r>
              <a:rPr lang="en-US" altLang="zh-CN"/>
              <a:t>threejs</a:t>
            </a:r>
            <a:r>
              <a:rPr lang="zh-CN" altLang="en-US"/>
              <a:t>引入暂时使用异步加载云端服务器存放的库包</a:t>
            </a:r>
            <a:endParaRPr lang="zh-CN" altLang="en-US"/>
          </a:p>
        </p:txBody>
      </p:sp>
      <p:sp>
        <p:nvSpPr>
          <p:cNvPr id="5" name="文本框 4"/>
          <p:cNvSpPr txBox="1"/>
          <p:nvPr/>
        </p:nvSpPr>
        <p:spPr>
          <a:xfrm>
            <a:off x="1587500" y="5758180"/>
            <a:ext cx="5544820" cy="368300"/>
          </a:xfrm>
          <a:prstGeom prst="rect">
            <a:avLst/>
          </a:prstGeom>
          <a:noFill/>
        </p:spPr>
        <p:txBody>
          <a:bodyPr wrap="none" rtlCol="0">
            <a:spAutoFit/>
          </a:bodyPr>
          <a:p>
            <a:r>
              <a:rPr lang="zh-CN" altLang="en-US"/>
              <a:t>原因：避开</a:t>
            </a:r>
            <a:r>
              <a:rPr lang="en-US" altLang="zh-CN"/>
              <a:t>datav</a:t>
            </a:r>
            <a:r>
              <a:rPr lang="zh-CN" altLang="en-US"/>
              <a:t>的打包；</a:t>
            </a:r>
            <a:r>
              <a:rPr lang="en-US" altLang="zh-CN"/>
              <a:t>datav</a:t>
            </a:r>
            <a:r>
              <a:rPr lang="zh-CN" altLang="en-US"/>
              <a:t>的打包器导致引入失败</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2</a:t>
            </a:r>
            <a:r>
              <a:rPr lang="zh-CN" altLang="en-US">
                <a:ln w="22225">
                  <a:solidFill>
                    <a:schemeClr val="accent2"/>
                  </a:solidFill>
                  <a:prstDash val="solid"/>
                </a:ln>
                <a:solidFill>
                  <a:schemeClr val="accent2">
                    <a:lumMod val="40000"/>
                    <a:lumOff val="60000"/>
                  </a:schemeClr>
                </a:solidFill>
                <a:effectLst/>
              </a:rPr>
              <a:t>、常用辅助</a:t>
            </a:r>
            <a:r>
              <a:rPr lang="zh-CN" altLang="en-US">
                <a:ln w="22225">
                  <a:solidFill>
                    <a:schemeClr val="accent2"/>
                  </a:solidFill>
                  <a:prstDash val="solid"/>
                </a:ln>
                <a:solidFill>
                  <a:schemeClr val="accent2">
                    <a:lumMod val="40000"/>
                    <a:lumOff val="60000"/>
                  </a:schemeClr>
                </a:solidFill>
                <a:effectLst/>
              </a:rPr>
              <a:t>类</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330325" y="1228725"/>
            <a:ext cx="10241280" cy="2861310"/>
          </a:xfrm>
          <a:prstGeom prst="rect">
            <a:avLst/>
          </a:prstGeom>
          <a:noFill/>
        </p:spPr>
        <p:txBody>
          <a:bodyPr wrap="none" rtlCol="0">
            <a:spAutoFit/>
          </a:bodyPr>
          <a:p>
            <a:pPr algn="l"/>
            <a:r>
              <a:rPr lang="zh-CN" altLang="en-US"/>
              <a:t>常用</a:t>
            </a:r>
            <a:r>
              <a:rPr lang="zh-CN" altLang="en-US"/>
              <a:t>摄像机控制器：</a:t>
            </a:r>
            <a:endParaRPr lang="zh-CN" altLang="en-US"/>
          </a:p>
          <a:p>
            <a:pPr algn="l"/>
            <a:r>
              <a:rPr lang="en-US" altLang="zh-CN"/>
              <a:t>	1.飞行控制器(FlyControls)</a:t>
            </a:r>
            <a:endParaRPr lang="en-US" altLang="zh-CN"/>
          </a:p>
          <a:p>
            <a:pPr algn="l"/>
            <a:r>
              <a:rPr lang="en-US" altLang="zh-CN"/>
              <a:t>		飞行模拟控制器，用键盘和鼠标控制摄像机的移动。	</a:t>
            </a:r>
            <a:endParaRPr lang="en-US" altLang="zh-CN"/>
          </a:p>
          <a:p>
            <a:pPr algn="l"/>
            <a:r>
              <a:rPr lang="en-US" altLang="zh-CN"/>
              <a:t>	2.地图控制器(MapControls)</a:t>
            </a:r>
            <a:endParaRPr lang="en-US" altLang="zh-CN"/>
          </a:p>
          <a:p>
            <a:pPr algn="l"/>
            <a:r>
              <a:rPr lang="en-US" altLang="zh-CN"/>
              <a:t>		如果查看类似地图模型或者不希望用户对模型进行反转的时候可以使用这个控件。</a:t>
            </a:r>
            <a:endParaRPr lang="en-US" altLang="zh-CN"/>
          </a:p>
          <a:p>
            <a:pPr algn="l"/>
            <a:r>
              <a:rPr lang="en-US" altLang="zh-CN"/>
              <a:t>	3.轨道控制器(OrbitControls)</a:t>
            </a:r>
            <a:endParaRPr lang="en-US" altLang="zh-CN"/>
          </a:p>
          <a:p>
            <a:pPr algn="l"/>
            <a:r>
              <a:rPr lang="en-US" altLang="zh-CN"/>
              <a:t>		该控件可以在特定的场景中模拟轨道中的卫星，可以用于控制场景中的对象围绕</a:t>
            </a:r>
            <a:endParaRPr lang="en-US" altLang="zh-CN"/>
          </a:p>
          <a:p>
            <a:pPr algn="l"/>
            <a:r>
              <a:rPr lang="en-US" altLang="zh-CN"/>
              <a:t>		场景中心旋转和平移</a:t>
            </a:r>
            <a:r>
              <a:rPr lang="zh-CN" altLang="en-US"/>
              <a:t>。</a:t>
            </a:r>
            <a:endParaRPr lang="en-US" altLang="zh-CN"/>
          </a:p>
          <a:p>
            <a:pPr algn="l"/>
            <a:r>
              <a:rPr lang="en-US" altLang="zh-CN"/>
              <a:t>	4.轨迹球控制器(TrackballControls)</a:t>
            </a:r>
            <a:endParaRPr lang="en-US" altLang="zh-CN"/>
          </a:p>
          <a:p>
            <a:pPr algn="l"/>
            <a:r>
              <a:rPr lang="en-US" altLang="zh-CN"/>
              <a:t>		最常用的控制器，你可以使用鼠标（或控制球）来轻松移动、平移和缩放场景。</a:t>
            </a:r>
            <a:endParaRPr lang="en-US" altLang="zh-CN"/>
          </a:p>
        </p:txBody>
      </p:sp>
      <p:sp>
        <p:nvSpPr>
          <p:cNvPr id="4" name="文本框 3"/>
          <p:cNvSpPr txBox="1"/>
          <p:nvPr/>
        </p:nvSpPr>
        <p:spPr>
          <a:xfrm>
            <a:off x="2733675" y="4704080"/>
            <a:ext cx="6828155" cy="368300"/>
          </a:xfrm>
          <a:prstGeom prst="rect">
            <a:avLst/>
          </a:prstGeom>
          <a:noFill/>
        </p:spPr>
        <p:txBody>
          <a:bodyPr wrap="square" rtlCol="0" anchor="t">
            <a:spAutoFit/>
          </a:bodyPr>
          <a:p>
            <a:r>
              <a:rPr lang="zh-CN" altLang="en-US"/>
              <a:t>https://blog.csdn.net/a13602955218/article/details/85222828</a:t>
            </a:r>
            <a:endParaRPr lang="zh-CN" altLang="en-US"/>
          </a:p>
        </p:txBody>
      </p:sp>
      <p:sp>
        <p:nvSpPr>
          <p:cNvPr id="5" name="文本框 4"/>
          <p:cNvSpPr txBox="1"/>
          <p:nvPr/>
        </p:nvSpPr>
        <p:spPr>
          <a:xfrm>
            <a:off x="1325880" y="4704080"/>
            <a:ext cx="1407795" cy="368300"/>
          </a:xfrm>
          <a:prstGeom prst="rect">
            <a:avLst/>
          </a:prstGeom>
          <a:noFill/>
        </p:spPr>
        <p:txBody>
          <a:bodyPr wrap="square" rtlCol="0">
            <a:spAutoFit/>
          </a:bodyPr>
          <a:p>
            <a:r>
              <a:rPr lang="zh-CN" altLang="en-US"/>
              <a:t>详细介绍：</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2</a:t>
            </a:r>
            <a:r>
              <a:rPr lang="zh-CN" altLang="en-US">
                <a:ln w="22225">
                  <a:solidFill>
                    <a:schemeClr val="accent2"/>
                  </a:solidFill>
                  <a:prstDash val="solid"/>
                </a:ln>
                <a:solidFill>
                  <a:schemeClr val="accent2">
                    <a:lumMod val="40000"/>
                    <a:lumOff val="60000"/>
                  </a:schemeClr>
                </a:solidFill>
                <a:effectLst/>
              </a:rPr>
              <a:t>、常用辅助</a:t>
            </a:r>
            <a:r>
              <a:rPr lang="zh-CN" altLang="en-US">
                <a:ln w="22225">
                  <a:solidFill>
                    <a:schemeClr val="accent2"/>
                  </a:solidFill>
                  <a:prstDash val="solid"/>
                </a:ln>
                <a:solidFill>
                  <a:schemeClr val="accent2">
                    <a:lumMod val="40000"/>
                    <a:lumOff val="60000"/>
                  </a:schemeClr>
                </a:solidFill>
                <a:effectLst/>
              </a:rPr>
              <a:t>类</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6" name="文本框 5"/>
          <p:cNvSpPr txBox="1"/>
          <p:nvPr/>
        </p:nvSpPr>
        <p:spPr>
          <a:xfrm>
            <a:off x="2145665" y="1094105"/>
            <a:ext cx="5643880" cy="922020"/>
          </a:xfrm>
          <a:prstGeom prst="rect">
            <a:avLst/>
          </a:prstGeom>
          <a:noFill/>
        </p:spPr>
        <p:txBody>
          <a:bodyPr wrap="square" rtlCol="0" anchor="t">
            <a:spAutoFit/>
          </a:bodyPr>
          <a:p>
            <a:r>
              <a:rPr lang="zh-CN" altLang="en-US" b="1"/>
              <a:t>时钟控件：</a:t>
            </a:r>
            <a:endParaRPr lang="zh-CN" altLang="en-US" b="1"/>
          </a:p>
          <a:p>
            <a:pPr lvl="1"/>
            <a:r>
              <a:rPr lang="zh-CN" altLang="en-US"/>
              <a:t>new THREE.Clock();</a:t>
            </a:r>
            <a:endParaRPr lang="zh-CN" altLang="en-US"/>
          </a:p>
          <a:p>
            <a:pPr lvl="1"/>
            <a:r>
              <a:rPr lang="zh-CN" altLang="en-US"/>
              <a:t>可以精确的计算出上次调用后经过的时间</a:t>
            </a:r>
            <a:endParaRPr lang="zh-CN" altLang="en-US"/>
          </a:p>
        </p:txBody>
      </p:sp>
      <p:sp>
        <p:nvSpPr>
          <p:cNvPr id="7" name="文本框 6"/>
          <p:cNvSpPr txBox="1"/>
          <p:nvPr/>
        </p:nvSpPr>
        <p:spPr>
          <a:xfrm>
            <a:off x="2145665" y="2590165"/>
            <a:ext cx="5927090" cy="922020"/>
          </a:xfrm>
          <a:prstGeom prst="rect">
            <a:avLst/>
          </a:prstGeom>
          <a:noFill/>
        </p:spPr>
        <p:txBody>
          <a:bodyPr wrap="square" rtlCol="0" anchor="t">
            <a:spAutoFit/>
          </a:bodyPr>
          <a:p>
            <a:r>
              <a:rPr lang="zh-CN" altLang="en-US" b="1"/>
              <a:t>坐标轴AxisHelper</a:t>
            </a:r>
            <a:r>
              <a:rPr lang="zh-CN" altLang="en-US"/>
              <a:t>: </a:t>
            </a:r>
            <a:endParaRPr lang="zh-CN" altLang="en-US"/>
          </a:p>
          <a:p>
            <a:pPr lvl="1"/>
            <a:r>
              <a:rPr lang="zh-CN" altLang="en-US"/>
              <a:t> new THREE.AxisHelper(20); </a:t>
            </a:r>
            <a:endParaRPr lang="zh-CN" altLang="en-US"/>
          </a:p>
          <a:p>
            <a:pPr lvl="1"/>
            <a:r>
              <a:rPr lang="zh-CN" altLang="en-US"/>
              <a:t> scene.add(axes);  </a:t>
            </a:r>
            <a:endParaRPr lang="zh-CN" altLang="en-US"/>
          </a:p>
        </p:txBody>
      </p:sp>
      <p:sp>
        <p:nvSpPr>
          <p:cNvPr id="8" name="文本框 7"/>
          <p:cNvSpPr txBox="1"/>
          <p:nvPr/>
        </p:nvSpPr>
        <p:spPr>
          <a:xfrm>
            <a:off x="2145665" y="3694430"/>
            <a:ext cx="5474970" cy="1476375"/>
          </a:xfrm>
          <a:prstGeom prst="rect">
            <a:avLst/>
          </a:prstGeom>
          <a:noFill/>
        </p:spPr>
        <p:txBody>
          <a:bodyPr wrap="square" rtlCol="0" anchor="t">
            <a:spAutoFit/>
          </a:bodyPr>
          <a:p>
            <a:r>
              <a:rPr lang="zh-CN" altLang="en-US" b="1"/>
              <a:t>datGUI:</a:t>
            </a:r>
            <a:endParaRPr lang="zh-CN" altLang="en-US" b="1"/>
          </a:p>
          <a:p>
            <a:pPr lvl="1"/>
            <a:r>
              <a:rPr lang="zh-CN" altLang="en-US"/>
              <a:t>new dat.GUI() ;用来添加用户界面</a:t>
            </a:r>
            <a:endParaRPr lang="zh-CN" altLang="en-US"/>
          </a:p>
          <a:p>
            <a:pPr lvl="1"/>
            <a:r>
              <a:rPr lang="zh-CN" altLang="en-US"/>
              <a:t>gui.add(controls, 'rotationSpeed', 0, 0.5);</a:t>
            </a:r>
            <a:endParaRPr lang="zh-CN" altLang="en-US"/>
          </a:p>
          <a:p>
            <a:pPr lvl="1"/>
            <a:r>
              <a:rPr lang="zh-CN" altLang="en-US"/>
              <a:t>controls是控制的变量，rotationspeed是属性之一，0--0.5是取值变化范围 </a:t>
            </a:r>
            <a:endParaRPr lang="zh-CN" altLang="en-US"/>
          </a:p>
        </p:txBody>
      </p:sp>
      <p:sp>
        <p:nvSpPr>
          <p:cNvPr id="9" name="文本框 8"/>
          <p:cNvSpPr txBox="1"/>
          <p:nvPr/>
        </p:nvSpPr>
        <p:spPr>
          <a:xfrm>
            <a:off x="2145665" y="5341620"/>
            <a:ext cx="4655820" cy="922020"/>
          </a:xfrm>
          <a:prstGeom prst="rect">
            <a:avLst/>
          </a:prstGeom>
          <a:noFill/>
        </p:spPr>
        <p:txBody>
          <a:bodyPr wrap="square" rtlCol="0" anchor="t">
            <a:spAutoFit/>
          </a:bodyPr>
          <a:p>
            <a:r>
              <a:rPr lang="zh-CN" altLang="en-US" b="1"/>
              <a:t>Stats: </a:t>
            </a:r>
            <a:r>
              <a:rPr lang="zh-CN" altLang="en-US"/>
              <a:t>                                           </a:t>
            </a:r>
            <a:endParaRPr lang="zh-CN" altLang="en-US"/>
          </a:p>
          <a:p>
            <a:r>
              <a:rPr lang="zh-CN" altLang="en-US"/>
              <a:t>        new Stats();</a:t>
            </a:r>
            <a:endParaRPr lang="zh-CN" altLang="en-US"/>
          </a:p>
          <a:p>
            <a:r>
              <a:rPr lang="zh-CN" altLang="en-US"/>
              <a:t>性能监视器，性能测试的方法，引入 Stats.js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3</a:t>
            </a:r>
            <a:r>
              <a:rPr lang="zh-CN" altLang="en-US">
                <a:ln w="22225">
                  <a:solidFill>
                    <a:schemeClr val="accent2"/>
                  </a:solidFill>
                  <a:prstDash val="solid"/>
                </a:ln>
                <a:solidFill>
                  <a:schemeClr val="accent2">
                    <a:lumMod val="40000"/>
                    <a:lumOff val="60000"/>
                  </a:schemeClr>
                </a:solidFill>
                <a:effectLst/>
              </a:rPr>
              <a:t>、代码提示功能</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3" name="文本框 2"/>
          <p:cNvSpPr txBox="1"/>
          <p:nvPr/>
        </p:nvSpPr>
        <p:spPr>
          <a:xfrm>
            <a:off x="1871345" y="2491105"/>
            <a:ext cx="1783080" cy="368300"/>
          </a:xfrm>
          <a:prstGeom prst="rect">
            <a:avLst/>
          </a:prstGeom>
          <a:noFill/>
        </p:spPr>
        <p:txBody>
          <a:bodyPr wrap="none" rtlCol="0">
            <a:spAutoFit/>
          </a:bodyPr>
          <a:p>
            <a:r>
              <a:rPr lang="zh-CN" altLang="en-US"/>
              <a:t>添加代码提示：</a:t>
            </a:r>
            <a:endParaRPr lang="zh-CN" altLang="en-US"/>
          </a:p>
        </p:txBody>
      </p:sp>
      <p:sp>
        <p:nvSpPr>
          <p:cNvPr id="4" name="文本框 3"/>
          <p:cNvSpPr txBox="1"/>
          <p:nvPr/>
        </p:nvSpPr>
        <p:spPr>
          <a:xfrm>
            <a:off x="3453765" y="2491105"/>
            <a:ext cx="6006465" cy="368300"/>
          </a:xfrm>
          <a:prstGeom prst="rect">
            <a:avLst/>
          </a:prstGeom>
          <a:noFill/>
        </p:spPr>
        <p:txBody>
          <a:bodyPr wrap="none" rtlCol="0">
            <a:spAutoFit/>
          </a:bodyPr>
          <a:p>
            <a:pPr algn="l"/>
            <a:r>
              <a:rPr lang="zh-CN" altLang="en-US"/>
              <a:t>https://blog.csdn.net/qq_34893973/article/details/110197294</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3175635" y="1953260"/>
            <a:ext cx="5669280" cy="1198880"/>
          </a:xfrm>
          <a:prstGeom prst="rect">
            <a:avLst/>
          </a:prstGeom>
          <a:noFill/>
          <a:ln>
            <a:noFill/>
          </a:ln>
        </p:spPr>
        <p:txBody>
          <a:bodyPr wrap="none" rtlCol="0" anchor="t">
            <a:spAutoFit/>
          </a:bodyPr>
          <a:p>
            <a:pPr algn="ctr"/>
            <a:r>
              <a:rPr lang="zh-CN" altLang="en-US" sz="7200" b="1">
                <a:ln w="6600">
                  <a:solidFill>
                    <a:schemeClr val="accent2"/>
                  </a:solidFill>
                  <a:prstDash val="solid"/>
                </a:ln>
                <a:solidFill>
                  <a:srgbClr val="FFFFFF"/>
                </a:solidFill>
                <a:effectLst>
                  <a:outerShdw dist="38100" dir="2700000" algn="tl" rotWithShape="0">
                    <a:schemeClr val="accent2"/>
                  </a:outerShdw>
                </a:effectLst>
              </a:rPr>
              <a:t>二、场景要素</a:t>
            </a:r>
            <a:endParaRPr lang="zh-CN" altLang="en-US"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文本框 5"/>
          <p:cNvSpPr txBox="1"/>
          <p:nvPr/>
        </p:nvSpPr>
        <p:spPr>
          <a:xfrm>
            <a:off x="5410200" y="3780790"/>
            <a:ext cx="1960880" cy="521970"/>
          </a:xfrm>
          <a:prstGeom prst="rect">
            <a:avLst/>
          </a:prstGeom>
          <a:noFill/>
        </p:spPr>
        <p:txBody>
          <a:bodyPr wrap="none" rtlCol="0">
            <a:spAutoFit/>
          </a:bodyPr>
          <a:p>
            <a:r>
              <a:rPr lang="zh-CN" altLang="en-US" sz="2800">
                <a:solidFill>
                  <a:schemeClr val="tx1"/>
                </a:solidFill>
              </a:rPr>
              <a:t>准备阶段②</a:t>
            </a:r>
            <a:endParaRPr lang="zh-CN" altLang="en-US" sz="28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1200" y="403225"/>
            <a:ext cx="2552065" cy="368300"/>
          </a:xfrm>
          <a:prstGeom prst="rect">
            <a:avLst/>
          </a:prstGeom>
          <a:noFill/>
        </p:spPr>
        <p:txBody>
          <a:bodyPr wrap="square" rtlCol="0">
            <a:spAutoFit/>
            <a:scene3d>
              <a:camera prst="orthographicFront"/>
              <a:lightRig rig="threePt" dir="t"/>
            </a:scene3d>
          </a:bodyPr>
          <a:p>
            <a:r>
              <a:rPr lang="en-US" altLang="zh-CN">
                <a:ln w="22225">
                  <a:solidFill>
                    <a:schemeClr val="accent2"/>
                  </a:solidFill>
                  <a:prstDash val="solid"/>
                </a:ln>
                <a:solidFill>
                  <a:schemeClr val="accent2">
                    <a:lumMod val="40000"/>
                    <a:lumOff val="60000"/>
                  </a:schemeClr>
                </a:solidFill>
                <a:effectLst/>
              </a:rPr>
              <a:t>1</a:t>
            </a:r>
            <a:r>
              <a:rPr lang="zh-CN" altLang="en-US">
                <a:ln w="22225">
                  <a:solidFill>
                    <a:schemeClr val="accent2"/>
                  </a:solidFill>
                  <a:prstDash val="solid"/>
                </a:ln>
                <a:solidFill>
                  <a:schemeClr val="accent2">
                    <a:lumMod val="40000"/>
                    <a:lumOff val="60000"/>
                  </a:schemeClr>
                </a:solidFill>
                <a:effectLst/>
              </a:rPr>
              <a:t>、要素</a:t>
            </a:r>
            <a:r>
              <a:rPr lang="zh-CN" altLang="en-US">
                <a:ln w="22225">
                  <a:solidFill>
                    <a:schemeClr val="accent2"/>
                  </a:solidFill>
                  <a:prstDash val="solid"/>
                </a:ln>
                <a:solidFill>
                  <a:schemeClr val="accent2">
                    <a:lumMod val="40000"/>
                    <a:lumOff val="60000"/>
                  </a:schemeClr>
                </a:solidFill>
                <a:effectLst/>
              </a:rPr>
              <a:t>：</a:t>
            </a:r>
            <a:endParaRPr lang="zh-CN" altLang="en-US">
              <a:ln w="22225">
                <a:solidFill>
                  <a:schemeClr val="accent2"/>
                </a:solidFill>
                <a:prstDash val="solid"/>
              </a:ln>
              <a:solidFill>
                <a:schemeClr val="accent2">
                  <a:lumMod val="40000"/>
                  <a:lumOff val="60000"/>
                </a:schemeClr>
              </a:solidFill>
              <a:effectLst/>
            </a:endParaRPr>
          </a:p>
        </p:txBody>
      </p:sp>
      <p:sp>
        <p:nvSpPr>
          <p:cNvPr id="5" name="文本框 4"/>
          <p:cNvSpPr txBox="1"/>
          <p:nvPr/>
        </p:nvSpPr>
        <p:spPr>
          <a:xfrm>
            <a:off x="592455" y="1196975"/>
            <a:ext cx="7487920" cy="1476375"/>
          </a:xfrm>
          <a:prstGeom prst="rect">
            <a:avLst/>
          </a:prstGeom>
          <a:noFill/>
        </p:spPr>
        <p:txBody>
          <a:bodyPr wrap="square" rtlCol="0">
            <a:spAutoFit/>
          </a:bodyPr>
          <a:p>
            <a:pPr algn="l"/>
            <a:r>
              <a:rPr lang="zh-CN" altLang="en-US"/>
              <a:t>在Three.js中，要渲染物体到网页中，我们需要3个组建：</a:t>
            </a:r>
            <a:endParaRPr lang="zh-CN" altLang="en-US"/>
          </a:p>
          <a:p>
            <a:pPr algn="l"/>
            <a:endParaRPr lang="zh-CN" altLang="en-US"/>
          </a:p>
          <a:p>
            <a:pPr algn="l"/>
            <a:r>
              <a:rPr lang="zh-CN" altLang="en-US">
                <a:solidFill>
                  <a:schemeClr val="tx1"/>
                </a:solidFill>
              </a:rPr>
              <a:t>场景（scene）</a:t>
            </a:r>
            <a:r>
              <a:rPr lang="zh-CN" altLang="en-US"/>
              <a:t>、相机（camera）和渲染器（renderer）。</a:t>
            </a:r>
            <a:endParaRPr lang="zh-CN" altLang="en-US"/>
          </a:p>
          <a:p>
            <a:pPr algn="l"/>
            <a:endParaRPr lang="zh-CN" altLang="en-US"/>
          </a:p>
          <a:p>
            <a:pPr algn="l"/>
            <a:r>
              <a:rPr lang="zh-CN" altLang="en-US"/>
              <a:t>有了这三样东西，才能将物体渲染到网页中去。</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327775" y="590550"/>
            <a:ext cx="5864225" cy="484060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435,&quot;width&quot;:14595}"/>
</p:tagLst>
</file>

<file path=ppt/tags/tag2.xml><?xml version="1.0" encoding="utf-8"?>
<p:tagLst xmlns:p="http://schemas.openxmlformats.org/presentationml/2006/main">
  <p:tag name="KSO_WM_UNIT_PLACING_PICTURE_USER_VIEWPORT" val="{&quot;height&quot;:13050,&quot;width&quot;:158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6591</Words>
  <Application>WPS 演示</Application>
  <PresentationFormat>宽屏</PresentationFormat>
  <Paragraphs>253</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26</cp:revision>
  <dcterms:created xsi:type="dcterms:W3CDTF">2021-01-20T07:43:00Z</dcterms:created>
  <dcterms:modified xsi:type="dcterms:W3CDTF">2021-07-16T10:04:57Z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1030024E993E4BB2B970DFB43372637C</vt:lpwstr>
  </property>
</Properties>
</file>