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56" r:id="rId5"/>
    <p:sldId id="257" r:id="rId6"/>
    <p:sldId id="258" r:id="rId7"/>
    <p:sldId id="293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95" r:id="rId17"/>
    <p:sldId id="267" r:id="rId18"/>
    <p:sldId id="268" r:id="rId19"/>
    <p:sldId id="269" r:id="rId20"/>
    <p:sldId id="270" r:id="rId21"/>
    <p:sldId id="271" r:id="rId22"/>
    <p:sldId id="273" r:id="rId23"/>
    <p:sldId id="275" r:id="rId24"/>
    <p:sldId id="274" r:id="rId25"/>
    <p:sldId id="276" r:id="rId26"/>
    <p:sldId id="278" r:id="rId27"/>
    <p:sldId id="277" r:id="rId28"/>
    <p:sldId id="279" r:id="rId29"/>
    <p:sldId id="280" r:id="rId30"/>
    <p:sldId id="281" r:id="rId31"/>
    <p:sldId id="282" r:id="rId32"/>
    <p:sldId id="283" r:id="rId33"/>
    <p:sldId id="286" r:id="rId34"/>
    <p:sldId id="284" r:id="rId35"/>
    <p:sldId id="285" r:id="rId36"/>
    <p:sldId id="287" r:id="rId37"/>
    <p:sldId id="288" r:id="rId38"/>
    <p:sldId id="290" r:id="rId39"/>
    <p:sldId id="289" r:id="rId40"/>
    <p:sldId id="292" r:id="rId41"/>
    <p:sldId id="294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 Patrick" initials="JP" lastIdx="1" clrIdx="0">
    <p:extLst>
      <p:ext uri="{19B8F6BF-5375-455C-9EA6-DF929625EA0E}">
        <p15:presenceInfo xmlns:p15="http://schemas.microsoft.com/office/powerpoint/2012/main" userId="S-1-5-21-2715669733-1260444957-3835491958-2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646C5"/>
    <a:srgbClr val="C5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3T09:42:05.565" idx="1">
    <p:pos x="10" y="10"/>
    <p:text>Add example for description list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EB67-2BC6-40D7-89DF-0F485185C702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8716-5AB9-4169-8EB5-74614927D3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html_paragraphen.html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95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51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Aufgabe: Wikipedia Artikel im HTML aufbereiten</a:t>
            </a:r>
          </a:p>
          <a:p>
            <a:r>
              <a:rPr lang="de-CH" dirty="0" smtClean="0"/>
              <a:t>html_überschriften.html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52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html_list_combined.html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923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Aufgabe:</a:t>
            </a:r>
            <a:r>
              <a:rPr lang="de-CH" baseline="0" dirty="0" smtClean="0"/>
              <a:t> Simpsons</a:t>
            </a:r>
          </a:p>
          <a:p>
            <a:r>
              <a:rPr lang="de-CH" baseline="0" dirty="0" smtClean="0"/>
              <a:t>Liste einiger Familien der Simpsons erstellen mit </a:t>
            </a:r>
            <a:r>
              <a:rPr lang="de-CH" baseline="0" smtClean="0"/>
              <a:t>zwei Tabellen.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66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2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html_Link_lokal.html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3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html_Link_lokal.html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968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html_layout.html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95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html_form_demo.html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62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25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01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8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2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3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54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12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35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314328-1F4E-4134-AA27-A85D42511787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noscript.asp" TargetMode="External"/><Relationship Id="rId3" Type="http://schemas.openxmlformats.org/officeDocument/2006/relationships/hyperlink" Target="http://www.w3schools.com/tags/tag_style.asp" TargetMode="External"/><Relationship Id="rId7" Type="http://schemas.openxmlformats.org/officeDocument/2006/relationships/hyperlink" Target="http://www.w3schools.com/tags/tag_script.asp" TargetMode="External"/><Relationship Id="rId2" Type="http://schemas.openxmlformats.org/officeDocument/2006/relationships/hyperlink" Target="http://www.w3schools.com/tags/tag_tit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meta.asp" TargetMode="External"/><Relationship Id="rId5" Type="http://schemas.openxmlformats.org/officeDocument/2006/relationships/hyperlink" Target="http://www.w3schools.com/tags/tag_link.asp" TargetMode="External"/><Relationship Id="rId4" Type="http://schemas.openxmlformats.org/officeDocument/2006/relationships/hyperlink" Target="http://www.w3schools.com/tags/tag_base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kejs.com/" TargetMode="External"/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Einführung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5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Baumstruktur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80956" cy="4351338"/>
          </a:xfrm>
        </p:spPr>
        <p:txBody>
          <a:bodyPr/>
          <a:lstStyle/>
          <a:p>
            <a:r>
              <a:rPr lang="de-CH" dirty="0" smtClean="0"/>
              <a:t>Ein </a:t>
            </a:r>
            <a:r>
              <a:rPr lang="de-CH" dirty="0" err="1" smtClean="0"/>
              <a:t>xml</a:t>
            </a:r>
            <a:r>
              <a:rPr lang="de-CH" dirty="0" smtClean="0"/>
              <a:t> besteht aus</a:t>
            </a:r>
          </a:p>
          <a:p>
            <a:pPr lvl="1"/>
            <a:r>
              <a:rPr lang="de-CH" dirty="0" smtClean="0"/>
              <a:t>Root</a:t>
            </a:r>
          </a:p>
          <a:p>
            <a:pPr lvl="2"/>
            <a:r>
              <a:rPr lang="de-CH" dirty="0" smtClean="0"/>
              <a:t>Ein übergeordnetes Element, welches alle anderen Elemente einschliesst</a:t>
            </a:r>
          </a:p>
          <a:p>
            <a:pPr lvl="1"/>
            <a:r>
              <a:rPr lang="de-CH" dirty="0" smtClean="0"/>
              <a:t>Elementen</a:t>
            </a:r>
          </a:p>
          <a:p>
            <a:pPr lvl="2"/>
            <a:r>
              <a:rPr lang="de-CH" dirty="0" smtClean="0"/>
              <a:t>Funktionieren als Datenträger oder Funktionsbausteine.</a:t>
            </a:r>
          </a:p>
          <a:p>
            <a:pPr lvl="1"/>
            <a:r>
              <a:rPr lang="de-CH" dirty="0" smtClean="0"/>
              <a:t>Attributen</a:t>
            </a:r>
          </a:p>
          <a:p>
            <a:pPr lvl="2"/>
            <a:r>
              <a:rPr lang="de-CH" dirty="0" smtClean="0"/>
              <a:t>Geben den Elementen zusätzliche Informationen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770370" y="2548096"/>
            <a:ext cx="70019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&lt;Stamm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Grün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"9"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Braun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"5"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Angefressen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Abgefallen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Verwelkt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Stamm&gt;</a:t>
            </a:r>
            <a:endParaRPr lang="de-CH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1930400"/>
            <a:ext cx="7324725" cy="74612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&lt;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00B050"/>
                </a:solidFill>
              </a:rPr>
              <a:t>attribute</a:t>
            </a:r>
            <a:r>
              <a:rPr lang="de-CH" dirty="0" smtClean="0"/>
              <a:t>=«</a:t>
            </a:r>
            <a:r>
              <a:rPr lang="de-CH" dirty="0" smtClean="0">
                <a:solidFill>
                  <a:srgbClr val="FFC000"/>
                </a:solidFill>
              </a:rPr>
              <a:t>Wert</a:t>
            </a:r>
            <a:r>
              <a:rPr lang="de-CH" dirty="0" smtClean="0"/>
              <a:t>»&gt;</a:t>
            </a:r>
            <a:r>
              <a:rPr lang="de-CH" dirty="0" smtClean="0">
                <a:solidFill>
                  <a:srgbClr val="0070C0"/>
                </a:solidFill>
              </a:rPr>
              <a:t>Inhalt</a:t>
            </a:r>
            <a:r>
              <a:rPr lang="de-CH" dirty="0" smtClean="0"/>
              <a:t>&lt;/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&gt;</a:t>
            </a:r>
            <a:endParaRPr lang="de-CH" dirty="0"/>
          </a:p>
        </p:txBody>
      </p:sp>
      <p:cxnSp>
        <p:nvCxnSpPr>
          <p:cNvPr id="5" name="Gerade Verbindung mit Pfeil 4"/>
          <p:cNvCxnSpPr>
            <a:cxnSpLocks/>
          </p:cNvCxnSpPr>
          <p:nvPr/>
        </p:nvCxnSpPr>
        <p:spPr>
          <a:xfrm flipV="1">
            <a:off x="1590673" y="2389187"/>
            <a:ext cx="1533525" cy="830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5481" y="3493570"/>
            <a:ext cx="1264883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Tag-Name</a:t>
            </a:r>
            <a:endParaRPr lang="de-CH" dirty="0" smtClean="0"/>
          </a:p>
        </p:txBody>
      </p:sp>
      <p:cxnSp>
        <p:nvCxnSpPr>
          <p:cNvPr id="7" name="Gerade Verbindung mit Pfeil 6"/>
          <p:cNvCxnSpPr>
            <a:cxnSpLocks/>
          </p:cNvCxnSpPr>
          <p:nvPr/>
        </p:nvCxnSpPr>
        <p:spPr>
          <a:xfrm flipH="1" flipV="1">
            <a:off x="4084151" y="2336349"/>
            <a:ext cx="266830" cy="935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224573" y="3487482"/>
            <a:ext cx="3319848" cy="92333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00B05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Attribut</a:t>
            </a:r>
          </a:p>
          <a:p>
            <a:r>
              <a:rPr lang="de-CH" dirty="0" smtClean="0"/>
              <a:t>Reichert den XML-Tag mit zusätzlichen Informationen </a:t>
            </a:r>
            <a:r>
              <a:rPr lang="de-CH" dirty="0" smtClean="0"/>
              <a:t>an</a:t>
            </a:r>
            <a:endParaRPr lang="de-CH" dirty="0" smtClean="0"/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4750761" y="2263140"/>
            <a:ext cx="211937" cy="10513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</p:cNvCxnSpPr>
          <p:nvPr/>
        </p:nvCxnSpPr>
        <p:spPr>
          <a:xfrm flipH="1" flipV="1">
            <a:off x="7326631" y="2263141"/>
            <a:ext cx="3055965" cy="12243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965174" y="3542780"/>
            <a:ext cx="1324603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CH" dirty="0" smtClean="0"/>
              <a:t>End-Tag</a:t>
            </a:r>
            <a:endParaRPr lang="de-CH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233371" y="3542779"/>
            <a:ext cx="1330518" cy="369332"/>
          </a:xfrm>
          <a:prstGeom prst="rect">
            <a:avLst/>
          </a:prstGeom>
          <a:solidFill>
            <a:srgbClr val="0070C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Wert</a:t>
            </a:r>
            <a:endParaRPr lang="de-CH" dirty="0" smtClean="0"/>
          </a:p>
        </p:txBody>
      </p:sp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5960225" y="2263140"/>
            <a:ext cx="1745673" cy="12243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735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Tags müssen</a:t>
            </a:r>
          </a:p>
          <a:p>
            <a:r>
              <a:rPr lang="de-CH" dirty="0" smtClean="0"/>
              <a:t>…abgeschlossen sein</a:t>
            </a:r>
          </a:p>
          <a:p>
            <a:r>
              <a:rPr lang="de-CH" dirty="0" smtClean="0"/>
              <a:t>…korrekt verschachtelt sein</a:t>
            </a:r>
          </a:p>
          <a:p>
            <a:r>
              <a:rPr lang="de-CH" dirty="0" smtClean="0"/>
              <a:t>..auf gross und Kleinschreibung achten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772275" y="1825625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&lt;p&gt;This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paragraph</a:t>
            </a:r>
            <a:r>
              <a:rPr lang="de-CH" dirty="0"/>
              <a:t>.&lt;/p&gt;</a:t>
            </a:r>
          </a:p>
          <a:p>
            <a:r>
              <a:rPr lang="de-CH" dirty="0"/>
              <a:t>&lt;</a:t>
            </a:r>
            <a:r>
              <a:rPr lang="de-CH" dirty="0" err="1"/>
              <a:t>br</a:t>
            </a:r>
            <a:r>
              <a:rPr lang="de-CH" dirty="0"/>
              <a:t> /&gt;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6772275" y="2592532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Falsch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</a:p>
          <a:p>
            <a:endParaRPr lang="de-CH" dirty="0" smtClean="0"/>
          </a:p>
          <a:p>
            <a:r>
              <a:rPr lang="de-CH" dirty="0" smtClean="0"/>
              <a:t>Korrekt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</a:p>
          <a:p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772275" y="448254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Falsch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&lt;B&gt;</a:t>
            </a:r>
            <a:r>
              <a:rPr lang="de-CH" dirty="0" smtClean="0">
                <a:solidFill>
                  <a:schemeClr val="accent5"/>
                </a:solidFill>
              </a:rPr>
              <a:t>&lt;</a:t>
            </a:r>
            <a:r>
              <a:rPr lang="de-CH" dirty="0">
                <a:solidFill>
                  <a:schemeClr val="accent5"/>
                </a:solidFill>
              </a:rPr>
              <a:t>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endParaRPr lang="de-CH" dirty="0">
              <a:solidFill>
                <a:schemeClr val="accent5"/>
              </a:solidFill>
            </a:endParaRPr>
          </a:p>
          <a:p>
            <a:endParaRPr lang="de-CH" dirty="0"/>
          </a:p>
          <a:p>
            <a:r>
              <a:rPr lang="de-CH" dirty="0"/>
              <a:t>Korrekt</a:t>
            </a:r>
          </a:p>
          <a:p>
            <a:r>
              <a:rPr lang="de-CH" dirty="0">
                <a:solidFill>
                  <a:srgbClr val="FF0000"/>
                </a:solidFill>
              </a:rPr>
              <a:t>&lt;b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r>
              <a:rPr lang="de-CH" dirty="0" smtClean="0">
                <a:solidFill>
                  <a:schemeClr val="accent5"/>
                </a:solidFill>
              </a:rPr>
              <a:t>&lt;I&gt;</a:t>
            </a:r>
            <a:r>
              <a:rPr lang="de-CH" dirty="0" smtClean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 smtClean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b&gt;</a:t>
            </a:r>
          </a:p>
          <a:p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 rot="19670930">
            <a:off x="3154680" y="2021771"/>
            <a:ext cx="574929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</a:t>
            </a:r>
          </a:p>
          <a:p>
            <a:r>
              <a:rPr lang="de-CH" dirty="0" smtClean="0"/>
              <a:t>Ihr könnt gewisse Dinge ausklammern. Einfach den Text den ihr nicht braucht mit &lt;!– TEXT </a:t>
            </a:r>
            <a:r>
              <a:rPr lang="de-CH" dirty="0" smtClean="0">
                <a:sym typeface="Wingdings" panose="05000000000000000000" pitchFamily="2" charset="2"/>
              </a:rPr>
              <a:t>--&gt; umklammern:</a:t>
            </a:r>
          </a:p>
          <a:p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&lt;!-- </a:t>
            </a:r>
            <a:r>
              <a:rPr lang="de-CH" dirty="0">
                <a:solidFill>
                  <a:srgbClr val="008000"/>
                </a:solidFill>
                <a:latin typeface="Courier New" panose="02070309020205020404" pitchFamily="49" charset="0"/>
              </a:rPr>
              <a:t>Niemand wird das sehen </a:t>
            </a:r>
            <a:r>
              <a:rPr lang="de-CH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3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Validierung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8105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 HTML Code soll valid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smtClean="0"/>
              <a:t>Dazu verwenden sie diese Seite: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2776906"/>
            <a:ext cx="6805350" cy="3092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25" y="2184701"/>
            <a:ext cx="6223462" cy="3120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8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Basics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38384" cy="4351338"/>
          </a:xfrm>
        </p:spPr>
        <p:txBody>
          <a:bodyPr/>
          <a:lstStyle/>
          <a:p>
            <a:r>
              <a:rPr lang="de-CH" dirty="0" err="1" smtClean="0"/>
              <a:t>DocType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Root</a:t>
            </a:r>
          </a:p>
          <a:p>
            <a:r>
              <a:rPr lang="de-CH" dirty="0" smtClean="0"/>
              <a:t>Head</a:t>
            </a:r>
          </a:p>
          <a:p>
            <a:r>
              <a:rPr lang="de-CH" dirty="0" smtClean="0"/>
              <a:t>Body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506994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DOCTYPE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Teilt dem Browser mit, dass das folgende Dokument HTML ist, sowie die Version des Dokuments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06413"/>
              </p:ext>
            </p:extLst>
          </p:nvPr>
        </p:nvGraphicFramePr>
        <p:xfrm>
          <a:off x="918210" y="2766433"/>
          <a:ext cx="10908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56"/>
                <a:gridCol w="857684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Version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DOCTYPE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</a:t>
                      </a:r>
                      <a:r>
                        <a:rPr lang="de-CH" sz="1400" dirty="0" err="1" smtClean="0"/>
                        <a:t>html</a:t>
                      </a:r>
                      <a:r>
                        <a:rPr lang="de-CH" sz="1400" dirty="0" smtClean="0"/>
                        <a:t>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HTML4.01 </a:t>
                      </a:r>
                      <a:r>
                        <a:rPr lang="de-CH" dirty="0" err="1" smtClean="0"/>
                        <a:t>Strict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4.01//EN" "http://www.w3.org/TR/html4/strict.dtd"&gt;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</a:t>
                      </a:r>
                      <a:r>
                        <a:rPr lang="de-CH" dirty="0" err="1" smtClean="0"/>
                        <a:t>Transitional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</a:t>
                      </a:r>
                      <a:r>
                        <a:rPr lang="de-CH" sz="1400" dirty="0" err="1" smtClean="0"/>
                        <a:t>Transitional</a:t>
                      </a:r>
                      <a:r>
                        <a:rPr lang="de-CH" sz="1400" dirty="0" smtClean="0"/>
                        <a:t>//EN" "http://www.w3.org/TR/html4/loose.dtd"&gt;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Frameset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Frameset//EN" "http://www.w3.org/TR/html4/frameset.dtd"&gt; </a:t>
                      </a:r>
                      <a:endParaRPr lang="de-CH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 rot="19833458">
            <a:off x="6026986" y="4149524"/>
            <a:ext cx="3599726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 Wir sind modern und benutzen HTML5!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61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2500" y="3019425"/>
            <a:ext cx="5572125" cy="2166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err="1" smtClean="0"/>
              <a:t>Enhält</a:t>
            </a:r>
            <a:r>
              <a:rPr lang="de-CH" dirty="0" smtClean="0"/>
              <a:t> alle anderen HTML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Aus XML-Sicht: Root Tag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998845" y="26717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207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Enthält Informationen </a:t>
            </a:r>
            <a:r>
              <a:rPr lang="de-CH" dirty="0" err="1" smtClean="0"/>
              <a:t>Informationen</a:t>
            </a:r>
            <a:r>
              <a:rPr lang="de-CH" dirty="0" smtClean="0"/>
              <a:t> über das folgende HTML </a:t>
            </a:r>
            <a:r>
              <a:rPr lang="de-CH" dirty="0" err="1" smtClean="0"/>
              <a:t>Document</a:t>
            </a:r>
            <a:r>
              <a:rPr lang="de-CH" dirty="0" smtClean="0"/>
              <a:t>, wie (Tab) Titel, Scripts, Stylesheets, </a:t>
            </a:r>
            <a:r>
              <a:rPr lang="de-CH" dirty="0" err="1" smtClean="0"/>
              <a:t>Meta</a:t>
            </a:r>
            <a:r>
              <a:rPr lang="de-CH" dirty="0" smtClean="0"/>
              <a:t> Informationen und weiteres.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de-CH" dirty="0" smtClean="0"/>
              <a:t>Mögliche Tags:</a:t>
            </a:r>
            <a:endParaRPr lang="de-CH" dirty="0" smtClean="0">
              <a:hlinkClick r:id="rId2"/>
            </a:endParaRPr>
          </a:p>
          <a:p>
            <a:pPr lvl="1" fontAlgn="ctr"/>
            <a:r>
              <a:rPr lang="de-CH" sz="1500" dirty="0" smtClean="0">
                <a:hlinkClick r:id="rId2"/>
              </a:rPr>
              <a:t>&lt;</a:t>
            </a:r>
            <a:r>
              <a:rPr lang="de-CH" sz="1500" dirty="0">
                <a:hlinkClick r:id="rId2"/>
              </a:rPr>
              <a:t>title</a:t>
            </a:r>
            <a:r>
              <a:rPr lang="de-CH" sz="1500" dirty="0" smtClean="0">
                <a:hlinkClick r:id="rId2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3"/>
              </a:rPr>
              <a:t>&lt;style&gt;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4"/>
              </a:rPr>
              <a:t>&lt;</a:t>
            </a:r>
            <a:r>
              <a:rPr lang="de-CH" sz="1500" dirty="0" err="1">
                <a:hlinkClick r:id="rId4"/>
              </a:rPr>
              <a:t>base</a:t>
            </a:r>
            <a:r>
              <a:rPr lang="de-CH" sz="1500" dirty="0">
                <a:hlinkClick r:id="rId4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5"/>
              </a:rPr>
              <a:t>&lt;link&gt;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6"/>
              </a:rPr>
              <a:t>&lt;</a:t>
            </a:r>
            <a:r>
              <a:rPr lang="de-CH" sz="1500" dirty="0" err="1">
                <a:hlinkClick r:id="rId6"/>
              </a:rPr>
              <a:t>meta</a:t>
            </a:r>
            <a:r>
              <a:rPr lang="de-CH" sz="1500" dirty="0">
                <a:hlinkClick r:id="rId6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7"/>
              </a:rPr>
              <a:t>&lt;</a:t>
            </a:r>
            <a:r>
              <a:rPr lang="de-CH" sz="1500" dirty="0" err="1">
                <a:hlinkClick r:id="rId7"/>
              </a:rPr>
              <a:t>script</a:t>
            </a:r>
            <a:r>
              <a:rPr lang="de-CH" sz="1500" dirty="0">
                <a:hlinkClick r:id="rId7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8"/>
              </a:rPr>
              <a:t>&lt;</a:t>
            </a:r>
            <a:r>
              <a:rPr lang="de-CH" sz="1500" dirty="0" err="1">
                <a:hlinkClick r:id="rId8"/>
              </a:rPr>
              <a:t>noscript</a:t>
            </a:r>
            <a:r>
              <a:rPr lang="de-CH" sz="1500" dirty="0">
                <a:hlinkClick r:id="rId8"/>
              </a:rPr>
              <a:t>&gt;</a:t>
            </a:r>
            <a:endParaRPr lang="de-CH" sz="1500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010275" y="27514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/>
          <a:lstStyle/>
          <a:p>
            <a:r>
              <a:rPr lang="de-CH" dirty="0"/>
              <a:t>Definiert die Struktur des Dokuments. Es enthält alle anderen (strukturellen) HTML Tags</a:t>
            </a:r>
          </a:p>
          <a:p>
            <a:r>
              <a:rPr lang="de-CH" dirty="0" smtClean="0"/>
              <a:t>Alle Tags sind erlaubt, mit Ausnahme von: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 (und dessen Untertags)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676900" y="25701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C5464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8650"/>
          </a:xfrm>
        </p:spPr>
        <p:txBody>
          <a:bodyPr/>
          <a:lstStyle/>
          <a:p>
            <a:pPr fontAlgn="ctr"/>
            <a:r>
              <a:rPr lang="de-CH" dirty="0" smtClean="0"/>
              <a:t>HTML </a:t>
            </a:r>
            <a:r>
              <a:rPr lang="de-CH" dirty="0"/>
              <a:t>Elements </a:t>
            </a:r>
            <a:r>
              <a:rPr lang="de-CH" dirty="0" smtClean="0"/>
              <a:t>können Attribute haben</a:t>
            </a:r>
            <a:endParaRPr lang="de-CH" dirty="0"/>
          </a:p>
          <a:p>
            <a:pPr fontAlgn="ctr"/>
            <a:r>
              <a:rPr lang="de-CH" dirty="0" smtClean="0"/>
              <a:t>Attribute enthalten </a:t>
            </a:r>
            <a:r>
              <a:rPr lang="de-CH" b="1" dirty="0" smtClean="0"/>
              <a:t>zusätzliche Informationen </a:t>
            </a:r>
            <a:r>
              <a:rPr lang="de-CH" dirty="0" smtClean="0"/>
              <a:t>eines Elements</a:t>
            </a:r>
            <a:endParaRPr lang="de-CH" dirty="0"/>
          </a:p>
          <a:p>
            <a:pPr fontAlgn="ctr"/>
            <a:r>
              <a:rPr lang="de-CH" dirty="0" smtClean="0"/>
              <a:t>Attribute sind immer im </a:t>
            </a:r>
            <a:r>
              <a:rPr lang="de-CH" b="1" dirty="0" smtClean="0"/>
              <a:t>Start Tag </a:t>
            </a:r>
            <a:r>
              <a:rPr lang="de-CH" dirty="0" smtClean="0"/>
              <a:t>des Elements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30275" y="4276725"/>
            <a:ext cx="447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"en-US"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835650" y="426085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"About W3Schools"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dirty="0"/>
          </a:p>
          <a:p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5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back </a:t>
            </a:r>
            <a:r>
              <a:rPr lang="de-CH" dirty="0" err="1" smtClean="0"/>
              <a:t>again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 Website, erstellt im CERN</a:t>
            </a:r>
          </a:p>
          <a:p>
            <a:pPr lvl="1"/>
            <a:r>
              <a:rPr lang="de-CH" dirty="0" smtClean="0">
                <a:hlinkClick r:id="rId2"/>
              </a:rPr>
              <a:t>http://info.cern.ch/hypertext/WWW/TheProject.html</a:t>
            </a:r>
            <a:endParaRPr lang="de-CH" dirty="0" smtClean="0"/>
          </a:p>
          <a:p>
            <a:r>
              <a:rPr lang="de-CH" dirty="0" smtClean="0"/>
              <a:t>Modernes HTML5 Projekt</a:t>
            </a:r>
          </a:p>
          <a:p>
            <a:pPr lvl="1"/>
            <a:r>
              <a:rPr lang="de-CH" i="1" dirty="0">
                <a:hlinkClick r:id="rId3"/>
              </a:rPr>
              <a:t>www.</a:t>
            </a:r>
            <a:r>
              <a:rPr lang="de-CH" b="1" i="1" dirty="0">
                <a:hlinkClick r:id="rId3"/>
              </a:rPr>
              <a:t>quakejs</a:t>
            </a:r>
            <a:r>
              <a:rPr lang="de-CH" i="1" dirty="0">
                <a:hlinkClick r:id="rId3"/>
              </a:rPr>
              <a:t>.com</a:t>
            </a:r>
            <a:r>
              <a:rPr lang="de-CH" i="1" dirty="0" smtClean="0">
                <a:hlinkClick r:id="rId3"/>
              </a:rPr>
              <a:t>/</a:t>
            </a:r>
            <a:endParaRPr lang="de-CH" i="1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68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Globale 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28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Einige Attribute sind global, heisst sie können auf jedes HTML Element angewendet werden. Hier die wichtigsten: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708660" y="3223260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class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Klasse 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id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eindeutigen </a:t>
            </a:r>
            <a:r>
              <a:rPr lang="de-CH" dirty="0" err="1" smtClean="0"/>
              <a:t>Identifikator</a:t>
            </a:r>
            <a:r>
              <a:rPr lang="de-CH" dirty="0"/>
              <a:t> </a:t>
            </a:r>
            <a:r>
              <a:rPr lang="de-CH" dirty="0" smtClean="0"/>
              <a:t>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Enthält «inline» CSS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096000" y="33617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Klasse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J.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"color: red"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&lt;/span&gt;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56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594889" y="440222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checkbox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Formatierungsregeln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3705">
            <a:off x="6738220" y="2280784"/>
            <a:ext cx="4760760" cy="2973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1097280" y="2261879"/>
            <a:ext cx="703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Immer doppelte Anführungszeichen benutzen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Attribute immer in Anführungs- und Schlusszeichen.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Attribute immer klein schreiben</a:t>
            </a:r>
            <a:endParaRPr lang="de-CH" sz="2400" dirty="0"/>
          </a:p>
        </p:txBody>
      </p:sp>
      <p:sp>
        <p:nvSpPr>
          <p:cNvPr id="3" name="Rechteck 2"/>
          <p:cNvSpPr/>
          <p:nvPr/>
        </p:nvSpPr>
        <p:spPr>
          <a:xfrm>
            <a:off x="1097280" y="442360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dirty="0" err="1" smtClean="0">
                <a:solidFill>
                  <a:srgbClr val="FF8000"/>
                </a:solidFill>
                <a:latin typeface="Courier New" panose="02070309020205020404" pitchFamily="49" charset="0"/>
              </a:rPr>
              <a:t>checkbox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02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Elemente stellen die Struktur eines Dokuments dar.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57" y="2785851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3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&lt;p&gt;: </a:t>
            </a:r>
            <a:r>
              <a:rPr lang="fr-CH" dirty="0" err="1" smtClean="0"/>
              <a:t>hält</a:t>
            </a:r>
            <a:r>
              <a:rPr lang="fr-CH" dirty="0" smtClean="0"/>
              <a:t> </a:t>
            </a:r>
            <a:r>
              <a:rPr lang="fr-CH" dirty="0" err="1" smtClean="0"/>
              <a:t>Text</a:t>
            </a:r>
            <a:r>
              <a:rPr lang="fr-CH" dirty="0" smtClean="0"/>
              <a:t> </a:t>
            </a:r>
            <a:r>
              <a:rPr lang="fr-CH" dirty="0" err="1" smtClean="0"/>
              <a:t>zusammen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033"/>
          </a:xfrm>
        </p:spPr>
        <p:txBody>
          <a:bodyPr>
            <a:normAutofit/>
          </a:bodyPr>
          <a:lstStyle/>
          <a:p>
            <a:r>
              <a:rPr lang="de-CH" sz="2800" dirty="0" smtClean="0"/>
              <a:t>Das &lt;p&gt; Element definiert einen Paragraphen. Es umklammert somit Text, welcher zusammengehören soll.</a:t>
            </a:r>
          </a:p>
          <a:p>
            <a:r>
              <a:rPr lang="de-CH" sz="2800" dirty="0" smtClean="0"/>
              <a:t>Vor und nach einem Paragraphen wird ein Zeilenumbruch erstellt.</a:t>
            </a:r>
          </a:p>
          <a:p>
            <a:endParaRPr lang="de-CH" sz="2800" dirty="0" smtClean="0"/>
          </a:p>
          <a:p>
            <a:endParaRPr lang="de-CH" sz="2800" dirty="0"/>
          </a:p>
        </p:txBody>
      </p:sp>
      <p:sp>
        <p:nvSpPr>
          <p:cNvPr id="4" name="Rechteck 3"/>
          <p:cNvSpPr/>
          <p:nvPr/>
        </p:nvSpPr>
        <p:spPr>
          <a:xfrm>
            <a:off x="4416236" y="363459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 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4138864"/>
            <a:ext cx="10515600" cy="101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mit dem &lt;</a:t>
            </a:r>
            <a:r>
              <a:rPr lang="de-CH" dirty="0" err="1" smtClean="0"/>
              <a:t>br</a:t>
            </a:r>
            <a:r>
              <a:rPr lang="de-CH" dirty="0" smtClean="0"/>
              <a:t> /&gt; Tag, können Zeilenumbrüche in einen Text eingefügt werden.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071590" y="528882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3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Überschriften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645"/>
          </a:xfrm>
        </p:spPr>
        <p:txBody>
          <a:bodyPr/>
          <a:lstStyle/>
          <a:p>
            <a:r>
              <a:rPr lang="de-CH" dirty="0" smtClean="0"/>
              <a:t>&lt;h1&gt; bis &lt;h6&gt;</a:t>
            </a:r>
          </a:p>
          <a:p>
            <a:r>
              <a:rPr lang="de-CH" dirty="0"/>
              <a:t>Diese Tags werden gebraucht um Überschriften in HTML zu definieren, wobei h1 die höchste und h6 die kleinste Überschrift </a:t>
            </a:r>
            <a:r>
              <a:rPr lang="de-CH" dirty="0" smtClean="0"/>
              <a:t>ist.</a:t>
            </a:r>
          </a:p>
        </p:txBody>
      </p:sp>
      <p:sp>
        <p:nvSpPr>
          <p:cNvPr id="5" name="Rechteck 4"/>
          <p:cNvSpPr/>
          <p:nvPr/>
        </p:nvSpPr>
        <p:spPr>
          <a:xfrm>
            <a:off x="4188128" y="3936981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GRÖSSTE 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88128" y="446097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&lt;h6&gt;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kleinste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&lt;/h6&gt;</a:t>
            </a:r>
            <a:endParaRPr lang="de-CH" dirty="0">
              <a:effectLst/>
            </a:endParaRPr>
          </a:p>
        </p:txBody>
      </p:sp>
      <p:sp>
        <p:nvSpPr>
          <p:cNvPr id="4" name="Textfeld 3"/>
          <p:cNvSpPr txBox="1"/>
          <p:nvPr/>
        </p:nvSpPr>
        <p:spPr>
          <a:xfrm rot="20025303">
            <a:off x="4729310" y="3336815"/>
            <a:ext cx="55880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 smtClean="0"/>
              <a:t>Überschriften sind wichtig!</a:t>
            </a:r>
          </a:p>
          <a:p>
            <a:r>
              <a:rPr lang="de-CH" dirty="0" smtClean="0"/>
              <a:t>Braucht Überschriften NIE um Text gross oder fett zu schreiben. </a:t>
            </a:r>
            <a:r>
              <a:rPr lang="de-CH" dirty="0" err="1" smtClean="0"/>
              <a:t>Suchmaschienen</a:t>
            </a:r>
            <a:r>
              <a:rPr lang="de-CH" dirty="0" smtClean="0"/>
              <a:t> scannen eure Seiten nach </a:t>
            </a:r>
            <a:r>
              <a:rPr lang="de-CH" dirty="0" err="1" smtClean="0"/>
              <a:t>Headings</a:t>
            </a:r>
            <a:r>
              <a:rPr lang="de-CH" dirty="0" smtClean="0"/>
              <a:t> um sie zu indexieren.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3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de-CH" dirty="0"/>
              <a:t>HTML unterstützt 3 Arten von Listen:</a:t>
            </a:r>
          </a:p>
          <a:p>
            <a:pPr lvl="1" fontAlgn="ctr"/>
            <a:r>
              <a:rPr lang="de-CH" dirty="0"/>
              <a:t>Ungeordnete Listen</a:t>
            </a:r>
          </a:p>
          <a:p>
            <a:pPr lvl="1" fontAlgn="ctr"/>
            <a:r>
              <a:rPr lang="de-CH" dirty="0"/>
              <a:t>Geordnete Listen</a:t>
            </a:r>
          </a:p>
          <a:p>
            <a:pPr lvl="1" fontAlgn="ctr"/>
            <a:r>
              <a:rPr lang="de-CH" dirty="0"/>
              <a:t>Beschreibungslisten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96950" y="4114800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Ge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Un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Ordnet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949700" y="4114800"/>
            <a:ext cx="351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Unterhosen einsammeln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????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Profit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837170" y="4114800"/>
            <a:ext cx="300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Kaffe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- Heissgetränk</a:t>
            </a:r>
          </a:p>
          <a:p>
            <a:r>
              <a:rPr lang="de-CH" dirty="0" smtClean="0"/>
              <a:t>Milch</a:t>
            </a:r>
          </a:p>
          <a:p>
            <a:r>
              <a:rPr lang="de-CH" dirty="0"/>
              <a:t>	</a:t>
            </a:r>
            <a:r>
              <a:rPr lang="de-CH" dirty="0" smtClean="0"/>
              <a:t>- Kaltgetränk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45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Ungeordnete Liste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01140" y="3105785"/>
            <a:ext cx="5279967" cy="906145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ul</a:t>
            </a:r>
            <a:r>
              <a:rPr lang="de-CH" dirty="0" smtClean="0"/>
              <a:t>&gt; (</a:t>
            </a:r>
            <a:r>
              <a:rPr lang="de-CH" dirty="0" err="1" smtClean="0"/>
              <a:t>unordered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)</a:t>
            </a:r>
          </a:p>
          <a:p>
            <a:r>
              <a:rPr lang="de-CH" dirty="0" smtClean="0"/>
              <a:t>Listeneinträge werden mit &lt;li&gt; ummantelt.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462059" y="2759516"/>
            <a:ext cx="35024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JD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Turk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Elliot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Carla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Dr. 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Cox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66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Geordnete 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771" y="3162935"/>
            <a:ext cx="4980709" cy="4351338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ol</a:t>
            </a:r>
            <a:r>
              <a:rPr lang="de-CH" dirty="0" smtClean="0"/>
              <a:t>&gt; (</a:t>
            </a:r>
            <a:r>
              <a:rPr lang="de-CH" dirty="0" err="1" smtClean="0"/>
              <a:t>ordered</a:t>
            </a:r>
            <a:r>
              <a:rPr lang="de-CH" dirty="0" smtClean="0"/>
              <a:t> List)</a:t>
            </a:r>
          </a:p>
          <a:p>
            <a:r>
              <a:rPr lang="de-CH" dirty="0" smtClean="0"/>
              <a:t>Listeneinträge werden mit &lt;li&gt;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842067" y="2753281"/>
            <a:ext cx="37462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11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&lt;li&gt;</a:t>
            </a:r>
            <a:r>
              <a:rPr lang="it-IT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Apollo 12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14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16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17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79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Beschreibungslisten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2792" y="3265425"/>
            <a:ext cx="4955771" cy="4351338"/>
          </a:xfrm>
        </p:spPr>
        <p:txBody>
          <a:bodyPr/>
          <a:lstStyle/>
          <a:p>
            <a:r>
              <a:rPr lang="de-CH" dirty="0" smtClean="0"/>
              <a:t>Start-Tag &lt;dl&gt;</a:t>
            </a:r>
          </a:p>
          <a:p>
            <a:r>
              <a:rPr lang="de-CH" dirty="0" smtClean="0"/>
              <a:t>Item wird mit &lt;</a:t>
            </a:r>
            <a:r>
              <a:rPr lang="de-CH" dirty="0" err="1" smtClean="0"/>
              <a:t>dt</a:t>
            </a:r>
            <a:r>
              <a:rPr lang="de-CH" dirty="0" smtClean="0"/>
              <a:t>&gt; ummantelt</a:t>
            </a:r>
          </a:p>
          <a:p>
            <a:r>
              <a:rPr lang="de-CH" dirty="0" smtClean="0"/>
              <a:t>Die Beschreibung wird mit &lt;</a:t>
            </a:r>
            <a:r>
              <a:rPr lang="de-CH" dirty="0" err="1" smtClean="0"/>
              <a:t>dd</a:t>
            </a:r>
            <a:r>
              <a:rPr lang="de-CH" dirty="0" smtClean="0"/>
              <a:t>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818563" y="3176932"/>
            <a:ext cx="61791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&lt;dl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Kaffe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schwarzes, heisses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Milk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weisses, kaltes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dl&gt;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4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Tabellen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2400" cy="4351338"/>
          </a:xfrm>
        </p:spPr>
        <p:txBody>
          <a:bodyPr/>
          <a:lstStyle/>
          <a:p>
            <a:r>
              <a:rPr lang="de-CH" dirty="0" smtClean="0"/>
              <a:t>Wird mit &lt;</a:t>
            </a:r>
            <a:r>
              <a:rPr lang="de-CH" dirty="0" err="1" smtClean="0"/>
              <a:t>table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Zeilen werden mit &lt;</a:t>
            </a:r>
            <a:r>
              <a:rPr lang="de-CH" dirty="0" err="1" smtClean="0"/>
              <a:t>tr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Kolumnen und Inhalte werden mit &lt;</a:t>
            </a:r>
            <a:r>
              <a:rPr lang="de-CH" dirty="0" err="1" smtClean="0"/>
              <a:t>td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Optional kann die erste Zeile das Element &lt;</a:t>
            </a:r>
            <a:r>
              <a:rPr lang="de-CH" dirty="0" err="1" smtClean="0"/>
              <a:t>th</a:t>
            </a:r>
            <a:r>
              <a:rPr lang="de-CH" dirty="0" smtClean="0"/>
              <a:t>&gt; enthalten, was den Tabellenkopf erstellt.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299200" y="1892300"/>
            <a:ext cx="565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Vorname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Nachname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Marge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 rot="20644521">
            <a:off x="4318000" y="1060961"/>
            <a:ext cx="4673600" cy="452431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/>
              <a:t>NOTE:</a:t>
            </a:r>
          </a:p>
          <a:p>
            <a:r>
              <a:rPr lang="de-CH" dirty="0"/>
              <a:t>Was geschieht mit Zeilen, welche zu wenig Kolumnen enthalten?</a:t>
            </a:r>
          </a:p>
          <a:p>
            <a:endParaRPr lang="de-CH" dirty="0" smtClean="0"/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 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Patrick Joos</a:t>
            </a:r>
          </a:p>
          <a:p>
            <a:pPr lvl="1"/>
            <a:r>
              <a:rPr lang="de-CH" dirty="0" smtClean="0"/>
              <a:t>26</a:t>
            </a:r>
          </a:p>
          <a:p>
            <a:pPr lvl="1"/>
            <a:r>
              <a:rPr lang="de-CH" dirty="0" err="1" smtClean="0"/>
              <a:t>BSc</a:t>
            </a:r>
            <a:r>
              <a:rPr lang="de-CH" dirty="0" smtClean="0"/>
              <a:t> Informatik</a:t>
            </a:r>
          </a:p>
          <a:p>
            <a:pPr lvl="1"/>
            <a:r>
              <a:rPr lang="de-CH" dirty="0" smtClean="0"/>
              <a:t>Würth </a:t>
            </a:r>
            <a:r>
              <a:rPr lang="de-CH" dirty="0" err="1" smtClean="0"/>
              <a:t>Itensis</a:t>
            </a:r>
            <a:endParaRPr lang="de-CH" dirty="0" smtClean="0"/>
          </a:p>
          <a:p>
            <a:pPr lvl="1"/>
            <a:r>
              <a:rPr lang="de-CH" dirty="0" smtClean="0"/>
              <a:t>Lieblingspizza: </a:t>
            </a:r>
            <a:r>
              <a:rPr lang="de-CH" dirty="0" err="1" smtClean="0"/>
              <a:t>Prosciutto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308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Ordnerstruktur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971" y="2210594"/>
            <a:ext cx="6588057" cy="34798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23542" y="4281054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about</a:t>
            </a:r>
            <a:r>
              <a:rPr lang="de-CH" dirty="0" smtClean="0"/>
              <a:t>/about.html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3818312" y="5942568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../</a:t>
            </a:r>
            <a:r>
              <a:rPr lang="de-CH" dirty="0" err="1" smtClean="0"/>
              <a:t>bilder</a:t>
            </a:r>
            <a:r>
              <a:rPr lang="de-CH" dirty="0" smtClean="0"/>
              <a:t>/london.jpg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743450" y="3938588"/>
            <a:ext cx="4763" cy="1373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4748213" y="3938588"/>
            <a:ext cx="1543050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272213" y="3950494"/>
            <a:ext cx="2381" cy="57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72213" y="3579019"/>
            <a:ext cx="1073943" cy="930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743450" y="2814638"/>
            <a:ext cx="0" cy="112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128963" y="3938588"/>
            <a:ext cx="1614487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8963" y="3938588"/>
            <a:ext cx="23812" cy="127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1069975"/>
          </a:xfrm>
        </p:spPr>
        <p:txBody>
          <a:bodyPr/>
          <a:lstStyle/>
          <a:p>
            <a:r>
              <a:rPr lang="de-CH" dirty="0" smtClean="0"/>
              <a:t>Werden mit dem Element &lt;</a:t>
            </a:r>
            <a:r>
              <a:rPr lang="de-CH" dirty="0" err="1" smtClean="0"/>
              <a:t>img</a:t>
            </a:r>
            <a:r>
              <a:rPr lang="de-CH" dirty="0" smtClean="0"/>
              <a:t>&gt; angezeigt </a:t>
            </a:r>
          </a:p>
          <a:p>
            <a:r>
              <a:rPr lang="de-CH" dirty="0" smtClean="0"/>
              <a:t>Pfad muss relativ angegeben sein!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00843" y="3396781"/>
            <a:ext cx="7567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"html5.gif"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"The official HTML5 Icon"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396538" y="4417027"/>
            <a:ext cx="20449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src</a:t>
            </a:r>
            <a:r>
              <a:rPr lang="de-CH" dirty="0" smtClean="0"/>
              <a:t>: Pfad zum Bild</a:t>
            </a:r>
            <a:endParaRPr lang="de-CH" dirty="0"/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V="1">
            <a:off x="2419004" y="3766113"/>
            <a:ext cx="465512" cy="650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096000" y="4786359"/>
            <a:ext cx="433093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smtClean="0"/>
              <a:t>Das alt-Attribut wird angezeigt wenn das Bild nicht gefunden wird. Es kann aber auch von </a:t>
            </a:r>
            <a:r>
              <a:rPr lang="de-CH" dirty="0" err="1" smtClean="0"/>
              <a:t>Browserns</a:t>
            </a:r>
            <a:r>
              <a:rPr lang="de-CH" dirty="0" smtClean="0"/>
              <a:t> anders verwendet werden, z.B. ein Browser für Blinde kann diesen Text vorlesen.</a:t>
            </a:r>
            <a:endParaRPr lang="de-CH" dirty="0"/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6469380" y="3766113"/>
            <a:ext cx="1792086" cy="102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Es gibt 2 Arten zu linken</a:t>
            </a:r>
          </a:p>
          <a:p>
            <a:pPr lvl="1"/>
            <a:r>
              <a:rPr lang="de-CH" dirty="0" smtClean="0"/>
              <a:t>Lokale Links</a:t>
            </a:r>
          </a:p>
          <a:p>
            <a:pPr lvl="2"/>
            <a:r>
              <a:rPr lang="de-CH" dirty="0" smtClean="0"/>
              <a:t>Zeigt auf eine andere Seite der eigenen 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"html_images.html"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Relativer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sz="1800" dirty="0" smtClean="0"/>
          </a:p>
          <a:p>
            <a:pPr lvl="1"/>
            <a:r>
              <a:rPr lang="de-CH" dirty="0" smtClean="0"/>
              <a:t>Absolute Links zu anderen Webseiten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"https://de.wikipedia.org/</a:t>
            </a:r>
            <a:r>
              <a:rPr lang="de-CH" sz="16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wiki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/Hyperlink"</a:t>
            </a:r>
            <a:r>
              <a:rPr lang="de-CH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Absoluter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endParaRPr lang="de-CH" sz="1600" dirty="0"/>
          </a:p>
          <a:p>
            <a:pPr marL="914400" lvl="2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5698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Link: Target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Mit Target können wir definieren wo ein Link geöffnet wird.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 smtClean="0"/>
              <a:t> Mit _</a:t>
            </a:r>
            <a:r>
              <a:rPr lang="de-CH" sz="2800" dirty="0" err="1" smtClean="0"/>
              <a:t>self</a:t>
            </a:r>
            <a:r>
              <a:rPr lang="de-CH" sz="2800" dirty="0" smtClean="0"/>
              <a:t> öffnen wir einen Link im selben Fenster.</a:t>
            </a:r>
            <a:endParaRPr lang="de-CH" sz="2800" dirty="0"/>
          </a:p>
        </p:txBody>
      </p:sp>
      <p:sp>
        <p:nvSpPr>
          <p:cNvPr id="6" name="Rechteck 5"/>
          <p:cNvSpPr/>
          <p:nvPr/>
        </p:nvSpPr>
        <p:spPr>
          <a:xfrm>
            <a:off x="2521743" y="2979221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self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62902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smtClean="0"/>
              <a:t>Mit _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blank</a:t>
            </a:r>
            <a:r>
              <a:rPr lang="de-CH" sz="2800" dirty="0" smtClean="0"/>
              <a:t> </a:t>
            </a:r>
            <a:r>
              <a:rPr lang="de-CH" sz="2800" dirty="0" err="1" smtClean="0"/>
              <a:t>öffen</a:t>
            </a:r>
            <a:r>
              <a:rPr lang="de-CH" sz="2800" dirty="0" smtClean="0"/>
              <a:t> wir einen Link in einem neuen Fenster oder Tab</a:t>
            </a:r>
            <a:endParaRPr lang="de-CH" sz="2800" dirty="0"/>
          </a:p>
        </p:txBody>
      </p:sp>
      <p:sp>
        <p:nvSpPr>
          <p:cNvPr id="8" name="Rechteck 7"/>
          <p:cNvSpPr/>
          <p:nvPr/>
        </p:nvSpPr>
        <p:spPr>
          <a:xfrm>
            <a:off x="2521743" y="4432715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"_blank"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4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225" y="350837"/>
            <a:ext cx="11625263" cy="1325563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2 vom gleichen Schlag: Block- und Inlineelemente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Die </a:t>
            </a:r>
            <a:r>
              <a:rPr lang="en-US" dirty="0" err="1" smtClean="0"/>
              <a:t>meisten</a:t>
            </a:r>
            <a:r>
              <a:rPr lang="en-US" dirty="0" smtClean="0"/>
              <a:t> HTML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Block-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Inlineelemente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Blockelemente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endne</a:t>
            </a:r>
            <a:r>
              <a:rPr lang="en-US" dirty="0" smtClean="0"/>
              <a:t>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Zeilenumbruch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&lt;h1&gt;, &lt;p&gt;, &lt;</a:t>
            </a:r>
            <a:r>
              <a:rPr lang="en-US" dirty="0" err="1"/>
              <a:t>ul</a:t>
            </a:r>
            <a:r>
              <a:rPr lang="en-US" dirty="0"/>
              <a:t>&gt;, &lt;table&gt;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Inlineelemente</a:t>
            </a:r>
            <a:r>
              <a:rPr lang="en-US" dirty="0" smtClean="0"/>
              <a:t> warden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&lt;b&gt;, &lt;td&gt;, &lt;a&gt;, &lt;</a:t>
            </a:r>
            <a:r>
              <a:rPr lang="en-US" dirty="0" err="1"/>
              <a:t>img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9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&lt;div&gt; und &lt;span&gt;: Gruppiert 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7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&lt;div&gt; und &lt;span&gt;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 smtClean="0"/>
              <a:t>werden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/>
              <a:t>spezielle</a:t>
            </a:r>
            <a:r>
              <a:rPr lang="en-US" dirty="0"/>
              <a:t> </a:t>
            </a:r>
            <a:r>
              <a:rPr lang="en-US" dirty="0" err="1"/>
              <a:t>Bedeutung</a:t>
            </a:r>
            <a:r>
              <a:rPr lang="en-US" dirty="0"/>
              <a:t> und hat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benötigten</a:t>
            </a:r>
            <a:r>
              <a:rPr lang="en-US" dirty="0"/>
              <a:t> Attribute. Style und class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/>
              <a:t>aber</a:t>
            </a:r>
            <a:r>
              <a:rPr lang="en-US" dirty="0"/>
              <a:t> oft </a:t>
            </a:r>
            <a:r>
              <a:rPr lang="en-US" dirty="0" err="1"/>
              <a:t>angewandt</a:t>
            </a:r>
            <a:r>
              <a:rPr lang="en-US" dirty="0"/>
              <a:t> (Spoiler alert!).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&lt;div&gt;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Blockelement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Zeilenumbrüchen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&lt;span&gt;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Inlineelement</a:t>
            </a:r>
            <a:r>
              <a:rPr lang="en-US" dirty="0" smtClean="0"/>
              <a:t> und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/>
              <a:t>mit</a:t>
            </a:r>
            <a:r>
              <a:rPr lang="en-US" dirty="0"/>
              <a:t> CSS </a:t>
            </a:r>
            <a:r>
              <a:rPr lang="en-US" dirty="0" err="1" smtClean="0"/>
              <a:t>entfalten</a:t>
            </a:r>
            <a:r>
              <a:rPr lang="en-US" dirty="0" smtClean="0"/>
              <a:t> &lt;div&gt; und &lt;span&gt;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volle</a:t>
            </a:r>
            <a:r>
              <a:rPr lang="en-US" dirty="0" smtClean="0"/>
              <a:t> </a:t>
            </a:r>
            <a:r>
              <a:rPr lang="en-US" dirty="0" err="1" smtClean="0"/>
              <a:t>Stärke</a:t>
            </a:r>
            <a:r>
              <a:rPr lang="en-US" dirty="0"/>
              <a:t>.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097280" y="4570392"/>
            <a:ext cx="9720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&lt;div&gt;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Meine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wichtige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&lt;/div&gt;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8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Layout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03400"/>
            <a:ext cx="5600700" cy="4373563"/>
          </a:xfrm>
        </p:spPr>
        <p:txBody>
          <a:bodyPr/>
          <a:lstStyle/>
          <a:p>
            <a:r>
              <a:rPr lang="de-CH" dirty="0" err="1" smtClean="0"/>
              <a:t>Websiten</a:t>
            </a:r>
            <a:r>
              <a:rPr lang="de-CH" dirty="0" smtClean="0"/>
              <a:t> stellen ihren Inhalt oft wie Zeitungen oder Magazine dar.</a:t>
            </a:r>
          </a:p>
          <a:p>
            <a:r>
              <a:rPr lang="de-CH" dirty="0" smtClean="0"/>
              <a:t>NEU in HTML5:</a:t>
            </a:r>
          </a:p>
          <a:p>
            <a:pPr lvl="1"/>
            <a:r>
              <a:rPr lang="de-CH" dirty="0" smtClean="0"/>
              <a:t>Layout Optionen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175500" y="903288"/>
            <a:ext cx="4178300" cy="515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7340600" y="1130300"/>
            <a:ext cx="3873500" cy="444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7340600" y="1690688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9378950" y="2343944"/>
            <a:ext cx="1835150" cy="30607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0" name="Abgerundetes Rechteck 9"/>
          <p:cNvSpPr/>
          <p:nvPr/>
        </p:nvSpPr>
        <p:spPr>
          <a:xfrm>
            <a:off x="7340600" y="2343944"/>
            <a:ext cx="1835150" cy="3060700"/>
          </a:xfrm>
          <a:prstGeom prst="roundRect">
            <a:avLst>
              <a:gd name="adj" fmla="val 1113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340600" y="5551885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518400" y="2908300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518400" y="3621882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518400" y="4335464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6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Eingaben auslesen: &lt;form&gt;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6710"/>
          </a:xfrm>
        </p:spPr>
        <p:txBody>
          <a:bodyPr/>
          <a:lstStyle/>
          <a:p>
            <a:r>
              <a:rPr lang="de-CH" dirty="0" smtClean="0"/>
              <a:t>HTML erlaubt es auch Daten einzulesen, anstatt nur darzustellen.</a:t>
            </a:r>
          </a:p>
          <a:p>
            <a:r>
              <a:rPr lang="de-CH" dirty="0" smtClean="0"/>
              <a:t>Das &lt;form&gt;-Element umschliesst die zu lesenden Daten: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289461" y="370153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&lt;form&gt;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.. Eingabeelemente ..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input</a:t>
            </a:r>
            <a:r>
              <a:rPr lang="de-CH" dirty="0" smtClean="0"/>
              <a:t>&gt;: Aller Eingaben </a:t>
            </a:r>
            <a:r>
              <a:rPr lang="de-CH" dirty="0" err="1" smtClean="0"/>
              <a:t>anfang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Das &lt;</a:t>
            </a:r>
            <a:r>
              <a:rPr lang="de-CH" dirty="0" err="1" smtClean="0"/>
              <a:t>input</a:t>
            </a:r>
            <a:r>
              <a:rPr lang="de-CH" dirty="0" smtClean="0"/>
              <a:t>&gt;-Element ist das wichtigste um Daten zu erfassen.</a:t>
            </a:r>
          </a:p>
          <a:p>
            <a:pPr marL="0" indent="0">
              <a:buNone/>
            </a:pPr>
            <a:r>
              <a:rPr lang="de-CH" dirty="0" smtClean="0"/>
              <a:t>Es kann verschiedene Arten annehmen:</a:t>
            </a:r>
          </a:p>
          <a:p>
            <a:pPr marL="457200" lvl="1" indent="0">
              <a:buNone/>
            </a:pPr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09558" y="3113087"/>
            <a:ext cx="1643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text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password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submit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radio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checkbox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712585" y="3084511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text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Texfeld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2585" y="347975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password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Passwort"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98509" y="4033239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28" y="3063875"/>
            <a:ext cx="2745891" cy="31017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073696" y="4580245"/>
            <a:ext cx="1156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"female"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196972" y="5268185"/>
            <a:ext cx="9961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Bike“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checked“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"Car"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82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17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HTML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HTML (Hypertext Markup Language) ist eine Auszeichnungssprache (Markup Language), mit der Textdokumente erstellt und strukturiert werden.</a:t>
            </a:r>
          </a:p>
          <a:p>
            <a:pPr marL="0" indent="0">
              <a:buNone/>
            </a:pPr>
            <a:r>
              <a:rPr lang="de-CH" dirty="0" smtClean="0"/>
              <a:t>Das Wort «Hypertext» im Namen weist auf die Hyperlinks (kurz Links) hin, mit denen HTML-Dokumente untereinander verknüpft werden.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Beschreibt die Struktur eines Dokuments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Erlaubt es Dokumente zu verlinken.</a:t>
            </a:r>
          </a:p>
        </p:txBody>
      </p:sp>
    </p:spTree>
    <p:extLst>
      <p:ext uri="{BB962C8B-B14F-4D97-AF65-F5344CB8AC3E}">
        <p14:creationId xmlns:p14="http://schemas.microsoft.com/office/powerpoint/2010/main" val="1751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Editoren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WYSIWYG: (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, was man sieht, das bekommt man)</a:t>
            </a:r>
          </a:p>
          <a:p>
            <a:pPr lvl="1"/>
            <a:r>
              <a:rPr lang="de-CH" dirty="0" smtClean="0"/>
              <a:t>Erlaubt die Erstellung von Webseiten wie in einem Zeichnungsprogramm (Photoshop)</a:t>
            </a:r>
          </a:p>
          <a:p>
            <a:r>
              <a:rPr lang="de-CH" dirty="0" smtClean="0"/>
              <a:t>Texteditoren</a:t>
            </a:r>
          </a:p>
          <a:p>
            <a:pPr lvl="1"/>
            <a:r>
              <a:rPr lang="de-CH" dirty="0" smtClean="0"/>
              <a:t>Notepad</a:t>
            </a:r>
          </a:p>
          <a:p>
            <a:pPr lvl="1"/>
            <a:r>
              <a:rPr lang="de-CH" dirty="0" smtClean="0"/>
              <a:t>Word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69" y="3949714"/>
            <a:ext cx="5244984" cy="2112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9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Notepad++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Installieren</a:t>
            </a:r>
          </a:p>
          <a:p>
            <a:pPr lvl="1"/>
            <a:r>
              <a:rPr lang="de-CH" dirty="0"/>
              <a:t>http://notepad-plus-plus.org/</a:t>
            </a:r>
            <a:endParaRPr lang="de-CH" dirty="0" smtClean="0"/>
          </a:p>
          <a:p>
            <a:r>
              <a:rPr lang="de-CH" dirty="0" smtClean="0"/>
              <a:t>Tidy2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66245"/>
            <a:ext cx="2693014" cy="19308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30" y="2261763"/>
            <a:ext cx="4539389" cy="347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8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Browser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9026"/>
          </a:xfrm>
        </p:spPr>
        <p:txBody>
          <a:bodyPr/>
          <a:lstStyle/>
          <a:p>
            <a:r>
              <a:rPr lang="de-CH" dirty="0" smtClean="0"/>
              <a:t>Computerprogramm, welches HTML Dokumente darstellt</a:t>
            </a:r>
          </a:p>
          <a:p>
            <a:r>
              <a:rPr lang="de-CH" dirty="0" smtClean="0"/>
              <a:t>Bekannte:</a:t>
            </a:r>
          </a:p>
          <a:p>
            <a:pPr lvl="1"/>
            <a:r>
              <a:rPr lang="de-CH" dirty="0" smtClean="0"/>
              <a:t>Mozilla Firefox</a:t>
            </a:r>
          </a:p>
          <a:p>
            <a:pPr lvl="1"/>
            <a:r>
              <a:rPr lang="de-CH" dirty="0" smtClean="0"/>
              <a:t>Google Chrome</a:t>
            </a:r>
          </a:p>
          <a:p>
            <a:pPr lvl="1"/>
            <a:r>
              <a:rPr lang="de-CH" dirty="0" smtClean="0"/>
              <a:t>Internet Explorer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 rot="19948987">
            <a:off x="4307163" y="3240639"/>
            <a:ext cx="4607924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3200" dirty="0" err="1" smtClean="0"/>
              <a:t>Quicktip</a:t>
            </a:r>
            <a:r>
              <a:rPr lang="de-CH" sz="3200" dirty="0" smtClean="0"/>
              <a:t>: Installiert mehrere Browser zum testen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421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Rabbit</a:t>
            </a:r>
            <a:r>
              <a:rPr lang="de-CH" dirty="0" smtClean="0"/>
              <a:t> Hole: XML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(X)HTML basiert auf der </a:t>
            </a:r>
            <a:r>
              <a:rPr lang="de-DE" b="1" dirty="0" smtClean="0"/>
              <a:t>Extensible Markup Language (</a:t>
            </a:r>
            <a:r>
              <a:rPr lang="de-DE" b="1" dirty="0" err="1" smtClean="0"/>
              <a:t>xml</a:t>
            </a:r>
            <a:r>
              <a:rPr lang="de-DE" b="1" dirty="0" smtClean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0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8A3DE5BCC14A89FCFBE463D1D90E" ma:contentTypeVersion="1" ma:contentTypeDescription="Create a new document." ma:contentTypeScope="" ma:versionID="4d8f9a178a16463aae8556ecaad61169">
  <xsd:schema xmlns:xsd="http://www.w3.org/2001/XMLSchema" xmlns:xs="http://www.w3.org/2001/XMLSchema" xmlns:p="http://schemas.microsoft.com/office/2006/metadata/properties" xmlns:ns1="http://schemas.microsoft.com/sharepoint/v3" xmlns:ns2="B52DB2DB-4C79-421A-B3B5-7B3E39903FAF" targetNamespace="http://schemas.microsoft.com/office/2006/metadata/properties" ma:root="true" ma:fieldsID="17524f4cb64685990c7a62925d0c2ba3" ns1:_="" ns2:_="">
    <xsd:import namespace="http://schemas.microsoft.com/sharepoint/v3"/>
    <xsd:import namespace="B52DB2DB-4C79-421A-B3B5-7B3E39903FAF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Tag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DB2DB-4C79-421A-B3B5-7B3E39903FAF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Type" ma:format="Dropdown" ma:internalName="DocumentType">
      <xsd:simpleType>
        <xsd:restriction base="dms:Choice">
          <xsd:enumeration value="Agenda"/>
          <xsd:enumeration value="Contract"/>
          <xsd:enumeration value="Documentation"/>
          <xsd:enumeration value="Offer"/>
          <xsd:enumeration value="Presentation"/>
          <xsd:enumeration value="Project Plan"/>
          <xsd:enumeration value="Protocol"/>
          <xsd:enumeration value="Sample"/>
          <xsd:enumeration value="Specification"/>
          <xsd:enumeration value="Status Report"/>
          <xsd:enumeration value="Template"/>
          <xsd:enumeration value="Test Document"/>
          <xsd:enumeration value="Training"/>
        </xsd:restriction>
      </xsd:simpleType>
    </xsd:element>
    <xsd:element name="Tags" ma:index="9" nillable="true" ma:displayName="Tags" ma:internalName="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nge Request"/>
                    <xsd:enumeration value="Data Migration"/>
                    <xsd:enumeration value="Flow Chart"/>
                    <xsd:enumeration value="Go-Live"/>
                    <xsd:enumeration value="Interfaces"/>
                    <xsd:enumeration value="Project Management"/>
                    <xsd:enumeration value="Readiness"/>
                    <xsd:enumeration value="Roll Out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B52DB2DB-4C79-421A-B3B5-7B3E39903FAF">Presentation</DocumentType>
    <Tags xmlns="B52DB2DB-4C79-421A-B3B5-7B3E39903FAF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AE84C29-3D22-4B38-861A-92252ADDE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722F85-0141-485D-BA5B-DBDCE27578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2DB2DB-4C79-421A-B3B5-7B3E39903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7D435A-036C-4A6E-9A9D-B0F04F096E31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52DB2DB-4C79-421A-B3B5-7B3E39903FA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1993</Words>
  <Application>Microsoft Office PowerPoint</Application>
  <PresentationFormat>Breitbild</PresentationFormat>
  <Paragraphs>389</Paragraphs>
  <Slides>38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Wingdings</vt:lpstr>
      <vt:lpstr>Rückblick</vt:lpstr>
      <vt:lpstr>HTML</vt:lpstr>
      <vt:lpstr>There and back again</vt:lpstr>
      <vt:lpstr>Zu mir</vt:lpstr>
      <vt:lpstr>Hello World</vt:lpstr>
      <vt:lpstr>Was ist HTML </vt:lpstr>
      <vt:lpstr>Editoren</vt:lpstr>
      <vt:lpstr>Notepad++</vt:lpstr>
      <vt:lpstr>Browser</vt:lpstr>
      <vt:lpstr>Into the Rabbit Hole: XML</vt:lpstr>
      <vt:lpstr>Baumstruktur</vt:lpstr>
      <vt:lpstr>XML Tag</vt:lpstr>
      <vt:lpstr>XML Tag</vt:lpstr>
      <vt:lpstr>Validierung</vt:lpstr>
      <vt:lpstr>HTML Basics</vt:lpstr>
      <vt:lpstr>DOCTYPE</vt:lpstr>
      <vt:lpstr>&lt;html&gt;</vt:lpstr>
      <vt:lpstr>&lt;head&gt;</vt:lpstr>
      <vt:lpstr>&lt;body&gt;</vt:lpstr>
      <vt:lpstr>Attribute</vt:lpstr>
      <vt:lpstr>Globale Attribute</vt:lpstr>
      <vt:lpstr>Attribute Formatierungsregeln</vt:lpstr>
      <vt:lpstr>HTML Elemente</vt:lpstr>
      <vt:lpstr>&lt;p&gt;: hält Text zusammen</vt:lpstr>
      <vt:lpstr>Überschriften</vt:lpstr>
      <vt:lpstr>Listen</vt:lpstr>
      <vt:lpstr>Ungeordnete Liste</vt:lpstr>
      <vt:lpstr>Geordnete Listen</vt:lpstr>
      <vt:lpstr>Beschreibungslisten</vt:lpstr>
      <vt:lpstr>Tabellen</vt:lpstr>
      <vt:lpstr>Ordnerstruktur</vt:lpstr>
      <vt:lpstr>Bilder</vt:lpstr>
      <vt:lpstr>Links</vt:lpstr>
      <vt:lpstr>Link: Target</vt:lpstr>
      <vt:lpstr>2 vom gleichen Schlag: Block- und Inlineelemente</vt:lpstr>
      <vt:lpstr>&lt;div&gt; und &lt;span&gt;: Gruppiert HTML Elemente</vt:lpstr>
      <vt:lpstr>Layout</vt:lpstr>
      <vt:lpstr>Eingaben auslesen: &lt;form&gt;</vt:lpstr>
      <vt:lpstr>&lt;input&gt;: Aller Eingaben anfang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Schulung</dc:title>
  <dc:creator>Joos Patrick</dc:creator>
  <cp:lastModifiedBy>Joos Patrick</cp:lastModifiedBy>
  <cp:revision>78</cp:revision>
  <dcterms:created xsi:type="dcterms:W3CDTF">2015-03-05T12:55:10Z</dcterms:created>
  <dcterms:modified xsi:type="dcterms:W3CDTF">2016-02-01T12:54:35Z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0x0101007FB88A3DE5BCC14A89FCFBE463D1D90E</vt:lpwstr>
  </property>
</Properties>
</file>