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80" r:id="rId18"/>
    <p:sldId id="281" r:id="rId19"/>
    <p:sldId id="269" r:id="rId20"/>
    <p:sldId id="272" r:id="rId21"/>
    <p:sldId id="273" r:id="rId22"/>
    <p:sldId id="276" r:id="rId23"/>
    <p:sldId id="270" r:id="rId24"/>
    <p:sldId id="271" r:id="rId25"/>
    <p:sldId id="275" r:id="rId26"/>
    <p:sldId id="274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270-362A-4062-82C0-5646FFAE32F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A091-AEE2-4DA2-90B8-7B6B6A595E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0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70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9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9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7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8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4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8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6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4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0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13" Type="http://schemas.openxmlformats.org/officeDocument/2006/relationships/hyperlink" Target="http://www.w3schools.com/cssref/pr_text_white-space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12" Type="http://schemas.openxmlformats.org/officeDocument/2006/relationships/hyperlink" Target="http://www.w3schools.com/cssref/pr_pos_vertical-alig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11" Type="http://schemas.openxmlformats.org/officeDocument/2006/relationships/hyperlink" Target="http://www.w3schools.com/cssref/pr_text_unicode-bidi.asp" TargetMode="External"/><Relationship Id="rId5" Type="http://schemas.openxmlformats.org/officeDocument/2006/relationships/hyperlink" Target="http://www.w3schools.com/cssref/pr_dim_line-height.asp" TargetMode="External"/><Relationship Id="rId10" Type="http://schemas.openxmlformats.org/officeDocument/2006/relationships/hyperlink" Target="http://www.w3schools.com/cssref/pr_text_text-transform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css3_pr_text-shadow.asp" TargetMode="External"/><Relationship Id="rId14" Type="http://schemas.openxmlformats.org/officeDocument/2006/relationships/hyperlink" Target="http://www.w3schools.com/cssref/pr_text_word-spacing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note:CSS.one#ID%20Selektor&amp;section-id={3A910BA6-0A62-4F3E-ACF6-3CA473BAB098}&amp;page-id={B7817D8E-EC9A-4A7B-9A8F-F03CB7E4349C}&amp;base-path=https://spprdmy.wint.ch/personal/jopa/Documents/WebSeminar/Pr&#228;sentation" TargetMode="External"/><Relationship Id="rId2" Type="http://schemas.openxmlformats.org/officeDocument/2006/relationships/hyperlink" Target="onenote:CSS.one#Element%20Selektor&amp;section-id={3A910BA6-0A62-4F3E-ACF6-3CA473BAB098}&amp;page-id={9A75F864-ADC6-404F-931D-0EBC3A48ED17}&amp;base-path=https://spprdmy.wint.ch/personal/jopa/Documents/WebSeminar/Pr&#228;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note:CSS.one#Klassen%20Selektor&amp;section-id={3A910BA6-0A62-4F3E-ACF6-3CA473BAB098}&amp;page-id={EAD338A3-19AE-4C53-8AB6-45AE96E969FC}&amp;base-path=https://spprdmy.wint.ch/personal/jopa/Documents/WebSeminar/Pr&#228;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9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Element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Erlaubt die Selektierung ALLER HTML Elemente eines bestimmten Tags</a:t>
            </a:r>
            <a:r>
              <a:rPr lang="de-CH" dirty="0" smtClean="0"/>
              <a:t>.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Der </a:t>
            </a:r>
            <a:r>
              <a:rPr lang="de-CH" dirty="0" smtClean="0"/>
              <a:t>Code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Selektiert </a:t>
            </a:r>
            <a:r>
              <a:rPr lang="de-CH" dirty="0"/>
              <a:t>alle Paragraphen eines HTML </a:t>
            </a:r>
            <a:r>
              <a:rPr lang="de-CH" dirty="0" smtClean="0"/>
              <a:t>Dokuments, also alle Elemente mit dem Tag </a:t>
            </a:r>
            <a:r>
              <a:rPr lang="de-CH" b="1" dirty="0" smtClean="0"/>
              <a:t>&lt;p&gt;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33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3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Jedes HTML Element kann ein ID-Attribut haben.  Mit CSS kann diese ID </a:t>
            </a:r>
            <a:r>
              <a:rPr lang="de-CH" dirty="0" err="1"/>
              <a:t>speziefisch</a:t>
            </a:r>
            <a:r>
              <a:rPr lang="de-CH" dirty="0"/>
              <a:t> selektiert werden. Die im CSS definierten Regeln gelten dann nur für dieses Element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r>
              <a:rPr lang="de-CH" dirty="0" smtClean="0"/>
              <a:t>Um im CSS eine ID zu selektieren wird der ID ein Hashtag vorne angestellt.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76748" y="3684601"/>
            <a:ext cx="715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s-ES" b="1" dirty="0" smtClean="0">
                <a:solidFill>
                  <a:srgbClr val="0080FF"/>
                </a:solidFill>
                <a:latin typeface="Courier New" panose="02070309020205020404" pitchFamily="49" charset="0"/>
              </a:rPr>
              <a:t>RebellenBasen</a:t>
            </a:r>
            <a:r>
              <a:rPr lang="es-E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text-align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center;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color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red;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4504267"/>
            <a:ext cx="9987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Beim obigen Eintrag wird die Tabelle mit der ID «</a:t>
            </a:r>
            <a:r>
              <a:rPr lang="de-CH" sz="2600" dirty="0" err="1" smtClean="0"/>
              <a:t>RebellenBasen</a:t>
            </a:r>
            <a:r>
              <a:rPr lang="de-CH" sz="2600" dirty="0" smtClean="0"/>
              <a:t>» angepasst. Der Text wird zentriert und die Schrift wird rot sein.</a:t>
            </a:r>
            <a:endParaRPr lang="de-CH" sz="2600" dirty="0"/>
          </a:p>
        </p:txBody>
      </p:sp>
      <p:sp>
        <p:nvSpPr>
          <p:cNvPr id="6" name="Rechteck 5"/>
          <p:cNvSpPr/>
          <p:nvPr/>
        </p:nvSpPr>
        <p:spPr>
          <a:xfrm>
            <a:off x="3749040" y="5710844"/>
            <a:ext cx="4804756" cy="881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Rebellenbasen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Klasse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/>
              <a:t>Jedem Element in HTML kann eine Klasse zugewiesen werden. Alle Elemente einer Klasse können dann mit CSS manipuliert werden.</a:t>
            </a:r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/>
          </a:p>
          <a:p>
            <a:pPr marL="0" indent="0">
              <a:buNone/>
            </a:pPr>
            <a:endParaRPr lang="de-CH" sz="2600" dirty="0"/>
          </a:p>
        </p:txBody>
      </p:sp>
      <p:sp>
        <p:nvSpPr>
          <p:cNvPr id="4" name="Rechteck 3"/>
          <p:cNvSpPr/>
          <p:nvPr/>
        </p:nvSpPr>
        <p:spPr>
          <a:xfrm>
            <a:off x="2178348" y="310391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99" y="3904311"/>
            <a:ext cx="98410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600" dirty="0" smtClean="0"/>
              <a:t>Es ist auch möglich alle Elemente eines Tags mit einer Klasse zu selektieren. Im folgenden Beispiel werden alle Paragraphen mit der Klasse '</a:t>
            </a:r>
            <a:r>
              <a:rPr lang="de-CH" sz="2600" dirty="0" err="1" smtClean="0"/>
              <a:t>center</a:t>
            </a:r>
            <a:r>
              <a:rPr lang="de-CH" sz="2600" dirty="0" smtClean="0"/>
              <a:t>' selektiert.</a:t>
            </a:r>
          </a:p>
        </p:txBody>
      </p:sp>
      <p:sp>
        <p:nvSpPr>
          <p:cNvPr id="7" name="Rechteck 6"/>
          <p:cNvSpPr/>
          <p:nvPr/>
        </p:nvSpPr>
        <p:spPr>
          <a:xfrm>
            <a:off x="2178347" y="5628037"/>
            <a:ext cx="636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3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Gruppierung der </a:t>
            </a:r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5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Hat man mehrere </a:t>
            </a:r>
            <a:r>
              <a:rPr lang="de-CH" dirty="0" err="1" smtClean="0"/>
              <a:t>Selektoren</a:t>
            </a:r>
            <a:r>
              <a:rPr lang="de-CH" dirty="0" smtClean="0"/>
              <a:t> mit dem gleichen Code, so kann man diese auch gruppieren. Denn folgenden Code kann man vereinfachen: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227667" y="2822222"/>
            <a:ext cx="386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5288" y="405094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6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5088467" y="4589552"/>
            <a:ext cx="1526821" cy="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9747284">
            <a:off x="7097325" y="765090"/>
            <a:ext cx="4109155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Das funktioniert mit allen </a:t>
            </a:r>
            <a:r>
              <a:rPr lang="de-CH" dirty="0" err="1" smtClean="0"/>
              <a:t>Selektoren</a:t>
            </a:r>
            <a:r>
              <a:rPr lang="de-CH" dirty="0" smtClean="0"/>
              <a:t>:</a:t>
            </a:r>
          </a:p>
          <a:p>
            <a:endParaRPr lang="de-CH" dirty="0"/>
          </a:p>
          <a:p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text-align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center;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red; </a:t>
            </a:r>
          </a:p>
          <a:p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25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Kinder, Kinder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73983"/>
            <a:ext cx="10515600" cy="680509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Wie selektiert man ALLE &lt;p&gt; die in einem &lt;</a:t>
            </a:r>
            <a:r>
              <a:rPr lang="de-CH" dirty="0" err="1" smtClean="0"/>
              <a:t>article</a:t>
            </a:r>
            <a:r>
              <a:rPr lang="de-CH" dirty="0" smtClean="0"/>
              <a:t>&gt; sind?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164642" y="4116418"/>
            <a:ext cx="5376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64642" y="3166879"/>
            <a:ext cx="2114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article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p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46534" y="3166879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46534" y="4319812"/>
            <a:ext cx="51475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Wird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selektiert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nicht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&lt;/div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5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Mal so, mal so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Eine Pseudoklasse definiert das Aussehen eines Element in einem speziellen Status. So kann man z.B. die Textfarbe ändern, wenn die Maus über dem Element liegt.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93958" y="3631962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de-CH" b="1" dirty="0">
                <a:solidFill>
                  <a:srgbClr val="FF8000"/>
                </a:solidFill>
                <a:latin typeface="Courier New" panose="02070309020205020404" pitchFamily="49" charset="0"/>
              </a:rPr>
              <a:t>hover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/>
              <a:t>Philip J. Fry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Philip J. Fry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2432495">
            <a:off x="3408917" y="5309773"/>
            <a:ext cx="792480" cy="46187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4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2332 -0.0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3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6903720" y="3835622"/>
            <a:ext cx="3765190" cy="154446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Kaskadierung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871134" y="4111455"/>
            <a:ext cx="295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body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font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-size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50pt;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71134" y="1690688"/>
            <a:ext cx="7775786" cy="147732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Hello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“green"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World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en-US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256851" y="4425926"/>
            <a:ext cx="108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886552" y="4346726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871134" y="4591884"/>
            <a:ext cx="220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71134" y="5072313"/>
            <a:ext cx="2471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span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71134" y="5533936"/>
            <a:ext cx="2714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86552" y="4346725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 die Grösse kommt es 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67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Grössen können auf zwei Arten definiert werden: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Egal auf welchem Bildschirm, Element hat immer dieselbe Grösse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Das Element passt sich dynamisch dem Bildschirm an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4534588" y="2472724"/>
            <a:ext cx="6167278" cy="3887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17" name="Rechteck 16"/>
          <p:cNvSpPr/>
          <p:nvPr/>
        </p:nvSpPr>
        <p:spPr>
          <a:xfrm>
            <a:off x="5794550" y="3021646"/>
            <a:ext cx="3376354" cy="278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 &amp; Height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Feste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3175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94550" y="3722686"/>
            <a:ext cx="337635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96135" y="3722686"/>
            <a:ext cx="157318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497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1" grpId="0" uiExpand="1" build="p"/>
      <p:bldP spid="14" grpId="0" animBg="1"/>
      <p:bldP spid="14" grpId="1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270550" y="3078090"/>
            <a:ext cx="3376354" cy="2789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270550" y="3078090"/>
            <a:ext cx="1573184" cy="138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70550" y="3078090"/>
            <a:ext cx="337635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4270550" y="3078090"/>
            <a:ext cx="157318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5397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animBg="1"/>
      <p:bldP spid="14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6" y="1322562"/>
            <a:ext cx="603559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Boxenmodell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Alle HTML </a:t>
            </a:r>
            <a:r>
              <a:rPr lang="de-CH" dirty="0" smtClean="0"/>
              <a:t>Elemente </a:t>
            </a:r>
            <a:r>
              <a:rPr lang="de-CH" dirty="0"/>
              <a:t>können als Boxen angesehen werden. Dieses System wird in CSS verwendet um über das </a:t>
            </a:r>
            <a:r>
              <a:rPr lang="de-CH" dirty="0" smtClean="0"/>
              <a:t>Design </a:t>
            </a:r>
            <a:r>
              <a:rPr lang="de-CH" dirty="0"/>
              <a:t>und das Layout zu sprechen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934065" y="2736821"/>
            <a:ext cx="6550429" cy="3433157"/>
          </a:xfrm>
          <a:prstGeom prst="rect">
            <a:avLst/>
          </a:prstGeom>
          <a:solidFill>
            <a:schemeClr val="bg1">
              <a:alpha val="4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Marging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43912" y="3108695"/>
            <a:ext cx="5530734" cy="2898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/>
              <a:t>Border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6008716" y="3507696"/>
            <a:ext cx="4401126" cy="2306682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Padding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78798" y="4017302"/>
            <a:ext cx="2860962" cy="1499464"/>
          </a:xfrm>
          <a:prstGeom prst="rect">
            <a:avLst/>
          </a:prstGeom>
          <a:solidFill>
            <a:schemeClr val="accent1">
              <a:alpha val="50000"/>
            </a:schemeClr>
          </a:solidFill>
          <a:ln w="41275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Content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736821"/>
            <a:ext cx="3500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Marging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Grenze zu übrigen Elementen (unsichtbar)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Border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Grenze welche um den Inhalt gezeichnet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Padding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Unsichtbarer Raum zwischen </a:t>
            </a:r>
            <a:r>
              <a:rPr lang="de-CH" dirty="0" err="1" smtClean="0"/>
              <a:t>Border</a:t>
            </a:r>
            <a:r>
              <a:rPr lang="de-CH" dirty="0" smtClean="0"/>
              <a:t> und dem Inhalt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Content</a:t>
            </a:r>
            <a:br>
              <a:rPr lang="de-CH" dirty="0" smtClean="0"/>
            </a:br>
            <a:r>
              <a:rPr lang="de-CH" dirty="0" smtClean="0"/>
              <a:t>Der eigentliche Inhalt</a:t>
            </a:r>
          </a:p>
        </p:txBody>
      </p:sp>
    </p:spTree>
    <p:extLst>
      <p:ext uri="{BB962C8B-B14F-4D97-AF65-F5344CB8AC3E}">
        <p14:creationId xmlns:p14="http://schemas.microsoft.com/office/powerpoint/2010/main" val="39697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Positionierung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Mittels CSS kann man ein Element Positionieren.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Weisst dem Element einen festen Platz auf der Webseite zu.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Weisst dem Element einen relativen Platz auf der Webseite zu.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14153" y="2834647"/>
            <a:ext cx="9600507" cy="3695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Absolut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615039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en-US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position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absolute;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left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1816331" y="2774673"/>
            <a:ext cx="440574" cy="183711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507564" y="3994270"/>
            <a:ext cx="10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100 Pixel</a:t>
            </a:r>
            <a:endParaRPr lang="de-CH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14151" y="3171628"/>
            <a:ext cx="204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014153" y="2834646"/>
            <a:ext cx="4621876" cy="67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40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1691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Position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357318"/>
            <a:ext cx="3727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position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relative;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top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962419" y="3128157"/>
            <a:ext cx="8392847" cy="3295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1962419" y="3128158"/>
            <a:ext cx="4061290" cy="59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18959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4.44444E-6 L 0.18959 0.215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Hintergrund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886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Hintergründe können auf verschiedene Arten erstellt werden. Hier sind 3 Beispiele: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7324" y="5044183"/>
            <a:ext cx="29770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background-color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2828625"/>
            <a:ext cx="2122311" cy="1956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Farbe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24421" y="56130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gradient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</a:t>
            </a:r>
            <a:r>
              <a:rPr lang="de-CH" sz="1400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background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linear-gradient(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yellow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14054" y="3227590"/>
            <a:ext cx="2122311" cy="1956505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Gradient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64977" y="4274961"/>
            <a:ext cx="2122311" cy="19565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Bild</a:t>
            </a:r>
            <a:endParaRPr lang="de-CH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814489" y="3467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image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background-image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"muster.jpg"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1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Float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131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Float</a:t>
            </a:r>
            <a:r>
              <a:rPr lang="de-CH" dirty="0" smtClean="0"/>
              <a:t> erlaubt es mehrere Elemente auf eine Seite fliessen zu lassen.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842935" y="2979737"/>
            <a:ext cx="6942666" cy="2247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4842935" y="2979736"/>
            <a:ext cx="1399822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1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842935" y="3465158"/>
            <a:ext cx="1399822" cy="48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2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842935" y="3939557"/>
            <a:ext cx="1399822" cy="4854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3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838200" y="3696579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floatleft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float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1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5781 -7.40741E-7 C 0.08372 -7.40741E-7 0.11575 -0.01944 0.11575 -0.03495 L 0.11575 -0.0699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11523 -2.22222E-6 C 0.16679 -2.22222E-6 0.2306 -0.03842 0.2306 -0.06967 L 0.2306 -0.1391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Textformattierung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Es gibt unzählige Arten um Text mittels CSS zu stylen.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24444"/>
              </p:ext>
            </p:extLst>
          </p:nvPr>
        </p:nvGraphicFramePr>
        <p:xfrm>
          <a:off x="1552135" y="2517235"/>
          <a:ext cx="9375508" cy="3762432"/>
        </p:xfrm>
        <a:graphic>
          <a:graphicData uri="http://schemas.openxmlformats.org/drawingml/2006/table">
            <a:tbl>
              <a:tblPr/>
              <a:tblGrid>
                <a:gridCol w="4687754"/>
                <a:gridCol w="4687754"/>
              </a:tblGrid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effectLst/>
                        </a:rPr>
                        <a:t>Property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/>
                        <a:t>Description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hlinkClick r:id="rId2"/>
                        </a:rPr>
                        <a:t>Color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color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3"/>
                        </a:rPr>
                        <a:t>direction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text direction/writing direction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4"/>
                        </a:rPr>
                        <a:t>letter-spacing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characters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5"/>
                        </a:rPr>
                        <a:t>line-height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/>
                        <a:t>Sets </a:t>
                      </a:r>
                      <a:r>
                        <a:rPr lang="de-CH" sz="1200" dirty="0" err="1"/>
                        <a:t>the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line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6"/>
                        </a:rPr>
                        <a:t>text-</a:t>
                      </a:r>
                      <a:r>
                        <a:rPr lang="de-CH" sz="1200" dirty="0" err="1">
                          <a:hlinkClick r:id="rId6"/>
                        </a:rPr>
                        <a:t>align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horizontal alignment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7"/>
                        </a:rPr>
                        <a:t>text-</a:t>
                      </a:r>
                      <a:r>
                        <a:rPr lang="de-CH" sz="1200" dirty="0" err="1">
                          <a:hlinkClick r:id="rId7"/>
                        </a:rPr>
                        <a:t>decoration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decoration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8"/>
                        </a:rPr>
                        <a:t>text-</a:t>
                      </a:r>
                      <a:r>
                        <a:rPr lang="de-CH" sz="1200" dirty="0" err="1">
                          <a:hlinkClick r:id="rId8"/>
                        </a:rPr>
                        <a:t>indent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indentation of the first line in a text-block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9"/>
                        </a:rPr>
                        <a:t>text-</a:t>
                      </a:r>
                      <a:r>
                        <a:rPr lang="de-CH" sz="1200" dirty="0" err="1">
                          <a:hlinkClick r:id="rId9"/>
                        </a:rPr>
                        <a:t>shadow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shadow effect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0"/>
                        </a:rPr>
                        <a:t>text-</a:t>
                      </a:r>
                      <a:r>
                        <a:rPr lang="de-CH" sz="1200" dirty="0" err="1">
                          <a:hlinkClick r:id="rId10"/>
                        </a:rPr>
                        <a:t>transform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Controls the capitalization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481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1"/>
                        </a:rPr>
                        <a:t>unicode-</a:t>
                      </a:r>
                      <a:r>
                        <a:rPr lang="de-CH" sz="1200" dirty="0" err="1">
                          <a:hlinkClick r:id="rId11"/>
                        </a:rPr>
                        <a:t>bidi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Used together with the </a:t>
                      </a:r>
                      <a:r>
                        <a:rPr lang="en-US" sz="1200">
                          <a:hlinkClick r:id="rId3"/>
                        </a:rPr>
                        <a:t>direction</a:t>
                      </a:r>
                      <a:r>
                        <a:rPr lang="en-US" sz="1200"/>
                        <a:t> property to set or return whether the text should be overridden to support multiple languages in the same document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2"/>
                        </a:rPr>
                        <a:t>vertical-align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Sets the vertical alignment of an element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3"/>
                        </a:rPr>
                        <a:t>white-space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how white-space inside an element is handled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4"/>
                        </a:rPr>
                        <a:t>word-spacing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words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185848"/>
            <a:ext cx="975360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8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92" y="1214495"/>
            <a:ext cx="6036007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1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37" y="1285442"/>
            <a:ext cx="59817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1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CSS wurde erfunden um einen Albtraum zu beenden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Es war nie die Idee das HTML den Inhalt auch formatiert. HTML sollte die Struktur des Dokuments definieren, wie:</a:t>
            </a:r>
            <a:endParaRPr lang="de-CH" sz="2000" dirty="0"/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h1&gt;Das ist eine Überschrift&lt;/</a:t>
            </a:r>
            <a:r>
              <a:rPr lang="de-CH" sz="1800" dirty="0"/>
              <a:t>h1&gt;</a:t>
            </a:r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p&gt;Das ist ein Paragraph&lt;/p</a:t>
            </a:r>
            <a:r>
              <a:rPr lang="de-CH" sz="1800" dirty="0"/>
              <a:t>&gt;</a:t>
            </a:r>
          </a:p>
          <a:p>
            <a:r>
              <a:rPr lang="de-CH" sz="2000" dirty="0" smtClean="0"/>
              <a:t>Mit der Einführung von Elementen wie </a:t>
            </a:r>
            <a:r>
              <a:rPr lang="de-CH" sz="2000" b="1" dirty="0" smtClean="0"/>
              <a:t>&lt;</a:t>
            </a:r>
            <a:r>
              <a:rPr lang="de-CH" sz="2000" b="1" dirty="0" err="1" smtClean="0"/>
              <a:t>font</a:t>
            </a:r>
            <a:r>
              <a:rPr lang="de-CH" sz="2000" b="1" dirty="0" smtClean="0"/>
              <a:t>&gt; </a:t>
            </a:r>
            <a:r>
              <a:rPr lang="de-CH" sz="2000" dirty="0" smtClean="0"/>
              <a:t>und den Farb-Attributen zu HTML (3.2) hinzugefügt wurden, brach ein Albtraum über die Webentwickler herein.</a:t>
            </a:r>
          </a:p>
          <a:p>
            <a:r>
              <a:rPr lang="de-CH" sz="2000" dirty="0" smtClean="0"/>
              <a:t>Zu jeder Seite mussten </a:t>
            </a:r>
            <a:r>
              <a:rPr lang="de-CH" sz="2000" dirty="0" err="1" smtClean="0"/>
              <a:t>fonts</a:t>
            </a:r>
            <a:r>
              <a:rPr lang="de-CH" sz="2000" dirty="0" smtClean="0"/>
              <a:t> und Farben manuell hinzugefügt werden, was zu riesigen Dokumenten führte. Um dieses Problem zu lösen wurde CSS entwickelt.</a:t>
            </a:r>
            <a:endParaRPr lang="de-CH" sz="2000" dirty="0"/>
          </a:p>
          <a:p>
            <a:r>
              <a:rPr lang="de-CH" sz="2000" dirty="0" smtClean="0"/>
              <a:t>Ab HTML 4.0 sollte alle </a:t>
            </a:r>
            <a:r>
              <a:rPr lang="de-CH" sz="2000" dirty="0" err="1" smtClean="0"/>
              <a:t>Formattierung</a:t>
            </a:r>
            <a:r>
              <a:rPr lang="de-CH" sz="2000" dirty="0" smtClean="0"/>
              <a:t> aus dem HTML entfernt und in eine CSS Datei ausgelagert werden.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7977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4009766" y="4306499"/>
            <a:ext cx="7514969" cy="870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4009766" y="2618282"/>
            <a:ext cx="3464011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009766" y="3466801"/>
            <a:ext cx="3832656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Abgerundetes Rechteck 24"/>
          <p:cNvSpPr/>
          <p:nvPr/>
        </p:nvSpPr>
        <p:spPr>
          <a:xfrm>
            <a:off x="4143632" y="4453990"/>
            <a:ext cx="4448431" cy="617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Abgerundetes Rechteck 25"/>
          <p:cNvSpPr/>
          <p:nvPr/>
        </p:nvSpPr>
        <p:spPr>
          <a:xfrm>
            <a:off x="8692977" y="4445752"/>
            <a:ext cx="2559909" cy="617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3377513" y="1902941"/>
            <a:ext cx="766119" cy="593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377513" y="1804086"/>
            <a:ext cx="1210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h1 {</a:t>
            </a:r>
          </a:p>
          <a:p>
            <a:endParaRPr lang="de-CH" sz="4400" dirty="0"/>
          </a:p>
          <a:p>
            <a:endParaRPr lang="de-CH" sz="4400" dirty="0" smtClean="0"/>
          </a:p>
          <a:p>
            <a:endParaRPr lang="de-CH" sz="4400" dirty="0"/>
          </a:p>
          <a:p>
            <a:endParaRPr lang="de-CH" sz="4400" dirty="0" smtClean="0"/>
          </a:p>
          <a:p>
            <a:r>
              <a:rPr lang="de-CH" sz="4400" dirty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43632" y="2609463"/>
            <a:ext cx="3196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color</a:t>
            </a:r>
            <a:r>
              <a:rPr lang="de-CH" sz="4400" dirty="0" smtClean="0"/>
              <a:t>: </a:t>
            </a:r>
            <a:r>
              <a:rPr lang="de-CH" sz="4400" dirty="0" err="1" smtClean="0"/>
              <a:t>blue</a:t>
            </a:r>
            <a:r>
              <a:rPr lang="de-CH" sz="4400" dirty="0" smtClean="0"/>
              <a:t>;</a:t>
            </a:r>
            <a:endParaRPr lang="de-CH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4143632" y="3458126"/>
            <a:ext cx="360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font</a:t>
            </a:r>
            <a:r>
              <a:rPr lang="de-CH" sz="4400" dirty="0" smtClean="0"/>
              <a:t>-size: 12pt;</a:t>
            </a:r>
            <a:endParaRPr lang="de-CH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4143632" y="4340965"/>
            <a:ext cx="7210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background-image: homer.jpg;</a:t>
            </a:r>
            <a:endParaRPr lang="de-CH" sz="4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3741" y="1913110"/>
            <a:ext cx="141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Selektor</a:t>
            </a:r>
            <a:endParaRPr lang="de-CH" sz="2400" dirty="0"/>
          </a:p>
        </p:txBody>
      </p:sp>
      <p:cxnSp>
        <p:nvCxnSpPr>
          <p:cNvPr id="14" name="Gerade Verbindung mit Pfeil 13"/>
          <p:cNvCxnSpPr>
            <a:stCxn id="12" idx="3"/>
            <a:endCxn id="5" idx="1"/>
          </p:cNvCxnSpPr>
          <p:nvPr/>
        </p:nvCxnSpPr>
        <p:spPr>
          <a:xfrm>
            <a:off x="2100650" y="2143943"/>
            <a:ext cx="1276863" cy="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4887" y="3627467"/>
            <a:ext cx="1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Deklaration</a:t>
            </a:r>
            <a:endParaRPr lang="de-CH" sz="2400" dirty="0"/>
          </a:p>
        </p:txBody>
      </p:sp>
      <p:cxnSp>
        <p:nvCxnSpPr>
          <p:cNvPr id="18" name="Gerade Verbindung mit Pfeil 17"/>
          <p:cNvCxnSpPr>
            <a:stCxn id="16" idx="3"/>
          </p:cNvCxnSpPr>
          <p:nvPr/>
        </p:nvCxnSpPr>
        <p:spPr>
          <a:xfrm flipV="1">
            <a:off x="2199503" y="3009781"/>
            <a:ext cx="1853512" cy="8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 flipV="1">
            <a:off x="2199503" y="3853890"/>
            <a:ext cx="1810263" cy="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3"/>
          </p:cNvCxnSpPr>
          <p:nvPr/>
        </p:nvCxnSpPr>
        <p:spPr>
          <a:xfrm>
            <a:off x="2199503" y="3858300"/>
            <a:ext cx="1783491" cy="8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515520" y="5763882"/>
            <a:ext cx="17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Eigenschaft</a:t>
            </a:r>
            <a:endParaRPr lang="de-CH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9555893" y="5728237"/>
            <a:ext cx="82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Wert</a:t>
            </a:r>
            <a:endParaRPr lang="de-CH" sz="2400" dirty="0"/>
          </a:p>
        </p:txBody>
      </p:sp>
      <p:cxnSp>
        <p:nvCxnSpPr>
          <p:cNvPr id="28" name="Gerade Verbindung mit Pfeil 27"/>
          <p:cNvCxnSpPr>
            <a:stCxn id="23" idx="0"/>
            <a:endCxn id="25" idx="2"/>
          </p:cNvCxnSpPr>
          <p:nvPr/>
        </p:nvCxnSpPr>
        <p:spPr>
          <a:xfrm flipH="1" flipV="1">
            <a:off x="6367848" y="5071676"/>
            <a:ext cx="2" cy="6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0"/>
            <a:endCxn id="26" idx="2"/>
          </p:cNvCxnSpPr>
          <p:nvPr/>
        </p:nvCxnSpPr>
        <p:spPr>
          <a:xfrm flipV="1">
            <a:off x="9967785" y="5063438"/>
            <a:ext cx="5147" cy="66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25" grpId="0" animBg="1"/>
      <p:bldP spid="26" grpId="0" animBg="1"/>
      <p:bldP spid="5" grpId="0" animBg="1"/>
      <p:bldP spid="4" grpId="0"/>
      <p:bldP spid="6" grpId="0"/>
      <p:bldP spid="7" grpId="0"/>
      <p:bldP spid="8" grpId="0"/>
      <p:bldP spid="12" grpId="0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Einbindung in HTML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921"/>
          </a:xfrm>
        </p:spPr>
        <p:txBody>
          <a:bodyPr/>
          <a:lstStyle/>
          <a:p>
            <a:r>
              <a:rPr lang="de-CH" dirty="0" smtClean="0"/>
              <a:t>Es </a:t>
            </a:r>
            <a:r>
              <a:rPr lang="de-CH" dirty="0"/>
              <a:t>gibt 3 Arten um CSS in ein HTML Dokument einfliessen zu lassen:</a:t>
            </a:r>
          </a:p>
          <a:p>
            <a:pPr lvl="1" fontAlgn="ctr"/>
            <a:r>
              <a:rPr lang="de-CH" dirty="0"/>
              <a:t>Inline (durch </a:t>
            </a:r>
            <a:r>
              <a:rPr lang="de-CH" dirty="0" smtClean="0"/>
              <a:t>das Style Attribut)</a:t>
            </a:r>
            <a:endParaRPr lang="de-CH" dirty="0"/>
          </a:p>
          <a:p>
            <a:pPr lvl="1" fontAlgn="ctr"/>
            <a:r>
              <a:rPr lang="de-CH" dirty="0"/>
              <a:t>Internal (im &lt;</a:t>
            </a:r>
            <a:r>
              <a:rPr lang="de-CH" dirty="0" err="1"/>
              <a:t>head</a:t>
            </a:r>
            <a:r>
              <a:rPr lang="de-CH" dirty="0"/>
              <a:t>&gt; tag)</a:t>
            </a:r>
          </a:p>
          <a:p>
            <a:pPr lvl="1" fontAlgn="ctr"/>
            <a:r>
              <a:rPr lang="de-CH" dirty="0"/>
              <a:t>In einem externen Stylesheet (.</a:t>
            </a:r>
            <a:r>
              <a:rPr lang="de-CH" dirty="0" err="1"/>
              <a:t>css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3998483"/>
            <a:ext cx="688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-size= 20pt;"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Grosse Schrift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476009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&lt;style&gt;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{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-size: 50pt; } 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&lt;/style&gt;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200" y="5461856"/>
            <a:ext cx="890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"stylesheet"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"text/</a:t>
            </a:r>
            <a:r>
              <a:rPr lang="en-US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"helloworld.css"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58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Selektoren</a:t>
            </a:r>
            <a:r>
              <a:rPr lang="de-CH" dirty="0"/>
              <a:t> erlauben es im CSS Elemente aus einem HTML Dokument selektiv zu manipulieren.</a:t>
            </a:r>
          </a:p>
          <a:p>
            <a:r>
              <a:rPr lang="de-CH" dirty="0"/>
              <a:t>Elemente können auf 3 Arten selektiert werden:</a:t>
            </a:r>
          </a:p>
          <a:p>
            <a:pPr lvl="1" fontAlgn="ctr"/>
            <a:r>
              <a:rPr lang="de-CH" dirty="0">
                <a:hlinkClick r:id="rId2"/>
              </a:rPr>
              <a:t>Element </a:t>
            </a:r>
            <a:r>
              <a:rPr lang="de-CH" dirty="0" err="1">
                <a:hlinkClick r:id="rId2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3"/>
              </a:rPr>
              <a:t>ID </a:t>
            </a:r>
            <a:r>
              <a:rPr lang="de-CH" dirty="0" err="1">
                <a:hlinkClick r:id="rId3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4"/>
              </a:rPr>
              <a:t>Klassen </a:t>
            </a:r>
            <a:r>
              <a:rPr lang="de-CH" dirty="0" err="1">
                <a:hlinkClick r:id="rId4"/>
              </a:rPr>
              <a:t>Selektor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4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08D27A-406B-4DDA-8F91-4CEE5D91D7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551CD-9529-4868-878D-0679D348F8D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F1F8D9-8E62-4460-ABC9-6E0C6A11A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1042</Words>
  <Application>Microsoft Office PowerPoint</Application>
  <PresentationFormat>Breitbild</PresentationFormat>
  <Paragraphs>227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Batang</vt:lpstr>
      <vt:lpstr>Arial</vt:lpstr>
      <vt:lpstr>Calibri</vt:lpstr>
      <vt:lpstr>Calibri Light</vt:lpstr>
      <vt:lpstr>Courier New</vt:lpstr>
      <vt:lpstr>Times New Roman</vt:lpstr>
      <vt:lpstr>Rückblick</vt:lpstr>
      <vt:lpstr>CSS</vt:lpstr>
      <vt:lpstr>PowerPoint-Präsentation</vt:lpstr>
      <vt:lpstr>PowerPoint-Präsentation</vt:lpstr>
      <vt:lpstr>PowerPoint-Präsentation</vt:lpstr>
      <vt:lpstr>PowerPoint-Präsentation</vt:lpstr>
      <vt:lpstr>CSS wurde erfunden um einen Albtraum zu beenden</vt:lpstr>
      <vt:lpstr>Syntax</vt:lpstr>
      <vt:lpstr>Einbindung in HTML</vt:lpstr>
      <vt:lpstr>Selektoren</vt:lpstr>
      <vt:lpstr>Selektieren auf Element</vt:lpstr>
      <vt:lpstr>Selektieren auf ID</vt:lpstr>
      <vt:lpstr>Selektieren auf Klasse</vt:lpstr>
      <vt:lpstr>Gruppierung der Selektoren</vt:lpstr>
      <vt:lpstr>Kinder, Kinder</vt:lpstr>
      <vt:lpstr>Mal so, mal so</vt:lpstr>
      <vt:lpstr>Kaskadierung</vt:lpstr>
      <vt:lpstr>Auf die Grösse kommt es an</vt:lpstr>
      <vt:lpstr>Feste Grösse</vt:lpstr>
      <vt:lpstr>Relative Grösse</vt:lpstr>
      <vt:lpstr>Boxenmodell</vt:lpstr>
      <vt:lpstr>Positionierung</vt:lpstr>
      <vt:lpstr>Absolut</vt:lpstr>
      <vt:lpstr>Relative Position</vt:lpstr>
      <vt:lpstr>Hintergrund</vt:lpstr>
      <vt:lpstr>Float</vt:lpstr>
      <vt:lpstr>Textformattierung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Schulung</dc:title>
  <dc:creator>Joos Patrick</dc:creator>
  <cp:lastModifiedBy>Joos Patrick</cp:lastModifiedBy>
  <cp:revision>47</cp:revision>
  <dcterms:created xsi:type="dcterms:W3CDTF">2015-03-15T18:47:52Z</dcterms:created>
  <dcterms:modified xsi:type="dcterms:W3CDTF">2015-03-18T22:33:06Z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