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4270-362A-4062-82C0-5646FFAE32F7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A091-AEE2-4DA2-90B8-7B6B6A595E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0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70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7A091-AEE2-4DA2-90B8-7B6B6A595E0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9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4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537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97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98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2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8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63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8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468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6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C74E-B752-46C0-9CA8-3BFAC7AE4FEA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0CC-6AA6-4220-B1F7-75FD2513C6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4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note:CSS.one#ID%20Selektor&amp;section-id={3A910BA6-0A62-4F3E-ACF6-3CA473BAB098}&amp;page-id={B7817D8E-EC9A-4A7B-9A8F-F03CB7E4349C}&amp;base-path=https://spprdmy.wint.ch/personal/jopa/Documents/WebSeminar/Pr&#228;sentation" TargetMode="External"/><Relationship Id="rId2" Type="http://schemas.openxmlformats.org/officeDocument/2006/relationships/hyperlink" Target="onenote:CSS.one#Element%20Selektor&amp;section-id={3A910BA6-0A62-4F3E-ACF6-3CA473BAB098}&amp;page-id={9A75F864-ADC6-404F-931D-0EBC3A48ED17}&amp;base-path=https://spprdmy.wint.ch/personal/jopa/Documents/WebSeminar/Pr&#228;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note:CSS.one#Klassen%20Selektor&amp;section-id={3A910BA6-0A62-4F3E-ACF6-3CA473BAB098}&amp;page-id={EAD338A3-19AE-4C53-8AB6-45AE96E969FC}&amp;base-path=https://spprdmy.wint.ch/personal/jopa/Documents/WebSeminar/Pr&#228;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90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Element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Erlaubt die Selektierung ALLER HTML Elemente eines bestimmten Tags.</a:t>
            </a:r>
          </a:p>
          <a:p>
            <a:pPr marL="0" indent="0">
              <a:buNone/>
            </a:pPr>
            <a:r>
              <a:rPr lang="de-CH" dirty="0"/>
              <a:t> </a:t>
            </a:r>
          </a:p>
          <a:p>
            <a:pPr marL="0" indent="0">
              <a:buNone/>
            </a:pPr>
            <a:r>
              <a:rPr lang="de-CH" dirty="0" smtClean="0"/>
              <a:t>Der Code</a:t>
            </a:r>
            <a:br>
              <a:rPr lang="de-CH" dirty="0" smtClean="0"/>
            </a:b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effectLst/>
            </a:endParaRP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Selektiert </a:t>
            </a:r>
            <a:r>
              <a:rPr lang="de-CH" dirty="0"/>
              <a:t>alle Paragraphen eines HTML </a:t>
            </a:r>
            <a:r>
              <a:rPr lang="de-CH" dirty="0" smtClean="0"/>
              <a:t>Dokuments, also alle Elemente mit dem Tag &lt;p&gt;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33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38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Jedes HTML Element kann ein ID-Attribut haben.  Mit CSS kann diese ID </a:t>
            </a:r>
            <a:r>
              <a:rPr lang="de-CH" dirty="0" err="1"/>
              <a:t>speziefisch</a:t>
            </a:r>
            <a:r>
              <a:rPr lang="de-CH" dirty="0"/>
              <a:t> selektiert werden. Die im CSS definierten Regeln gelten dann nur für dieses Element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r>
              <a:rPr lang="de-CH" dirty="0" smtClean="0"/>
              <a:t>Um im CSS eine ID zu selektieren wird der ID ein Hashtag vorne angestellt.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076748" y="3684601"/>
            <a:ext cx="715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s-ES" b="1" dirty="0" smtClean="0">
                <a:solidFill>
                  <a:srgbClr val="0080FF"/>
                </a:solidFill>
                <a:latin typeface="Courier New" panose="02070309020205020404" pitchFamily="49" charset="0"/>
              </a:rPr>
              <a:t>RebellenBasen</a:t>
            </a:r>
            <a:r>
              <a:rPr lang="es-E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text-align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center;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color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red;</a:t>
            </a:r>
            <a:r>
              <a:rPr lang="es-E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s-E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4504267"/>
            <a:ext cx="99878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Beim obigen Eintrag wird die Tabelle mit der ID «</a:t>
            </a:r>
            <a:r>
              <a:rPr lang="de-CH" sz="2600" dirty="0" err="1" smtClean="0"/>
              <a:t>RebellenBasen</a:t>
            </a:r>
            <a:r>
              <a:rPr lang="de-CH" sz="2600" dirty="0" smtClean="0"/>
              <a:t>» angepasst. Der Text wird zentriert und die Schrift wird rot sein.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708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Selektieren auf Klasse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/>
              <a:t>Jedem Element in HTML kann eine Klasse zugewiesen werden. Alle Elemente einer Klasse können dann mit CSS manipuliert werden.</a:t>
            </a:r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 smtClean="0"/>
          </a:p>
          <a:p>
            <a:pPr marL="0" indent="0">
              <a:buNone/>
            </a:pPr>
            <a:endParaRPr lang="de-CH" sz="2600" dirty="0"/>
          </a:p>
          <a:p>
            <a:pPr marL="0" indent="0">
              <a:buNone/>
            </a:pPr>
            <a:endParaRPr lang="de-CH" sz="2600" dirty="0"/>
          </a:p>
        </p:txBody>
      </p:sp>
      <p:sp>
        <p:nvSpPr>
          <p:cNvPr id="4" name="Rechteck 3"/>
          <p:cNvSpPr/>
          <p:nvPr/>
        </p:nvSpPr>
        <p:spPr>
          <a:xfrm>
            <a:off x="2178348" y="3103915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99" y="3904311"/>
            <a:ext cx="984108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600" dirty="0" smtClean="0"/>
              <a:t>Es ist auch möglich alle Elemente eines Tags mit einer Klasse zu selektieren. Im folgenden Beispiel werden alle Paragraphen mit der Klasse '</a:t>
            </a:r>
            <a:r>
              <a:rPr lang="de-CH" sz="2600" dirty="0" err="1" smtClean="0"/>
              <a:t>center</a:t>
            </a:r>
            <a:r>
              <a:rPr lang="de-CH" sz="2600" dirty="0" smtClean="0"/>
              <a:t>' selektiert.</a:t>
            </a:r>
            <a:endParaRPr lang="de-CH" sz="2600" dirty="0" smtClean="0"/>
          </a:p>
        </p:txBody>
      </p:sp>
      <p:sp>
        <p:nvSpPr>
          <p:cNvPr id="7" name="Rechteck 6"/>
          <p:cNvSpPr/>
          <p:nvPr/>
        </p:nvSpPr>
        <p:spPr>
          <a:xfrm>
            <a:off x="2178347" y="5628037"/>
            <a:ext cx="636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text-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3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Gruppierung der </a:t>
            </a:r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597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Hat man mehrere </a:t>
            </a:r>
            <a:r>
              <a:rPr lang="de-CH" dirty="0" err="1" smtClean="0"/>
              <a:t>Selektoren</a:t>
            </a:r>
            <a:r>
              <a:rPr lang="de-CH" dirty="0" smtClean="0"/>
              <a:t> mit dem gleichen Code, so kann man diese auch gruppieren. Denn folgenden Code kann man vereinfachen: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159934" y="3158505"/>
            <a:ext cx="386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de-CH" sz="1600" dirty="0">
              <a:solidFill>
                <a:srgbClr val="000000"/>
              </a:solidFill>
              <a:latin typeface="Courier New" panose="02070309020205020404" pitchFamily="49" charset="0"/>
              <a:ea typeface="Batang" panose="02030600000101010101" pitchFamily="18" charset="-127"/>
            </a:endParaRPr>
          </a:p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5288" y="438961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h2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1600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 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sz="1600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de-CH" sz="1600" b="1" dirty="0" err="1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de-CH" sz="16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de-CH" sz="16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endParaRPr lang="de-CH" sz="1600" b="1" dirty="0" smtClean="0">
              <a:solidFill>
                <a:srgbClr val="8080C0"/>
              </a:solidFill>
              <a:latin typeface="Courier New" panose="02070309020205020404" pitchFamily="49" charset="0"/>
            </a:endParaRPr>
          </a:p>
          <a:p>
            <a:r>
              <a:rPr lang="de-CH" sz="16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de-CH" sz="1600" dirty="0">
              <a:effectLst/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5020734" y="4928220"/>
            <a:ext cx="15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19747284">
            <a:off x="7145868" y="3281984"/>
            <a:ext cx="4109155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Das funktioniert mit allen </a:t>
            </a:r>
            <a:r>
              <a:rPr lang="de-CH" dirty="0" err="1" smtClean="0"/>
              <a:t>Selektoren</a:t>
            </a:r>
            <a:r>
              <a:rPr lang="de-CH" dirty="0" smtClean="0"/>
              <a:t>:</a:t>
            </a:r>
          </a:p>
          <a:p>
            <a:endParaRPr lang="de-CH" dirty="0"/>
          </a:p>
          <a:p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h1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b="1" dirty="0" smtClean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8080C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text-align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center;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80C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red; </a:t>
            </a:r>
          </a:p>
          <a:p>
            <a:r>
              <a:rPr lang="en-US" b="1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25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Vererbung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23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0" y="1825625"/>
            <a:ext cx="652863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7" y="1027906"/>
            <a:ext cx="9753600" cy="4210050"/>
          </a:xfrm>
        </p:spPr>
      </p:pic>
    </p:spTree>
    <p:extLst>
      <p:ext uri="{BB962C8B-B14F-4D97-AF65-F5344CB8AC3E}">
        <p14:creationId xmlns:p14="http://schemas.microsoft.com/office/powerpoint/2010/main" val="11638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7314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2177256"/>
            <a:ext cx="5981700" cy="3648075"/>
          </a:xfrm>
        </p:spPr>
      </p:pic>
    </p:spTree>
    <p:extLst>
      <p:ext uri="{BB962C8B-B14F-4D97-AF65-F5344CB8AC3E}">
        <p14:creationId xmlns:p14="http://schemas.microsoft.com/office/powerpoint/2010/main" val="41181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CSS wurde erfunden 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Es war nie die Idee das HTML den Inhalt auch formatiert. HTML sollte die Struktur des Dokuments definieren, wie: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smtClean="0"/>
              <a:t>h1&gt;Das ist eine Überschrift&lt;/</a:t>
            </a:r>
            <a:r>
              <a:rPr lang="de-CH" dirty="0"/>
              <a:t>h1&gt;</a:t>
            </a:r>
          </a:p>
          <a:p>
            <a:pPr lvl="1"/>
            <a:r>
              <a:rPr lang="de-CH" dirty="0"/>
              <a:t>&lt;</a:t>
            </a:r>
            <a:r>
              <a:rPr lang="de-CH" dirty="0" smtClean="0"/>
              <a:t>p&gt;Das ist ein Paragraph&lt;/p</a:t>
            </a:r>
            <a:r>
              <a:rPr lang="de-CH" dirty="0"/>
              <a:t>&gt;</a:t>
            </a:r>
          </a:p>
          <a:p>
            <a:r>
              <a:rPr lang="de-CH" dirty="0" smtClean="0"/>
              <a:t>Mit der Einführung von Elementen wie &lt;</a:t>
            </a:r>
            <a:r>
              <a:rPr lang="de-CH" dirty="0" err="1" smtClean="0"/>
              <a:t>font</a:t>
            </a:r>
            <a:r>
              <a:rPr lang="de-CH" dirty="0" smtClean="0"/>
              <a:t>&gt; und den Farb-Attributen zu HTML (3.2) hinzugefügt wurden, brach ein Albtraum über die </a:t>
            </a:r>
            <a:r>
              <a:rPr lang="de-CH" dirty="0" err="1" smtClean="0"/>
              <a:t>Webentwikler</a:t>
            </a:r>
            <a:r>
              <a:rPr lang="de-CH" dirty="0" smtClean="0"/>
              <a:t> herein.</a:t>
            </a:r>
          </a:p>
          <a:p>
            <a:r>
              <a:rPr lang="de-CH" dirty="0" smtClean="0"/>
              <a:t>Zu jeder Seite mussten </a:t>
            </a:r>
            <a:r>
              <a:rPr lang="de-CH" dirty="0" err="1" smtClean="0"/>
              <a:t>fonts</a:t>
            </a:r>
            <a:r>
              <a:rPr lang="de-CH" dirty="0" smtClean="0"/>
              <a:t> und Farben manuell hinzugefügt werden, was zu riesigen Dokumenten führte. Um dieses Problem zu lösen wurde CSS entwickelt.</a:t>
            </a:r>
            <a:endParaRPr lang="de-CH" dirty="0"/>
          </a:p>
          <a:p>
            <a:r>
              <a:rPr lang="de-CH" dirty="0" smtClean="0"/>
              <a:t>Ab HTML 4.0 sollte alle </a:t>
            </a:r>
            <a:r>
              <a:rPr lang="de-CH" dirty="0" err="1" smtClean="0"/>
              <a:t>Formattierung</a:t>
            </a:r>
            <a:r>
              <a:rPr lang="de-CH" dirty="0" smtClean="0"/>
              <a:t> aus dem HTML entfernt und in eine CSS Datei ausgelagert werden.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77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4009766" y="4306499"/>
            <a:ext cx="7514969" cy="870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4009766" y="2618282"/>
            <a:ext cx="3464011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009766" y="3466801"/>
            <a:ext cx="3832656" cy="782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Abgerundetes Rechteck 24"/>
          <p:cNvSpPr/>
          <p:nvPr/>
        </p:nvSpPr>
        <p:spPr>
          <a:xfrm>
            <a:off x="4143632" y="4453990"/>
            <a:ext cx="4448431" cy="617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Abgerundetes Rechteck 25"/>
          <p:cNvSpPr/>
          <p:nvPr/>
        </p:nvSpPr>
        <p:spPr>
          <a:xfrm>
            <a:off x="8692977" y="4445752"/>
            <a:ext cx="2559909" cy="6176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3377513" y="1902941"/>
            <a:ext cx="766119" cy="5931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3377513" y="1804086"/>
            <a:ext cx="1210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h1 {</a:t>
            </a:r>
          </a:p>
          <a:p>
            <a:endParaRPr lang="de-CH" sz="4400" dirty="0"/>
          </a:p>
          <a:p>
            <a:endParaRPr lang="de-CH" sz="4400" dirty="0" smtClean="0"/>
          </a:p>
          <a:p>
            <a:endParaRPr lang="de-CH" sz="4400" dirty="0"/>
          </a:p>
          <a:p>
            <a:endParaRPr lang="de-CH" sz="4400" dirty="0" smtClean="0"/>
          </a:p>
          <a:p>
            <a:r>
              <a:rPr lang="de-CH" sz="4400" dirty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43632" y="2609463"/>
            <a:ext cx="3196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color</a:t>
            </a:r>
            <a:r>
              <a:rPr lang="de-CH" sz="4400" dirty="0" smtClean="0"/>
              <a:t>: </a:t>
            </a:r>
            <a:r>
              <a:rPr lang="de-CH" sz="4400" dirty="0" err="1" smtClean="0"/>
              <a:t>blue</a:t>
            </a:r>
            <a:r>
              <a:rPr lang="de-CH" sz="4400" dirty="0" smtClean="0"/>
              <a:t>;</a:t>
            </a:r>
            <a:endParaRPr lang="de-CH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4143632" y="3458126"/>
            <a:ext cx="360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/>
              <a:t>font</a:t>
            </a:r>
            <a:r>
              <a:rPr lang="de-CH" sz="4400" dirty="0" smtClean="0"/>
              <a:t>-size: 12pt;</a:t>
            </a:r>
            <a:endParaRPr lang="de-CH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4143632" y="4340965"/>
            <a:ext cx="7210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smtClean="0"/>
              <a:t>background-image: homer.jpg;</a:t>
            </a:r>
            <a:endParaRPr lang="de-CH" sz="4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3741" y="1913110"/>
            <a:ext cx="141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Selektor</a:t>
            </a:r>
            <a:endParaRPr lang="de-CH" sz="2400" dirty="0"/>
          </a:p>
        </p:txBody>
      </p:sp>
      <p:cxnSp>
        <p:nvCxnSpPr>
          <p:cNvPr id="14" name="Gerade Verbindung mit Pfeil 13"/>
          <p:cNvCxnSpPr>
            <a:stCxn id="12" idx="3"/>
            <a:endCxn id="5" idx="1"/>
          </p:cNvCxnSpPr>
          <p:nvPr/>
        </p:nvCxnSpPr>
        <p:spPr>
          <a:xfrm>
            <a:off x="2100650" y="2143943"/>
            <a:ext cx="1276863" cy="5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4887" y="3627467"/>
            <a:ext cx="161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Deklaration</a:t>
            </a:r>
            <a:endParaRPr lang="de-CH" sz="2400" dirty="0"/>
          </a:p>
        </p:txBody>
      </p:sp>
      <p:cxnSp>
        <p:nvCxnSpPr>
          <p:cNvPr id="18" name="Gerade Verbindung mit Pfeil 17"/>
          <p:cNvCxnSpPr>
            <a:stCxn id="16" idx="3"/>
          </p:cNvCxnSpPr>
          <p:nvPr/>
        </p:nvCxnSpPr>
        <p:spPr>
          <a:xfrm flipV="1">
            <a:off x="2199503" y="3009781"/>
            <a:ext cx="1853512" cy="84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 flipV="1">
            <a:off x="2199503" y="3853890"/>
            <a:ext cx="1810263" cy="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6" idx="3"/>
          </p:cNvCxnSpPr>
          <p:nvPr/>
        </p:nvCxnSpPr>
        <p:spPr>
          <a:xfrm>
            <a:off x="2199503" y="3858300"/>
            <a:ext cx="1783491" cy="8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515520" y="5763882"/>
            <a:ext cx="17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Eigenschaft</a:t>
            </a:r>
            <a:endParaRPr lang="de-CH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9555893" y="5728237"/>
            <a:ext cx="82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Wert</a:t>
            </a:r>
            <a:endParaRPr lang="de-CH" sz="2400" dirty="0"/>
          </a:p>
        </p:txBody>
      </p:sp>
      <p:cxnSp>
        <p:nvCxnSpPr>
          <p:cNvPr id="28" name="Gerade Verbindung mit Pfeil 27"/>
          <p:cNvCxnSpPr>
            <a:stCxn id="23" idx="0"/>
            <a:endCxn id="25" idx="2"/>
          </p:cNvCxnSpPr>
          <p:nvPr/>
        </p:nvCxnSpPr>
        <p:spPr>
          <a:xfrm flipH="1" flipV="1">
            <a:off x="6367848" y="5071676"/>
            <a:ext cx="2" cy="6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0"/>
            <a:endCxn id="26" idx="2"/>
          </p:cNvCxnSpPr>
          <p:nvPr/>
        </p:nvCxnSpPr>
        <p:spPr>
          <a:xfrm flipV="1">
            <a:off x="9967785" y="5063438"/>
            <a:ext cx="5147" cy="66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25" grpId="0" animBg="1"/>
      <p:bldP spid="26" grpId="0" animBg="1"/>
      <p:bldP spid="5" grpId="0" animBg="1"/>
      <p:bldP spid="4" grpId="0"/>
      <p:bldP spid="6" grpId="0"/>
      <p:bldP spid="7" grpId="0"/>
      <p:bldP spid="8" grpId="0"/>
      <p:bldP spid="12" grpId="0"/>
      <p:bldP spid="16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Einbindung in HTML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921"/>
          </a:xfrm>
        </p:spPr>
        <p:txBody>
          <a:bodyPr/>
          <a:lstStyle/>
          <a:p>
            <a:r>
              <a:rPr lang="de-CH" dirty="0" smtClean="0"/>
              <a:t>Es </a:t>
            </a:r>
            <a:r>
              <a:rPr lang="de-CH" dirty="0"/>
              <a:t>gibt 3 Arten um CSS in ein HTML Dokument einfliessen zu lassen:</a:t>
            </a:r>
          </a:p>
          <a:p>
            <a:pPr lvl="1" fontAlgn="ctr"/>
            <a:r>
              <a:rPr lang="de-CH" dirty="0"/>
              <a:t>Inline (durch </a:t>
            </a:r>
            <a:r>
              <a:rPr lang="de-CH" dirty="0" smtClean="0"/>
              <a:t>das Style Attribut)</a:t>
            </a:r>
            <a:endParaRPr lang="de-CH" dirty="0"/>
          </a:p>
          <a:p>
            <a:pPr lvl="1" fontAlgn="ctr"/>
            <a:r>
              <a:rPr lang="de-CH" dirty="0"/>
              <a:t>Internal (im &lt;</a:t>
            </a:r>
            <a:r>
              <a:rPr lang="de-CH" dirty="0" err="1"/>
              <a:t>head</a:t>
            </a:r>
            <a:r>
              <a:rPr lang="de-CH" dirty="0"/>
              <a:t>&gt; tag)</a:t>
            </a:r>
          </a:p>
          <a:p>
            <a:pPr lvl="1" fontAlgn="ctr"/>
            <a:r>
              <a:rPr lang="de-CH" dirty="0"/>
              <a:t>In einem externen Stylesheet (.</a:t>
            </a:r>
            <a:r>
              <a:rPr lang="de-CH" dirty="0" err="1"/>
              <a:t>css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838200" y="3998483"/>
            <a:ext cx="688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-size= 20pt;"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Grosse Schrift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200" y="476009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&lt;style&gt;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 {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-size: 50pt; } 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&lt;/style&gt;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200" y="5461856"/>
            <a:ext cx="890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"stylesheet"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"text/</a:t>
            </a:r>
            <a:r>
              <a:rPr lang="en-US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"helloworld.css"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58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Selektoren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Selektoren</a:t>
            </a:r>
            <a:r>
              <a:rPr lang="de-CH" dirty="0"/>
              <a:t> erlauben es im CSS Elemente aus einem HTML Dokument selektiv zu manipulieren.</a:t>
            </a:r>
          </a:p>
          <a:p>
            <a:r>
              <a:rPr lang="de-CH" dirty="0"/>
              <a:t>Elemente können auf 3 Arten selektiert werden:</a:t>
            </a:r>
          </a:p>
          <a:p>
            <a:pPr lvl="1" fontAlgn="ctr"/>
            <a:r>
              <a:rPr lang="de-CH" dirty="0">
                <a:hlinkClick r:id="rId2"/>
              </a:rPr>
              <a:t>Element </a:t>
            </a:r>
            <a:r>
              <a:rPr lang="de-CH" dirty="0" err="1">
                <a:hlinkClick r:id="rId2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3"/>
              </a:rPr>
              <a:t>ID </a:t>
            </a:r>
            <a:r>
              <a:rPr lang="de-CH" dirty="0" err="1">
                <a:hlinkClick r:id="rId3"/>
              </a:rPr>
              <a:t>Selektor</a:t>
            </a:r>
            <a:endParaRPr lang="de-CH" dirty="0"/>
          </a:p>
          <a:p>
            <a:pPr lvl="1" fontAlgn="ctr"/>
            <a:r>
              <a:rPr lang="de-CH" dirty="0">
                <a:hlinkClick r:id="rId4"/>
              </a:rPr>
              <a:t>Klassen </a:t>
            </a:r>
            <a:r>
              <a:rPr lang="de-CH" dirty="0" err="1">
                <a:hlinkClick r:id="rId4"/>
              </a:rPr>
              <a:t>Selektor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4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Breitbild</PresentationFormat>
  <Paragraphs>85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Batang</vt:lpstr>
      <vt:lpstr>Arial</vt:lpstr>
      <vt:lpstr>Calibri</vt:lpstr>
      <vt:lpstr>Calibri Light</vt:lpstr>
      <vt:lpstr>Courier New</vt:lpstr>
      <vt:lpstr>Office Theme</vt:lpstr>
      <vt:lpstr>CSS</vt:lpstr>
      <vt:lpstr>PowerPoint-Präsentation</vt:lpstr>
      <vt:lpstr>PowerPoint-Präsentation</vt:lpstr>
      <vt:lpstr>PowerPoint-Präsentation</vt:lpstr>
      <vt:lpstr>PowerPoint-Präsentation</vt:lpstr>
      <vt:lpstr>CSS wurde erfunden u</vt:lpstr>
      <vt:lpstr>Syntax</vt:lpstr>
      <vt:lpstr>Einbindung in HTML</vt:lpstr>
      <vt:lpstr>Selektoren</vt:lpstr>
      <vt:lpstr>Selektieren auf Element</vt:lpstr>
      <vt:lpstr>Selektieren auf ID</vt:lpstr>
      <vt:lpstr>Selektieren auf Klasse</vt:lpstr>
      <vt:lpstr>Gruppierung der Selektoren</vt:lpstr>
      <vt:lpstr>Vererbung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Joos Patrick</dc:creator>
  <cp:lastModifiedBy>Joos Patrick</cp:lastModifiedBy>
  <cp:revision>13</cp:revision>
  <dcterms:created xsi:type="dcterms:W3CDTF">2015-03-15T18:47:52Z</dcterms:created>
  <dcterms:modified xsi:type="dcterms:W3CDTF">2015-03-15T22:37:05Z</dcterms:modified>
</cp:coreProperties>
</file>