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2"/>
  </p:sldMasterIdLst>
  <p:notesMasterIdLst>
    <p:notesMasterId r:id="rId15"/>
  </p:notesMasterIdLst>
  <p:sldIdLst>
    <p:sldId id="256" r:id="rId3"/>
    <p:sldId id="272" r:id="rId4"/>
    <p:sldId id="257" r:id="rId5"/>
    <p:sldId id="271" r:id="rId6"/>
    <p:sldId id="264" r:id="rId7"/>
    <p:sldId id="268" r:id="rId8"/>
    <p:sldId id="261" r:id="rId9"/>
    <p:sldId id="269" r:id="rId10"/>
    <p:sldId id="274" r:id="rId11"/>
    <p:sldId id="262" r:id="rId12"/>
    <p:sldId id="266" r:id="rId13"/>
    <p:sldId id="273" r:id="rId14"/>
  </p:sldIdLst>
  <p:sldSz cx="9144000" cy="6858000" type="screen4x3"/>
  <p:notesSz cx="6997700" cy="9283700"/>
  <p:custShowLst>
    <p:custShow name="Произвольный показ 1" id="0">
      <p:sldLst>
        <p:sld r:id="rId3"/>
        <p:sld r:id="rId4"/>
        <p:sld r:id="rId5"/>
      </p:sldLst>
    </p:custShow>
    <p:custShow name="Произвольный показ 2" id="1">
      <p:sldLst/>
    </p:custShow>
    <p:custShow name="Произвольный показ 3" id="2">
      <p:sldLst>
        <p:sld r:id="rId6"/>
        <p:sld r:id="rId7"/>
        <p:sld r:id="rId8"/>
        <p:sld r:id="rId9"/>
      </p:sldLst>
    </p:custShow>
    <p:custShow name="Произвольный показ 4" id="3">
      <p:sldLst>
        <p:sld r:id="rId10"/>
        <p:sld r:id="rId12"/>
      </p:sldLst>
    </p:custShow>
    <p:custShow name="Произвольный показ 5" id="4">
      <p:sldLst>
        <p:sld r:id="rId13"/>
      </p:sldLst>
    </p:custShow>
    <p:custShow name="Произвольный показ 6" id="5">
      <p:sldLst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2DF4B68-6D87-4799-9E73-83ADE6436FD5}">
          <p14:sldIdLst>
            <p14:sldId id="256"/>
            <p14:sldId id="272"/>
            <p14:sldId id="257"/>
            <p14:sldId id="271"/>
            <p14:sldId id="264"/>
            <p14:sldId id="268"/>
            <p14:sldId id="261"/>
            <p14:sldId id="269"/>
            <p14:sldId id="274"/>
            <p14:sldId id="262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FFFF00"/>
    <a:srgbClr val="B2B2B2"/>
    <a:srgbClr val="A07096"/>
    <a:srgbClr val="CC66FF"/>
    <a:srgbClr val="9966FF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434" autoAdjust="0"/>
  </p:normalViewPr>
  <p:slideViewPr>
    <p:cSldViewPr>
      <p:cViewPr varScale="1">
        <p:scale>
          <a:sx n="116" d="100"/>
          <a:sy n="11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ru-RU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ru-RU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ru-RU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9" tIns="46516" rIns="93029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8DD6DFC8-03A7-4C7A-AE5F-4DC27FEA687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9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C5EC9-8367-46E7-AB10-8C9715013B26}" type="slidenum">
              <a:rPr lang="ru-RU"/>
              <a:pPr/>
              <a:t>1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Щелкните для добавления заметок</a:t>
            </a:r>
          </a:p>
        </p:txBody>
      </p:sp>
    </p:spTree>
    <p:extLst>
      <p:ext uri="{BB962C8B-B14F-4D97-AF65-F5344CB8AC3E}">
        <p14:creationId xmlns:p14="http://schemas.microsoft.com/office/powerpoint/2010/main" val="113834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7399D-121C-4CE9-9142-7C7F79B21944}" type="slidenum">
              <a:rPr lang="ru-RU"/>
              <a:pPr/>
              <a:t>3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ru-RU"/>
              <a:t>Чем полезна эта презентация для аудитории: предмет презентации больше заинтересует обучающихся, если они будут знать, почему он так важен для них.</a:t>
            </a:r>
          </a:p>
          <a:p>
            <a:pPr lvl="1">
              <a:buFontTx/>
              <a:buChar char="•"/>
            </a:pPr>
            <a:r>
              <a:rPr lang="ru-RU"/>
              <a:t>Уровень компетенции ведущего презентации в данной области: кратко опишите свой опыт работы в этой сфере и уровень своей квалификации как преподавателя.</a:t>
            </a:r>
          </a:p>
        </p:txBody>
      </p:sp>
    </p:spTree>
    <p:extLst>
      <p:ext uri="{BB962C8B-B14F-4D97-AF65-F5344CB8AC3E}">
        <p14:creationId xmlns:p14="http://schemas.microsoft.com/office/powerpoint/2010/main" val="30723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8A4FF10E-0E9B-4210-A0B3-63A5B730926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9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6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17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12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8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879C88CB-9441-4652-965C-671DA3B06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0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9ACAEEA-18F5-4934-9CC1-56D3DA296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95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C0D0EA7-5FBF-4162-AA41-6ADCD1BBED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3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800EBBA-7A24-4ED5-B0E7-05FEAB3F29A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1D0BE56-0118-4B6E-874E-16C41A94DD5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1C0641D-58E5-413B-AF46-A911BE692CA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65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69A928D3-535F-435E-9CEF-C9C5485036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3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A224E5BB-8029-460F-9C89-1C27956ED89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C715D84-057D-4802-A32F-0BEB308E71E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FDBA21-B14B-4F7D-B782-887F4B1CBD2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7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EB49C181-0010-463B-9D75-6FA599F7773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6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052736"/>
            <a:ext cx="7704856" cy="1944216"/>
          </a:xfrm>
        </p:spPr>
        <p:txBody>
          <a:bodyPr/>
          <a:lstStyle/>
          <a:p>
            <a:r>
              <a:rPr lang="ru-RU" sz="4400" dirty="0" smtClean="0"/>
              <a:t>Противопожарная безопасность в кабинете с ПЭВМ </a:t>
            </a:r>
            <a:endParaRPr lang="ru-RU" sz="4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924944"/>
            <a:ext cx="2808312" cy="300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570803"/>
            <a:ext cx="7543800" cy="1295400"/>
          </a:xfrm>
        </p:spPr>
        <p:txBody>
          <a:bodyPr/>
          <a:lstStyle/>
          <a:p>
            <a:r>
              <a:rPr lang="ru-RU" dirty="0"/>
              <a:t>Правила </a:t>
            </a:r>
            <a:br>
              <a:rPr lang="ru-RU" dirty="0"/>
            </a:br>
            <a:r>
              <a:rPr lang="ru-RU" dirty="0"/>
              <a:t>пожарной безопасности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348880"/>
            <a:ext cx="7831584" cy="522922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b="1" dirty="0" smtClean="0">
                <a:solidFill>
                  <a:schemeClr val="tx2"/>
                </a:solidFill>
              </a:rPr>
              <a:t>  В </a:t>
            </a:r>
            <a:r>
              <a:rPr lang="ru-RU" b="1" dirty="0">
                <a:solidFill>
                  <a:schemeClr val="tx2"/>
                </a:solidFill>
              </a:rPr>
              <a:t>НЕШТАТНЫХ СИТУАЦИЯХ</a:t>
            </a:r>
            <a:r>
              <a:rPr lang="ru-RU" b="1" dirty="0" smtClean="0">
                <a:solidFill>
                  <a:schemeClr val="tx2"/>
                </a:solidFill>
              </a:rPr>
              <a:t>:</a:t>
            </a:r>
            <a:endParaRPr lang="ru-RU" sz="16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ru-RU" sz="1400" dirty="0" smtClean="0"/>
              <a:t>В </a:t>
            </a:r>
            <a:r>
              <a:rPr lang="ru-RU" sz="1400" dirty="0"/>
              <a:t>нештатных ситуациях, при нагревании устройств,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400" dirty="0"/>
              <a:t>появлении постороннего запаха, звука необходимо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400" dirty="0"/>
              <a:t>немедленно поставить в известность преподавателя и 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400" dirty="0"/>
              <a:t>случае необходимости организованно покинуть помещение.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ru-RU" sz="1400" dirty="0" smtClean="0"/>
              <a:t>Меры </a:t>
            </a:r>
            <a:r>
              <a:rPr lang="ru-RU" sz="1400" dirty="0"/>
              <a:t>по ликвидации ситуации (отключать напряжение,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400" dirty="0"/>
              <a:t>вызывать пожарную команду по телефону 01) должно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1400" dirty="0"/>
              <a:t>принимать лицо, </a:t>
            </a:r>
            <a:r>
              <a:rPr lang="ru-RU" sz="1400" dirty="0" smtClean="0"/>
              <a:t>ответственное </a:t>
            </a:r>
            <a:r>
              <a:rPr lang="ru-RU" sz="1400" dirty="0"/>
              <a:t>за пожарную </a:t>
            </a:r>
            <a:r>
              <a:rPr lang="ru-RU" sz="1400" dirty="0" smtClean="0"/>
              <a:t>безопасность.</a:t>
            </a:r>
          </a:p>
          <a:p>
            <a:pPr marL="0" indent="0">
              <a:lnSpc>
                <a:spcPct val="80000"/>
              </a:lnSpc>
              <a:buNone/>
            </a:pPr>
            <a:endParaRPr lang="ru-RU" sz="1400" dirty="0"/>
          </a:p>
          <a:p>
            <a:pPr marL="0" indent="0">
              <a:lnSpc>
                <a:spcPct val="80000"/>
              </a:lnSpc>
              <a:buNone/>
            </a:pPr>
            <a:r>
              <a:rPr lang="ru-RU" b="1" dirty="0" smtClean="0">
                <a:solidFill>
                  <a:schemeClr val="tx2"/>
                </a:solidFill>
              </a:rPr>
              <a:t>   КАТЕГОРИЧЕСКИ </a:t>
            </a:r>
            <a:r>
              <a:rPr lang="ru-RU" b="1" dirty="0">
                <a:solidFill>
                  <a:schemeClr val="tx2"/>
                </a:solidFill>
              </a:rPr>
              <a:t>ЗАПРЕЩАЕТСЯ</a:t>
            </a:r>
            <a:r>
              <a:rPr lang="ru-RU" b="1" dirty="0" smtClean="0">
                <a:solidFill>
                  <a:schemeClr val="tx2"/>
                </a:solidFill>
              </a:rPr>
              <a:t>:</a:t>
            </a:r>
            <a:endParaRPr lang="ru-RU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ru-RU" sz="1400" dirty="0" smtClean="0"/>
              <a:t>Курить </a:t>
            </a:r>
            <a:r>
              <a:rPr lang="ru-RU" sz="1400" dirty="0"/>
              <a:t>в помещении;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ru-RU" sz="1400" dirty="0" smtClean="0"/>
              <a:t>Пользоваться </a:t>
            </a:r>
            <a:r>
              <a:rPr lang="ru-RU" sz="1400" dirty="0"/>
              <a:t>зажигалкой;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ru-RU" sz="1400" dirty="0" smtClean="0"/>
              <a:t>Вешать </a:t>
            </a:r>
            <a:r>
              <a:rPr lang="ru-RU" sz="1400" dirty="0"/>
              <a:t>одежду и класть горючие предметы на </a:t>
            </a:r>
            <a:r>
              <a:rPr lang="ru-RU" sz="1400" dirty="0" smtClean="0"/>
              <a:t>электрощиты, электропроводку </a:t>
            </a:r>
            <a:r>
              <a:rPr lang="ru-RU" sz="1400" dirty="0"/>
              <a:t>и другое электрооборудование.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53136"/>
            <a:ext cx="2376263" cy="2037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63621"/>
            <a:ext cx="7543800" cy="1295400"/>
          </a:xfrm>
        </p:spPr>
        <p:txBody>
          <a:bodyPr/>
          <a:lstStyle/>
          <a:p>
            <a:r>
              <a:rPr lang="ru-RU" sz="4400" dirty="0"/>
              <a:t>З</a:t>
            </a:r>
            <a:r>
              <a:rPr lang="ru-RU" sz="4400" dirty="0" smtClean="0"/>
              <a:t>аключение</a:t>
            </a:r>
            <a:endParaRPr lang="ru-RU" sz="4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76871"/>
            <a:ext cx="8784976" cy="4482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 smtClean="0">
                <a:solidFill>
                  <a:schemeClr val="tx2"/>
                </a:solidFill>
              </a:rPr>
              <a:t>В компьютерном классе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</a:t>
            </a:r>
            <a:r>
              <a:rPr lang="ru-RU" sz="1600" dirty="0" smtClean="0"/>
              <a:t>Разрешается</a:t>
            </a:r>
            <a:r>
              <a:rPr lang="ru-RU" sz="1600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быть </a:t>
            </a:r>
            <a:r>
              <a:rPr lang="ru-RU" sz="1600" dirty="0"/>
              <a:t>внимательным, дисциплинированным, осторожным, точно выполнять указания преподавателя;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следить за исправностью аппаратуры и немедленно прекращайте работу при появлении необычного звука или самопроизвольного отключения аппаратуры. </a:t>
            </a:r>
          </a:p>
          <a:p>
            <a:pPr marL="0" indent="0">
              <a:buNone/>
            </a:pPr>
            <a:r>
              <a:rPr lang="ru-RU" sz="1600" dirty="0" smtClean="0"/>
              <a:t>     Запрещается</a:t>
            </a:r>
            <a:r>
              <a:rPr lang="ru-RU" sz="1600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прикасаться руками к дисплеям, трогать провода;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включать компьютер без разрешения преподавателя;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без надобности не перемещаться по классу;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/>
              <a:t>избегать резких движений. </a:t>
            </a:r>
          </a:p>
          <a:p>
            <a:pPr marL="0" indent="0">
              <a:buNone/>
            </a:pP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402046"/>
            <a:ext cx="2339752" cy="2339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268760"/>
            <a:ext cx="8964488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Спасибо </a:t>
            </a:r>
            <a:endParaRPr lang="ru-RU" sz="104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ru-RU" sz="10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за </a:t>
            </a:r>
            <a:r>
              <a:rPr lang="ru-RU" sz="10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123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543800" cy="1295400"/>
          </a:xfrm>
        </p:spPr>
        <p:txBody>
          <a:bodyPr/>
          <a:lstStyle/>
          <a:p>
            <a:r>
              <a:rPr lang="ru-RU" sz="5400" dirty="0" smtClean="0"/>
              <a:t>Введение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132856"/>
            <a:ext cx="8174732" cy="37893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     </a:t>
            </a:r>
            <a:r>
              <a:rPr lang="ru-RU" sz="2400" b="1" dirty="0" smtClean="0"/>
              <a:t>Почему </a:t>
            </a:r>
            <a:r>
              <a:rPr lang="ru-RU" sz="2400" b="1" dirty="0"/>
              <a:t>актуален вопрос о технике безопасности в компьютерном классе?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Потому </a:t>
            </a:r>
            <a:r>
              <a:rPr lang="ru-RU" sz="2000" dirty="0"/>
              <a:t>что к работе в кабинете информатики допускаются школьники, прошедшие инструктаж по технике безопасности, соблюдающие указания преподавателя, расписавшиеся в журнале регистрации инструктажа. </a:t>
            </a:r>
            <a:endParaRPr lang="ru-RU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Необходимо </a:t>
            </a:r>
            <a:r>
              <a:rPr lang="ru-RU" sz="2000" dirty="0"/>
              <a:t>неукоснительно соблюдать правила по технике безопасности. Нарушение этих правил может привести к поражению электрическим током, вызвать возгорание. </a:t>
            </a:r>
            <a:br>
              <a:rPr lang="ru-RU" sz="2000" dirty="0"/>
            </a:br>
            <a:r>
              <a:rPr lang="ru-RU" sz="2000" dirty="0"/>
              <a:t>При эксплуатации необходимо остерегаться: </a:t>
            </a:r>
            <a:br>
              <a:rPr lang="ru-RU" sz="2000" dirty="0"/>
            </a:br>
            <a:r>
              <a:rPr lang="ru-RU" sz="2000" dirty="0"/>
              <a:t>поражения электрическим током; </a:t>
            </a:r>
            <a:br>
              <a:rPr lang="ru-RU" sz="2000" dirty="0"/>
            </a:br>
            <a:r>
              <a:rPr lang="ru-RU" sz="2000" dirty="0"/>
              <a:t>механических повреждений, травм.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581128"/>
            <a:ext cx="2419551" cy="20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3192" y="476672"/>
            <a:ext cx="7776864" cy="1295400"/>
          </a:xfrm>
        </p:spPr>
        <p:txBody>
          <a:bodyPr/>
          <a:lstStyle/>
          <a:p>
            <a:r>
              <a:rPr lang="ru-RU" sz="5200" dirty="0" smtClean="0"/>
              <a:t>Темы для обсуждения</a:t>
            </a:r>
            <a:endParaRPr lang="ru-RU" sz="5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36824" y="2204864"/>
            <a:ext cx="8229600" cy="44116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3600" dirty="0" smtClean="0">
                <a:hlinkClick r:id="" action="ppaction://customshow?id=2&amp;return=true"/>
              </a:rPr>
              <a:t>Правила </a:t>
            </a:r>
            <a:r>
              <a:rPr lang="ru-RU" sz="3600" dirty="0" smtClean="0">
                <a:hlinkClick r:id="" action="ppaction://customshow?id=2&amp;return=true"/>
              </a:rPr>
              <a:t>электробезопасности.</a:t>
            </a:r>
            <a:endParaRPr lang="ru-RU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3600" dirty="0" smtClean="0">
                <a:hlinkClick r:id="" action="ppaction://customshow?id=3&amp;return=true"/>
              </a:rPr>
              <a:t>Правила пожарной безопасности.</a:t>
            </a:r>
            <a:endParaRPr lang="ru-RU" sz="36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3600" dirty="0" smtClean="0">
                <a:hlinkClick r:id="" action="ppaction://customshow?id=4&amp;return=true"/>
              </a:rPr>
              <a:t>Заключение.</a:t>
            </a:r>
            <a:endParaRPr lang="ru-RU" sz="3600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323219"/>
            <a:ext cx="4330824" cy="2500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643192" cy="1295400"/>
          </a:xfrm>
        </p:spPr>
        <p:txBody>
          <a:bodyPr/>
          <a:lstStyle/>
          <a:p>
            <a:r>
              <a:rPr lang="ru-RU" sz="3800" dirty="0" smtClean="0"/>
              <a:t>Правила электробезопасности</a:t>
            </a:r>
            <a:endParaRPr lang="ru-RU" sz="38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23528" y="2132856"/>
            <a:ext cx="8712968" cy="4950097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Строго запрещается</a:t>
            </a:r>
            <a:r>
              <a:rPr lang="ru-RU" sz="3600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 smtClean="0"/>
              <a:t>работать </a:t>
            </a:r>
            <a:r>
              <a:rPr lang="ru-RU" sz="2000" dirty="0"/>
              <a:t>влажными и грязными руками;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заходить в рабочую зону (за компьютеры);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трогать разъемы соединительных кабелей;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прикасаться к питающим проводам и устройствам заземления;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прикасаться к экрану и к тыльной стороне монитора, клавиатуры;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включать и отключать аппаратуру </a:t>
            </a:r>
            <a:r>
              <a:rPr lang="ru-RU" sz="2000" dirty="0" smtClean="0"/>
              <a:t>без </a:t>
            </a:r>
            <a:r>
              <a:rPr lang="ru-RU" sz="2000" dirty="0"/>
              <a:t>указания преподавателя;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/>
              <a:t>самостоятельно устранять </a:t>
            </a:r>
            <a:r>
              <a:rPr lang="ru-RU" sz="2000" dirty="0" smtClean="0"/>
              <a:t>неисправности в </a:t>
            </a:r>
            <a:r>
              <a:rPr lang="ru-RU" sz="2000" dirty="0"/>
              <a:t>работе </a:t>
            </a:r>
            <a:r>
              <a:rPr lang="ru-RU" sz="2000" dirty="0" smtClean="0"/>
              <a:t>аппаратуры.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3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643192" cy="1295400"/>
          </a:xfrm>
        </p:spPr>
        <p:txBody>
          <a:bodyPr/>
          <a:lstStyle/>
          <a:p>
            <a:r>
              <a:rPr lang="ru-RU" sz="3800" dirty="0" smtClean="0"/>
              <a:t>Правила и нормы</a:t>
            </a:r>
            <a:endParaRPr lang="ru-RU" sz="38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204864"/>
            <a:ext cx="9144000" cy="53019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Рабочие места с </a:t>
            </a:r>
            <a:r>
              <a:rPr lang="ru-RU" sz="1400" dirty="0" smtClean="0"/>
              <a:t>компьютерами по </a:t>
            </a:r>
            <a:r>
              <a:rPr lang="ru-RU" sz="1400" dirty="0"/>
              <a:t>отношению к световым проемам должны располагаться так, чтобы естественный свет падал сбоку, преимущественно слева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 smtClean="0"/>
              <a:t>Помещения </a:t>
            </a:r>
            <a:r>
              <a:rPr lang="ru-RU" sz="1400" dirty="0"/>
              <a:t>для занятий с использованием </a:t>
            </a:r>
            <a:r>
              <a:rPr lang="ru-RU" sz="1400" dirty="0" smtClean="0"/>
              <a:t>компьютеров в </a:t>
            </a:r>
            <a:r>
              <a:rPr lang="ru-RU" sz="1400" dirty="0"/>
              <a:t>средних и высших учебных заведениях должны быть оборудованы одноместными столами, предназначенными для работы на </a:t>
            </a:r>
            <a:r>
              <a:rPr lang="ru-RU" sz="1400" dirty="0" smtClean="0"/>
              <a:t>компьютерах.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Оконные проемы в помещениях использования </a:t>
            </a:r>
            <a:r>
              <a:rPr lang="ru-RU" sz="1400" dirty="0" smtClean="0"/>
              <a:t>компьютеров должны </a:t>
            </a:r>
            <a:r>
              <a:rPr lang="ru-RU" sz="1400" dirty="0"/>
              <a:t>быть оборудованы регулируемыми устройствами типа: </a:t>
            </a:r>
            <a:r>
              <a:rPr lang="ru-RU" sz="1400" dirty="0" smtClean="0"/>
              <a:t>жалюзи</a:t>
            </a:r>
            <a:r>
              <a:rPr lang="ru-RU" sz="1400" dirty="0"/>
              <a:t> </a:t>
            </a:r>
            <a:r>
              <a:rPr lang="ru-RU" sz="1400" dirty="0" smtClean="0"/>
              <a:t>или занавесей.</a:t>
            </a:r>
            <a:endParaRPr lang="ru-RU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Естественное освещение должно осуществляться через светопроемы, ориентированные преимущественно на север и </a:t>
            </a:r>
            <a:r>
              <a:rPr lang="ru-RU" sz="1400" dirty="0" smtClean="0"/>
              <a:t>северо-восток.</a:t>
            </a:r>
            <a:endParaRPr lang="ru-RU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Искусственное освещение в помещениях эксплуатации </a:t>
            </a:r>
            <a:r>
              <a:rPr lang="ru-RU" sz="1400" dirty="0" smtClean="0"/>
              <a:t>компьютеров должно </a:t>
            </a:r>
            <a:r>
              <a:rPr lang="ru-RU" sz="1400" dirty="0"/>
              <a:t>осуществляться системой общего равномерного освещения.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 smtClean="0"/>
              <a:t>Работа </a:t>
            </a:r>
            <a:r>
              <a:rPr lang="ru-RU" sz="1400" dirty="0"/>
              <a:t>на </a:t>
            </a:r>
            <a:r>
              <a:rPr lang="ru-RU" sz="1400" dirty="0" smtClean="0"/>
              <a:t>компьютерах должна </a:t>
            </a:r>
            <a:r>
              <a:rPr lang="ru-RU" sz="1400" dirty="0"/>
              <a:t>проводиться в индивидуальном ритме и темпе</a:t>
            </a:r>
            <a:r>
              <a:rPr lang="ru-RU" sz="1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400" dirty="0"/>
              <a:t>Для учащихся X-XI классов по основам информатики и вычислительной техники должно быть не более </a:t>
            </a:r>
            <a:r>
              <a:rPr lang="ru-RU" sz="1400" dirty="0" smtClean="0"/>
              <a:t>2-х </a:t>
            </a:r>
            <a:r>
              <a:rPr lang="ru-RU" sz="1400" dirty="0"/>
              <a:t>уроков в неделю, а для остальных классов - 1 </a:t>
            </a:r>
            <a:r>
              <a:rPr lang="ru-RU" sz="1400" dirty="0" smtClean="0"/>
              <a:t>урок </a:t>
            </a:r>
            <a:r>
              <a:rPr lang="ru-RU" sz="1400" dirty="0"/>
              <a:t>в </a:t>
            </a:r>
            <a:r>
              <a:rPr lang="ru-RU" sz="1400" dirty="0" smtClean="0"/>
              <a:t>неделю.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20688"/>
            <a:ext cx="7543800" cy="12954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Допустимые значения параметров неионизирующих электромагнитных излучений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92959"/>
              </p:ext>
            </p:extLst>
          </p:nvPr>
        </p:nvGraphicFramePr>
        <p:xfrm>
          <a:off x="107504" y="2204862"/>
          <a:ext cx="8928992" cy="4536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33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129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Наименование параметров до 01.01.1997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Допустимое значение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Напряженность электромагнитного поля по электрической составляющей на расстоянии 50 см от поверхности видеомонитора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10 В/м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Напряженность электромагнитного поля по магнитной составляющей на расстоянии 50 см от поверхности видеомонитора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0,3 А/м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68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Напряженность электростатического поля не должна превышать: - для взрослых пользователей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20 </a:t>
                      </a:r>
                      <a:r>
                        <a:rPr lang="ru-RU" sz="900" dirty="0" err="1" smtClean="0"/>
                        <a:t>кВ</a:t>
                      </a:r>
                      <a:r>
                        <a:rPr lang="ru-RU" sz="900" dirty="0" smtClean="0"/>
                        <a:t>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341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- для детей дошкольных учреждений и учащихся средних специальных и высших учебных заведений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15 </a:t>
                      </a:r>
                      <a:r>
                        <a:rPr lang="ru-RU" sz="900" dirty="0" err="1" smtClean="0"/>
                        <a:t>кВ</a:t>
                      </a:r>
                      <a:r>
                        <a:rPr lang="ru-RU" sz="900" dirty="0" smtClean="0"/>
                        <a:t>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29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/>
                        <a:t>Наименование параметров с 01.01.1997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Допустимое значение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2081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Напряженность электромагнитного поля на расстоянии 50 см вокруг ВДТ по электрической составляющей должна быть не более:</a:t>
                      </a:r>
                    </a:p>
                    <a:p>
                      <a:r>
                        <a:rPr lang="ru-RU" sz="900" dirty="0" smtClean="0"/>
                        <a:t> - в диапазоне частот 5 Гц - 2 кГц;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25 В/м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214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- в диапазоне частот 2 - 400 кГц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2,5 В/м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2081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Плотность магнитного потока должна быть не более:</a:t>
                      </a:r>
                    </a:p>
                    <a:p>
                      <a:r>
                        <a:rPr lang="ru-RU" sz="900" dirty="0" smtClean="0"/>
                        <a:t> </a:t>
                      </a:r>
                    </a:p>
                    <a:p>
                      <a:r>
                        <a:rPr lang="ru-RU" sz="900" dirty="0" smtClean="0"/>
                        <a:t>- в диапазоне частот 5 Гц - 2 кГц;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250 </a:t>
                      </a:r>
                      <a:r>
                        <a:rPr lang="ru-RU" sz="900" dirty="0" err="1" smtClean="0"/>
                        <a:t>нТл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214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- в диапазоне частот 2 - 400 кГц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25 </a:t>
                      </a:r>
                      <a:r>
                        <a:rPr lang="ru-RU" sz="900" dirty="0" err="1" smtClean="0"/>
                        <a:t>нТл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214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Поверхностный электростатический потенциал не должен превышать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500 В</a:t>
                      </a:r>
                      <a:endParaRPr lang="ru-RU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7543800" cy="1295400"/>
          </a:xfrm>
        </p:spPr>
        <p:txBody>
          <a:bodyPr/>
          <a:lstStyle/>
          <a:p>
            <a:r>
              <a:rPr lang="ru-RU" sz="2400" dirty="0"/>
              <a:t>Оптимальные параметры микроклимата во всех типах учебных и дошкольных помещений с использованием ПЭВМ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34874"/>
              </p:ext>
            </p:extLst>
          </p:nvPr>
        </p:nvGraphicFramePr>
        <p:xfrm>
          <a:off x="133301" y="2516756"/>
          <a:ext cx="8856985" cy="1440161"/>
        </p:xfrm>
        <a:graphic>
          <a:graphicData uri="http://schemas.openxmlformats.org/drawingml/2006/table">
            <a:tbl>
              <a:tblPr firstRow="1" firstCol="1" bandRow="1"/>
              <a:tblGrid>
                <a:gridCol w="2214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7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Температура,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Относительная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влажность,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Абсолютная влажность, %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движения воздуха, м/с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0,1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0,1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 0,1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301" y="4155048"/>
            <a:ext cx="781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tx2"/>
                </a:solidFill>
              </a:rPr>
              <a:t>Визуальные параметры ВДТ, контролируемые на рабочих местах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21526"/>
              </p:ext>
            </p:extLst>
          </p:nvPr>
        </p:nvGraphicFramePr>
        <p:xfrm>
          <a:off x="133301" y="4684135"/>
          <a:ext cx="8928991" cy="1988838"/>
        </p:xfrm>
        <a:graphic>
          <a:graphicData uri="http://schemas.openxmlformats.org/drawingml/2006/table">
            <a:tbl>
              <a:tblPr firstRow="1" firstCol="1" bandRow="1"/>
              <a:tblGrid>
                <a:gridCol w="50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0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1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Допустимые значения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22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Яркость белого поля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менее 35 кд/кв.м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22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Неравномерность яркости рабочего поля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 ± 20%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22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Контрастность (для монохромного режима)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3:1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2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Временная нестабильность изображения (мелькание)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должна фиксироваться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44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Пространственная нестабильность изображения (дрожание)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 более 2*10L</a:t>
                      </a:r>
                      <a:r>
                        <a:rPr lang="ru-RU" sz="1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-4L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где L - расстояние наблюдения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20688"/>
            <a:ext cx="7803796" cy="1295400"/>
          </a:xfrm>
        </p:spPr>
        <p:txBody>
          <a:bodyPr/>
          <a:lstStyle/>
          <a:p>
            <a:r>
              <a:rPr lang="ru-RU" sz="4000" dirty="0" smtClean="0"/>
              <a:t>Правила </a:t>
            </a:r>
            <a:br>
              <a:rPr lang="ru-RU" sz="4000" dirty="0" smtClean="0"/>
            </a:br>
            <a:r>
              <a:rPr lang="ru-RU" sz="4000" dirty="0" smtClean="0"/>
              <a:t>пожарной безопасности</a:t>
            </a:r>
            <a:endParaRPr lang="ru-RU" sz="40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2276872"/>
            <a:ext cx="8712968" cy="5184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>
                <a:solidFill>
                  <a:schemeClr val="tx2"/>
                </a:solidFill>
              </a:rPr>
              <a:t>     ВО </a:t>
            </a:r>
            <a:r>
              <a:rPr lang="ru-RU" sz="1600" b="1" dirty="0">
                <a:solidFill>
                  <a:schemeClr val="tx2"/>
                </a:solidFill>
              </a:rPr>
              <a:t>ИЗБЕЖАНИЕ ПОЖАРА НЕОБХОДИМО </a:t>
            </a:r>
            <a:r>
              <a:rPr lang="ru-RU" sz="1600" b="1" dirty="0" smtClean="0">
                <a:solidFill>
                  <a:schemeClr val="tx2"/>
                </a:solidFill>
              </a:rPr>
              <a:t>СТРОГО СОБЛЮДАТЬ </a:t>
            </a:r>
            <a:r>
              <a:rPr lang="ru-RU" sz="1600" b="1" dirty="0">
                <a:solidFill>
                  <a:schemeClr val="tx2"/>
                </a:solidFill>
              </a:rPr>
              <a:t>СЛЕДУЮЩИЕ ТРЕБОВАНИЯ</a:t>
            </a:r>
            <a:r>
              <a:rPr lang="ru-RU" sz="1600" b="1" dirty="0" smtClean="0">
                <a:solidFill>
                  <a:schemeClr val="tx2"/>
                </a:solidFill>
              </a:rPr>
              <a:t>:</a:t>
            </a:r>
            <a:endParaRPr lang="ru-RU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постоянно </a:t>
            </a:r>
            <a:r>
              <a:rPr lang="ru-RU" sz="1600" dirty="0"/>
              <a:t>поддерживать порядок в рабочих помещениях;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содержать </a:t>
            </a:r>
            <a:r>
              <a:rPr lang="ru-RU" sz="1600" dirty="0"/>
              <a:t>в чистоте свое рабочее место;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не </a:t>
            </a:r>
            <a:r>
              <a:rPr lang="ru-RU" sz="1600" dirty="0"/>
              <a:t>накапливать ненужных материалов;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не </a:t>
            </a:r>
            <a:r>
              <a:rPr lang="ru-RU" sz="1600" dirty="0"/>
              <a:t>загромождать проходы, выход, коридоры и доступ к</a:t>
            </a:r>
          </a:p>
          <a:p>
            <a:pPr marL="0" indent="0">
              <a:buNone/>
            </a:pPr>
            <a:r>
              <a:rPr lang="ru-RU" sz="1600" dirty="0"/>
              <a:t>средствам пожаротушения;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1600" dirty="0" smtClean="0"/>
              <a:t>ширина </a:t>
            </a:r>
            <a:r>
              <a:rPr lang="ru-RU" sz="1600" dirty="0"/>
              <a:t>минимально допустимых проходов </a:t>
            </a:r>
            <a:r>
              <a:rPr lang="ru-RU" sz="1600" dirty="0" smtClean="0"/>
              <a:t>между оборудованием </a:t>
            </a:r>
            <a:r>
              <a:rPr lang="ru-RU" sz="1600" dirty="0"/>
              <a:t>должна быть не менее 1м</a:t>
            </a:r>
            <a:r>
              <a:rPr lang="ru-RU" sz="1600" dirty="0" smtClean="0"/>
              <a:t>.</a:t>
            </a:r>
          </a:p>
          <a:p>
            <a:pPr marL="0" indent="0" algn="ctr">
              <a:buNone/>
            </a:pPr>
            <a:r>
              <a:rPr lang="ru-RU" sz="1200" b="1" dirty="0" smtClean="0">
                <a:solidFill>
                  <a:srgbClr val="FF0000"/>
                </a:solidFill>
              </a:rPr>
              <a:t>Кабинет </a:t>
            </a:r>
            <a:r>
              <a:rPr lang="ru-RU" sz="1200" b="1" dirty="0">
                <a:solidFill>
                  <a:srgbClr val="FF0000"/>
                </a:solidFill>
              </a:rPr>
              <a:t>информатики должен быть оснащен двумя углекислотными огнетушителями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738" y="4077072"/>
            <a:ext cx="1411262" cy="2757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огнетушителя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204864"/>
            <a:ext cx="5191707" cy="44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32C05F2-3350-4BF9-9C51-8D787A6DF3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623</TotalTime>
  <Words>824</Words>
  <Application>Microsoft Office PowerPoint</Application>
  <PresentationFormat>Экран (4:3)</PresentationFormat>
  <Paragraphs>132</Paragraphs>
  <Slides>12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  <vt:variant>
        <vt:lpstr>Произвольные показы</vt:lpstr>
      </vt:variant>
      <vt:variant>
        <vt:i4>6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Совет директоров</vt:lpstr>
      <vt:lpstr>Противопожарная безопасность в кабинете с ПЭВМ </vt:lpstr>
      <vt:lpstr>Введение</vt:lpstr>
      <vt:lpstr>Темы для обсуждения</vt:lpstr>
      <vt:lpstr>Правила электробезопасности</vt:lpstr>
      <vt:lpstr>Правила и нормы</vt:lpstr>
      <vt:lpstr>Допустимые значения параметров неионизирующих электромагнитных излучений</vt:lpstr>
      <vt:lpstr>Оптимальные параметры микроклимата во всех типах учебных и дошкольных помещений с использованием ПЭВМ</vt:lpstr>
      <vt:lpstr>Правила  пожарной безопасности</vt:lpstr>
      <vt:lpstr>Виды огнетушителя</vt:lpstr>
      <vt:lpstr>Правила  пожарной безопасности</vt:lpstr>
      <vt:lpstr>Заключение</vt:lpstr>
      <vt:lpstr>Презентация PowerPoint</vt:lpstr>
      <vt:lpstr>Произвольный показ 1</vt:lpstr>
      <vt:lpstr>Произвольный показ 2</vt:lpstr>
      <vt:lpstr>Произвольный показ 3</vt:lpstr>
      <vt:lpstr>Произвольный показ 4</vt:lpstr>
      <vt:lpstr>Произвольный показ 5</vt:lpstr>
      <vt:lpstr>Произвольный показ 6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Техника безопасности в компьютерном классе</dc:title>
  <dc:subject/>
  <dc:creator>user</dc:creator>
  <cp:keywords/>
  <dc:description/>
  <cp:lastModifiedBy>User</cp:lastModifiedBy>
  <cp:revision>51</cp:revision>
  <dcterms:created xsi:type="dcterms:W3CDTF">2015-03-14T17:05:26Z</dcterms:created>
  <dcterms:modified xsi:type="dcterms:W3CDTF">2021-11-27T08:07:01Z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TC060888081049</vt:lpwstr>
  </property>
</Properties>
</file>