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6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600" b="1" dirty="0">
                <a:ln>
                  <a:noFill/>
                </a:ln>
                <a:solidFill>
                  <a:srgbClr val="800000"/>
                </a:solidFill>
              </a:rPr>
            </a:br>
            <a:endParaRPr lang="en-US" sz="3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692397" y="1871131"/>
            <a:ext cx="6815670" cy="1320802"/>
          </a:xfrm>
        </p:spPr>
        <p:txBody>
          <a:bodyPr rtlCol="0">
            <a:normAutofit fontScale="2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11200" b="1" dirty="0">
                <a:solidFill>
                  <a:srgbClr val="800000"/>
                </a:solidFill>
              </a:rPr>
              <a:t>Lecture 1</a:t>
            </a:r>
            <a:br>
              <a:rPr lang="en-US" altLang="en-US" sz="11200" b="1" dirty="0">
                <a:solidFill>
                  <a:srgbClr val="800000"/>
                </a:solidFill>
              </a:rPr>
            </a:br>
            <a:r>
              <a:rPr lang="en-US" altLang="en-US" sz="11200" b="1" dirty="0">
                <a:solidFill>
                  <a:srgbClr val="800000"/>
                </a:solidFill>
              </a:rPr>
              <a:t>Functions and Characteristics of </a:t>
            </a:r>
            <a:endParaRPr lang="en-US" altLang="en-US" sz="11200" b="1" dirty="0" smtClean="0">
              <a:solidFill>
                <a:srgbClr val="800000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US" altLang="en-US" sz="11200" b="1" dirty="0" smtClean="0">
                <a:solidFill>
                  <a:srgbClr val="800000"/>
                </a:solidFill>
              </a:rPr>
              <a:t>Operating </a:t>
            </a:r>
            <a:r>
              <a:rPr lang="en-US" altLang="en-US" sz="11200" b="1" dirty="0">
                <a:solidFill>
                  <a:srgbClr val="800000"/>
                </a:solidFill>
              </a:rPr>
              <a:t>Systems</a:t>
            </a:r>
            <a:r>
              <a:rPr lang="en-US" altLang="en-US" sz="7500" b="1" dirty="0">
                <a:solidFill>
                  <a:srgbClr val="800000"/>
                </a:solidFill>
              </a:rPr>
              <a:t/>
            </a:r>
            <a:br>
              <a:rPr lang="en-US" altLang="en-US" sz="7500" b="1" dirty="0">
                <a:solidFill>
                  <a:srgbClr val="800000"/>
                </a:solidFill>
              </a:rPr>
            </a:br>
            <a:endParaRPr lang="en-US" altLang="en-US" sz="7500" b="1" dirty="0" smtClean="0">
              <a:ln>
                <a:noFill/>
              </a:ln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6695" y="4034790"/>
            <a:ext cx="3062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Borko Furht</a:t>
            </a:r>
          </a:p>
          <a:p>
            <a:pPr algn="ctr"/>
            <a:r>
              <a:rPr lang="en-US" sz="2000" b="1" dirty="0" smtClean="0"/>
              <a:t>Florida Atlantic University</a:t>
            </a:r>
            <a:endParaRPr lang="en-US" sz="2000" b="1" dirty="0"/>
          </a:p>
        </p:txBody>
      </p:sp>
      <p:pic>
        <p:nvPicPr>
          <p:cNvPr id="7" name="Picture 5" descr="Build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70538"/>
            <a:ext cx="1706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lou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5514976"/>
            <a:ext cx="179070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59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26" y="4911721"/>
            <a:ext cx="7559748" cy="1212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93" y="2736667"/>
            <a:ext cx="6426200" cy="111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Single User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1088" y="2434856"/>
            <a:ext cx="435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One user at a time – one task at a time.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Example: MS-DOS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74012" y="3851905"/>
            <a:ext cx="1071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Multitasking systems: several jobs are kept in the memory at one time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The CPU is switched among the jobs to increase</a:t>
            </a:r>
            <a:r>
              <a:rPr lang="en-US" sz="2000" dirty="0"/>
              <a:t> </a:t>
            </a:r>
            <a:r>
              <a:rPr lang="en-US" sz="2000" dirty="0" smtClean="0"/>
              <a:t>CPU utilization and decrease the total execution time.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Examples: OS/2, Windows 95, Windows NT</a:t>
            </a:r>
          </a:p>
        </p:txBody>
      </p:sp>
    </p:spTree>
    <p:extLst>
      <p:ext uri="{BB962C8B-B14F-4D97-AF65-F5344CB8AC3E}">
        <p14:creationId xmlns:p14="http://schemas.microsoft.com/office/powerpoint/2010/main" val="88803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Time-Sharing Multiuser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multiprogramming systems.</a:t>
            </a:r>
          </a:p>
          <a:p>
            <a:r>
              <a:rPr lang="en-US" dirty="0" smtClean="0"/>
              <a:t>Allow many users to use a computer system interactively at the same time.</a:t>
            </a:r>
          </a:p>
          <a:p>
            <a:r>
              <a:rPr lang="en-US" dirty="0" smtClean="0"/>
              <a:t>Examples: UNIX, VMS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20" y="4316819"/>
            <a:ext cx="8051358" cy="13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1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Parallel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23828"/>
          </a:xfrm>
        </p:spPr>
        <p:txBody>
          <a:bodyPr>
            <a:noAutofit/>
          </a:bodyPr>
          <a:lstStyle/>
          <a:p>
            <a:r>
              <a:rPr lang="en-US" sz="2800" dirty="0" smtClean="0"/>
              <a:t>Multiprocessor systems with multiple CPUs</a:t>
            </a:r>
          </a:p>
          <a:p>
            <a:r>
              <a:rPr lang="en-US" sz="2800" dirty="0" smtClean="0"/>
              <a:t>Goals: increase the throughput and computational performance</a:t>
            </a:r>
          </a:p>
          <a:p>
            <a:r>
              <a:rPr lang="en-US" sz="2800" dirty="0" smtClean="0"/>
              <a:t>Symmetric multiprocessor model: each processor runs an identical copy of OS. (Example: Encore’s </a:t>
            </a:r>
            <a:r>
              <a:rPr lang="en-US" sz="2800" dirty="0" err="1" smtClean="0"/>
              <a:t>Multimax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Asymmetric multiprocessor model: a master processor controls the system and runs OS. The other processors execute assigned tasks (master-slave)</a:t>
            </a:r>
          </a:p>
        </p:txBody>
      </p:sp>
    </p:spTree>
    <p:extLst>
      <p:ext uri="{BB962C8B-B14F-4D97-AF65-F5344CB8AC3E}">
        <p14:creationId xmlns:p14="http://schemas.microsoft.com/office/powerpoint/2010/main" val="32807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Parallel Systems – Block Diagrams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63" y="2589362"/>
            <a:ext cx="6660021" cy="3474794"/>
          </a:xfrm>
        </p:spPr>
      </p:pic>
    </p:spTree>
    <p:extLst>
      <p:ext uri="{BB962C8B-B14F-4D97-AF65-F5344CB8AC3E}">
        <p14:creationId xmlns:p14="http://schemas.microsoft.com/office/powerpoint/2010/main" val="210345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Distributed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5258"/>
          </a:xfrm>
        </p:spPr>
        <p:txBody>
          <a:bodyPr>
            <a:noAutofit/>
          </a:bodyPr>
          <a:lstStyle/>
          <a:p>
            <a:r>
              <a:rPr lang="en-US" sz="2800" dirty="0" smtClean="0"/>
              <a:t>Multiple processors are not tightly coupled (like in parallel systems) – they do not share memory and clock.</a:t>
            </a:r>
          </a:p>
          <a:p>
            <a:r>
              <a:rPr lang="en-US" sz="2800" dirty="0" smtClean="0"/>
              <a:t>Each processor has its own local memory.</a:t>
            </a:r>
          </a:p>
          <a:p>
            <a:r>
              <a:rPr lang="en-US" sz="2800" dirty="0" smtClean="0"/>
              <a:t>They communicate via high-speed buses or telephone lines (loosely-coupled systems).</a:t>
            </a:r>
          </a:p>
          <a:p>
            <a:r>
              <a:rPr lang="en-US" sz="2800" dirty="0" smtClean="0"/>
              <a:t>The reasons for distributed systems: resource sharing, computation speedup, reliability, communication.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71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Distributed Systems – Block Diagram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1" y="2536199"/>
            <a:ext cx="6240780" cy="3566890"/>
          </a:xfrm>
        </p:spPr>
      </p:pic>
    </p:spTree>
    <p:extLst>
      <p:ext uri="{BB962C8B-B14F-4D97-AF65-F5344CB8AC3E}">
        <p14:creationId xmlns:p14="http://schemas.microsoft.com/office/powerpoint/2010/main" val="213925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Real-Time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Special-purpose operating systems</a:t>
            </a:r>
          </a:p>
          <a:p>
            <a:r>
              <a:rPr lang="en-US" dirty="0" smtClean="0"/>
              <a:t>Rigid time requirements on the operation of a processor</a:t>
            </a:r>
          </a:p>
          <a:p>
            <a:r>
              <a:rPr lang="en-US" dirty="0" smtClean="0"/>
              <a:t>For time-critical applications (industrial, embedded systems, etc.)</a:t>
            </a:r>
          </a:p>
          <a:p>
            <a:r>
              <a:rPr lang="en-US" dirty="0" smtClean="0"/>
              <a:t>Hard real-time systems – all tasks should be completed within the deadline</a:t>
            </a:r>
          </a:p>
          <a:p>
            <a:r>
              <a:rPr lang="en-US" dirty="0" smtClean="0"/>
              <a:t>Soft real-time systems  – critical tasks have priority over other tasks.</a:t>
            </a:r>
          </a:p>
          <a:p>
            <a:r>
              <a:rPr lang="en-US" dirty="0" smtClean="0"/>
              <a:t>Examples: RT Unix, </a:t>
            </a:r>
            <a:r>
              <a:rPr lang="en-US" dirty="0" err="1" smtClean="0"/>
              <a:t>LynxOS</a:t>
            </a:r>
            <a:r>
              <a:rPr lang="en-US" dirty="0" smtClean="0"/>
              <a:t>, VRTX, OS-9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8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OS System Components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Management</a:t>
            </a:r>
          </a:p>
          <a:p>
            <a:r>
              <a:rPr lang="en-US" dirty="0" smtClean="0"/>
              <a:t>Main Memory Management</a:t>
            </a:r>
          </a:p>
          <a:p>
            <a:r>
              <a:rPr lang="en-US" dirty="0" smtClean="0"/>
              <a:t>I/O System Management</a:t>
            </a:r>
          </a:p>
          <a:p>
            <a:r>
              <a:rPr lang="en-US" dirty="0" smtClean="0"/>
              <a:t>File Management</a:t>
            </a:r>
          </a:p>
          <a:p>
            <a:r>
              <a:rPr lang="en-US" dirty="0" smtClean="0"/>
              <a:t>Secondary Storage Management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Protection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OS Services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Program execution</a:t>
            </a:r>
          </a:p>
          <a:p>
            <a:r>
              <a:rPr lang="en-US" dirty="0" smtClean="0"/>
              <a:t>I/O operations</a:t>
            </a:r>
          </a:p>
          <a:p>
            <a:r>
              <a:rPr lang="en-US" dirty="0" smtClean="0"/>
              <a:t>File system manipulation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Error detection</a:t>
            </a:r>
          </a:p>
          <a:p>
            <a:r>
              <a:rPr lang="en-US" dirty="0" smtClean="0"/>
              <a:t>Resource allocation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7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System Calls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interface between a process and the OS</a:t>
            </a:r>
          </a:p>
          <a:p>
            <a:r>
              <a:rPr lang="en-US" dirty="0" smtClean="0"/>
              <a:t>Can be grouped in the five major categories:</a:t>
            </a:r>
          </a:p>
          <a:p>
            <a:pPr lvl="1"/>
            <a:r>
              <a:rPr lang="en-US" dirty="0" smtClean="0"/>
              <a:t>Process control (create process, load, execute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File manipulation (create files, delete, open, read...)</a:t>
            </a:r>
          </a:p>
          <a:p>
            <a:pPr lvl="1"/>
            <a:r>
              <a:rPr lang="is-IS" dirty="0" smtClean="0"/>
              <a:t>Device manipulation (request device, release, read, write...)</a:t>
            </a:r>
          </a:p>
          <a:p>
            <a:pPr lvl="1"/>
            <a:r>
              <a:rPr lang="is-IS" dirty="0" smtClean="0"/>
              <a:t>Information maintenance (get/set time or date, get/set system data)</a:t>
            </a:r>
          </a:p>
          <a:p>
            <a:pPr lvl="1"/>
            <a:r>
              <a:rPr lang="is-IS" dirty="0" smtClean="0"/>
              <a:t>Communications (create/delete communication connection, send/receive messages)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8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teacher knows how to teach, a better teacher knows how to explain, and the best teacher inspires students. </a:t>
            </a:r>
            <a:endParaRPr lang="en-US" dirty="0" smtClean="0"/>
          </a:p>
          <a:p>
            <a:r>
              <a:rPr lang="en-US" dirty="0" smtClean="0"/>
              <a:t>Objective: to be the best teacher.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2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67023" y="5231218"/>
            <a:ext cx="7102548" cy="478465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MAGNETIC TAPES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26021" y="3021782"/>
            <a:ext cx="4037713" cy="414676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SOLID-STATE DISK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5716" y="3722468"/>
            <a:ext cx="4710224" cy="446561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MAGNETIC DISK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1935" y="4455039"/>
            <a:ext cx="5677786" cy="446570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OPTICAL DISK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3144" y="786800"/>
            <a:ext cx="2190307" cy="414680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44680" y="1531081"/>
            <a:ext cx="3157868" cy="42530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42660" y="2285992"/>
            <a:ext cx="3604437" cy="425309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MEMORY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4074" y="1002120"/>
            <a:ext cx="3926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Storage-device hierarchy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5217977" y="1201472"/>
            <a:ext cx="193996" cy="329609"/>
          </a:xfrm>
          <a:prstGeom prst="up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5217977" y="1963472"/>
            <a:ext cx="193996" cy="329609"/>
          </a:xfrm>
          <a:prstGeom prst="up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217977" y="2674828"/>
            <a:ext cx="193996" cy="329609"/>
          </a:xfrm>
          <a:prstGeom prst="up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212757" y="3405633"/>
            <a:ext cx="193996" cy="329609"/>
          </a:xfrm>
          <a:prstGeom prst="up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5212757" y="4144383"/>
            <a:ext cx="193996" cy="329609"/>
          </a:xfrm>
          <a:prstGeom prst="up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212757" y="4901609"/>
            <a:ext cx="193996" cy="329609"/>
          </a:xfrm>
          <a:prstGeom prst="up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635256" y="1210148"/>
            <a:ext cx="170121" cy="31225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635256" y="1955496"/>
            <a:ext cx="170121" cy="31225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635255" y="2716058"/>
            <a:ext cx="170121" cy="31225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635255" y="3429926"/>
            <a:ext cx="170121" cy="31225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635255" y="4169029"/>
            <a:ext cx="170121" cy="31225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5635255" y="4908132"/>
            <a:ext cx="170121" cy="31225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18097"/>
              </p:ext>
            </p:extLst>
          </p:nvPr>
        </p:nvGraphicFramePr>
        <p:xfrm>
          <a:off x="1456661" y="1113224"/>
          <a:ext cx="8910084" cy="499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30320"/>
                <a:gridCol w="1439708"/>
                <a:gridCol w="1485014"/>
                <a:gridCol w="1485014"/>
                <a:gridCol w="1485014"/>
                <a:gridCol w="1485014"/>
              </a:tblGrid>
              <a:tr h="415480"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11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Registers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Main 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memory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Solid state disk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Magnetic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Disk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8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Typical Size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1KB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16MB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64GB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1TB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10TB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47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Implementation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technology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r>
                        <a:rPr lang="en-US" baseline="0" dirty="0" smtClean="0"/>
                        <a:t> memory with multiple ports</a:t>
                      </a:r>
                    </a:p>
                    <a:p>
                      <a:r>
                        <a:rPr lang="en-US" baseline="0" dirty="0" smtClean="0"/>
                        <a:t>CMOS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On-chip or</a:t>
                      </a:r>
                    </a:p>
                    <a:p>
                      <a:r>
                        <a:rPr lang="en-US" dirty="0" smtClean="0"/>
                        <a:t>Off-chip</a:t>
                      </a:r>
                    </a:p>
                    <a:p>
                      <a:r>
                        <a:rPr lang="en-US" dirty="0" smtClean="0"/>
                        <a:t>CMOS SRAM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CMOS SRAM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Magnetic disk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11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Access Time (ns)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0.25-0.5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0.5-25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80-250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50,000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11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Bandwidth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20,000-100,000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5,000-10,000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1,000-5,000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20-150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11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Managed by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8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Backed by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 or tape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92079" y="570736"/>
            <a:ext cx="5444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Performance of various levels of storage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3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Migration of Data from Disk to Register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6125" y="3423684"/>
            <a:ext cx="1275907" cy="914400"/>
          </a:xfrm>
          <a:prstGeom prst="rect">
            <a:avLst/>
          </a:prstGeom>
          <a:pattFill prst="pct5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Magnetic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4167" y="3423684"/>
            <a:ext cx="1275907" cy="914400"/>
          </a:xfrm>
          <a:prstGeom prst="rect">
            <a:avLst/>
          </a:prstGeom>
          <a:pattFill prst="pct5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2209" y="3423684"/>
            <a:ext cx="1275907" cy="914400"/>
          </a:xfrm>
          <a:prstGeom prst="rect">
            <a:avLst/>
          </a:prstGeom>
          <a:pattFill prst="pct5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60251" y="3423684"/>
            <a:ext cx="1275907" cy="914400"/>
          </a:xfrm>
          <a:prstGeom prst="rect">
            <a:avLst/>
          </a:prstGeom>
          <a:pattFill prst="pct5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2032" y="3638568"/>
            <a:ext cx="1102135" cy="484632"/>
          </a:xfrm>
          <a:prstGeom prst="rightArrow">
            <a:avLst/>
          </a:prstGeom>
          <a:gradFill flip="none" rotWithShape="1">
            <a:gsLst>
              <a:gs pos="6000">
                <a:schemeClr val="tx1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80074" y="3638568"/>
            <a:ext cx="1102135" cy="484632"/>
          </a:xfrm>
          <a:prstGeom prst="rightArrow">
            <a:avLst/>
          </a:prstGeom>
          <a:gradFill flip="none" rotWithShape="1">
            <a:gsLst>
              <a:gs pos="6000">
                <a:schemeClr val="tx1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958116" y="3627936"/>
            <a:ext cx="1102135" cy="484632"/>
          </a:xfrm>
          <a:prstGeom prst="rightArrow">
            <a:avLst/>
          </a:prstGeom>
          <a:gradFill flip="none" rotWithShape="1">
            <a:gsLst>
              <a:gs pos="6000">
                <a:schemeClr val="tx1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3047703"/>
            <a:ext cx="8058150" cy="2991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Computer Architecture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61238"/>
            <a:ext cx="9601196" cy="3578054"/>
          </a:xfrm>
        </p:spPr>
        <p:txBody>
          <a:bodyPr/>
          <a:lstStyle/>
          <a:p>
            <a:r>
              <a:rPr lang="en-US" dirty="0" smtClean="0"/>
              <a:t>An architecture is the boundary of interface between two of </a:t>
            </a:r>
            <a:r>
              <a:rPr lang="en-US" smtClean="0"/>
              <a:t>functional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561" y="549852"/>
            <a:ext cx="9601196" cy="1303867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Operating System Big Picture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1259" y="2861420"/>
            <a:ext cx="1360965" cy="54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440" y="4084164"/>
            <a:ext cx="719470" cy="60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1935" y="3074069"/>
            <a:ext cx="76200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71309" y="4229107"/>
            <a:ext cx="967563" cy="530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3157" y="4084164"/>
            <a:ext cx="914667" cy="60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3703" y="3147386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</a:t>
            </a:r>
          </a:p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3687" y="422910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6581" y="4084164"/>
            <a:ext cx="943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</a:t>
            </a:r>
          </a:p>
          <a:p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21259" y="2861420"/>
            <a:ext cx="1360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</a:t>
            </a:r>
          </a:p>
          <a:p>
            <a:r>
              <a:rPr lang="en-US" sz="1400" dirty="0" smtClean="0"/>
              <a:t>synchronization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01741" y="4172870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Deadlock</a:t>
            </a:r>
          </a:p>
          <a:p>
            <a:r>
              <a:rPr lang="en-US" sz="1400" dirty="0" smtClean="0"/>
              <a:t>resolution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13165" y="2432747"/>
            <a:ext cx="208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3064" y="2518653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81681" y="1786427"/>
            <a:ext cx="753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Disk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15358" y="1795796"/>
            <a:ext cx="675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I/O</a:t>
            </a:r>
            <a:endParaRPr lang="en-US" sz="2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48942" y="2452973"/>
            <a:ext cx="177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I/O Management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22195" y="1829380"/>
            <a:ext cx="1204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Memory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91899" y="3127727"/>
            <a:ext cx="762003" cy="50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08694" y="3825644"/>
            <a:ext cx="762003" cy="508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93159" y="4228740"/>
            <a:ext cx="1531928" cy="513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45881" y="3168498"/>
            <a:ext cx="76200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93441" y="3982999"/>
            <a:ext cx="670823" cy="595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836122" y="3613776"/>
            <a:ext cx="653665" cy="659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043482" y="2931244"/>
            <a:ext cx="76200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02766" y="5036833"/>
            <a:ext cx="8960643" cy="359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64926" y="39244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PMT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59155" y="3115633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Memory</a:t>
            </a:r>
          </a:p>
          <a:p>
            <a:r>
              <a:rPr lang="en-US" sz="1400" dirty="0" smtClean="0"/>
              <a:t>allocation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76741" y="4235298"/>
            <a:ext cx="14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placement &amp;</a:t>
            </a:r>
          </a:p>
          <a:p>
            <a:r>
              <a:rPr lang="en-US" sz="1400" dirty="0" smtClean="0"/>
              <a:t>replacement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389647" y="3256689"/>
            <a:ext cx="859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Fetching</a:t>
            </a:r>
          </a:p>
          <a:p>
            <a:r>
              <a:rPr lang="en-US" sz="1400" dirty="0" smtClean="0"/>
              <a:t>algorithm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85316" y="5412291"/>
            <a:ext cx="6613821" cy="851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72694" y="3030904"/>
            <a:ext cx="922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Disk</a:t>
            </a:r>
          </a:p>
          <a:p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8836123" y="368950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</a:t>
            </a:r>
          </a:p>
          <a:p>
            <a:r>
              <a:rPr lang="en-US" sz="1400" dirty="0" smtClean="0"/>
              <a:t>System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89079" y="4071505"/>
            <a:ext cx="67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</a:t>
            </a:r>
          </a:p>
          <a:p>
            <a:r>
              <a:rPr lang="en-US" sz="1400" dirty="0" smtClean="0"/>
              <a:t>drivers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685146" y="5017139"/>
            <a:ext cx="203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Program execution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071427" y="539640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System Calls</a:t>
            </a:r>
            <a:endParaRPr lang="en-US" sz="15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68719" y="5602058"/>
            <a:ext cx="3684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Process control: create, load, execute, semaphores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File manipulation: create, delete, open, read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Device manipulation: request, release, read, write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8248942" y="5412291"/>
            <a:ext cx="205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Information maintenance: </a:t>
            </a:r>
          </a:p>
          <a:p>
            <a:r>
              <a:rPr lang="en-US" sz="1400" dirty="0" smtClean="0"/>
              <a:t>get/set time, system data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248942" y="5913046"/>
            <a:ext cx="235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Communications: send, receive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031808" y="5598339"/>
            <a:ext cx="311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</a:t>
            </a:r>
          </a:p>
          <a:p>
            <a:r>
              <a:rPr lang="en-US" sz="1400" dirty="0" smtClean="0"/>
              <a:t>2.</a:t>
            </a:r>
          </a:p>
          <a:p>
            <a:r>
              <a:rPr lang="en-US" sz="1400" dirty="0" smtClean="0"/>
              <a:t>3.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 flipH="1">
            <a:off x="7972694" y="5463502"/>
            <a:ext cx="331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</a:t>
            </a:r>
          </a:p>
          <a:p>
            <a:endParaRPr lang="en-US" sz="1400" dirty="0" smtClean="0"/>
          </a:p>
          <a:p>
            <a:r>
              <a:rPr lang="en-US" sz="1400" dirty="0" smtClean="0"/>
              <a:t>5.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99297" y="188623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CPU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11" idx="2"/>
          </p:cNvCxnSpPr>
          <p:nvPr/>
        </p:nvCxnSpPr>
        <p:spPr>
          <a:xfrm flipH="1">
            <a:off x="1412936" y="3759869"/>
            <a:ext cx="1" cy="3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986581" y="2260268"/>
            <a:ext cx="6247" cy="181123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</p:cNvCxnSpPr>
          <p:nvPr/>
        </p:nvCxnSpPr>
        <p:spPr>
          <a:xfrm flipH="1">
            <a:off x="2154522" y="4686676"/>
            <a:ext cx="255969" cy="36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2"/>
          </p:cNvCxnSpPr>
          <p:nvPr/>
        </p:nvCxnSpPr>
        <p:spPr>
          <a:xfrm flipH="1">
            <a:off x="2395534" y="4686676"/>
            <a:ext cx="14957" cy="38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421259" y="4697686"/>
            <a:ext cx="204588" cy="35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978480" y="3424431"/>
            <a:ext cx="4955" cy="1484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793197" y="3554124"/>
            <a:ext cx="2608164" cy="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9" idx="2"/>
          </p:cNvCxnSpPr>
          <p:nvPr/>
        </p:nvCxnSpPr>
        <p:spPr>
          <a:xfrm>
            <a:off x="4788921" y="3638853"/>
            <a:ext cx="6363" cy="22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570892" y="2243971"/>
            <a:ext cx="6906" cy="8578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421518" y="1816479"/>
            <a:ext cx="1990130" cy="443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213579" y="1819352"/>
            <a:ext cx="1990130" cy="443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081681" y="1809232"/>
            <a:ext cx="1990130" cy="443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32" idx="2"/>
          </p:cNvCxnSpPr>
          <p:nvPr/>
        </p:nvCxnSpPr>
        <p:spPr>
          <a:xfrm flipH="1">
            <a:off x="6826882" y="3854298"/>
            <a:ext cx="1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993720" y="2276063"/>
            <a:ext cx="0" cy="194445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758100" y="5387501"/>
            <a:ext cx="1023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Program </a:t>
            </a:r>
          </a:p>
          <a:p>
            <a:r>
              <a:rPr lang="en-US" dirty="0" smtClean="0"/>
              <a:t>designer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12" idx="2"/>
          </p:cNvCxnSpPr>
          <p:nvPr/>
        </p:nvCxnSpPr>
        <p:spPr>
          <a:xfrm flipH="1">
            <a:off x="3555090" y="4759623"/>
            <a:ext cx="1" cy="17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12737" y="2497754"/>
            <a:ext cx="3205995" cy="23349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286503" y="2511390"/>
            <a:ext cx="3205995" cy="23349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7629666" y="2498228"/>
            <a:ext cx="3205995" cy="23349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7400260" y="5039833"/>
            <a:ext cx="10633" cy="423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429996" y="4862179"/>
            <a:ext cx="613486" cy="20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7018277" y="4876974"/>
            <a:ext cx="381983" cy="15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3969086" y="4859114"/>
            <a:ext cx="3420542" cy="190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138897" y="4273775"/>
            <a:ext cx="24057" cy="762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89115" y="4591681"/>
            <a:ext cx="0" cy="444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8267532" y="2108208"/>
            <a:ext cx="64784" cy="8439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685459" y="2116553"/>
            <a:ext cx="402329" cy="148931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26" idx="2"/>
          </p:cNvCxnSpPr>
          <p:nvPr/>
        </p:nvCxnSpPr>
        <p:spPr>
          <a:xfrm flipH="1" flipV="1">
            <a:off x="9752951" y="2226683"/>
            <a:ext cx="309485" cy="175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6861119" y="2116407"/>
            <a:ext cx="1317705" cy="10455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1" y="2536752"/>
            <a:ext cx="6720840" cy="3640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609" y="982133"/>
            <a:ext cx="6762308" cy="95299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Modern Computer System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90746"/>
            <a:ext cx="9601196" cy="1059319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Operating System Definition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4763" y="2562446"/>
            <a:ext cx="891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Operating system are programs implemented in software that make hardware useful.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979893"/>
            <a:ext cx="6604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Operating System is a Resource Manager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78108"/>
          </a:xfrm>
        </p:spPr>
        <p:txBody>
          <a:bodyPr>
            <a:noAutofit/>
          </a:bodyPr>
          <a:lstStyle/>
          <a:p>
            <a:r>
              <a:rPr lang="en-US" sz="2800" dirty="0" smtClean="0"/>
              <a:t>Defines the user interface</a:t>
            </a:r>
          </a:p>
          <a:p>
            <a:r>
              <a:rPr lang="en-US" sz="2800" dirty="0" smtClean="0"/>
              <a:t>Shares the hardware among users</a:t>
            </a:r>
          </a:p>
          <a:p>
            <a:r>
              <a:rPr lang="en-US" sz="2800" dirty="0" smtClean="0"/>
              <a:t>Allows users to share data among themselves</a:t>
            </a:r>
          </a:p>
          <a:p>
            <a:r>
              <a:rPr lang="en-US" sz="2800" dirty="0" smtClean="0"/>
              <a:t>Performs scheduling resources among users</a:t>
            </a:r>
          </a:p>
          <a:p>
            <a:r>
              <a:rPr lang="en-US" sz="2800" dirty="0" smtClean="0"/>
              <a:t>Handles I/O operations</a:t>
            </a:r>
          </a:p>
          <a:p>
            <a:r>
              <a:rPr lang="en-US" sz="2800" dirty="0" smtClean="0"/>
              <a:t>Manages protection and error handling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545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Operating System and its Interfaces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808227" cy="3318936"/>
          </a:xfrm>
        </p:spPr>
        <p:txBody>
          <a:bodyPr/>
          <a:lstStyle/>
          <a:p>
            <a:r>
              <a:rPr lang="en-US" dirty="0" smtClean="0"/>
              <a:t>Computer operators</a:t>
            </a:r>
          </a:p>
          <a:p>
            <a:r>
              <a:rPr lang="en-US" dirty="0" smtClean="0"/>
              <a:t>Application programmers</a:t>
            </a:r>
          </a:p>
          <a:p>
            <a:r>
              <a:rPr lang="en-US" dirty="0" smtClean="0"/>
              <a:t>System programmers</a:t>
            </a:r>
          </a:p>
          <a:p>
            <a:r>
              <a:rPr lang="en-US" dirty="0" smtClean="0"/>
              <a:t>Programs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Users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28" y="2683052"/>
            <a:ext cx="4680452" cy="332912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103628" y="2683052"/>
            <a:ext cx="1010093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1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Types of Operating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32388"/>
          </a:xfrm>
        </p:spPr>
        <p:txBody>
          <a:bodyPr>
            <a:noAutofit/>
          </a:bodyPr>
          <a:lstStyle/>
          <a:p>
            <a:r>
              <a:rPr lang="en-US" sz="2800" dirty="0" smtClean="0"/>
              <a:t>Single user, single program systems</a:t>
            </a:r>
          </a:p>
          <a:p>
            <a:r>
              <a:rPr lang="en-US" sz="2800" dirty="0" smtClean="0"/>
              <a:t>Single user, multitasking systems</a:t>
            </a:r>
          </a:p>
          <a:p>
            <a:r>
              <a:rPr lang="en-US" sz="2800" dirty="0" smtClean="0"/>
              <a:t>Time-sharing multiuser system</a:t>
            </a:r>
          </a:p>
          <a:p>
            <a:r>
              <a:rPr lang="en-US" sz="2800" dirty="0" smtClean="0"/>
              <a:t>Parallel systems</a:t>
            </a:r>
          </a:p>
          <a:p>
            <a:r>
              <a:rPr lang="en-US" sz="2800" dirty="0" smtClean="0"/>
              <a:t>Distributed systems</a:t>
            </a:r>
          </a:p>
          <a:p>
            <a:r>
              <a:rPr lang="en-US" sz="2800" dirty="0" smtClean="0"/>
              <a:t>Real-time systems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356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1290</TotalTime>
  <Words>736</Words>
  <Application>Microsoft Office PowerPoint</Application>
  <PresentationFormat>Widescreen</PresentationFormat>
  <Paragraphs>205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        </vt:lpstr>
      <vt:lpstr>Objective</vt:lpstr>
      <vt:lpstr>Computer Architecture</vt:lpstr>
      <vt:lpstr>Operating System Big Picture</vt:lpstr>
      <vt:lpstr>Modern Computer System</vt:lpstr>
      <vt:lpstr>Operating System Definition</vt:lpstr>
      <vt:lpstr>Operating System is a Resource Manager</vt:lpstr>
      <vt:lpstr>Operating System and its Interfaces</vt:lpstr>
      <vt:lpstr>Types of Operating Systems</vt:lpstr>
      <vt:lpstr>Single User Systems</vt:lpstr>
      <vt:lpstr>Time-Sharing Multiuser Systems</vt:lpstr>
      <vt:lpstr>Parallel Systems</vt:lpstr>
      <vt:lpstr>Parallel Systems – Block Diagrams</vt:lpstr>
      <vt:lpstr>Distributed Systems</vt:lpstr>
      <vt:lpstr>Distributed Systems – Block Diagram</vt:lpstr>
      <vt:lpstr>Real-Time Systems</vt:lpstr>
      <vt:lpstr>OS System Components</vt:lpstr>
      <vt:lpstr>OS Services</vt:lpstr>
      <vt:lpstr>System Calls</vt:lpstr>
      <vt:lpstr>PowerPoint Presentation</vt:lpstr>
      <vt:lpstr>PowerPoint Presentation</vt:lpstr>
      <vt:lpstr>Migration of Data from Disk to Register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Characteristics of Operating Systems</dc:title>
  <dc:creator>Delia Drumm</dc:creator>
  <cp:lastModifiedBy>Borivoje Furht</cp:lastModifiedBy>
  <cp:revision>22</cp:revision>
  <dcterms:created xsi:type="dcterms:W3CDTF">2016-05-11T01:25:57Z</dcterms:created>
  <dcterms:modified xsi:type="dcterms:W3CDTF">2016-07-12T19:06:58Z</dcterms:modified>
</cp:coreProperties>
</file>