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6" r:id="rId35"/>
    <p:sldId id="297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4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3877825"/>
            <a:ext cx="6815669" cy="81931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Borko Furht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Florida Atlantic University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5150" y="1861826"/>
            <a:ext cx="39375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Lecture 2</a:t>
            </a:r>
          </a:p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Process Management</a:t>
            </a:r>
          </a:p>
          <a:p>
            <a:pPr algn="ctr"/>
            <a:r>
              <a:rPr lang="en-US" sz="2400" b="1" dirty="0" smtClean="0">
                <a:solidFill>
                  <a:schemeClr val="accent4"/>
                </a:solidFill>
              </a:rPr>
              <a:t>Processes and Threads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" y="5486400"/>
            <a:ext cx="2112514" cy="121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58" y="5421204"/>
            <a:ext cx="1667771" cy="13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Time Calculation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Context Switch Time (T</a:t>
            </a:r>
            <a:r>
              <a:rPr lang="en-US" sz="1400" dirty="0" smtClean="0"/>
              <a:t>CS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sz="1400" b="1" dirty="0">
                <a:solidFill>
                  <a:srgbClr val="FF0000"/>
                </a:solidFill>
              </a:rPr>
              <a:t>CS</a:t>
            </a:r>
            <a:r>
              <a:rPr lang="en-US" b="1" dirty="0" smtClean="0">
                <a:solidFill>
                  <a:srgbClr val="FF0000"/>
                </a:solidFill>
              </a:rPr>
              <a:t> = T</a:t>
            </a:r>
            <a:r>
              <a:rPr lang="en-US" sz="1400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 + T</a:t>
            </a:r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CPU Switch Time (T</a:t>
            </a:r>
            <a:r>
              <a:rPr lang="en-US" sz="1400" dirty="0" smtClean="0"/>
              <a:t>CPU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sz="1400" b="1" dirty="0" smtClean="0">
                <a:solidFill>
                  <a:srgbClr val="FF0000"/>
                </a:solidFill>
              </a:rPr>
              <a:t>CPU</a:t>
            </a:r>
            <a:r>
              <a:rPr lang="en-US" b="1" dirty="0" smtClean="0">
                <a:solidFill>
                  <a:srgbClr val="FF0000"/>
                </a:solidFill>
              </a:rPr>
              <a:t> = T</a:t>
            </a:r>
            <a:r>
              <a:rPr lang="en-US" sz="1400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 + T</a:t>
            </a:r>
            <a:r>
              <a:rPr lang="en-US" sz="1400" b="1" dirty="0" smtClean="0">
                <a:solidFill>
                  <a:srgbClr val="FF0000"/>
                </a:solidFill>
              </a:rPr>
              <a:t>SC</a:t>
            </a:r>
            <a:r>
              <a:rPr lang="en-US" b="1" dirty="0" smtClean="0">
                <a:solidFill>
                  <a:srgbClr val="FF0000"/>
                </a:solidFill>
              </a:rPr>
              <a:t> + T</a:t>
            </a:r>
            <a:r>
              <a:rPr lang="en-US" sz="1400" b="1" dirty="0" smtClean="0">
                <a:solidFill>
                  <a:srgbClr val="FF0000"/>
                </a:solidFill>
              </a:rPr>
              <a:t>R</a:t>
            </a:r>
          </a:p>
          <a:p>
            <a:pPr marL="0" indent="0">
              <a:buNone/>
            </a:pPr>
            <a:r>
              <a:rPr lang="en-US" dirty="0" smtClean="0"/>
              <a:t>Where T</a:t>
            </a:r>
            <a:r>
              <a:rPr lang="en-US" sz="1400" dirty="0" smtClean="0"/>
              <a:t>SC</a:t>
            </a:r>
            <a:r>
              <a:rPr lang="en-US" dirty="0" smtClean="0"/>
              <a:t> is scheduling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Scheduling Queues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queue: contains all processes in the system.</a:t>
            </a:r>
          </a:p>
          <a:p>
            <a:r>
              <a:rPr lang="en-US" dirty="0" smtClean="0"/>
              <a:t>Ready queue: the processes residing in the main memory and waiting to execute.</a:t>
            </a:r>
          </a:p>
          <a:p>
            <a:r>
              <a:rPr lang="en-US" dirty="0" smtClean="0"/>
              <a:t>Device queue: the list of processes waiting for a particular I/O device</a:t>
            </a:r>
          </a:p>
          <a:p>
            <a:r>
              <a:rPr lang="en-US" dirty="0" smtClean="0"/>
              <a:t>Ready queue is stored as a linked list.</a:t>
            </a:r>
          </a:p>
          <a:p>
            <a:r>
              <a:rPr lang="en-US" dirty="0" smtClean="0"/>
              <a:t>Ready queue header has pointers to the first and last PCBs in the list.  Each PCB has a pointer field to the next process in the ready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0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Ready Queue and Various I/O Device Queues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2537857"/>
            <a:ext cx="5715000" cy="3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9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Queuing Diagram Representation of Process Scheduling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2560650"/>
            <a:ext cx="6023610" cy="36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Description of the Queuing Diagram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process is initially put in the ready queue.</a:t>
            </a:r>
          </a:p>
          <a:p>
            <a:r>
              <a:rPr lang="en-US" dirty="0" smtClean="0"/>
              <a:t>It waits until it is dispatched (by the schedule) for execution on the CPU.</a:t>
            </a:r>
          </a:p>
          <a:p>
            <a:r>
              <a:rPr lang="en-US" dirty="0" smtClean="0"/>
              <a:t>The process could issue and I/O request – placed in an I/O device queue.</a:t>
            </a:r>
          </a:p>
          <a:p>
            <a:r>
              <a:rPr lang="en-US" dirty="0" smtClean="0"/>
              <a:t>The process could create a new </a:t>
            </a:r>
            <a:r>
              <a:rPr lang="en-US" dirty="0" err="1" smtClean="0"/>
              <a:t>subprocess</a:t>
            </a:r>
            <a:r>
              <a:rPr lang="en-US" dirty="0" smtClean="0"/>
              <a:t> and wait for its termination.</a:t>
            </a:r>
          </a:p>
          <a:p>
            <a:r>
              <a:rPr lang="en-US" dirty="0" smtClean="0"/>
              <a:t>The process could be removed from the CPU as a result of an interrupt and put back in the ready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6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Schedulers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system: there are often more processes submitted than can be executed immediately.</a:t>
            </a:r>
          </a:p>
          <a:p>
            <a:r>
              <a:rPr lang="en-US" dirty="0" smtClean="0"/>
              <a:t>Some processes are spooled on a disk for later execution.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Long-term scheduler (Job scheduler):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selects processes from this pool and loads them to memory for execution.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Short-term scheduler (CPU scheduler):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selects from ready processes to execute on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3306315"/>
            <a:ext cx="6915150" cy="2801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Short-Term Scheduler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98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Executes very frequently – every 100 milliseconds.</a:t>
            </a:r>
          </a:p>
          <a:p>
            <a:r>
              <a:rPr lang="en-US" dirty="0" smtClean="0"/>
              <a:t>It must be very 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1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Long-Term Scheduler</a:t>
            </a:r>
            <a:r>
              <a:rPr lang="en-US" dirty="0" smtClean="0">
                <a:solidFill>
                  <a:schemeClr val="accent4"/>
                </a:solidFill>
              </a:rPr>
              <a:t>	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less frequently – several minutes.</a:t>
            </a:r>
          </a:p>
          <a:p>
            <a:r>
              <a:rPr lang="en-US" dirty="0" smtClean="0"/>
              <a:t>It controls the degree of multiprogramming (the number of processes in the memory).</a:t>
            </a:r>
          </a:p>
          <a:p>
            <a:r>
              <a:rPr lang="en-US" dirty="0" smtClean="0"/>
              <a:t>Typically: average rate of process creation = the average departure rate.</a:t>
            </a:r>
          </a:p>
          <a:p>
            <a:r>
              <a:rPr lang="en-US" dirty="0" smtClean="0"/>
              <a:t>It should select a good process mix of I/O-bound and CPU-bound processes.</a:t>
            </a:r>
          </a:p>
          <a:p>
            <a:r>
              <a:rPr lang="en-US" dirty="0" smtClean="0"/>
              <a:t>Time-sharing systems often have no long-term scheduler.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1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Context Switch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Switching the CPU from one to another process.</a:t>
            </a:r>
          </a:p>
          <a:p>
            <a:r>
              <a:rPr lang="en-US" dirty="0" smtClean="0"/>
              <a:t>Requires saving the state of the old process and loading the saved state of the new process.</a:t>
            </a:r>
          </a:p>
          <a:p>
            <a:r>
              <a:rPr lang="en-US" dirty="0" smtClean="0"/>
              <a:t>Context switch time: 1-1000 </a:t>
            </a:r>
            <a:r>
              <a:rPr lang="en-US" dirty="0" err="1" smtClean="0"/>
              <a:t>microsec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Depends on the hardware support.</a:t>
            </a:r>
          </a:p>
          <a:p>
            <a:r>
              <a:rPr lang="en-US" dirty="0" smtClean="0"/>
              <a:t>Complex OS require more work – longer context switch times.</a:t>
            </a:r>
          </a:p>
          <a:p>
            <a:r>
              <a:rPr lang="en-US" dirty="0" smtClean="0"/>
              <a:t>Context switching is a performance bottleneck (solution are threads!)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2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Operations on Processes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creation</a:t>
            </a:r>
          </a:p>
          <a:p>
            <a:r>
              <a:rPr lang="en-US" dirty="0" smtClean="0"/>
              <a:t>Process termination</a:t>
            </a:r>
          </a:p>
          <a:p>
            <a:r>
              <a:rPr lang="en-US" dirty="0" smtClean="0"/>
              <a:t>Suspend/resume a process</a:t>
            </a:r>
          </a:p>
          <a:p>
            <a:r>
              <a:rPr lang="en-US" dirty="0" smtClean="0"/>
              <a:t>Change a process’ priority</a:t>
            </a:r>
          </a:p>
          <a:p>
            <a:r>
              <a:rPr lang="en-US" dirty="0" smtClean="0"/>
              <a:t>Block a process</a:t>
            </a:r>
          </a:p>
          <a:p>
            <a:r>
              <a:rPr lang="en-US" dirty="0" smtClean="0"/>
              <a:t>Wake up a process</a:t>
            </a:r>
          </a:p>
          <a:p>
            <a:r>
              <a:rPr lang="en-US" dirty="0" smtClean="0"/>
              <a:t>Dispatch a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Concept</a:t>
            </a:r>
            <a:r>
              <a:rPr lang="en-US" dirty="0" smtClean="0">
                <a:solidFill>
                  <a:schemeClr val="accent4"/>
                </a:solidFill>
              </a:rPr>
              <a:t>	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a program in execution</a:t>
            </a:r>
          </a:p>
          <a:p>
            <a:r>
              <a:rPr lang="en-US" dirty="0" smtClean="0"/>
              <a:t>A system consists of a collection of processes</a:t>
            </a:r>
          </a:p>
          <a:p>
            <a:r>
              <a:rPr lang="en-US" dirty="0" smtClean="0"/>
              <a:t>Operating system processes execute system code</a:t>
            </a:r>
          </a:p>
          <a:p>
            <a:r>
              <a:rPr lang="en-US" dirty="0" smtClean="0"/>
              <a:t>User processes execute user code</a:t>
            </a:r>
          </a:p>
          <a:p>
            <a:r>
              <a:rPr lang="en-US" dirty="0" smtClean="0"/>
              <a:t>Processes can execute concurrently (on a single or multiple CPUs)</a:t>
            </a:r>
          </a:p>
          <a:p>
            <a:r>
              <a:rPr lang="en-US" dirty="0" smtClean="0"/>
              <a:t>CPU switches between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Creation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78197"/>
            <a:ext cx="9601196" cy="3318936"/>
          </a:xfrm>
        </p:spPr>
        <p:txBody>
          <a:bodyPr/>
          <a:lstStyle/>
          <a:p>
            <a:r>
              <a:rPr lang="en-US" dirty="0" smtClean="0"/>
              <a:t>During the execution, a process can create another process.</a:t>
            </a:r>
          </a:p>
          <a:p>
            <a:r>
              <a:rPr lang="en-US" dirty="0" smtClean="0"/>
              <a:t>Creating process is parent and new processes are children of that process.</a:t>
            </a:r>
          </a:p>
          <a:p>
            <a:r>
              <a:rPr lang="en-US" dirty="0" smtClean="0"/>
              <a:t>The parent can continue to execute concurrently with its children.</a:t>
            </a:r>
          </a:p>
          <a:p>
            <a:r>
              <a:rPr lang="en-US" dirty="0" smtClean="0"/>
              <a:t>The parent can wait until some or all children have terminated.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7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Termination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terminates when it finished its last instruction.</a:t>
            </a:r>
          </a:p>
          <a:p>
            <a:r>
              <a:rPr lang="en-US" dirty="0" smtClean="0"/>
              <a:t>All process resources (memory, open files, I/O buffers) are reallocated by the OS.</a:t>
            </a:r>
          </a:p>
          <a:p>
            <a:r>
              <a:rPr lang="en-US" dirty="0" smtClean="0"/>
              <a:t>A parent can terminate the execution of one of its children for various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Cooperating Processes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processes executing in the OS can be independent or cooperating process.</a:t>
            </a:r>
          </a:p>
          <a:p>
            <a:r>
              <a:rPr lang="en-US" dirty="0" smtClean="0"/>
              <a:t>Independent process does not affect other processes – it does not share data with other processes.</a:t>
            </a:r>
          </a:p>
          <a:p>
            <a:r>
              <a:rPr lang="en-US" dirty="0" smtClean="0"/>
              <a:t>Cooperating processes can affect or be affected by the other processes executing in the system – they share data with other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9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Reasons for Process Cooperation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sharing: several users are interested in the same file – concurrent access to these resources.</a:t>
            </a:r>
          </a:p>
          <a:p>
            <a:r>
              <a:rPr lang="en-US" dirty="0" smtClean="0"/>
              <a:t>Computation speedup: on multiple processor systems we divide a task into a group of parallel subtasks.</a:t>
            </a:r>
          </a:p>
          <a:p>
            <a:r>
              <a:rPr lang="en-US" dirty="0" smtClean="0"/>
              <a:t>Modularity: The system is divided into modules, separate processes, that collaborate among them. </a:t>
            </a:r>
          </a:p>
          <a:p>
            <a:r>
              <a:rPr lang="en-US" dirty="0" smtClean="0"/>
              <a:t>Convenience: An individual user may have many tasks: editing, printing and compiling in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7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Threads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(or a lightweight process [LWP]) is a basic unit of CPU utilization.</a:t>
            </a:r>
          </a:p>
          <a:p>
            <a:r>
              <a:rPr lang="en-US" dirty="0" smtClean="0"/>
              <a:t>It consists of a program counter, a register set, and a stack space = a task.</a:t>
            </a:r>
          </a:p>
          <a:p>
            <a:r>
              <a:rPr lang="en-US" dirty="0" smtClean="0"/>
              <a:t>Peer threads share code section, data section, and OS resources (open files and signals).</a:t>
            </a:r>
          </a:p>
          <a:p>
            <a:r>
              <a:rPr lang="en-US" dirty="0" smtClean="0"/>
              <a:t>Context switch among threads is much simpler than among heavyweight processes.</a:t>
            </a:r>
          </a:p>
          <a:p>
            <a:r>
              <a:rPr lang="en-US" dirty="0" smtClean="0"/>
              <a:t>Thread switch requires a register set switch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1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Threads vs. Processes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2595" y="2587622"/>
            <a:ext cx="2004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PCB for Process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4568" y="2587623"/>
            <a:ext cx="2027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PCB for Thread 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(LWP)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3092"/>
              </p:ext>
            </p:extLst>
          </p:nvPr>
        </p:nvGraphicFramePr>
        <p:xfrm>
          <a:off x="1031357" y="3134712"/>
          <a:ext cx="3561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954"/>
                <a:gridCol w="1780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Pointer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Process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0645"/>
              </p:ext>
            </p:extLst>
          </p:nvPr>
        </p:nvGraphicFramePr>
        <p:xfrm>
          <a:off x="1085111" y="3505552"/>
          <a:ext cx="3454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Limits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of Open Files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25953"/>
              </p:ext>
            </p:extLst>
          </p:nvPr>
        </p:nvGraphicFramePr>
        <p:xfrm>
          <a:off x="6284567" y="3505552"/>
          <a:ext cx="406754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544"/>
              </a:tblGrid>
              <a:tr h="33575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Counter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Registers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Stack Space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13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User-Level Threads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Implemented in some OS – thread switching does not need to call the OS and to cause an interrupt to the kernel.</a:t>
            </a:r>
          </a:p>
          <a:p>
            <a:r>
              <a:rPr lang="en-US" dirty="0" smtClean="0"/>
              <a:t>Switching between user-level threads can be done independently from the OS – very quickly.</a:t>
            </a:r>
          </a:p>
          <a:p>
            <a:r>
              <a:rPr lang="en-US" dirty="0" smtClean="0"/>
              <a:t>Threads can be in one of several states; ready, blocked, running or terminated.</a:t>
            </a:r>
          </a:p>
          <a:p>
            <a:r>
              <a:rPr lang="en-US" dirty="0" smtClean="0"/>
              <a:t>Threads can create child threads.</a:t>
            </a:r>
          </a:p>
          <a:p>
            <a:r>
              <a:rPr lang="en-US" dirty="0" smtClean="0"/>
              <a:t>Threads are not independent of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0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Multiple Threads within a Task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30" y="2522293"/>
            <a:ext cx="4903470" cy="3667491"/>
          </a:xfrm>
        </p:spPr>
      </p:pic>
    </p:spTree>
    <p:extLst>
      <p:ext uri="{BB962C8B-B14F-4D97-AF65-F5344CB8AC3E}">
        <p14:creationId xmlns:p14="http://schemas.microsoft.com/office/powerpoint/2010/main" val="105985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Example of Threads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9554" y="3989464"/>
            <a:ext cx="14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Displays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images &amp;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9851" y="3189767"/>
            <a:ext cx="3232298" cy="289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5013" y="2553217"/>
            <a:ext cx="1653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Web Browser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534814" y="3989464"/>
            <a:ext cx="1758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Retrieves data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from the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896" y="33282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0394" y="33282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156391" y="3753293"/>
            <a:ext cx="245889" cy="2254102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643595" y="3729773"/>
            <a:ext cx="245889" cy="2254102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3" idx="11"/>
          </p:cNvCxnSpPr>
          <p:nvPr/>
        </p:nvCxnSpPr>
        <p:spPr>
          <a:xfrm>
            <a:off x="3760470" y="4103370"/>
            <a:ext cx="1438851" cy="2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18"/>
          </p:cNvCxnSpPr>
          <p:nvPr/>
        </p:nvCxnSpPr>
        <p:spPr>
          <a:xfrm flipH="1">
            <a:off x="6803483" y="4103370"/>
            <a:ext cx="1826167" cy="65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8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Example of Threads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7177" y="2594344"/>
            <a:ext cx="19376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Word Processor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4479851" y="3189767"/>
            <a:ext cx="3232298" cy="289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39896" y="33282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9854" y="33282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156391" y="3753293"/>
            <a:ext cx="245889" cy="2254102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955875" y="3753293"/>
            <a:ext cx="245889" cy="2254102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01001" y="3328266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sz="1400" dirty="0" smtClean="0"/>
              <a:t>3</a:t>
            </a:r>
            <a:endParaRPr lang="en-US" dirty="0"/>
          </a:p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834012" y="3751314"/>
            <a:ext cx="245889" cy="2254102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0902" y="3083442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Display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Graphics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5000" y="4731488"/>
            <a:ext cx="16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Responding to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Key Strokes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6574" y="4176892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Performing Spelling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and Grammar </a:t>
            </a:r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hecking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96157" y="4397645"/>
            <a:ext cx="1743806" cy="6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3"/>
          </p:cNvCxnSpPr>
          <p:nvPr/>
        </p:nvCxnSpPr>
        <p:spPr>
          <a:xfrm flipV="1">
            <a:off x="3806456" y="5178056"/>
            <a:ext cx="2160451" cy="4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0"/>
          </p:cNvCxnSpPr>
          <p:nvPr/>
        </p:nvCxnSpPr>
        <p:spPr>
          <a:xfrm>
            <a:off x="3118340" y="3512932"/>
            <a:ext cx="2059716" cy="7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Definition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a program in execution, which includes: program code, the current activity (value of program counter), the contents of processor’s registers, the process stack, temporary data (subroutine parameters, return addresses and temporary variables) and a data section containing global variables.</a:t>
            </a:r>
          </a:p>
          <a:p>
            <a:r>
              <a:rPr lang="en-US" dirty="0" smtClean="0"/>
              <a:t>A program is not a process – it is a passive entity (file on the disk).</a:t>
            </a:r>
          </a:p>
          <a:p>
            <a:r>
              <a:rPr lang="en-US" dirty="0" smtClean="0"/>
              <a:t>A process is an active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Benefits of Multithreaded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Responsiveness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Process can be blocked or doing a lengthy operation.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With multithreading, an important thread (interactive operation) is immediately activated</a:t>
            </a:r>
            <a:r>
              <a:rPr lang="en-US" dirty="0" smtClean="0"/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Resource Sharing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62684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Kernel-Supported Threads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system calls is provided.</a:t>
            </a:r>
          </a:p>
          <a:p>
            <a:r>
              <a:rPr lang="en-US" dirty="0" smtClean="0"/>
              <a:t>Examples: Mach and OS/2 operating systems.</a:t>
            </a:r>
          </a:p>
          <a:p>
            <a:r>
              <a:rPr lang="en-US" dirty="0" smtClean="0"/>
              <a:t>User-level threads do not involve the kernel – they are faster to switch than kernel-supported threads.</a:t>
            </a:r>
          </a:p>
          <a:p>
            <a:r>
              <a:rPr lang="en-US" dirty="0" smtClean="0"/>
              <a:t>However, any call to the OS causes the entire process to wait because the kernel schedules only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Scheduling Threads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two processes: Process A with 1 thread, and Process B with 100 threads. </a:t>
            </a:r>
          </a:p>
          <a:p>
            <a:r>
              <a:rPr lang="en-US" dirty="0" smtClean="0"/>
              <a:t>User-level threads: each process receives the same time slice.</a:t>
            </a:r>
          </a:p>
          <a:p>
            <a:r>
              <a:rPr lang="en-US" dirty="0" smtClean="0"/>
              <a:t>Kernel-supported threads: each thread may be scheduled independently, so process B can receive 100 times the CPU time than process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8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108" y="1776046"/>
            <a:ext cx="3886200" cy="4290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58708" y="1776046"/>
            <a:ext cx="3886200" cy="4290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1635370" y="1969477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919046" y="1969477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4085493" y="1969477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085493" y="2905834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574264" y="2905833"/>
            <a:ext cx="1046569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5582" y="207343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2341" y="2073437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02722" y="20734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FILES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5370" y="2996689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8876" y="2927788"/>
            <a:ext cx="71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477108" y="2708031"/>
            <a:ext cx="3886200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77108" y="3653130"/>
            <a:ext cx="3886200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3293" y="450166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THREAD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218672" y="4048917"/>
            <a:ext cx="263769" cy="1705707"/>
          </a:xfrm>
          <a:custGeom>
            <a:avLst/>
            <a:gdLst>
              <a:gd name="connsiteX0" fmla="*/ 0 w 263769"/>
              <a:gd name="connsiteY0" fmla="*/ 0 h 1705707"/>
              <a:gd name="connsiteX1" fmla="*/ 70338 w 263769"/>
              <a:gd name="connsiteY1" fmla="*/ 17584 h 1705707"/>
              <a:gd name="connsiteX2" fmla="*/ 175846 w 263769"/>
              <a:gd name="connsiteY2" fmla="*/ 105507 h 1705707"/>
              <a:gd name="connsiteX3" fmla="*/ 228600 w 263769"/>
              <a:gd name="connsiteY3" fmla="*/ 263769 h 1705707"/>
              <a:gd name="connsiteX4" fmla="*/ 246185 w 263769"/>
              <a:gd name="connsiteY4" fmla="*/ 316523 h 1705707"/>
              <a:gd name="connsiteX5" fmla="*/ 175846 w 263769"/>
              <a:gd name="connsiteY5" fmla="*/ 527538 h 1705707"/>
              <a:gd name="connsiteX6" fmla="*/ 105508 w 263769"/>
              <a:gd name="connsiteY6" fmla="*/ 545123 h 1705707"/>
              <a:gd name="connsiteX7" fmla="*/ 52754 w 263769"/>
              <a:gd name="connsiteY7" fmla="*/ 580292 h 1705707"/>
              <a:gd name="connsiteX8" fmla="*/ 0 w 263769"/>
              <a:gd name="connsiteY8" fmla="*/ 720969 h 1705707"/>
              <a:gd name="connsiteX9" fmla="*/ 35169 w 263769"/>
              <a:gd name="connsiteY9" fmla="*/ 1019907 h 1705707"/>
              <a:gd name="connsiteX10" fmla="*/ 123092 w 263769"/>
              <a:gd name="connsiteY10" fmla="*/ 1107830 h 1705707"/>
              <a:gd name="connsiteX11" fmla="*/ 263769 w 263769"/>
              <a:gd name="connsiteY11" fmla="*/ 1266092 h 1705707"/>
              <a:gd name="connsiteX12" fmla="*/ 246185 w 263769"/>
              <a:gd name="connsiteY12" fmla="*/ 1441938 h 1705707"/>
              <a:gd name="connsiteX13" fmla="*/ 211015 w 263769"/>
              <a:gd name="connsiteY13" fmla="*/ 1477107 h 1705707"/>
              <a:gd name="connsiteX14" fmla="*/ 193431 w 263769"/>
              <a:gd name="connsiteY14" fmla="*/ 1529861 h 1705707"/>
              <a:gd name="connsiteX15" fmla="*/ 140677 w 263769"/>
              <a:gd name="connsiteY15" fmla="*/ 1565030 h 1705707"/>
              <a:gd name="connsiteX16" fmla="*/ 105508 w 263769"/>
              <a:gd name="connsiteY16" fmla="*/ 1600200 h 1705707"/>
              <a:gd name="connsiteX17" fmla="*/ 87923 w 263769"/>
              <a:gd name="connsiteY17" fmla="*/ 1705707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769" h="1705707">
                <a:moveTo>
                  <a:pt x="0" y="0"/>
                </a:moveTo>
                <a:cubicBezTo>
                  <a:pt x="23446" y="5861"/>
                  <a:pt x="48124" y="8064"/>
                  <a:pt x="70338" y="17584"/>
                </a:cubicBezTo>
                <a:cubicBezTo>
                  <a:pt x="113182" y="35945"/>
                  <a:pt x="144157" y="73818"/>
                  <a:pt x="175846" y="105507"/>
                </a:cubicBezTo>
                <a:lnTo>
                  <a:pt x="228600" y="263769"/>
                </a:lnTo>
                <a:lnTo>
                  <a:pt x="246185" y="316523"/>
                </a:lnTo>
                <a:cubicBezTo>
                  <a:pt x="235652" y="411315"/>
                  <a:pt x="261541" y="478569"/>
                  <a:pt x="175846" y="527538"/>
                </a:cubicBezTo>
                <a:cubicBezTo>
                  <a:pt x="154863" y="539529"/>
                  <a:pt x="128954" y="539261"/>
                  <a:pt x="105508" y="545123"/>
                </a:cubicBezTo>
                <a:cubicBezTo>
                  <a:pt x="87923" y="556846"/>
                  <a:pt x="67698" y="565348"/>
                  <a:pt x="52754" y="580292"/>
                </a:cubicBezTo>
                <a:cubicBezTo>
                  <a:pt x="7475" y="625571"/>
                  <a:pt x="12581" y="658063"/>
                  <a:pt x="0" y="720969"/>
                </a:cubicBezTo>
                <a:cubicBezTo>
                  <a:pt x="1512" y="739113"/>
                  <a:pt x="11600" y="957056"/>
                  <a:pt x="35169" y="1019907"/>
                </a:cubicBezTo>
                <a:cubicBezTo>
                  <a:pt x="60080" y="1086339"/>
                  <a:pt x="74734" y="1064845"/>
                  <a:pt x="123092" y="1107830"/>
                </a:cubicBezTo>
                <a:cubicBezTo>
                  <a:pt x="221644" y="1195431"/>
                  <a:pt x="210317" y="1185913"/>
                  <a:pt x="263769" y="1266092"/>
                </a:cubicBezTo>
                <a:cubicBezTo>
                  <a:pt x="257908" y="1324707"/>
                  <a:pt x="260472" y="1384789"/>
                  <a:pt x="246185" y="1441938"/>
                </a:cubicBezTo>
                <a:cubicBezTo>
                  <a:pt x="242164" y="1458022"/>
                  <a:pt x="219545" y="1462891"/>
                  <a:pt x="211015" y="1477107"/>
                </a:cubicBezTo>
                <a:cubicBezTo>
                  <a:pt x="201478" y="1493001"/>
                  <a:pt x="205010" y="1515387"/>
                  <a:pt x="193431" y="1529861"/>
                </a:cubicBezTo>
                <a:cubicBezTo>
                  <a:pt x="180229" y="1546364"/>
                  <a:pt x="157180" y="1551828"/>
                  <a:pt x="140677" y="1565030"/>
                </a:cubicBezTo>
                <a:cubicBezTo>
                  <a:pt x="127731" y="1575387"/>
                  <a:pt x="117231" y="1588477"/>
                  <a:pt x="105508" y="1600200"/>
                </a:cubicBezTo>
                <a:cubicBezTo>
                  <a:pt x="85080" y="1681911"/>
                  <a:pt x="87923" y="1646370"/>
                  <a:pt x="87923" y="17057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19046" y="4701716"/>
            <a:ext cx="299626" cy="52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ame 24"/>
          <p:cNvSpPr/>
          <p:nvPr/>
        </p:nvSpPr>
        <p:spPr>
          <a:xfrm>
            <a:off x="6904892" y="1940861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8153399" y="1947412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9410701" y="1940860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6940747" y="2716823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8156330" y="2725615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9402594" y="2708030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940748" y="3516909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8153398" y="3516909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9390871" y="3516909"/>
            <a:ext cx="1002323" cy="5451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658708" y="3384389"/>
            <a:ext cx="3886200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11459" y="2607590"/>
            <a:ext cx="3886200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1868" y="204331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61092" y="2041751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496731" y="204008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FILES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89482" y="2812023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Registers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45829" y="2772923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187011" y="2820115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Registers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92842" y="3604804"/>
            <a:ext cx="89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462796" y="3633676"/>
            <a:ext cx="89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30676" y="3610638"/>
            <a:ext cx="89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</a:t>
            </a:r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9695020" y="4169833"/>
            <a:ext cx="263769" cy="1705707"/>
          </a:xfrm>
          <a:custGeom>
            <a:avLst/>
            <a:gdLst>
              <a:gd name="connsiteX0" fmla="*/ 0 w 263769"/>
              <a:gd name="connsiteY0" fmla="*/ 0 h 1705707"/>
              <a:gd name="connsiteX1" fmla="*/ 70338 w 263769"/>
              <a:gd name="connsiteY1" fmla="*/ 17584 h 1705707"/>
              <a:gd name="connsiteX2" fmla="*/ 175846 w 263769"/>
              <a:gd name="connsiteY2" fmla="*/ 105507 h 1705707"/>
              <a:gd name="connsiteX3" fmla="*/ 228600 w 263769"/>
              <a:gd name="connsiteY3" fmla="*/ 263769 h 1705707"/>
              <a:gd name="connsiteX4" fmla="*/ 246185 w 263769"/>
              <a:gd name="connsiteY4" fmla="*/ 316523 h 1705707"/>
              <a:gd name="connsiteX5" fmla="*/ 175846 w 263769"/>
              <a:gd name="connsiteY5" fmla="*/ 527538 h 1705707"/>
              <a:gd name="connsiteX6" fmla="*/ 105508 w 263769"/>
              <a:gd name="connsiteY6" fmla="*/ 545123 h 1705707"/>
              <a:gd name="connsiteX7" fmla="*/ 52754 w 263769"/>
              <a:gd name="connsiteY7" fmla="*/ 580292 h 1705707"/>
              <a:gd name="connsiteX8" fmla="*/ 0 w 263769"/>
              <a:gd name="connsiteY8" fmla="*/ 720969 h 1705707"/>
              <a:gd name="connsiteX9" fmla="*/ 35169 w 263769"/>
              <a:gd name="connsiteY9" fmla="*/ 1019907 h 1705707"/>
              <a:gd name="connsiteX10" fmla="*/ 123092 w 263769"/>
              <a:gd name="connsiteY10" fmla="*/ 1107830 h 1705707"/>
              <a:gd name="connsiteX11" fmla="*/ 263769 w 263769"/>
              <a:gd name="connsiteY11" fmla="*/ 1266092 h 1705707"/>
              <a:gd name="connsiteX12" fmla="*/ 246185 w 263769"/>
              <a:gd name="connsiteY12" fmla="*/ 1441938 h 1705707"/>
              <a:gd name="connsiteX13" fmla="*/ 211015 w 263769"/>
              <a:gd name="connsiteY13" fmla="*/ 1477107 h 1705707"/>
              <a:gd name="connsiteX14" fmla="*/ 193431 w 263769"/>
              <a:gd name="connsiteY14" fmla="*/ 1529861 h 1705707"/>
              <a:gd name="connsiteX15" fmla="*/ 140677 w 263769"/>
              <a:gd name="connsiteY15" fmla="*/ 1565030 h 1705707"/>
              <a:gd name="connsiteX16" fmla="*/ 105508 w 263769"/>
              <a:gd name="connsiteY16" fmla="*/ 1600200 h 1705707"/>
              <a:gd name="connsiteX17" fmla="*/ 87923 w 263769"/>
              <a:gd name="connsiteY17" fmla="*/ 1705707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769" h="1705707">
                <a:moveTo>
                  <a:pt x="0" y="0"/>
                </a:moveTo>
                <a:cubicBezTo>
                  <a:pt x="23446" y="5861"/>
                  <a:pt x="48124" y="8064"/>
                  <a:pt x="70338" y="17584"/>
                </a:cubicBezTo>
                <a:cubicBezTo>
                  <a:pt x="113182" y="35945"/>
                  <a:pt x="144157" y="73818"/>
                  <a:pt x="175846" y="105507"/>
                </a:cubicBezTo>
                <a:lnTo>
                  <a:pt x="228600" y="263769"/>
                </a:lnTo>
                <a:lnTo>
                  <a:pt x="246185" y="316523"/>
                </a:lnTo>
                <a:cubicBezTo>
                  <a:pt x="235652" y="411315"/>
                  <a:pt x="261541" y="478569"/>
                  <a:pt x="175846" y="527538"/>
                </a:cubicBezTo>
                <a:cubicBezTo>
                  <a:pt x="154863" y="539529"/>
                  <a:pt x="128954" y="539261"/>
                  <a:pt x="105508" y="545123"/>
                </a:cubicBezTo>
                <a:cubicBezTo>
                  <a:pt x="87923" y="556846"/>
                  <a:pt x="67698" y="565348"/>
                  <a:pt x="52754" y="580292"/>
                </a:cubicBezTo>
                <a:cubicBezTo>
                  <a:pt x="7475" y="625571"/>
                  <a:pt x="12581" y="658063"/>
                  <a:pt x="0" y="720969"/>
                </a:cubicBezTo>
                <a:cubicBezTo>
                  <a:pt x="1512" y="739113"/>
                  <a:pt x="11600" y="957056"/>
                  <a:pt x="35169" y="1019907"/>
                </a:cubicBezTo>
                <a:cubicBezTo>
                  <a:pt x="60080" y="1086339"/>
                  <a:pt x="74734" y="1064845"/>
                  <a:pt x="123092" y="1107830"/>
                </a:cubicBezTo>
                <a:cubicBezTo>
                  <a:pt x="221644" y="1195431"/>
                  <a:pt x="210317" y="1185913"/>
                  <a:pt x="263769" y="1266092"/>
                </a:cubicBezTo>
                <a:cubicBezTo>
                  <a:pt x="257908" y="1324707"/>
                  <a:pt x="260472" y="1384789"/>
                  <a:pt x="246185" y="1441938"/>
                </a:cubicBezTo>
                <a:cubicBezTo>
                  <a:pt x="242164" y="1458022"/>
                  <a:pt x="219545" y="1462891"/>
                  <a:pt x="211015" y="1477107"/>
                </a:cubicBezTo>
                <a:cubicBezTo>
                  <a:pt x="201478" y="1493001"/>
                  <a:pt x="205010" y="1515387"/>
                  <a:pt x="193431" y="1529861"/>
                </a:cubicBezTo>
                <a:cubicBezTo>
                  <a:pt x="180229" y="1546364"/>
                  <a:pt x="157180" y="1551828"/>
                  <a:pt x="140677" y="1565030"/>
                </a:cubicBezTo>
                <a:cubicBezTo>
                  <a:pt x="127731" y="1575387"/>
                  <a:pt x="117231" y="1588477"/>
                  <a:pt x="105508" y="1600200"/>
                </a:cubicBezTo>
                <a:cubicBezTo>
                  <a:pt x="85080" y="1681911"/>
                  <a:pt x="87923" y="1646370"/>
                  <a:pt x="87923" y="17057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8522674" y="4211508"/>
            <a:ext cx="263769" cy="1705707"/>
          </a:xfrm>
          <a:custGeom>
            <a:avLst/>
            <a:gdLst>
              <a:gd name="connsiteX0" fmla="*/ 0 w 263769"/>
              <a:gd name="connsiteY0" fmla="*/ 0 h 1705707"/>
              <a:gd name="connsiteX1" fmla="*/ 70338 w 263769"/>
              <a:gd name="connsiteY1" fmla="*/ 17584 h 1705707"/>
              <a:gd name="connsiteX2" fmla="*/ 175846 w 263769"/>
              <a:gd name="connsiteY2" fmla="*/ 105507 h 1705707"/>
              <a:gd name="connsiteX3" fmla="*/ 228600 w 263769"/>
              <a:gd name="connsiteY3" fmla="*/ 263769 h 1705707"/>
              <a:gd name="connsiteX4" fmla="*/ 246185 w 263769"/>
              <a:gd name="connsiteY4" fmla="*/ 316523 h 1705707"/>
              <a:gd name="connsiteX5" fmla="*/ 175846 w 263769"/>
              <a:gd name="connsiteY5" fmla="*/ 527538 h 1705707"/>
              <a:gd name="connsiteX6" fmla="*/ 105508 w 263769"/>
              <a:gd name="connsiteY6" fmla="*/ 545123 h 1705707"/>
              <a:gd name="connsiteX7" fmla="*/ 52754 w 263769"/>
              <a:gd name="connsiteY7" fmla="*/ 580292 h 1705707"/>
              <a:gd name="connsiteX8" fmla="*/ 0 w 263769"/>
              <a:gd name="connsiteY8" fmla="*/ 720969 h 1705707"/>
              <a:gd name="connsiteX9" fmla="*/ 35169 w 263769"/>
              <a:gd name="connsiteY9" fmla="*/ 1019907 h 1705707"/>
              <a:gd name="connsiteX10" fmla="*/ 123092 w 263769"/>
              <a:gd name="connsiteY10" fmla="*/ 1107830 h 1705707"/>
              <a:gd name="connsiteX11" fmla="*/ 263769 w 263769"/>
              <a:gd name="connsiteY11" fmla="*/ 1266092 h 1705707"/>
              <a:gd name="connsiteX12" fmla="*/ 246185 w 263769"/>
              <a:gd name="connsiteY12" fmla="*/ 1441938 h 1705707"/>
              <a:gd name="connsiteX13" fmla="*/ 211015 w 263769"/>
              <a:gd name="connsiteY13" fmla="*/ 1477107 h 1705707"/>
              <a:gd name="connsiteX14" fmla="*/ 193431 w 263769"/>
              <a:gd name="connsiteY14" fmla="*/ 1529861 h 1705707"/>
              <a:gd name="connsiteX15" fmla="*/ 140677 w 263769"/>
              <a:gd name="connsiteY15" fmla="*/ 1565030 h 1705707"/>
              <a:gd name="connsiteX16" fmla="*/ 105508 w 263769"/>
              <a:gd name="connsiteY16" fmla="*/ 1600200 h 1705707"/>
              <a:gd name="connsiteX17" fmla="*/ 87923 w 263769"/>
              <a:gd name="connsiteY17" fmla="*/ 1705707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769" h="1705707">
                <a:moveTo>
                  <a:pt x="0" y="0"/>
                </a:moveTo>
                <a:cubicBezTo>
                  <a:pt x="23446" y="5861"/>
                  <a:pt x="48124" y="8064"/>
                  <a:pt x="70338" y="17584"/>
                </a:cubicBezTo>
                <a:cubicBezTo>
                  <a:pt x="113182" y="35945"/>
                  <a:pt x="144157" y="73818"/>
                  <a:pt x="175846" y="105507"/>
                </a:cubicBezTo>
                <a:lnTo>
                  <a:pt x="228600" y="263769"/>
                </a:lnTo>
                <a:lnTo>
                  <a:pt x="246185" y="316523"/>
                </a:lnTo>
                <a:cubicBezTo>
                  <a:pt x="235652" y="411315"/>
                  <a:pt x="261541" y="478569"/>
                  <a:pt x="175846" y="527538"/>
                </a:cubicBezTo>
                <a:cubicBezTo>
                  <a:pt x="154863" y="539529"/>
                  <a:pt x="128954" y="539261"/>
                  <a:pt x="105508" y="545123"/>
                </a:cubicBezTo>
                <a:cubicBezTo>
                  <a:pt x="87923" y="556846"/>
                  <a:pt x="67698" y="565348"/>
                  <a:pt x="52754" y="580292"/>
                </a:cubicBezTo>
                <a:cubicBezTo>
                  <a:pt x="7475" y="625571"/>
                  <a:pt x="12581" y="658063"/>
                  <a:pt x="0" y="720969"/>
                </a:cubicBezTo>
                <a:cubicBezTo>
                  <a:pt x="1512" y="739113"/>
                  <a:pt x="11600" y="957056"/>
                  <a:pt x="35169" y="1019907"/>
                </a:cubicBezTo>
                <a:cubicBezTo>
                  <a:pt x="60080" y="1086339"/>
                  <a:pt x="74734" y="1064845"/>
                  <a:pt x="123092" y="1107830"/>
                </a:cubicBezTo>
                <a:cubicBezTo>
                  <a:pt x="221644" y="1195431"/>
                  <a:pt x="210317" y="1185913"/>
                  <a:pt x="263769" y="1266092"/>
                </a:cubicBezTo>
                <a:cubicBezTo>
                  <a:pt x="257908" y="1324707"/>
                  <a:pt x="260472" y="1384789"/>
                  <a:pt x="246185" y="1441938"/>
                </a:cubicBezTo>
                <a:cubicBezTo>
                  <a:pt x="242164" y="1458022"/>
                  <a:pt x="219545" y="1462891"/>
                  <a:pt x="211015" y="1477107"/>
                </a:cubicBezTo>
                <a:cubicBezTo>
                  <a:pt x="201478" y="1493001"/>
                  <a:pt x="205010" y="1515387"/>
                  <a:pt x="193431" y="1529861"/>
                </a:cubicBezTo>
                <a:cubicBezTo>
                  <a:pt x="180229" y="1546364"/>
                  <a:pt x="157180" y="1551828"/>
                  <a:pt x="140677" y="1565030"/>
                </a:cubicBezTo>
                <a:cubicBezTo>
                  <a:pt x="127731" y="1575387"/>
                  <a:pt x="117231" y="1588477"/>
                  <a:pt x="105508" y="1600200"/>
                </a:cubicBezTo>
                <a:cubicBezTo>
                  <a:pt x="85080" y="1681911"/>
                  <a:pt x="87923" y="1646370"/>
                  <a:pt x="87923" y="17057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350328" y="4205772"/>
            <a:ext cx="263769" cy="1705707"/>
          </a:xfrm>
          <a:custGeom>
            <a:avLst/>
            <a:gdLst>
              <a:gd name="connsiteX0" fmla="*/ 0 w 263769"/>
              <a:gd name="connsiteY0" fmla="*/ 0 h 1705707"/>
              <a:gd name="connsiteX1" fmla="*/ 70338 w 263769"/>
              <a:gd name="connsiteY1" fmla="*/ 17584 h 1705707"/>
              <a:gd name="connsiteX2" fmla="*/ 175846 w 263769"/>
              <a:gd name="connsiteY2" fmla="*/ 105507 h 1705707"/>
              <a:gd name="connsiteX3" fmla="*/ 228600 w 263769"/>
              <a:gd name="connsiteY3" fmla="*/ 263769 h 1705707"/>
              <a:gd name="connsiteX4" fmla="*/ 246185 w 263769"/>
              <a:gd name="connsiteY4" fmla="*/ 316523 h 1705707"/>
              <a:gd name="connsiteX5" fmla="*/ 175846 w 263769"/>
              <a:gd name="connsiteY5" fmla="*/ 527538 h 1705707"/>
              <a:gd name="connsiteX6" fmla="*/ 105508 w 263769"/>
              <a:gd name="connsiteY6" fmla="*/ 545123 h 1705707"/>
              <a:gd name="connsiteX7" fmla="*/ 52754 w 263769"/>
              <a:gd name="connsiteY7" fmla="*/ 580292 h 1705707"/>
              <a:gd name="connsiteX8" fmla="*/ 0 w 263769"/>
              <a:gd name="connsiteY8" fmla="*/ 720969 h 1705707"/>
              <a:gd name="connsiteX9" fmla="*/ 35169 w 263769"/>
              <a:gd name="connsiteY9" fmla="*/ 1019907 h 1705707"/>
              <a:gd name="connsiteX10" fmla="*/ 123092 w 263769"/>
              <a:gd name="connsiteY10" fmla="*/ 1107830 h 1705707"/>
              <a:gd name="connsiteX11" fmla="*/ 263769 w 263769"/>
              <a:gd name="connsiteY11" fmla="*/ 1266092 h 1705707"/>
              <a:gd name="connsiteX12" fmla="*/ 246185 w 263769"/>
              <a:gd name="connsiteY12" fmla="*/ 1441938 h 1705707"/>
              <a:gd name="connsiteX13" fmla="*/ 211015 w 263769"/>
              <a:gd name="connsiteY13" fmla="*/ 1477107 h 1705707"/>
              <a:gd name="connsiteX14" fmla="*/ 193431 w 263769"/>
              <a:gd name="connsiteY14" fmla="*/ 1529861 h 1705707"/>
              <a:gd name="connsiteX15" fmla="*/ 140677 w 263769"/>
              <a:gd name="connsiteY15" fmla="*/ 1565030 h 1705707"/>
              <a:gd name="connsiteX16" fmla="*/ 105508 w 263769"/>
              <a:gd name="connsiteY16" fmla="*/ 1600200 h 1705707"/>
              <a:gd name="connsiteX17" fmla="*/ 87923 w 263769"/>
              <a:gd name="connsiteY17" fmla="*/ 1705707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769" h="1705707">
                <a:moveTo>
                  <a:pt x="0" y="0"/>
                </a:moveTo>
                <a:cubicBezTo>
                  <a:pt x="23446" y="5861"/>
                  <a:pt x="48124" y="8064"/>
                  <a:pt x="70338" y="17584"/>
                </a:cubicBezTo>
                <a:cubicBezTo>
                  <a:pt x="113182" y="35945"/>
                  <a:pt x="144157" y="73818"/>
                  <a:pt x="175846" y="105507"/>
                </a:cubicBezTo>
                <a:lnTo>
                  <a:pt x="228600" y="263769"/>
                </a:lnTo>
                <a:lnTo>
                  <a:pt x="246185" y="316523"/>
                </a:lnTo>
                <a:cubicBezTo>
                  <a:pt x="235652" y="411315"/>
                  <a:pt x="261541" y="478569"/>
                  <a:pt x="175846" y="527538"/>
                </a:cubicBezTo>
                <a:cubicBezTo>
                  <a:pt x="154863" y="539529"/>
                  <a:pt x="128954" y="539261"/>
                  <a:pt x="105508" y="545123"/>
                </a:cubicBezTo>
                <a:cubicBezTo>
                  <a:pt x="87923" y="556846"/>
                  <a:pt x="67698" y="565348"/>
                  <a:pt x="52754" y="580292"/>
                </a:cubicBezTo>
                <a:cubicBezTo>
                  <a:pt x="7475" y="625571"/>
                  <a:pt x="12581" y="658063"/>
                  <a:pt x="0" y="720969"/>
                </a:cubicBezTo>
                <a:cubicBezTo>
                  <a:pt x="1512" y="739113"/>
                  <a:pt x="11600" y="957056"/>
                  <a:pt x="35169" y="1019907"/>
                </a:cubicBezTo>
                <a:cubicBezTo>
                  <a:pt x="60080" y="1086339"/>
                  <a:pt x="74734" y="1064845"/>
                  <a:pt x="123092" y="1107830"/>
                </a:cubicBezTo>
                <a:cubicBezTo>
                  <a:pt x="221644" y="1195431"/>
                  <a:pt x="210317" y="1185913"/>
                  <a:pt x="263769" y="1266092"/>
                </a:cubicBezTo>
                <a:cubicBezTo>
                  <a:pt x="257908" y="1324707"/>
                  <a:pt x="260472" y="1384789"/>
                  <a:pt x="246185" y="1441938"/>
                </a:cubicBezTo>
                <a:cubicBezTo>
                  <a:pt x="242164" y="1458022"/>
                  <a:pt x="219545" y="1462891"/>
                  <a:pt x="211015" y="1477107"/>
                </a:cubicBezTo>
                <a:cubicBezTo>
                  <a:pt x="201478" y="1493001"/>
                  <a:pt x="205010" y="1515387"/>
                  <a:pt x="193431" y="1529861"/>
                </a:cubicBezTo>
                <a:cubicBezTo>
                  <a:pt x="180229" y="1546364"/>
                  <a:pt x="157180" y="1551828"/>
                  <a:pt x="140677" y="1565030"/>
                </a:cubicBezTo>
                <a:cubicBezTo>
                  <a:pt x="127731" y="1575387"/>
                  <a:pt x="117231" y="1588477"/>
                  <a:pt x="105508" y="1600200"/>
                </a:cubicBezTo>
                <a:cubicBezTo>
                  <a:pt x="85080" y="1681911"/>
                  <a:pt x="87923" y="1646370"/>
                  <a:pt x="87923" y="17057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70698" y="451924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THREAD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endCxn id="48" idx="7"/>
          </p:cNvCxnSpPr>
          <p:nvPr/>
        </p:nvCxnSpPr>
        <p:spPr>
          <a:xfrm>
            <a:off x="6518753" y="4728106"/>
            <a:ext cx="884329" cy="57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06346" y="880145"/>
            <a:ext cx="85688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schemeClr val="accent4"/>
                </a:solidFill>
              </a:rPr>
              <a:t>Single-threaded and Multithreaded Processes</a:t>
            </a:r>
            <a:endParaRPr lang="en-US" sz="3400" b="1" dirty="0">
              <a:solidFill>
                <a:schemeClr val="accent4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77108" y="1495698"/>
            <a:ext cx="9298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Concurrent Execution on a Single             Core System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7833"/>
              </p:ext>
            </p:extLst>
          </p:nvPr>
        </p:nvGraphicFramePr>
        <p:xfrm>
          <a:off x="2136172" y="32545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136172" y="4127719"/>
            <a:ext cx="8128000" cy="11575"/>
          </a:xfrm>
          <a:prstGeom prst="straightConnector1">
            <a:avLst/>
          </a:prstGeom>
          <a:ln w="508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5826" y="37583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8725" y="3112056"/>
            <a:ext cx="78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Single</a:t>
            </a:r>
          </a:p>
          <a:p>
            <a:pPr algn="ctr"/>
            <a:r>
              <a:rPr lang="en-US" b="1" dirty="0" smtClean="0"/>
              <a:t>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9392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Parallel Execution on a Multicore System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34957"/>
              </p:ext>
            </p:extLst>
          </p:nvPr>
        </p:nvGraphicFramePr>
        <p:xfrm>
          <a:off x="2008851" y="2802466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36487"/>
              </p:ext>
            </p:extLst>
          </p:nvPr>
        </p:nvGraphicFramePr>
        <p:xfrm>
          <a:off x="2008851" y="3460289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008851" y="4451810"/>
            <a:ext cx="8128000" cy="11575"/>
          </a:xfrm>
          <a:prstGeom prst="straightConnector1">
            <a:avLst/>
          </a:prstGeom>
          <a:ln w="508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4906" y="395426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364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58983"/>
            <a:ext cx="9601196" cy="1303867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Multithreading Models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Many-to-One Model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One-to-One Model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Many-to-Many Model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Two-Level Model</a:t>
            </a:r>
          </a:p>
        </p:txBody>
      </p:sp>
    </p:spTree>
    <p:extLst>
      <p:ext uri="{BB962C8B-B14F-4D97-AF65-F5344CB8AC3E}">
        <p14:creationId xmlns:p14="http://schemas.microsoft.com/office/powerpoint/2010/main" val="1227005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3204" y="56820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7834" y="557731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6111298" y="5056450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73216" y="3968430"/>
            <a:ext cx="838082" cy="107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11298" y="3740794"/>
            <a:ext cx="283464" cy="124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692257" y="3740794"/>
            <a:ext cx="419042" cy="130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11297" y="3956855"/>
            <a:ext cx="747650" cy="10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2920" y="894076"/>
            <a:ext cx="419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Many-to-One Model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4061" y="5717265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 thread</a:t>
            </a:r>
          </a:p>
        </p:txBody>
      </p:sp>
      <p:cxnSp>
        <p:nvCxnSpPr>
          <p:cNvPr id="7" name="Straight Arrow Connector 6"/>
          <p:cNvCxnSpPr>
            <a:stCxn id="2" idx="1"/>
            <a:endCxn id="4" idx="6"/>
          </p:cNvCxnSpPr>
          <p:nvPr/>
        </p:nvCxnSpPr>
        <p:spPr>
          <a:xfrm flipH="1" flipV="1">
            <a:off x="6394762" y="5866678"/>
            <a:ext cx="869299" cy="352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96694" y="3006564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326104" y="2778928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796973" y="2994989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618406" y="2778928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0955" y="2876454"/>
            <a:ext cx="1585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User thread</a:t>
            </a:r>
            <a:endParaRPr lang="en-US" sz="2200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endCxn id="13" idx="19"/>
          </p:cNvCxnSpPr>
          <p:nvPr/>
        </p:nvCxnSpPr>
        <p:spPr>
          <a:xfrm>
            <a:off x="3908499" y="3099607"/>
            <a:ext cx="1280078" cy="351593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6605" y="1666322"/>
            <a:ext cx="9516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Supported and managed by OS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Drawback: unable to take advantage of multiple processing cores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65860" y="1540407"/>
            <a:ext cx="984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54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548" y="55255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75178" y="542088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4" idx="0"/>
          </p:cNvCxnSpPr>
          <p:nvPr/>
        </p:nvCxnSpPr>
        <p:spPr>
          <a:xfrm flipV="1">
            <a:off x="3358642" y="4900020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3911" y="55255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28541" y="542088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7" idx="0"/>
          </p:cNvCxnSpPr>
          <p:nvPr/>
        </p:nvCxnSpPr>
        <p:spPr>
          <a:xfrm flipV="1">
            <a:off x="5112005" y="4900020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1219" y="55255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555849" y="542088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1" idx="0"/>
          </p:cNvCxnSpPr>
          <p:nvPr/>
        </p:nvCxnSpPr>
        <p:spPr>
          <a:xfrm flipV="1">
            <a:off x="6839313" y="4900020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33634" y="552859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28264" y="542389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4" idx="0"/>
          </p:cNvCxnSpPr>
          <p:nvPr/>
        </p:nvCxnSpPr>
        <p:spPr>
          <a:xfrm flipV="1">
            <a:off x="8611728" y="4903030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270381" y="3885804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042797" y="3924831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751052" y="3938154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523467" y="3924831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53286" y="898070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One-to-One Model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37902" y="5565269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 thread</a:t>
            </a:r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8868603" y="5714682"/>
            <a:ext cx="869299" cy="352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00198" y="3738393"/>
            <a:ext cx="1585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User thread</a:t>
            </a:r>
            <a:endParaRPr lang="en-US" sz="2200" b="1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endCxn id="25" idx="18"/>
          </p:cNvCxnSpPr>
          <p:nvPr/>
        </p:nvCxnSpPr>
        <p:spPr>
          <a:xfrm>
            <a:off x="2599687" y="3953836"/>
            <a:ext cx="785476" cy="372067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05291" y="1791539"/>
            <a:ext cx="105521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Allows multiple threads to run in parallel on multiprocessors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Linux, along with the family of Windows operating systems, implement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one-to-one model.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00198" y="1544401"/>
            <a:ext cx="9884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3713" y="5571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98343" y="546635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4" idx="0"/>
          </p:cNvCxnSpPr>
          <p:nvPr/>
        </p:nvCxnSpPr>
        <p:spPr>
          <a:xfrm flipV="1">
            <a:off x="5881807" y="4945490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5059450" y="3857470"/>
            <a:ext cx="838082" cy="107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881807" y="3629834"/>
            <a:ext cx="283464" cy="124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5462766" y="3629834"/>
            <a:ext cx="419042" cy="130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81806" y="3845895"/>
            <a:ext cx="747650" cy="10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932" y="575817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49351" y="561875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1" idx="0"/>
          </p:cNvCxnSpPr>
          <p:nvPr/>
        </p:nvCxnSpPr>
        <p:spPr>
          <a:xfrm flipH="1" flipV="1">
            <a:off x="5897532" y="4933915"/>
            <a:ext cx="835283" cy="68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3494" y="5723452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48124" y="5618751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4" idx="0"/>
          </p:cNvCxnSpPr>
          <p:nvPr/>
        </p:nvCxnSpPr>
        <p:spPr>
          <a:xfrm flipV="1">
            <a:off x="5031588" y="4910766"/>
            <a:ext cx="810381" cy="70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2801" y="877742"/>
            <a:ext cx="446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Many-to-Many Model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950868" y="2935374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416337" y="2616465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90426" y="2605674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82935" y="2884029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4000" y="5759119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 thread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7014701" y="5908532"/>
            <a:ext cx="869299" cy="352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4398" y="3136653"/>
            <a:ext cx="1585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User thread</a:t>
            </a:r>
            <a:endParaRPr lang="en-US" sz="2200" b="1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>
            <a:endCxn id="16" idx="21"/>
          </p:cNvCxnSpPr>
          <p:nvPr/>
        </p:nvCxnSpPr>
        <p:spPr>
          <a:xfrm>
            <a:off x="4196450" y="3363685"/>
            <a:ext cx="769971" cy="79845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4014" y="1922949"/>
            <a:ext cx="666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 smaller or equal number of kernel threads.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200150" y="1657350"/>
            <a:ext cx="988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34590"/>
            <a:ext cx="6457949" cy="3710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States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18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9843" y="557672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84473" y="5472025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>
            <a:stCxn id="11" idx="0"/>
          </p:cNvCxnSpPr>
          <p:nvPr/>
        </p:nvCxnSpPr>
        <p:spPr>
          <a:xfrm flipV="1">
            <a:off x="4067937" y="4951164"/>
            <a:ext cx="0" cy="52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245580" y="3863144"/>
            <a:ext cx="838082" cy="107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067937" y="3635508"/>
            <a:ext cx="283464" cy="124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648896" y="3635508"/>
            <a:ext cx="419042" cy="130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67936" y="3851569"/>
            <a:ext cx="747650" cy="10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0062" y="57638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5557" y="5631175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8" name="Straight Connector 17"/>
          <p:cNvCxnSpPr>
            <a:stCxn id="18" idx="0"/>
          </p:cNvCxnSpPr>
          <p:nvPr/>
        </p:nvCxnSpPr>
        <p:spPr>
          <a:xfrm flipH="1" flipV="1">
            <a:off x="4083662" y="4939589"/>
            <a:ext cx="835283" cy="68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9624" y="5729126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26219" y="5607450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>
            <a:stCxn id="21" idx="0"/>
          </p:cNvCxnSpPr>
          <p:nvPr/>
        </p:nvCxnSpPr>
        <p:spPr>
          <a:xfrm flipV="1">
            <a:off x="3217718" y="4916440"/>
            <a:ext cx="810381" cy="70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9886" y="874318"/>
            <a:ext cx="3617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Two-Level Model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172396" y="2865970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601498" y="2684158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276154" y="2684158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769432" y="2857741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9999" y="2949647"/>
            <a:ext cx="1585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User thread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4421" y="5763850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 thread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5135122" y="5913263"/>
            <a:ext cx="869299" cy="352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1"/>
            <a:endCxn id="26" idx="17"/>
          </p:cNvCxnSpPr>
          <p:nvPr/>
        </p:nvCxnSpPr>
        <p:spPr>
          <a:xfrm flipH="1">
            <a:off x="4914746" y="3165091"/>
            <a:ext cx="785253" cy="105527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46747" y="57200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241376" y="5641522"/>
            <a:ext cx="566928" cy="57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8524840" y="4147575"/>
            <a:ext cx="1" cy="146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8436580" y="3117653"/>
            <a:ext cx="176521" cy="961866"/>
          </a:xfrm>
          <a:custGeom>
            <a:avLst/>
            <a:gdLst>
              <a:gd name="connsiteX0" fmla="*/ 117358 w 245889"/>
              <a:gd name="connsiteY0" fmla="*/ 0 h 2254102"/>
              <a:gd name="connsiteX1" fmla="*/ 159888 w 245889"/>
              <a:gd name="connsiteY1" fmla="*/ 10633 h 2254102"/>
              <a:gd name="connsiteX2" fmla="*/ 223683 w 245889"/>
              <a:gd name="connsiteY2" fmla="*/ 53163 h 2254102"/>
              <a:gd name="connsiteX3" fmla="*/ 244949 w 245889"/>
              <a:gd name="connsiteY3" fmla="*/ 116958 h 2254102"/>
              <a:gd name="connsiteX4" fmla="*/ 223683 w 245889"/>
              <a:gd name="connsiteY4" fmla="*/ 202019 h 2254102"/>
              <a:gd name="connsiteX5" fmla="*/ 191786 w 245889"/>
              <a:gd name="connsiteY5" fmla="*/ 265814 h 2254102"/>
              <a:gd name="connsiteX6" fmla="*/ 159888 w 245889"/>
              <a:gd name="connsiteY6" fmla="*/ 287079 h 2254102"/>
              <a:gd name="connsiteX7" fmla="*/ 96093 w 245889"/>
              <a:gd name="connsiteY7" fmla="*/ 350874 h 2254102"/>
              <a:gd name="connsiteX8" fmla="*/ 74828 w 245889"/>
              <a:gd name="connsiteY8" fmla="*/ 372140 h 2254102"/>
              <a:gd name="connsiteX9" fmla="*/ 64195 w 245889"/>
              <a:gd name="connsiteY9" fmla="*/ 404037 h 2254102"/>
              <a:gd name="connsiteX10" fmla="*/ 21665 w 245889"/>
              <a:gd name="connsiteY10" fmla="*/ 467833 h 2254102"/>
              <a:gd name="connsiteX11" fmla="*/ 42930 w 245889"/>
              <a:gd name="connsiteY11" fmla="*/ 606056 h 2254102"/>
              <a:gd name="connsiteX12" fmla="*/ 53562 w 245889"/>
              <a:gd name="connsiteY12" fmla="*/ 637954 h 2254102"/>
              <a:gd name="connsiteX13" fmla="*/ 117358 w 245889"/>
              <a:gd name="connsiteY13" fmla="*/ 680484 h 2254102"/>
              <a:gd name="connsiteX14" fmla="*/ 138623 w 245889"/>
              <a:gd name="connsiteY14" fmla="*/ 712381 h 2254102"/>
              <a:gd name="connsiteX15" fmla="*/ 170521 w 245889"/>
              <a:gd name="connsiteY15" fmla="*/ 723014 h 2254102"/>
              <a:gd name="connsiteX16" fmla="*/ 213051 w 245889"/>
              <a:gd name="connsiteY16" fmla="*/ 786809 h 2254102"/>
              <a:gd name="connsiteX17" fmla="*/ 202418 w 245889"/>
              <a:gd name="connsiteY17" fmla="*/ 967563 h 2254102"/>
              <a:gd name="connsiteX18" fmla="*/ 159888 w 245889"/>
              <a:gd name="connsiteY18" fmla="*/ 1031358 h 2254102"/>
              <a:gd name="connsiteX19" fmla="*/ 127990 w 245889"/>
              <a:gd name="connsiteY19" fmla="*/ 1041991 h 2254102"/>
              <a:gd name="connsiteX20" fmla="*/ 64195 w 245889"/>
              <a:gd name="connsiteY20" fmla="*/ 1127051 h 2254102"/>
              <a:gd name="connsiteX21" fmla="*/ 21665 w 245889"/>
              <a:gd name="connsiteY21" fmla="*/ 1190847 h 2254102"/>
              <a:gd name="connsiteX22" fmla="*/ 400 w 245889"/>
              <a:gd name="connsiteY22" fmla="*/ 1254642 h 2254102"/>
              <a:gd name="connsiteX23" fmla="*/ 11032 w 245889"/>
              <a:gd name="connsiteY23" fmla="*/ 1424763 h 2254102"/>
              <a:gd name="connsiteX24" fmla="*/ 74828 w 245889"/>
              <a:gd name="connsiteY24" fmla="*/ 1467293 h 2254102"/>
              <a:gd name="connsiteX25" fmla="*/ 96093 w 245889"/>
              <a:gd name="connsiteY25" fmla="*/ 1499191 h 2254102"/>
              <a:gd name="connsiteX26" fmla="*/ 106725 w 245889"/>
              <a:gd name="connsiteY26" fmla="*/ 1531088 h 2254102"/>
              <a:gd name="connsiteX27" fmla="*/ 127990 w 245889"/>
              <a:gd name="connsiteY27" fmla="*/ 1552354 h 2254102"/>
              <a:gd name="connsiteX28" fmla="*/ 138623 w 245889"/>
              <a:gd name="connsiteY28" fmla="*/ 1584251 h 2254102"/>
              <a:gd name="connsiteX29" fmla="*/ 159888 w 245889"/>
              <a:gd name="connsiteY29" fmla="*/ 1616149 h 2254102"/>
              <a:gd name="connsiteX30" fmla="*/ 181153 w 245889"/>
              <a:gd name="connsiteY30" fmla="*/ 1679944 h 2254102"/>
              <a:gd name="connsiteX31" fmla="*/ 170521 w 245889"/>
              <a:gd name="connsiteY31" fmla="*/ 1850065 h 2254102"/>
              <a:gd name="connsiteX32" fmla="*/ 159888 w 245889"/>
              <a:gd name="connsiteY32" fmla="*/ 1881963 h 2254102"/>
              <a:gd name="connsiteX33" fmla="*/ 127990 w 245889"/>
              <a:gd name="connsiteY33" fmla="*/ 1892595 h 2254102"/>
              <a:gd name="connsiteX34" fmla="*/ 106725 w 245889"/>
              <a:gd name="connsiteY34" fmla="*/ 1924493 h 2254102"/>
              <a:gd name="connsiteX35" fmla="*/ 53562 w 245889"/>
              <a:gd name="connsiteY35" fmla="*/ 1967023 h 2254102"/>
              <a:gd name="connsiteX36" fmla="*/ 32297 w 245889"/>
              <a:gd name="connsiteY36" fmla="*/ 1998921 h 2254102"/>
              <a:gd name="connsiteX37" fmla="*/ 21665 w 245889"/>
              <a:gd name="connsiteY37" fmla="*/ 2147777 h 2254102"/>
              <a:gd name="connsiteX38" fmla="*/ 74828 w 245889"/>
              <a:gd name="connsiteY38" fmla="*/ 2200940 h 2254102"/>
              <a:gd name="connsiteX39" fmla="*/ 106725 w 245889"/>
              <a:gd name="connsiteY39" fmla="*/ 2232837 h 2254102"/>
              <a:gd name="connsiteX40" fmla="*/ 138623 w 245889"/>
              <a:gd name="connsiteY40" fmla="*/ 2254102 h 22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5889" h="2254102">
                <a:moveTo>
                  <a:pt x="117358" y="0"/>
                </a:moveTo>
                <a:cubicBezTo>
                  <a:pt x="131535" y="3544"/>
                  <a:pt x="146818" y="4098"/>
                  <a:pt x="159888" y="10633"/>
                </a:cubicBezTo>
                <a:cubicBezTo>
                  <a:pt x="182747" y="22063"/>
                  <a:pt x="223683" y="53163"/>
                  <a:pt x="223683" y="53163"/>
                </a:cubicBezTo>
                <a:cubicBezTo>
                  <a:pt x="230772" y="74428"/>
                  <a:pt x="250386" y="95212"/>
                  <a:pt x="244949" y="116958"/>
                </a:cubicBezTo>
                <a:cubicBezTo>
                  <a:pt x="237860" y="145312"/>
                  <a:pt x="231373" y="173822"/>
                  <a:pt x="223683" y="202019"/>
                </a:cubicBezTo>
                <a:cubicBezTo>
                  <a:pt x="217197" y="225800"/>
                  <a:pt x="209933" y="247667"/>
                  <a:pt x="191786" y="265814"/>
                </a:cubicBezTo>
                <a:cubicBezTo>
                  <a:pt x="182750" y="274850"/>
                  <a:pt x="169439" y="278589"/>
                  <a:pt x="159888" y="287079"/>
                </a:cubicBezTo>
                <a:cubicBezTo>
                  <a:pt x="137411" y="307059"/>
                  <a:pt x="117358" y="329609"/>
                  <a:pt x="96093" y="350874"/>
                </a:cubicBezTo>
                <a:lnTo>
                  <a:pt x="74828" y="372140"/>
                </a:lnTo>
                <a:cubicBezTo>
                  <a:pt x="71284" y="382772"/>
                  <a:pt x="69638" y="394240"/>
                  <a:pt x="64195" y="404037"/>
                </a:cubicBezTo>
                <a:cubicBezTo>
                  <a:pt x="51783" y="426378"/>
                  <a:pt x="21665" y="467833"/>
                  <a:pt x="21665" y="467833"/>
                </a:cubicBezTo>
                <a:cubicBezTo>
                  <a:pt x="28753" y="513907"/>
                  <a:pt x="34339" y="560238"/>
                  <a:pt x="42930" y="606056"/>
                </a:cubicBezTo>
                <a:cubicBezTo>
                  <a:pt x="44995" y="617072"/>
                  <a:pt x="45637" y="630029"/>
                  <a:pt x="53562" y="637954"/>
                </a:cubicBezTo>
                <a:cubicBezTo>
                  <a:pt x="71634" y="656026"/>
                  <a:pt x="117358" y="680484"/>
                  <a:pt x="117358" y="680484"/>
                </a:cubicBezTo>
                <a:cubicBezTo>
                  <a:pt x="124446" y="691116"/>
                  <a:pt x="128645" y="704398"/>
                  <a:pt x="138623" y="712381"/>
                </a:cubicBezTo>
                <a:cubicBezTo>
                  <a:pt x="147375" y="719382"/>
                  <a:pt x="162596" y="715089"/>
                  <a:pt x="170521" y="723014"/>
                </a:cubicBezTo>
                <a:cubicBezTo>
                  <a:pt x="188593" y="741086"/>
                  <a:pt x="213051" y="786809"/>
                  <a:pt x="213051" y="786809"/>
                </a:cubicBezTo>
                <a:cubicBezTo>
                  <a:pt x="209507" y="847060"/>
                  <a:pt x="215239" y="908585"/>
                  <a:pt x="202418" y="967563"/>
                </a:cubicBezTo>
                <a:cubicBezTo>
                  <a:pt x="196989" y="992537"/>
                  <a:pt x="184134" y="1023276"/>
                  <a:pt x="159888" y="1031358"/>
                </a:cubicBezTo>
                <a:lnTo>
                  <a:pt x="127990" y="1041991"/>
                </a:lnTo>
                <a:cubicBezTo>
                  <a:pt x="4663" y="1165320"/>
                  <a:pt x="110588" y="1043544"/>
                  <a:pt x="64195" y="1127051"/>
                </a:cubicBezTo>
                <a:cubicBezTo>
                  <a:pt x="51783" y="1149392"/>
                  <a:pt x="29747" y="1166601"/>
                  <a:pt x="21665" y="1190847"/>
                </a:cubicBezTo>
                <a:lnTo>
                  <a:pt x="400" y="1254642"/>
                </a:lnTo>
                <a:cubicBezTo>
                  <a:pt x="3944" y="1311349"/>
                  <a:pt x="-7738" y="1371135"/>
                  <a:pt x="11032" y="1424763"/>
                </a:cubicBezTo>
                <a:cubicBezTo>
                  <a:pt x="19475" y="1448886"/>
                  <a:pt x="74828" y="1467293"/>
                  <a:pt x="74828" y="1467293"/>
                </a:cubicBezTo>
                <a:cubicBezTo>
                  <a:pt x="81916" y="1477926"/>
                  <a:pt x="90378" y="1487761"/>
                  <a:pt x="96093" y="1499191"/>
                </a:cubicBezTo>
                <a:cubicBezTo>
                  <a:pt x="101105" y="1509215"/>
                  <a:pt x="100959" y="1521478"/>
                  <a:pt x="106725" y="1531088"/>
                </a:cubicBezTo>
                <a:cubicBezTo>
                  <a:pt x="111883" y="1539684"/>
                  <a:pt x="120902" y="1545265"/>
                  <a:pt x="127990" y="1552354"/>
                </a:cubicBezTo>
                <a:cubicBezTo>
                  <a:pt x="131534" y="1562986"/>
                  <a:pt x="133611" y="1574227"/>
                  <a:pt x="138623" y="1584251"/>
                </a:cubicBezTo>
                <a:cubicBezTo>
                  <a:pt x="144338" y="1595681"/>
                  <a:pt x="154698" y="1604472"/>
                  <a:pt x="159888" y="1616149"/>
                </a:cubicBezTo>
                <a:cubicBezTo>
                  <a:pt x="168992" y="1636632"/>
                  <a:pt x="181153" y="1679944"/>
                  <a:pt x="181153" y="1679944"/>
                </a:cubicBezTo>
                <a:cubicBezTo>
                  <a:pt x="177609" y="1736651"/>
                  <a:pt x="176469" y="1793560"/>
                  <a:pt x="170521" y="1850065"/>
                </a:cubicBezTo>
                <a:cubicBezTo>
                  <a:pt x="169348" y="1861211"/>
                  <a:pt x="167813" y="1874038"/>
                  <a:pt x="159888" y="1881963"/>
                </a:cubicBezTo>
                <a:cubicBezTo>
                  <a:pt x="151963" y="1889888"/>
                  <a:pt x="138623" y="1889051"/>
                  <a:pt x="127990" y="1892595"/>
                </a:cubicBezTo>
                <a:cubicBezTo>
                  <a:pt x="120902" y="1903228"/>
                  <a:pt x="115761" y="1915457"/>
                  <a:pt x="106725" y="1924493"/>
                </a:cubicBezTo>
                <a:cubicBezTo>
                  <a:pt x="51464" y="1979755"/>
                  <a:pt x="95650" y="1914414"/>
                  <a:pt x="53562" y="1967023"/>
                </a:cubicBezTo>
                <a:cubicBezTo>
                  <a:pt x="45579" y="1977002"/>
                  <a:pt x="39385" y="1988288"/>
                  <a:pt x="32297" y="1998921"/>
                </a:cubicBezTo>
                <a:cubicBezTo>
                  <a:pt x="13875" y="2054186"/>
                  <a:pt x="-6892" y="2085904"/>
                  <a:pt x="21665" y="2147777"/>
                </a:cubicBezTo>
                <a:cubicBezTo>
                  <a:pt x="32167" y="2170532"/>
                  <a:pt x="57107" y="2183219"/>
                  <a:pt x="74828" y="2200940"/>
                </a:cubicBezTo>
                <a:cubicBezTo>
                  <a:pt x="85460" y="2211572"/>
                  <a:pt x="94214" y="2224496"/>
                  <a:pt x="106725" y="2232837"/>
                </a:cubicBezTo>
                <a:lnTo>
                  <a:pt x="138623" y="225410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4561" y="1911863"/>
            <a:ext cx="2836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Hybrid 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Solaris 9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65910" y="1691640"/>
            <a:ext cx="949833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Description of Process States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NEW: The process is being created.</a:t>
            </a:r>
          </a:p>
          <a:p>
            <a:r>
              <a:rPr lang="en-US" dirty="0" smtClean="0"/>
              <a:t>RUNNING: Instructions are being executed.</a:t>
            </a:r>
          </a:p>
          <a:p>
            <a:r>
              <a:rPr lang="en-US" dirty="0" smtClean="0"/>
              <a:t>WAITING: The process is waiting for some event to occur (an I/O completion or a reception of a signal).</a:t>
            </a:r>
          </a:p>
          <a:p>
            <a:r>
              <a:rPr lang="en-US" dirty="0" smtClean="0"/>
              <a:t>READY: The process is waiting to be assigned to a processor.</a:t>
            </a:r>
          </a:p>
          <a:p>
            <a:r>
              <a:rPr lang="en-US" dirty="0" smtClean="0"/>
              <a:t>TERMINATED: The process completed the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327991"/>
            <a:ext cx="3509010" cy="2828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Control Block (PCB)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7710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process is represented in the OS by the data structure called Process Control Block or </a:t>
            </a:r>
            <a:r>
              <a:rPr lang="en-US" smtClean="0"/>
              <a:t>Task Control Block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Description of the PCB Fields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Process State</a:t>
            </a:r>
            <a:r>
              <a:rPr lang="en-US" dirty="0" smtClean="0"/>
              <a:t>: new, read, running, waiting, etc.</a:t>
            </a:r>
          </a:p>
          <a:p>
            <a:r>
              <a:rPr lang="en-US" b="1" dirty="0" smtClean="0"/>
              <a:t>Program Counter</a:t>
            </a:r>
            <a:r>
              <a:rPr lang="en-US" dirty="0" smtClean="0"/>
              <a:t>: the address of the next instruction to be executed for this process.</a:t>
            </a:r>
          </a:p>
          <a:p>
            <a:r>
              <a:rPr lang="en-US" b="1" dirty="0" smtClean="0"/>
              <a:t>CPU Registers</a:t>
            </a:r>
            <a:r>
              <a:rPr lang="en-US" dirty="0" smtClean="0"/>
              <a:t>: depending on the CPU architecture – GP registers, stack pointers, status register.</a:t>
            </a:r>
          </a:p>
          <a:p>
            <a:r>
              <a:rPr lang="en-US" b="1" dirty="0" smtClean="0"/>
              <a:t>CPU Scheduling Information</a:t>
            </a:r>
            <a:r>
              <a:rPr lang="en-US" dirty="0" smtClean="0"/>
              <a:t>: process priority, pointers to scheduling queues, other scheduling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3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Description of the PCB Fields - More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Memory-Management Information</a:t>
            </a:r>
            <a:r>
              <a:rPr lang="en-US" dirty="0" smtClean="0"/>
              <a:t>: the value of the base and limit registers, the page map tables (or segment tables).</a:t>
            </a:r>
          </a:p>
          <a:p>
            <a:r>
              <a:rPr lang="en-US" b="1" dirty="0" smtClean="0"/>
              <a:t>Accounting Information</a:t>
            </a:r>
            <a:r>
              <a:rPr lang="en-US" dirty="0" smtClean="0"/>
              <a:t>: the amount of CPU and real-time used, time limits, account numbers, job or process number, etc.</a:t>
            </a:r>
          </a:p>
          <a:p>
            <a:r>
              <a:rPr lang="en-US" b="1" dirty="0" smtClean="0"/>
              <a:t>I/O Status Information</a:t>
            </a:r>
            <a:r>
              <a:rPr lang="en-US" dirty="0" smtClean="0"/>
              <a:t>: the list of I/O devices allocated to the process, a list of open files,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CPU Switch from Process to Process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30" y="2503169"/>
            <a:ext cx="5257799" cy="37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0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1013</TotalTime>
  <Words>1543</Words>
  <Application>Microsoft Office PowerPoint</Application>
  <PresentationFormat>Widescreen</PresentationFormat>
  <Paragraphs>248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Garamond</vt:lpstr>
      <vt:lpstr>Organic</vt:lpstr>
      <vt:lpstr>Borko Furht Florida Atlantic University</vt:lpstr>
      <vt:lpstr>Process Concept </vt:lpstr>
      <vt:lpstr>Process Definition</vt:lpstr>
      <vt:lpstr>Process States</vt:lpstr>
      <vt:lpstr>Description of Process States</vt:lpstr>
      <vt:lpstr>Process Control Block (PCB)</vt:lpstr>
      <vt:lpstr>Description of the PCB Fields</vt:lpstr>
      <vt:lpstr>Description of the PCB Fields - More</vt:lpstr>
      <vt:lpstr>CPU Switch from Process to Process</vt:lpstr>
      <vt:lpstr>Time Calculation</vt:lpstr>
      <vt:lpstr>Scheduling Queues</vt:lpstr>
      <vt:lpstr>Ready Queue and Various I/O Device Queues</vt:lpstr>
      <vt:lpstr>Queuing Diagram Representation of Process Scheduling</vt:lpstr>
      <vt:lpstr>Description of the Queuing Diagram</vt:lpstr>
      <vt:lpstr>Schedulers</vt:lpstr>
      <vt:lpstr>Short-Term Scheduler</vt:lpstr>
      <vt:lpstr>Long-Term Scheduler </vt:lpstr>
      <vt:lpstr>Context Switch</vt:lpstr>
      <vt:lpstr>Operations on Processes</vt:lpstr>
      <vt:lpstr>Process Creation</vt:lpstr>
      <vt:lpstr>Process Termination</vt:lpstr>
      <vt:lpstr>Cooperating Processes</vt:lpstr>
      <vt:lpstr>Reasons for Process Cooperation</vt:lpstr>
      <vt:lpstr>Threads</vt:lpstr>
      <vt:lpstr>Threads vs. Processes</vt:lpstr>
      <vt:lpstr>User-Level Threads</vt:lpstr>
      <vt:lpstr>Multiple Threads within a Task</vt:lpstr>
      <vt:lpstr>Example of Threads</vt:lpstr>
      <vt:lpstr>Example of Threads</vt:lpstr>
      <vt:lpstr>Benefits of Multithreaded Programming</vt:lpstr>
      <vt:lpstr>Kernel-Supported Threads</vt:lpstr>
      <vt:lpstr>Scheduling Threads</vt:lpstr>
      <vt:lpstr>PowerPoint Presentation</vt:lpstr>
      <vt:lpstr>Concurrent Execution on a Single             Core System</vt:lpstr>
      <vt:lpstr>Parallel Execution on a Multicore System</vt:lpstr>
      <vt:lpstr>Multithreading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Delia Drumm</dc:creator>
  <cp:lastModifiedBy>Borivoje Furht</cp:lastModifiedBy>
  <cp:revision>25</cp:revision>
  <dcterms:created xsi:type="dcterms:W3CDTF">2016-05-12T03:03:33Z</dcterms:created>
  <dcterms:modified xsi:type="dcterms:W3CDTF">2016-05-19T15:22:52Z</dcterms:modified>
</cp:coreProperties>
</file>