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6" r:id="rId5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/>
    <p:restoredTop sz="94643"/>
  </p:normalViewPr>
  <p:slideViewPr>
    <p:cSldViewPr snapToGrid="0" snapToObjects="1">
      <p:cViewPr varScale="1">
        <p:scale>
          <a:sx n="138" d="100"/>
          <a:sy n="138" d="100"/>
        </p:scale>
        <p:origin x="-136" y="-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</a:br>
            <a:endParaRPr lang="en-US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92397" y="1871131"/>
            <a:ext cx="6815670" cy="1320802"/>
          </a:xfrm>
        </p:spPr>
        <p:txBody>
          <a:bodyPr rtlCol="0"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6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6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2800" b="1" dirty="0" smtClean="0">
                <a:solidFill>
                  <a:srgbClr val="800000"/>
                </a:solidFill>
              </a:rPr>
              <a:t>Lecture 3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rgbClr val="800000"/>
                </a:solidFill>
              </a:rPr>
              <a:t>CPU Scheduling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2000" b="1" dirty="0" smtClean="0">
                <a:solidFill>
                  <a:srgbClr val="800000"/>
                </a:solidFill>
              </a:rPr>
              <a:t>Basic Concepts, Scheduling Algorithms, Case Studies  </a:t>
            </a:r>
            <a:endParaRPr lang="en-US" altLang="en-US" sz="1600" b="1" dirty="0" smtClean="0">
              <a:ln>
                <a:noFill/>
              </a:ln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695" y="4034790"/>
            <a:ext cx="306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Borko Furht</a:t>
            </a:r>
          </a:p>
          <a:p>
            <a:pPr algn="ctr"/>
            <a:r>
              <a:rPr lang="en-US" sz="2000" b="1" dirty="0" smtClean="0"/>
              <a:t>Florida Atlantic University</a:t>
            </a:r>
            <a:endParaRPr lang="en-US" sz="2000" b="1" dirty="0"/>
          </a:p>
        </p:txBody>
      </p:sp>
      <p:pic>
        <p:nvPicPr>
          <p:cNvPr id="7" name="Picture 5" descr="Build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70538"/>
            <a:ext cx="1706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104" y="5657851"/>
            <a:ext cx="2349386" cy="10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Preemptive Versus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Non-preemptive Scheduling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Non-preemptive scheduling- a process has to be given the CPU, which cannot be taken from the process before its completion or switching to the Wait state.</a:t>
            </a:r>
          </a:p>
          <a:p>
            <a:r>
              <a:rPr lang="en-US" dirty="0" smtClean="0"/>
              <a:t>Problem: short jobs may wait doe long jobs. Response time is not predictable. </a:t>
            </a:r>
          </a:p>
          <a:p>
            <a:r>
              <a:rPr lang="en-US" dirty="0" smtClean="0"/>
              <a:t>Preemptive scheduling – the CPU can be taken away from the running process before its completion.</a:t>
            </a:r>
          </a:p>
          <a:p>
            <a:r>
              <a:rPr lang="en-US" dirty="0" smtClean="0"/>
              <a:t>Cost of preemptive scheduling – context switching between process and the coordination between them </a:t>
            </a:r>
          </a:p>
        </p:txBody>
      </p:sp>
    </p:spTree>
    <p:extLst>
      <p:ext uri="{BB962C8B-B14F-4D97-AF65-F5344CB8AC3E}">
        <p14:creationId xmlns:p14="http://schemas.microsoft.com/office/powerpoint/2010/main" val="207084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Dispatcher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Dispatcher is a module of the OS activated after the CPU scheduler has selected the next running process.</a:t>
            </a:r>
          </a:p>
          <a:p>
            <a:r>
              <a:rPr lang="en-US" dirty="0" smtClean="0"/>
              <a:t>It is invoked during every process switch, and should be as fast as possible.</a:t>
            </a:r>
          </a:p>
          <a:p>
            <a:r>
              <a:rPr lang="en-US" dirty="0" smtClean="0"/>
              <a:t>The dispatcher performs: (a) switching context from one to another process, (b) switching to user mode, and (c) jump to proper location in the user program and restart it.</a:t>
            </a:r>
          </a:p>
          <a:p>
            <a:r>
              <a:rPr lang="en-US" dirty="0" smtClean="0"/>
              <a:t>Dispatch latency – the time takes for the dispatcher to stop one process and start another one.</a:t>
            </a:r>
          </a:p>
        </p:txBody>
      </p:sp>
    </p:spTree>
    <p:extLst>
      <p:ext uri="{BB962C8B-B14F-4D97-AF65-F5344CB8AC3E}">
        <p14:creationId xmlns:p14="http://schemas.microsoft.com/office/powerpoint/2010/main" val="206636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Scheduling Algorithms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First-Come, First-Served (FCFS) scheduling</a:t>
            </a:r>
          </a:p>
          <a:p>
            <a:r>
              <a:rPr lang="en-US" dirty="0" smtClean="0"/>
              <a:t>Shortest-Job-First (SJF) scheduling</a:t>
            </a:r>
          </a:p>
          <a:p>
            <a:r>
              <a:rPr lang="en-US" dirty="0" smtClean="0"/>
              <a:t>Priority scheduling</a:t>
            </a:r>
          </a:p>
          <a:p>
            <a:r>
              <a:rPr lang="en-US" dirty="0" smtClean="0"/>
              <a:t>Round-Robin (RR) scheduling</a:t>
            </a:r>
          </a:p>
          <a:p>
            <a:r>
              <a:rPr lang="en-US" dirty="0" smtClean="0"/>
              <a:t>Multilevel Queue scheduling</a:t>
            </a:r>
          </a:p>
          <a:p>
            <a:r>
              <a:rPr lang="en-US" dirty="0" smtClean="0"/>
              <a:t>Multilevel Feedback Queue scheduling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5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First-Come, First-Served Scheduling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processes are dispatched according to their arrival times.</a:t>
            </a:r>
          </a:p>
          <a:p>
            <a:r>
              <a:rPr lang="en-US" dirty="0" smtClean="0"/>
              <a:t>Simple implementation with a FIFO queue.</a:t>
            </a:r>
          </a:p>
          <a:p>
            <a:r>
              <a:rPr lang="en-US" dirty="0" smtClean="0"/>
              <a:t>FCFS is non-preemptive scheduling – short (important) jobs can wait ling.</a:t>
            </a:r>
          </a:p>
          <a:p>
            <a:r>
              <a:rPr lang="en-US" dirty="0" smtClean="0"/>
              <a:t>Average wait time is quite long.</a:t>
            </a:r>
          </a:p>
          <a:p>
            <a:r>
              <a:rPr lang="en-US" dirty="0" smtClean="0"/>
              <a:t>Rarely used; but can be used as an additional technique. Example: in priority scheduling for the process of the same priority .</a:t>
            </a:r>
          </a:p>
        </p:txBody>
      </p:sp>
    </p:spTree>
    <p:extLst>
      <p:ext uri="{BB962C8B-B14F-4D97-AF65-F5344CB8AC3E}">
        <p14:creationId xmlns:p14="http://schemas.microsoft.com/office/powerpoint/2010/main" val="180069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Waiting Time Calculation for the FCFS Scheduler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947" y="2557463"/>
            <a:ext cx="4660106" cy="3317875"/>
          </a:xfrm>
        </p:spPr>
      </p:pic>
    </p:spTree>
    <p:extLst>
      <p:ext uri="{BB962C8B-B14F-4D97-AF65-F5344CB8AC3E}">
        <p14:creationId xmlns:p14="http://schemas.microsoft.com/office/powerpoint/2010/main" val="122553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Average Waiting Time Calculation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for the FCFS Scheduler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83" y="2557463"/>
            <a:ext cx="4423833" cy="3317875"/>
          </a:xfrm>
        </p:spPr>
      </p:pic>
    </p:spTree>
    <p:extLst>
      <p:ext uri="{BB962C8B-B14F-4D97-AF65-F5344CB8AC3E}">
        <p14:creationId xmlns:p14="http://schemas.microsoft.com/office/powerpoint/2010/main" val="198686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Shortest-Job-First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CPU is assigned to the process that has the shortest next CPU burst.</a:t>
            </a:r>
          </a:p>
          <a:p>
            <a:r>
              <a:rPr lang="en-US" dirty="0" smtClean="0"/>
              <a:t>FCFS is used to break the tie, if two processes have the same next CPU burst.</a:t>
            </a:r>
          </a:p>
          <a:p>
            <a:r>
              <a:rPr lang="en-US" dirty="0" smtClean="0"/>
              <a:t>SJF is optimal – gives the minimum average waiting time for a given set of processes.</a:t>
            </a:r>
          </a:p>
          <a:p>
            <a:r>
              <a:rPr lang="en-US" dirty="0" smtClean="0"/>
              <a:t>Difficulty: SJF requires the length of the next CPU request.</a:t>
            </a:r>
          </a:p>
          <a:p>
            <a:r>
              <a:rPr lang="en-US" dirty="0" smtClean="0"/>
              <a:t>For long-term (job) scheduling in a batch system, we can use the length of the process time limit that users specify.</a:t>
            </a:r>
          </a:p>
          <a:p>
            <a:r>
              <a:rPr lang="en-US" dirty="0" smtClean="0"/>
              <a:t>For short-term (CPU) scheduling, there is no way to know the length of the next CPU burst.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Approximate SJF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next CPU burst – the next CPU burst will be similar in length to the previous ones.</a:t>
            </a:r>
          </a:p>
          <a:p>
            <a:r>
              <a:rPr lang="en-US" dirty="0" smtClean="0"/>
              <a:t>The next CPU burst is predicted as an exponential average of the measured lengths of previous CPU bursts.</a:t>
            </a:r>
          </a:p>
          <a:p>
            <a:r>
              <a:rPr lang="en-US" dirty="0" smtClean="0"/>
              <a:t>The scheduler selects the process with the shortest predicted CPU burst.</a:t>
            </a:r>
          </a:p>
        </p:txBody>
      </p:sp>
    </p:spTree>
    <p:extLst>
      <p:ext uri="{BB962C8B-B14F-4D97-AF65-F5344CB8AC3E}">
        <p14:creationId xmlns:p14="http://schemas.microsoft.com/office/powerpoint/2010/main" val="106676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Prediction Function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55" y="2557463"/>
            <a:ext cx="6031090" cy="3317875"/>
          </a:xfrm>
        </p:spPr>
      </p:pic>
    </p:spTree>
    <p:extLst>
      <p:ext uri="{BB962C8B-B14F-4D97-AF65-F5344CB8AC3E}">
        <p14:creationId xmlns:p14="http://schemas.microsoft.com/office/powerpoint/2010/main" val="250418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Prediction of the Length of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the Next CPU Burst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18" y="2557463"/>
            <a:ext cx="3938764" cy="3317875"/>
          </a:xfrm>
        </p:spPr>
      </p:pic>
    </p:spTree>
    <p:extLst>
      <p:ext uri="{BB962C8B-B14F-4D97-AF65-F5344CB8AC3E}">
        <p14:creationId xmlns:p14="http://schemas.microsoft.com/office/powerpoint/2010/main" val="244944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Schedulers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Long-term scheduling (Job scheduler)</a:t>
            </a:r>
          </a:p>
          <a:p>
            <a:r>
              <a:rPr lang="en-US" sz="3200" dirty="0" smtClean="0"/>
              <a:t>Medium-term scheduling </a:t>
            </a:r>
          </a:p>
          <a:p>
            <a:r>
              <a:rPr lang="en-US" sz="3200" dirty="0" smtClean="0"/>
              <a:t>Short-term scheduling (CPU scheduler)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476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Expanded Formula For T(n+1)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78" y="2557463"/>
            <a:ext cx="6798643" cy="3317875"/>
          </a:xfrm>
        </p:spPr>
      </p:pic>
    </p:spTree>
    <p:extLst>
      <p:ext uri="{BB962C8B-B14F-4D97-AF65-F5344CB8AC3E}">
        <p14:creationId xmlns:p14="http://schemas.microsoft.com/office/powerpoint/2010/main" val="354516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Preemptive and Non-Preemptive SJF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process arrives at the ready queue – the new process may have a shorter next CPU burst than what is left of the currently executing process. </a:t>
            </a:r>
          </a:p>
          <a:p>
            <a:r>
              <a:rPr lang="en-US" dirty="0" smtClean="0"/>
              <a:t>Preemptive SJF will preempt the currently executing process.</a:t>
            </a:r>
          </a:p>
          <a:p>
            <a:r>
              <a:rPr lang="en-US" dirty="0" smtClean="0"/>
              <a:t>Non-preemptive SJF will allow the currently running process to finish its CPU burst. </a:t>
            </a:r>
          </a:p>
          <a:p>
            <a:r>
              <a:rPr lang="en-US" dirty="0" smtClean="0"/>
              <a:t>Preemptive SJF is also called Shortest-remaining-time-first scheduling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of Preemptive SJF Scheduling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08" y="2557463"/>
            <a:ext cx="4831984" cy="3317875"/>
          </a:xfrm>
        </p:spPr>
      </p:pic>
    </p:spTree>
    <p:extLst>
      <p:ext uri="{BB962C8B-B14F-4D97-AF65-F5344CB8AC3E}">
        <p14:creationId xmlns:p14="http://schemas.microsoft.com/office/powerpoint/2010/main" val="265343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Priority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process has its priority, and the CPU is allocated to the process with the highest priority.</a:t>
            </a:r>
          </a:p>
          <a:p>
            <a:r>
              <a:rPr lang="en-US" dirty="0" smtClean="0"/>
              <a:t>Processes with the same priorities are scheduled in FCFS order.</a:t>
            </a:r>
          </a:p>
          <a:p>
            <a:r>
              <a:rPr lang="en-US" dirty="0" smtClean="0"/>
              <a:t>AN SJF algorithm us a priority algorithm where the priority (p) is the inverse of the (predicted) next CPU burst. Larger CPU burst – lower priority. </a:t>
            </a:r>
          </a:p>
        </p:txBody>
      </p:sp>
    </p:spTree>
    <p:extLst>
      <p:ext uri="{BB962C8B-B14F-4D97-AF65-F5344CB8AC3E}">
        <p14:creationId xmlns:p14="http://schemas.microsoft.com/office/powerpoint/2010/main" val="297196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of Priority Scheduling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23" y="2557463"/>
            <a:ext cx="5168353" cy="3317875"/>
          </a:xfrm>
        </p:spPr>
      </p:pic>
    </p:spTree>
    <p:extLst>
      <p:ext uri="{BB962C8B-B14F-4D97-AF65-F5344CB8AC3E}">
        <p14:creationId xmlns:p14="http://schemas.microsoft.com/office/powerpoint/2010/main" val="981721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Priorities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defined internally or externally</a:t>
            </a:r>
          </a:p>
          <a:p>
            <a:r>
              <a:rPr lang="en-US" dirty="0" smtClean="0"/>
              <a:t>Internally defined priorities – use some measurable quantities to compute priorities </a:t>
            </a:r>
          </a:p>
          <a:p>
            <a:r>
              <a:rPr lang="en-US" dirty="0" smtClean="0"/>
              <a:t>Example include: time limits, memory requirements, the number of open files, the ratio of average I/O burst to average CPU burst.</a:t>
            </a:r>
          </a:p>
          <a:p>
            <a:r>
              <a:rPr lang="en-US" dirty="0" smtClean="0"/>
              <a:t>External priorities – importance of the process, funds paid for using computer,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09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Preemptive and Non-Preemptive Priority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Preemptive priority scheduler will preempt the CPU of the priority of the newly arrived process is higher than the priority of the running process.</a:t>
            </a:r>
          </a:p>
          <a:p>
            <a:r>
              <a:rPr lang="en-US" dirty="0" smtClean="0"/>
              <a:t>The non-preemptive scheduler will put the new process at the head of the ready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6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Indefinite Blocking (Starvation)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problem with priority scheduling.</a:t>
            </a:r>
          </a:p>
          <a:p>
            <a:r>
              <a:rPr lang="en-US" dirty="0" smtClean="0"/>
              <a:t>In heavy-loaded systems, some low-priority processes can be indefinitely waiting for the CPU.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aging technique</a:t>
            </a:r>
            <a:endParaRPr lang="en-US" dirty="0" smtClean="0"/>
          </a:p>
          <a:p>
            <a:r>
              <a:rPr lang="en-US" dirty="0" smtClean="0"/>
              <a:t>Aging technique: gradually increasing the priority of processes that wait in the system for a long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of Aging Technique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Priorities in a system: 0 (low) to 127 (high)</a:t>
            </a:r>
          </a:p>
          <a:p>
            <a:r>
              <a:rPr lang="en-US" dirty="0" smtClean="0"/>
              <a:t>Aging: increment the priorities of waiting processes by 1 every 15 minutes.</a:t>
            </a:r>
          </a:p>
          <a:p>
            <a:r>
              <a:rPr lang="en-US" dirty="0" smtClean="0"/>
              <a:t>It will take 32 hours (128x15 minutes) for a lowest priority process (0 priority) to age to the highest priority 127.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50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Round-Robin (RR) Scheduling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Specially designed for time-sharing systems.</a:t>
            </a:r>
          </a:p>
          <a:p>
            <a:r>
              <a:rPr lang="en-US" dirty="0" smtClean="0"/>
              <a:t>Similar to FCFS, but preemption is added to switch between processes</a:t>
            </a:r>
          </a:p>
          <a:p>
            <a:r>
              <a:rPr lang="en-US" dirty="0" smtClean="0"/>
              <a:t>Time quantum (or slice) is defined. T=10-100 milliseconds.</a:t>
            </a:r>
          </a:p>
          <a:p>
            <a:r>
              <a:rPr lang="en-US" dirty="0" smtClean="0"/>
              <a:t>Ready queue is treated as a circular queue.</a:t>
            </a:r>
          </a:p>
          <a:p>
            <a:r>
              <a:rPr lang="en-US" dirty="0" smtClean="0"/>
              <a:t>Implementation – FIFO queue, where new processes are added to the tail of the ready queue.</a:t>
            </a:r>
          </a:p>
          <a:p>
            <a:r>
              <a:rPr lang="en-US" dirty="0" smtClean="0"/>
              <a:t>The timer interrupts after 1 time quantum, and the scheduler dispatches the first process from the ready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Scheduling Levels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35" y="2557463"/>
            <a:ext cx="3585129" cy="3317875"/>
          </a:xfrm>
        </p:spPr>
      </p:pic>
    </p:spTree>
    <p:extLst>
      <p:ext uri="{BB962C8B-B14F-4D97-AF65-F5344CB8AC3E}">
        <p14:creationId xmlns:p14="http://schemas.microsoft.com/office/powerpoint/2010/main" val="90977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of Round-Robin Scheduling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29" y="2557463"/>
            <a:ext cx="5342341" cy="3317875"/>
          </a:xfrm>
        </p:spPr>
      </p:pic>
    </p:spTree>
    <p:extLst>
      <p:ext uri="{BB962C8B-B14F-4D97-AF65-F5344CB8AC3E}">
        <p14:creationId xmlns:p14="http://schemas.microsoft.com/office/powerpoint/2010/main" val="167422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Performance of RR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n processes and the time quantum is q </a:t>
            </a:r>
            <a:r>
              <a:rPr lang="en-US" dirty="0" smtClean="0">
                <a:sym typeface="Wingdings" panose="05000000000000000000" pitchFamily="2" charset="2"/>
              </a:rPr>
              <a:t> each process gets 1/n of the CPU time.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Maximum waiting time for the next quantum is </a:t>
            </a:r>
            <a:r>
              <a:rPr lang="en-US" dirty="0" err="1" smtClean="0">
                <a:sym typeface="Wingdings" panose="05000000000000000000" pitchFamily="2" charset="2"/>
              </a:rPr>
              <a:t>Twait</a:t>
            </a:r>
            <a:r>
              <a:rPr lang="en-US" dirty="0" smtClean="0">
                <a:sym typeface="Wingdings" panose="05000000000000000000" pitchFamily="2" charset="2"/>
              </a:rPr>
              <a:t>=(n-1)</a:t>
            </a:r>
            <a:r>
              <a:rPr lang="en-US" dirty="0" err="1" smtClean="0">
                <a:sym typeface="Wingdings" panose="05000000000000000000" pitchFamily="2" charset="2"/>
              </a:rPr>
              <a:t>xq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Example: for n=5 processes and q=20 milliseconds, every 100 milliseconds.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Twait</a:t>
            </a:r>
            <a:r>
              <a:rPr lang="en-US" dirty="0" smtClean="0">
                <a:sym typeface="Wingdings" panose="05000000000000000000" pitchFamily="2" charset="2"/>
              </a:rPr>
              <a:t> = 4x20=80 milliseconds.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4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Size of the Time Quantum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performance of the RR algorithm depends of the size of the time quantum.</a:t>
            </a:r>
          </a:p>
          <a:p>
            <a:r>
              <a:rPr lang="en-US" dirty="0" smtClean="0"/>
              <a:t>If q is very large, the RR algorithm is the same as FCFS.</a:t>
            </a:r>
          </a:p>
          <a:p>
            <a:r>
              <a:rPr lang="en-US" dirty="0" smtClean="0"/>
              <a:t>If q is very small (say 1 millisecond), the RR algorithm is called processor sharing.</a:t>
            </a:r>
          </a:p>
          <a:p>
            <a:r>
              <a:rPr lang="en-US" dirty="0" smtClean="0"/>
              <a:t>Smaller time quantum – more context switches. </a:t>
            </a:r>
          </a:p>
          <a:p>
            <a:r>
              <a:rPr lang="en-US" dirty="0" smtClean="0"/>
              <a:t>Rule of thumb – 80% of the CPU bursts should be shorter than the time quantum.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81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Turnaround Time and Time Quantum in RR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88" y="2557463"/>
            <a:ext cx="5411823" cy="3317875"/>
          </a:xfrm>
        </p:spPr>
      </p:pic>
      <p:sp>
        <p:nvSpPr>
          <p:cNvPr id="5" name="Rectangle 4"/>
          <p:cNvSpPr/>
          <p:nvPr/>
        </p:nvSpPr>
        <p:spPr>
          <a:xfrm>
            <a:off x="5964072" y="3220872"/>
            <a:ext cx="764274" cy="23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65207" y="31552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09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Turnaround Time Versus Time Quantum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285999"/>
            <a:ext cx="7048500" cy="3924301"/>
          </a:xfrm>
        </p:spPr>
      </p:pic>
    </p:spTree>
    <p:extLst>
      <p:ext uri="{BB962C8B-B14F-4D97-AF65-F5344CB8AC3E}">
        <p14:creationId xmlns:p14="http://schemas.microsoft.com/office/powerpoint/2010/main" val="3903504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Multilevel Queue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Processes are classified into different groups.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foreground (interactive) processes and background (batch) processes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have different response time requirements.</a:t>
            </a:r>
          </a:p>
          <a:p>
            <a:r>
              <a:rPr lang="en-US" dirty="0"/>
              <a:t>Each queue has its own scheduling algorithm. </a:t>
            </a:r>
          </a:p>
          <a:p>
            <a:r>
              <a:rPr lang="en-US" dirty="0" smtClean="0"/>
              <a:t>Example</a:t>
            </a:r>
            <a:r>
              <a:rPr lang="en-US" dirty="0"/>
              <a:t>: the foreground queue uses RR algorithm, while the background queue is scheduled by an FCFS algorithm. </a:t>
            </a:r>
            <a:endParaRPr lang="en-US" dirty="0" smtClean="0"/>
          </a:p>
          <a:p>
            <a:r>
              <a:rPr lang="en-US" dirty="0" smtClean="0"/>
              <a:t>Scheduling </a:t>
            </a:r>
            <a:r>
              <a:rPr lang="en-US" dirty="0"/>
              <a:t>between queues - usually fixed-priority preemptive scheduling.</a:t>
            </a:r>
          </a:p>
        </p:txBody>
      </p:sp>
    </p:spTree>
    <p:extLst>
      <p:ext uri="{BB962C8B-B14F-4D97-AF65-F5344CB8AC3E}">
        <p14:creationId xmlns:p14="http://schemas.microsoft.com/office/powerpoint/2010/main" val="2605079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of Multilevel Queue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30" y="2557463"/>
            <a:ext cx="5362539" cy="3317875"/>
          </a:xfrm>
        </p:spPr>
      </p:pic>
    </p:spTree>
    <p:extLst>
      <p:ext uri="{BB962C8B-B14F-4D97-AF65-F5344CB8AC3E}">
        <p14:creationId xmlns:p14="http://schemas.microsoft.com/office/powerpoint/2010/main" val="3810377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Multilevel Queues – Two Schemes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Each queue has absolute priority over lower priority queues.</a:t>
            </a:r>
          </a:p>
          <a:p>
            <a:r>
              <a:rPr lang="en-US" dirty="0"/>
              <a:t>(b) Time slice between the queues - each queue gets a certain portion of the CPU time, which it can schedule among the processes in its queue.</a:t>
            </a:r>
          </a:p>
          <a:p>
            <a:r>
              <a:rPr lang="en-US" dirty="0"/>
              <a:t>Example: The foreground queue can be given 80% of the CPU time for RR scheduling, while background queue receives 20% of the CPU for its processes scheduled using FCFS algorithm.</a:t>
            </a:r>
          </a:p>
        </p:txBody>
      </p:sp>
    </p:spTree>
    <p:extLst>
      <p:ext uri="{BB962C8B-B14F-4D97-AF65-F5344CB8AC3E}">
        <p14:creationId xmlns:p14="http://schemas.microsoft.com/office/powerpoint/2010/main" val="1088684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Multilevel Feedback Queue (MFQ) Scheduling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multilevel queue scheduling, processes are permanently assigned to a queue and do not move between queues.</a:t>
            </a:r>
          </a:p>
          <a:p>
            <a:r>
              <a:rPr lang="en-US" dirty="0"/>
              <a:t>This scheme is inflexible!</a:t>
            </a:r>
          </a:p>
          <a:p>
            <a:r>
              <a:rPr lang="en-US" dirty="0"/>
              <a:t>Multilevel feedback queue scheduling allows a process to move between queues.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process uses too much CPU time, it will be moved to a lower priority queue.</a:t>
            </a:r>
          </a:p>
          <a:p>
            <a:r>
              <a:rPr lang="en-US" dirty="0"/>
              <a:t>I/O bound and interactive processes stay in higher priority queues.</a:t>
            </a:r>
          </a:p>
          <a:p>
            <a:r>
              <a:rPr lang="en-US" dirty="0"/>
              <a:t>Processes waiting too long in low priority queues will be moved to higher priority queues.</a:t>
            </a:r>
          </a:p>
        </p:txBody>
      </p:sp>
    </p:spTree>
    <p:extLst>
      <p:ext uri="{BB962C8B-B14F-4D97-AF65-F5344CB8AC3E}">
        <p14:creationId xmlns:p14="http://schemas.microsoft.com/office/powerpoint/2010/main" val="593875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Multilevel Feedback Queues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84" y="2557463"/>
            <a:ext cx="5195432" cy="3317875"/>
          </a:xfrm>
        </p:spPr>
      </p:pic>
    </p:spTree>
    <p:extLst>
      <p:ext uri="{BB962C8B-B14F-4D97-AF65-F5344CB8AC3E}">
        <p14:creationId xmlns:p14="http://schemas.microsoft.com/office/powerpoint/2010/main" val="179815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CPU and I/O Bursts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45" y="2557463"/>
            <a:ext cx="6148510" cy="3317875"/>
          </a:xfrm>
        </p:spPr>
      </p:pic>
    </p:spTree>
    <p:extLst>
      <p:ext uri="{BB962C8B-B14F-4D97-AF65-F5344CB8AC3E}">
        <p14:creationId xmlns:p14="http://schemas.microsoft.com/office/powerpoint/2010/main" val="222295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Parameters of the MFQ Scheduler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Number of queues</a:t>
            </a:r>
          </a:p>
          <a:p>
            <a:r>
              <a:rPr lang="en-US" dirty="0"/>
              <a:t>Scheduling algorithm for each queue 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/>
              <a:t>used to determine when to upgrade a process to a higher priority queue</a:t>
            </a:r>
          </a:p>
          <a:p>
            <a:r>
              <a:rPr lang="en-US" dirty="0"/>
              <a:t>Method used to determine when to demote a process to a lower priority queue 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/>
              <a:t>to determine an initial queue for a new process.</a:t>
            </a:r>
          </a:p>
          <a:p>
            <a:r>
              <a:rPr lang="en-US" dirty="0"/>
              <a:t>The most complex scheduling scheme!</a:t>
            </a:r>
          </a:p>
        </p:txBody>
      </p:sp>
    </p:spTree>
    <p:extLst>
      <p:ext uri="{BB962C8B-B14F-4D97-AF65-F5344CB8AC3E}">
        <p14:creationId xmlns:p14="http://schemas.microsoft.com/office/powerpoint/2010/main" val="741000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Evaluation of Scheduling Algorithms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the criteria for the evaluation. </a:t>
            </a:r>
            <a:r>
              <a:rPr lang="en-US" dirty="0" smtClean="0"/>
              <a:t>Examples</a:t>
            </a:r>
            <a:r>
              <a:rPr lang="en-US" dirty="0"/>
              <a:t>: CPU utilization, Response time, or Throughput 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/>
              <a:t>measures can be specified. Example 1: maximize CPU utilization under the constraint that the maximum response time is 1 second</a:t>
            </a:r>
          </a:p>
          <a:p>
            <a:r>
              <a:rPr lang="en-US" dirty="0"/>
              <a:t>Example 2: Maximize throughput such that turnaround time is linearly proportional to total execution time.</a:t>
            </a:r>
          </a:p>
          <a:p>
            <a:r>
              <a:rPr lang="en-US" dirty="0"/>
              <a:t>Deterministic modeling </a:t>
            </a:r>
            <a:endParaRPr lang="en-US" dirty="0" smtClean="0"/>
          </a:p>
          <a:p>
            <a:r>
              <a:rPr lang="en-US" dirty="0" smtClean="0"/>
              <a:t>Queuing models</a:t>
            </a:r>
          </a:p>
          <a:p>
            <a:r>
              <a:rPr lang="en-US" dirty="0" smtClean="0"/>
              <a:t>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84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Deterministic Modeling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evaluation. For </a:t>
            </a:r>
            <a:r>
              <a:rPr lang="en-US" dirty="0" smtClean="0"/>
              <a:t>a predetermined </a:t>
            </a:r>
            <a:r>
              <a:rPr lang="en-US" dirty="0"/>
              <a:t>workload calculates the performance for each algorithm.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52" y="3424422"/>
            <a:ext cx="3956294" cy="24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03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Evaluation – FCFS Algorithm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25" y="2557463"/>
            <a:ext cx="5827550" cy="3317875"/>
          </a:xfrm>
        </p:spPr>
      </p:pic>
    </p:spTree>
    <p:extLst>
      <p:ext uri="{BB962C8B-B14F-4D97-AF65-F5344CB8AC3E}">
        <p14:creationId xmlns:p14="http://schemas.microsoft.com/office/powerpoint/2010/main" val="3379179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Evaluation – Non-Preemptive SJF Algorithm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61" y="2557463"/>
            <a:ext cx="5670678" cy="3317875"/>
          </a:xfrm>
        </p:spPr>
      </p:pic>
    </p:spTree>
    <p:extLst>
      <p:ext uri="{BB962C8B-B14F-4D97-AF65-F5344CB8AC3E}">
        <p14:creationId xmlns:p14="http://schemas.microsoft.com/office/powerpoint/2010/main" val="2232198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Evaluation – RR Algorithm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28" y="2557463"/>
            <a:ext cx="5588743" cy="3317875"/>
          </a:xfrm>
        </p:spPr>
      </p:pic>
    </p:spTree>
    <p:extLst>
      <p:ext uri="{BB962C8B-B14F-4D97-AF65-F5344CB8AC3E}">
        <p14:creationId xmlns:p14="http://schemas.microsoft.com/office/powerpoint/2010/main" val="161977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Features of Deterministic Modeling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too much exact knowledge. </a:t>
            </a:r>
          </a:p>
          <a:p>
            <a:r>
              <a:rPr lang="en-US" dirty="0" smtClean="0"/>
              <a:t>It </a:t>
            </a:r>
            <a:r>
              <a:rPr lang="en-US" dirty="0"/>
              <a:t>is simple and fast.</a:t>
            </a:r>
          </a:p>
          <a:p>
            <a:r>
              <a:rPr lang="en-US" dirty="0"/>
              <a:t>The main uses is to describe scheduling algorithms and provide examples.</a:t>
            </a:r>
          </a:p>
          <a:p>
            <a:r>
              <a:rPr lang="en-US" dirty="0"/>
              <a:t>In the case when we run the same program many times, the process burst times can be measured, and deterministic modeling can be applied.</a:t>
            </a:r>
          </a:p>
        </p:txBody>
      </p:sp>
    </p:spTree>
    <p:extLst>
      <p:ext uri="{BB962C8B-B14F-4D97-AF65-F5344CB8AC3E}">
        <p14:creationId xmlns:p14="http://schemas.microsoft.com/office/powerpoint/2010/main" val="507963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Queuing Models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Mathematical representation of a system using queuing theory.</a:t>
            </a:r>
          </a:p>
          <a:p>
            <a:r>
              <a:rPr lang="en-US" sz="1800" dirty="0"/>
              <a:t>The computer system is described as a network of servers. </a:t>
            </a:r>
          </a:p>
          <a:p>
            <a:r>
              <a:rPr lang="en-US" sz="1800" dirty="0" smtClean="0"/>
              <a:t>Each </a:t>
            </a:r>
            <a:r>
              <a:rPr lang="en-US" sz="1800" dirty="0"/>
              <a:t>server has a queue of waiting processes (reedy queue, I/O device queues)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10" y="3727861"/>
            <a:ext cx="5623560" cy="21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98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Simulations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>
                <a:solidFill>
                  <a:srgbClr val="002060"/>
                </a:solidFill>
              </a:rPr>
              <a:t>More accurate evaluation of scheduling algorithms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557463"/>
            <a:ext cx="7383780" cy="3317875"/>
          </a:xfrm>
        </p:spPr>
      </p:pic>
    </p:spTree>
    <p:extLst>
      <p:ext uri="{BB962C8B-B14F-4D97-AF65-F5344CB8AC3E}">
        <p14:creationId xmlns:p14="http://schemas.microsoft.com/office/powerpoint/2010/main" val="363189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me and I will forget, show me and I will remember, engage me and I will understand. Confucius (551-479 BC) </a:t>
            </a:r>
          </a:p>
        </p:txBody>
      </p:sp>
    </p:spTree>
    <p:extLst>
      <p:ext uri="{BB962C8B-B14F-4D97-AF65-F5344CB8AC3E}">
        <p14:creationId xmlns:p14="http://schemas.microsoft.com/office/powerpoint/2010/main" val="37976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Histogram of CPU-burst Times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94" y="2557463"/>
            <a:ext cx="5321812" cy="3317875"/>
          </a:xfrm>
        </p:spPr>
      </p:pic>
    </p:spTree>
    <p:extLst>
      <p:ext uri="{BB962C8B-B14F-4D97-AF65-F5344CB8AC3E}">
        <p14:creationId xmlns:p14="http://schemas.microsoft.com/office/powerpoint/2010/main" val="252977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I/O – and CPU-Bound Programs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short CPU bursts, and a small number of long CPU bursts.</a:t>
            </a:r>
          </a:p>
          <a:p>
            <a:r>
              <a:rPr lang="en-US" dirty="0" smtClean="0"/>
              <a:t>I/O-bound program has many very short CPU bursts.</a:t>
            </a:r>
          </a:p>
          <a:p>
            <a:r>
              <a:rPr lang="en-US" dirty="0" smtClean="0"/>
              <a:t>CPU-bound program has a few very long CPU bursts.</a:t>
            </a:r>
          </a:p>
          <a:p>
            <a:r>
              <a:rPr lang="en-US" dirty="0" smtClean="0"/>
              <a:t>This distribution is import for selection of an appropriate scheduling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Scheduling Objectives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fair – all processes should be treated the same. Otherwise, indefinite postponement for some processes.</a:t>
            </a:r>
          </a:p>
          <a:p>
            <a:r>
              <a:rPr lang="en-US" dirty="0" smtClean="0"/>
              <a:t>Maximize throughput</a:t>
            </a:r>
          </a:p>
          <a:p>
            <a:r>
              <a:rPr lang="en-US" dirty="0" smtClean="0"/>
              <a:t>Balance resources use – keep the system resources busy</a:t>
            </a:r>
          </a:p>
          <a:p>
            <a:r>
              <a:rPr lang="en-US" dirty="0" smtClean="0"/>
              <a:t>Minimize overhead</a:t>
            </a:r>
          </a:p>
          <a:p>
            <a:r>
              <a:rPr lang="en-US" dirty="0" smtClean="0"/>
              <a:t>Enforce priorities – if they exist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Scheduling Criteria For Selecting Algorithms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CPU utilization </a:t>
            </a:r>
            <a:r>
              <a:rPr lang="en-US" dirty="0" smtClean="0"/>
              <a:t>– ranges from 0-100%. In a real system from 40% (lightly loaded systems) to 90% (heavily used systems)</a:t>
            </a:r>
          </a:p>
          <a:p>
            <a:r>
              <a:rPr lang="en-US" b="1" dirty="0" smtClean="0"/>
              <a:t>Throughput</a:t>
            </a:r>
            <a:r>
              <a:rPr lang="en-US" dirty="0" smtClean="0"/>
              <a:t> – the number of processes completed per time unit. Examples: 1 process/hour or 10 processes/second.</a:t>
            </a:r>
          </a:p>
          <a:p>
            <a:r>
              <a:rPr lang="en-US" b="1" dirty="0" smtClean="0"/>
              <a:t>Turnaround time</a:t>
            </a:r>
            <a:r>
              <a:rPr lang="en-US" dirty="0" smtClean="0"/>
              <a:t> – the interval from the time of submission to the time of a process completion. </a:t>
            </a:r>
          </a:p>
          <a:p>
            <a:r>
              <a:rPr lang="en-US" b="1" dirty="0" smtClean="0"/>
              <a:t>Waiting time</a:t>
            </a:r>
            <a:r>
              <a:rPr lang="en-US" dirty="0" smtClean="0"/>
              <a:t> – the sum of periods a process spent waiting in the ready queue.</a:t>
            </a:r>
          </a:p>
          <a:p>
            <a:r>
              <a:rPr lang="en-US" b="1" dirty="0" smtClean="0"/>
              <a:t>Response time</a:t>
            </a:r>
            <a:r>
              <a:rPr lang="en-US" dirty="0" smtClean="0"/>
              <a:t> – the time from the submission of a request until the first response is produced .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maximize CPU utilization and throughput and minimize turnaround time, waiting time, and response time.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442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CPU Utilization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97292" y="2965608"/>
            <a:ext cx="13646" cy="157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60812" y="4285397"/>
            <a:ext cx="7110484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10938" y="3512024"/>
            <a:ext cx="1173708" cy="791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2484" y="3496101"/>
            <a:ext cx="1173708" cy="791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14030" y="3512024"/>
            <a:ext cx="1173708" cy="791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65576" y="3507475"/>
            <a:ext cx="1173708" cy="791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69998" y="4299045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0                 3           5                 10        12                 </a:t>
            </a:r>
            <a:r>
              <a:rPr lang="en-US" smtClean="0"/>
              <a:t>14        </a:t>
            </a:r>
            <a:r>
              <a:rPr lang="en-US" smtClean="0"/>
              <a:t>18               </a:t>
            </a:r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87738" y="4282701"/>
            <a:ext cx="44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14245" y="5061046"/>
                <a:ext cx="220361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245" y="5061046"/>
                <a:ext cx="2203617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65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1795</TotalTime>
  <Words>1950</Words>
  <Application>Microsoft Macintosh PowerPoint</Application>
  <PresentationFormat>Custom</PresentationFormat>
  <Paragraphs>178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Organic</vt:lpstr>
      <vt:lpstr>        </vt:lpstr>
      <vt:lpstr>Schedulers </vt:lpstr>
      <vt:lpstr>Scheduling Levels</vt:lpstr>
      <vt:lpstr>CPU and I/O Bursts</vt:lpstr>
      <vt:lpstr>Histogram of CPU-burst Times</vt:lpstr>
      <vt:lpstr>I/O – and CPU-Bound Programs </vt:lpstr>
      <vt:lpstr>Scheduling Objectives</vt:lpstr>
      <vt:lpstr>Scheduling Criteria For Selecting Algorithms</vt:lpstr>
      <vt:lpstr>CPU Utilization </vt:lpstr>
      <vt:lpstr>Preemptive Versus  Non-preemptive Scheduling</vt:lpstr>
      <vt:lpstr>Dispatcher </vt:lpstr>
      <vt:lpstr>Scheduling Algorithms</vt:lpstr>
      <vt:lpstr>First-Come, First-Served Scheduling</vt:lpstr>
      <vt:lpstr>Average Waiting Time Calculation for the FCFS Scheduler </vt:lpstr>
      <vt:lpstr>Average Waiting Time Calculation  for the FCFS Scheduler</vt:lpstr>
      <vt:lpstr>Shortest-Job-First Scheduling </vt:lpstr>
      <vt:lpstr>Approximate SJF Scheduling </vt:lpstr>
      <vt:lpstr>Prediction Function</vt:lpstr>
      <vt:lpstr>Prediction of the Length of  the Next CPU Burst</vt:lpstr>
      <vt:lpstr>Expanded Formula For T(n+1)</vt:lpstr>
      <vt:lpstr>Preemptive and Non-Preemptive SJF</vt:lpstr>
      <vt:lpstr>Example of Preemptive SJF Scheduling</vt:lpstr>
      <vt:lpstr>Priority Scheduling </vt:lpstr>
      <vt:lpstr>Example of Priority Scheduling</vt:lpstr>
      <vt:lpstr>Priorities </vt:lpstr>
      <vt:lpstr>Preemptive and Non-Preemptive Priority Scheduling </vt:lpstr>
      <vt:lpstr>Indefinite Blocking (Starvation)</vt:lpstr>
      <vt:lpstr>Example of Aging Technique</vt:lpstr>
      <vt:lpstr>Round-Robin (RR) Scheduling</vt:lpstr>
      <vt:lpstr>Example of Round-Robin Scheduling</vt:lpstr>
      <vt:lpstr>Performance of RR Scheduling </vt:lpstr>
      <vt:lpstr>Size of the Time Quantum</vt:lpstr>
      <vt:lpstr>Turnaround Time and Time Quantum in RR Scheduling </vt:lpstr>
      <vt:lpstr>Turnaround Time Versus Time Quantum </vt:lpstr>
      <vt:lpstr>Multilevel Queue Scheduling </vt:lpstr>
      <vt:lpstr>Example of Multilevel Queue Scheduling </vt:lpstr>
      <vt:lpstr>Multilevel Queues – Two Schemes</vt:lpstr>
      <vt:lpstr>Multilevel Feedback Queue (MFQ) Scheduling </vt:lpstr>
      <vt:lpstr>Multilevel Feedback Queues</vt:lpstr>
      <vt:lpstr>Parameters of the MFQ Scheduler</vt:lpstr>
      <vt:lpstr>Evaluation of Scheduling Algorithms</vt:lpstr>
      <vt:lpstr>Deterministic Modeling </vt:lpstr>
      <vt:lpstr>Evaluation – FCFS Algorithm </vt:lpstr>
      <vt:lpstr>Evaluation – Non-Preemptive SJF Algorithm</vt:lpstr>
      <vt:lpstr>Evaluation – RR Algorithm </vt:lpstr>
      <vt:lpstr>Features of Deterministic Modeling </vt:lpstr>
      <vt:lpstr>Queuing Models</vt:lpstr>
      <vt:lpstr>Simulations  More accurate evaluation of scheduling algorithms</vt:lpstr>
      <vt:lpstr>Programming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Characteristics of Operating Systems</dc:title>
  <dc:creator>Delia Drumm</dc:creator>
  <cp:lastModifiedBy>Borko Furht</cp:lastModifiedBy>
  <cp:revision>44</cp:revision>
  <cp:lastPrinted>2017-10-06T14:19:38Z</cp:lastPrinted>
  <dcterms:created xsi:type="dcterms:W3CDTF">2016-05-11T01:25:57Z</dcterms:created>
  <dcterms:modified xsi:type="dcterms:W3CDTF">2020-09-17T14:25:43Z</dcterms:modified>
</cp:coreProperties>
</file>