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89"/>
    <p:restoredTop sz="94646"/>
  </p:normalViewPr>
  <p:slideViewPr>
    <p:cSldViewPr snapToGrid="0" snapToObjects="1">
      <p:cViewPr varScale="1">
        <p:scale>
          <a:sx n="84" d="100"/>
          <a:sy n="84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B43A1-AD57-C443-A08C-002ED1C94A44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1C088-F17D-D044-81B5-3C79B058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4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1C088-F17D-D044-81B5-3C79B05802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3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B7FE9B8-0475-184E-A8E0-E2147D6622D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B01E6A-EDD1-634C-BBDE-8D61BC56FC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00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E9B8-0475-184E-A8E0-E2147D6622D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1E6A-EDD1-634C-BBDE-8D61BC56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E9B8-0475-184E-A8E0-E2147D6622D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1E6A-EDD1-634C-BBDE-8D61BC56FC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E9B8-0475-184E-A8E0-E2147D6622D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1E6A-EDD1-634C-BBDE-8D61BC56FCD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101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E9B8-0475-184E-A8E0-E2147D6622D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1E6A-EDD1-634C-BBDE-8D61BC56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4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E9B8-0475-184E-A8E0-E2147D6622D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1E6A-EDD1-634C-BBDE-8D61BC56FC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892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E9B8-0475-184E-A8E0-E2147D6622D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1E6A-EDD1-634C-BBDE-8D61BC56FC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70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E9B8-0475-184E-A8E0-E2147D6622D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1E6A-EDD1-634C-BBDE-8D61BC56FCD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13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E9B8-0475-184E-A8E0-E2147D6622D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1E6A-EDD1-634C-BBDE-8D61BC56FCD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78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E9B8-0475-184E-A8E0-E2147D6622D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1E6A-EDD1-634C-BBDE-8D61BC56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5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E9B8-0475-184E-A8E0-E2147D6622D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1E6A-EDD1-634C-BBDE-8D61BC56FCD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9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E9B8-0475-184E-A8E0-E2147D6622D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1E6A-EDD1-634C-BBDE-8D61BC56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E9B8-0475-184E-A8E0-E2147D6622D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1E6A-EDD1-634C-BBDE-8D61BC56FCD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58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E9B8-0475-184E-A8E0-E2147D6622D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1E6A-EDD1-634C-BBDE-8D61BC56FCD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4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E9B8-0475-184E-A8E0-E2147D6622D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1E6A-EDD1-634C-BBDE-8D61BC56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3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E9B8-0475-184E-A8E0-E2147D6622D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1E6A-EDD1-634C-BBDE-8D61BC56FCD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24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E9B8-0475-184E-A8E0-E2147D6622D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1E6A-EDD1-634C-BBDE-8D61BC56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7FE9B8-0475-184E-A8E0-E2147D6622D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B01E6A-EDD1-634C-BBDE-8D61BC56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007" y="1701007"/>
            <a:ext cx="3362447" cy="638153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4"/>
                </a:solidFill>
              </a:rPr>
              <a:t>Lecture 4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7" y="2339160"/>
            <a:ext cx="6815669" cy="129953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</a:rPr>
              <a:t>Cooperating </a:t>
            </a:r>
            <a:r>
              <a:rPr lang="en-US" sz="2800" b="1" dirty="0" smtClean="0">
                <a:solidFill>
                  <a:schemeClr val="accent4"/>
                </a:solidFill>
              </a:rPr>
              <a:t>Processes</a:t>
            </a:r>
          </a:p>
          <a:p>
            <a:r>
              <a:rPr lang="en-US" sz="2000" b="1" dirty="0" smtClean="0">
                <a:solidFill>
                  <a:schemeClr val="accent4"/>
                </a:solidFill>
              </a:rPr>
              <a:t>Critical Section, Semaphores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9075" y="3638694"/>
            <a:ext cx="30623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Borko Furht</a:t>
            </a:r>
          </a:p>
          <a:p>
            <a:pPr algn="ctr"/>
            <a:r>
              <a:rPr lang="en-US" sz="2000" b="1" dirty="0"/>
              <a:t>Florida Atlantic University</a:t>
            </a:r>
          </a:p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7" y="5612130"/>
            <a:ext cx="1820940" cy="1101408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990" y="5506791"/>
            <a:ext cx="1789504" cy="12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Semaphore Definitions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10" y="2727584"/>
            <a:ext cx="4593980" cy="3317875"/>
          </a:xfrm>
        </p:spPr>
      </p:pic>
    </p:spTree>
    <p:extLst>
      <p:ext uri="{BB962C8B-B14F-4D97-AF65-F5344CB8AC3E}">
        <p14:creationId xmlns:p14="http://schemas.microsoft.com/office/powerpoint/2010/main" val="130474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Semaphore Operations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73" y="2770114"/>
            <a:ext cx="6203453" cy="3317875"/>
          </a:xfrm>
        </p:spPr>
      </p:pic>
    </p:spTree>
    <p:extLst>
      <p:ext uri="{BB962C8B-B14F-4D97-AF65-F5344CB8AC3E}">
        <p14:creationId xmlns:p14="http://schemas.microsoft.com/office/powerpoint/2010/main" val="95223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Semaphore Operations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25" y="2536198"/>
            <a:ext cx="5683949" cy="3606294"/>
          </a:xfrm>
        </p:spPr>
      </p:pic>
    </p:spTree>
    <p:extLst>
      <p:ext uri="{BB962C8B-B14F-4D97-AF65-F5344CB8AC3E}">
        <p14:creationId xmlns:p14="http://schemas.microsoft.com/office/powerpoint/2010/main" val="1556021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84549"/>
            <a:ext cx="2516372" cy="35248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Mutual Exclusion with Semaphores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79" y="3094432"/>
            <a:ext cx="2552700" cy="2705100"/>
          </a:xfrm>
        </p:spPr>
      </p:pic>
    </p:spTree>
    <p:extLst>
      <p:ext uri="{BB962C8B-B14F-4D97-AF65-F5344CB8AC3E}">
        <p14:creationId xmlns:p14="http://schemas.microsoft.com/office/powerpoint/2010/main" val="79724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Process Synchronization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71" y="2602944"/>
            <a:ext cx="5691458" cy="3442516"/>
          </a:xfrm>
        </p:spPr>
      </p:pic>
    </p:spTree>
    <p:extLst>
      <p:ext uri="{BB962C8B-B14F-4D97-AF65-F5344CB8AC3E}">
        <p14:creationId xmlns:p14="http://schemas.microsoft.com/office/powerpoint/2010/main" val="1528730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Process Synchronization with Semaphores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488" y="2551815"/>
            <a:ext cx="5817024" cy="3578706"/>
          </a:xfrm>
        </p:spPr>
      </p:pic>
    </p:spTree>
    <p:extLst>
      <p:ext uri="{BB962C8B-B14F-4D97-AF65-F5344CB8AC3E}">
        <p14:creationId xmlns:p14="http://schemas.microsoft.com/office/powerpoint/2010/main" val="1457215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Examples of Process Synchronization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S2 in process 2 can be executed only when S1 is completed in process 1.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21" y="3506086"/>
            <a:ext cx="7698112" cy="23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7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Semaphore Implementation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kernel-each semaphore has an integer value and the list (queue) of processes.</a:t>
            </a:r>
          </a:p>
          <a:p>
            <a:r>
              <a:rPr lang="en-US" dirty="0" smtClean="0"/>
              <a:t>When a process must wait on the semaphore, it is added to the queue (</a:t>
            </a:r>
            <a:r>
              <a:rPr lang="en-US" b="1" i="1" dirty="0" smtClean="0"/>
              <a:t>wait</a:t>
            </a:r>
            <a:r>
              <a:rPr lang="en-US" dirty="0" smtClean="0"/>
              <a:t> operation)</a:t>
            </a:r>
            <a:r>
              <a:rPr lang="en-US" b="1" i="1" dirty="0" smtClean="0"/>
              <a:t>.</a:t>
            </a:r>
            <a:r>
              <a:rPr lang="en-US" dirty="0" smtClean="0"/>
              <a:t> This process is blocked.</a:t>
            </a:r>
          </a:p>
          <a:p>
            <a:r>
              <a:rPr lang="en-US" b="1" i="1" dirty="0" smtClean="0"/>
              <a:t>Signal</a:t>
            </a:r>
            <a:r>
              <a:rPr lang="en-US" dirty="0" smtClean="0"/>
              <a:t> operation removes one process from the queue of waiting processes, and puts it in the ready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6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Semaphore Implementation - More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517" y="2636876"/>
            <a:ext cx="5490965" cy="3599970"/>
          </a:xfrm>
        </p:spPr>
      </p:pic>
    </p:spTree>
    <p:extLst>
      <p:ext uri="{BB962C8B-B14F-4D97-AF65-F5344CB8AC3E}">
        <p14:creationId xmlns:p14="http://schemas.microsoft.com/office/powerpoint/2010/main" val="163176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Semaphore List (Queue)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as a link list to processes’ PCBs.</a:t>
            </a:r>
          </a:p>
          <a:p>
            <a:r>
              <a:rPr lang="en-US" dirty="0" smtClean="0"/>
              <a:t>Each semaphore contains an integer value and a point to at semaphore list.</a:t>
            </a:r>
          </a:p>
          <a:p>
            <a:r>
              <a:rPr lang="en-US" dirty="0" smtClean="0"/>
              <a:t>Typically FIFO strategy is used for the semaphore queue scheduling.</a:t>
            </a:r>
          </a:p>
          <a:p>
            <a:r>
              <a:rPr lang="en-US" dirty="0" smtClean="0"/>
              <a:t>In uniprocessor systems, during weight/signal operations, interrupts are disabled.</a:t>
            </a:r>
          </a:p>
          <a:p>
            <a:r>
              <a:rPr lang="en-US" dirty="0" smtClean="0"/>
              <a:t>In multiprocessor systems: hardware support or software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Cooperating Processes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Cooperating processes affect or are affected by other processes executing in the system.</a:t>
            </a:r>
          </a:p>
          <a:p>
            <a:r>
              <a:rPr lang="en-US" dirty="0" smtClean="0"/>
              <a:t>Cooperating processes may share a logical address space (both code and data) – lightweight processes or threads.</a:t>
            </a:r>
          </a:p>
          <a:p>
            <a:r>
              <a:rPr lang="en-US" dirty="0" smtClean="0"/>
              <a:t>Cooperating processes can share only data through files.</a:t>
            </a:r>
          </a:p>
          <a:p>
            <a:r>
              <a:rPr lang="en-US" dirty="0" smtClean="0"/>
              <a:t>Concurrent access to shared data may result in data inconsistency.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1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Spinlocks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semaphores - specifically useful in multiprocessor systems.</a:t>
            </a:r>
          </a:p>
          <a:p>
            <a:r>
              <a:rPr lang="en-US" dirty="0" smtClean="0"/>
              <a:t>Semaphores: when semaphore is busy, the process blocks itself and this requires a context switch.</a:t>
            </a:r>
          </a:p>
          <a:p>
            <a:r>
              <a:rPr lang="en-US" dirty="0" smtClean="0"/>
              <a:t>When locks are expected to be held for short time (in multiprocessor systems) spin locks are useful.</a:t>
            </a:r>
          </a:p>
          <a:p>
            <a:r>
              <a:rPr lang="en-US" dirty="0" smtClean="0"/>
              <a:t>Process spends while waiting for the lock, and there is no context switch.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80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Producer-Consumer Relationship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63" y="2727584"/>
            <a:ext cx="5719274" cy="3317875"/>
          </a:xfrm>
        </p:spPr>
      </p:pic>
    </p:spTree>
    <p:extLst>
      <p:ext uri="{BB962C8B-B14F-4D97-AF65-F5344CB8AC3E}">
        <p14:creationId xmlns:p14="http://schemas.microsoft.com/office/powerpoint/2010/main" val="615679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Cooperating Programs for Previous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P1:					P2:							P3: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Begin					begin						begin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input (a);					input (b);						input </a:t>
            </a:r>
            <a:r>
              <a:rPr lang="de-DE" dirty="0" smtClean="0"/>
              <a:t>(c);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v(SI);					p(SI);						p(S2);</a:t>
            </a:r>
          </a:p>
          <a:p>
            <a:pPr marL="457200" lvl="1" indent="0">
              <a:buNone/>
            </a:pPr>
            <a:r>
              <a:rPr lang="en-US" dirty="0" smtClean="0"/>
              <a:t>end; 						z=</a:t>
            </a:r>
            <a:r>
              <a:rPr lang="en-US" dirty="0" err="1" smtClean="0"/>
              <a:t>a+b</a:t>
            </a:r>
            <a:r>
              <a:rPr lang="en-US" dirty="0" smtClean="0"/>
              <a:t>;		z				x=z-2c;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	v(S2);			x			v(S3);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	p(S3);					end;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	print(x);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end;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95600" y="3949700"/>
            <a:ext cx="2019300" cy="381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651500" y="4800600"/>
            <a:ext cx="2565400" cy="2921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651500" y="3949700"/>
            <a:ext cx="2565400" cy="7493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36369" y="3599418"/>
            <a:ext cx="36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4909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Deadlock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188" y="2556931"/>
            <a:ext cx="9928409" cy="366905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When two or more processes are waiting indefinitely for an event that can be caused by only one of the waiting processes.</a:t>
            </a:r>
          </a:p>
          <a:p>
            <a:r>
              <a:rPr lang="en-US" dirty="0" smtClean="0"/>
              <a:t>Example to processes with the following requirements for mutual exclusion.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b="1" dirty="0" smtClean="0"/>
              <a:t>P1: needs (R1 only)					</a:t>
            </a:r>
          </a:p>
          <a:p>
            <a:pPr marL="0" indent="0">
              <a:buNone/>
            </a:pPr>
            <a:r>
              <a:rPr lang="en-US" sz="1800" b="1" dirty="0"/>
              <a:t>	 </a:t>
            </a:r>
            <a:r>
              <a:rPr lang="en-US" sz="1800" b="1" dirty="0" smtClean="0"/>
              <a:t>     needs (R1 &amp; R2)							</a:t>
            </a:r>
            <a:r>
              <a:rPr lang="en-US" sz="2800" b="1" dirty="0" smtClean="0"/>
              <a:t>P1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/>
              <a:t>	 </a:t>
            </a:r>
            <a:r>
              <a:rPr lang="en-US" sz="1800" b="1" dirty="0" smtClean="0"/>
              <a:t>     needs (R1 only)												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	P2: needs (R2 only)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      needs (R1&amp;R2)							</a:t>
            </a:r>
            <a:r>
              <a:rPr lang="en-US" sz="3100" b="1" dirty="0" smtClean="0"/>
              <a:t>P2</a:t>
            </a:r>
          </a:p>
          <a:p>
            <a:pPr marL="0" indent="0">
              <a:buNone/>
            </a:pPr>
            <a:r>
              <a:rPr lang="en-US" sz="1800" b="1" dirty="0"/>
              <a:t>	 </a:t>
            </a:r>
            <a:r>
              <a:rPr lang="en-US" sz="1800" b="1" dirty="0" smtClean="0"/>
              <a:t>     needs (R2 only)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5484159" y="3603811"/>
            <a:ext cx="1573306" cy="102197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5484159" y="4914899"/>
            <a:ext cx="1573306" cy="102197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Solution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4894" y="2729754"/>
            <a:ext cx="604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Critical point: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Both processes will wait indefinitely – P1 for R2 &amp; P1 for R1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3988" y="3376085"/>
            <a:ext cx="228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P1:</a:t>
            </a:r>
          </a:p>
          <a:p>
            <a:r>
              <a:rPr lang="en-US" dirty="0" smtClean="0"/>
              <a:t>      begin</a:t>
            </a:r>
          </a:p>
          <a:p>
            <a:r>
              <a:rPr lang="en-US" dirty="0"/>
              <a:t> </a:t>
            </a:r>
            <a:r>
              <a:rPr lang="en-US" dirty="0" smtClean="0"/>
              <a:t>         p(S);</a:t>
            </a:r>
          </a:p>
          <a:p>
            <a:r>
              <a:rPr lang="en-US" dirty="0"/>
              <a:t> </a:t>
            </a:r>
            <a:r>
              <a:rPr lang="en-US" dirty="0" smtClean="0"/>
              <a:t>         use (R1);</a:t>
            </a:r>
          </a:p>
          <a:p>
            <a:r>
              <a:rPr lang="en-US" dirty="0"/>
              <a:t> </a:t>
            </a:r>
            <a:r>
              <a:rPr lang="en-US" dirty="0" smtClean="0"/>
              <a:t>         p(Q);</a:t>
            </a:r>
          </a:p>
          <a:p>
            <a:r>
              <a:rPr lang="en-US" dirty="0" smtClean="0"/>
              <a:t>          use (R1&amp;R2);</a:t>
            </a:r>
          </a:p>
          <a:p>
            <a:r>
              <a:rPr lang="en-US" dirty="0"/>
              <a:t> </a:t>
            </a:r>
            <a:r>
              <a:rPr lang="en-US" dirty="0" smtClean="0"/>
              <a:t>         v(Q);</a:t>
            </a:r>
          </a:p>
          <a:p>
            <a:r>
              <a:rPr lang="en-US" dirty="0"/>
              <a:t> </a:t>
            </a:r>
            <a:r>
              <a:rPr lang="en-US" dirty="0" smtClean="0"/>
              <a:t>         use (R1);</a:t>
            </a:r>
          </a:p>
          <a:p>
            <a:r>
              <a:rPr lang="en-US" dirty="0"/>
              <a:t> </a:t>
            </a:r>
            <a:r>
              <a:rPr lang="en-US" dirty="0" smtClean="0"/>
              <a:t>         v (S);</a:t>
            </a:r>
          </a:p>
          <a:p>
            <a:r>
              <a:rPr lang="en-US" dirty="0"/>
              <a:t> </a:t>
            </a:r>
            <a:r>
              <a:rPr lang="en-US" dirty="0" smtClean="0"/>
              <a:t>    end;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1459" y="3376085"/>
            <a:ext cx="228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P2:</a:t>
            </a:r>
          </a:p>
          <a:p>
            <a:r>
              <a:rPr lang="en-US" dirty="0" smtClean="0"/>
              <a:t>      begin</a:t>
            </a:r>
          </a:p>
          <a:p>
            <a:r>
              <a:rPr lang="en-US" dirty="0"/>
              <a:t> </a:t>
            </a:r>
            <a:r>
              <a:rPr lang="en-US" dirty="0" smtClean="0"/>
              <a:t>         p(Q);</a:t>
            </a:r>
          </a:p>
          <a:p>
            <a:r>
              <a:rPr lang="en-US" dirty="0"/>
              <a:t> </a:t>
            </a:r>
            <a:r>
              <a:rPr lang="en-US" dirty="0" smtClean="0"/>
              <a:t>         use (R2);</a:t>
            </a:r>
          </a:p>
          <a:p>
            <a:r>
              <a:rPr lang="en-US" dirty="0"/>
              <a:t> </a:t>
            </a:r>
            <a:r>
              <a:rPr lang="en-US" dirty="0" smtClean="0"/>
              <a:t>         p(S);</a:t>
            </a:r>
          </a:p>
          <a:p>
            <a:r>
              <a:rPr lang="en-US" dirty="0" smtClean="0"/>
              <a:t>          use (R1&amp;R2);</a:t>
            </a:r>
          </a:p>
          <a:p>
            <a:r>
              <a:rPr lang="en-US" dirty="0"/>
              <a:t> </a:t>
            </a:r>
            <a:r>
              <a:rPr lang="en-US" dirty="0" smtClean="0"/>
              <a:t>         v(S);</a:t>
            </a:r>
          </a:p>
          <a:p>
            <a:r>
              <a:rPr lang="en-US" dirty="0"/>
              <a:t> </a:t>
            </a:r>
            <a:r>
              <a:rPr lang="en-US" dirty="0" smtClean="0"/>
              <a:t>         use (R2);</a:t>
            </a:r>
          </a:p>
          <a:p>
            <a:r>
              <a:rPr lang="en-US" dirty="0"/>
              <a:t> </a:t>
            </a:r>
            <a:r>
              <a:rPr lang="en-US" dirty="0" smtClean="0"/>
              <a:t>         v (Q);</a:t>
            </a:r>
          </a:p>
          <a:p>
            <a:r>
              <a:rPr lang="en-US" dirty="0"/>
              <a:t> </a:t>
            </a:r>
            <a:r>
              <a:rPr lang="en-US" dirty="0" smtClean="0"/>
              <a:t>    end;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Producer/Consumer Problem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Producer inputs a value, calculates result, and deposit it as a common variable.</a:t>
            </a:r>
          </a:p>
          <a:p>
            <a:r>
              <a:rPr lang="en-US" dirty="0" smtClean="0"/>
              <a:t>Consumer gets the common variable and outputs it. </a:t>
            </a:r>
          </a:p>
          <a:p>
            <a:r>
              <a:rPr lang="en-US" dirty="0" smtClean="0"/>
              <a:t>Producer cannot deposit the next value before the previous was not used by the consumer.</a:t>
            </a:r>
          </a:p>
          <a:p>
            <a:r>
              <a:rPr lang="en-US" dirty="0" smtClean="0"/>
              <a:t>Consumer cannot read the value before it was not deposited by the producer.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4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478742" y="5426086"/>
            <a:ext cx="1519516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92189" y="4562240"/>
            <a:ext cx="1815354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78743" y="3673932"/>
            <a:ext cx="1519516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92189" y="2779928"/>
            <a:ext cx="2729753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Flow Diagram of the Producer/Consumer Problem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2189" y="2779928"/>
            <a:ext cx="2729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 a value and calculates and calculates result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92189" y="3835497"/>
            <a:ext cx="150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Wait </a:t>
            </a:r>
            <a:r>
              <a:rPr lang="en-US" dirty="0" smtClean="0"/>
              <a:t>(deposit)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78743" y="46835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Deposit </a:t>
            </a:r>
            <a:r>
              <a:rPr lang="en-US" smtClean="0"/>
              <a:t>the result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78743" y="5581824"/>
            <a:ext cx="151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Signal</a:t>
            </a:r>
            <a:r>
              <a:rPr lang="en-US" smtClean="0"/>
              <a:t> (access)</a:t>
            </a:r>
            <a:endParaRPr lang="en-US" i="1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241612" y="2580657"/>
            <a:ext cx="0" cy="36083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241612" y="2580655"/>
            <a:ext cx="2615453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228165" y="6181174"/>
            <a:ext cx="2017058" cy="78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2"/>
          </p:cNvCxnSpPr>
          <p:nvPr/>
        </p:nvCxnSpPr>
        <p:spPr>
          <a:xfrm>
            <a:off x="3238500" y="6072417"/>
            <a:ext cx="6723" cy="155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9" idx="0"/>
          </p:cNvCxnSpPr>
          <p:nvPr/>
        </p:nvCxnSpPr>
        <p:spPr>
          <a:xfrm>
            <a:off x="3857065" y="2580655"/>
            <a:ext cx="1" cy="199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45222" y="3429589"/>
            <a:ext cx="1" cy="199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38499" y="4337686"/>
            <a:ext cx="1" cy="199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85565" y="5217692"/>
            <a:ext cx="1" cy="199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795682" y="3769442"/>
            <a:ext cx="1169894" cy="1217336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89808" y="4054944"/>
            <a:ext cx="105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</a:t>
            </a:r>
          </a:p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695764" y="5106585"/>
            <a:ext cx="1519516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695764" y="3983495"/>
            <a:ext cx="1519516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95764" y="2961546"/>
            <a:ext cx="1519516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774203" y="3093838"/>
            <a:ext cx="136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Wait </a:t>
            </a:r>
            <a:r>
              <a:rPr lang="en-US" smtClean="0"/>
              <a:t>(access)</a:t>
            </a:r>
            <a:endParaRPr lang="en-US" i="1"/>
          </a:p>
        </p:txBody>
      </p:sp>
      <p:sp>
        <p:nvSpPr>
          <p:cNvPr id="48" name="TextBox 47"/>
          <p:cNvSpPr txBox="1"/>
          <p:nvPr/>
        </p:nvSpPr>
        <p:spPr>
          <a:xfrm>
            <a:off x="8695764" y="3995605"/>
            <a:ext cx="15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</a:t>
            </a:r>
            <a:r>
              <a:rPr lang="en-US" smtClean="0"/>
              <a:t>the result and outputs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722659" y="5245084"/>
            <a:ext cx="154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Signal </a:t>
            </a:r>
            <a:r>
              <a:rPr lang="en-US" smtClean="0"/>
              <a:t>(deposit)</a:t>
            </a:r>
            <a:endParaRPr lang="en-US" i="1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0654553" y="2553761"/>
            <a:ext cx="0" cy="36083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072282" y="2563915"/>
            <a:ext cx="1582271" cy="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9072282" y="2569620"/>
            <a:ext cx="1" cy="385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9072281" y="3609887"/>
            <a:ext cx="1" cy="385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9072281" y="4626491"/>
            <a:ext cx="1" cy="480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072281" y="6171972"/>
            <a:ext cx="1582271" cy="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060515" y="5752915"/>
            <a:ext cx="11766" cy="4274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8" idx="3"/>
          </p:cNvCxnSpPr>
          <p:nvPr/>
        </p:nvCxnSpPr>
        <p:spPr>
          <a:xfrm flipV="1">
            <a:off x="4307543" y="4562240"/>
            <a:ext cx="1553133" cy="323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965576" y="4467774"/>
            <a:ext cx="1730188" cy="71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85610" y="4204829"/>
            <a:ext cx="1176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Producer</a:t>
            </a:r>
            <a:endParaRPr lang="en-US" sz="2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222510" y="4103388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Consumer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70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Class Example	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Synchronize three process: P1, P2, P3.</a:t>
            </a:r>
          </a:p>
          <a:p>
            <a:r>
              <a:rPr lang="en-US" dirty="0" smtClean="0"/>
              <a:t>Process P1 inputs the d1 and calculates x=d1+d2.</a:t>
            </a:r>
          </a:p>
          <a:p>
            <a:r>
              <a:rPr lang="en-US" dirty="0" smtClean="0"/>
              <a:t>Process P2 inputs d2 and calculates y=d1-d2.</a:t>
            </a:r>
          </a:p>
          <a:p>
            <a:r>
              <a:rPr lang="en-US" dirty="0" smtClean="0"/>
              <a:t>Process P3 calculates z=x/y and prints z.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Counting Semaphores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74927"/>
          </a:xfrm>
        </p:spPr>
        <p:txBody>
          <a:bodyPr>
            <a:noAutofit/>
          </a:bodyPr>
          <a:lstStyle/>
          <a:p>
            <a:r>
              <a:rPr lang="en-US" dirty="0" smtClean="0"/>
              <a:t>The value of the semaphore is a non-negative integer (0,1,2,3</a:t>
            </a:r>
            <a:r>
              <a:rPr lang="is-IS" dirty="0" smtClean="0"/>
              <a:t>…n).</a:t>
            </a:r>
          </a:p>
          <a:p>
            <a:r>
              <a:rPr lang="is-IS" dirty="0" smtClean="0"/>
              <a:t>Typical application – pool of identical common resources. Then n is equal to the number of common resources.</a:t>
            </a:r>
          </a:p>
          <a:p>
            <a:r>
              <a:rPr lang="is-IS" dirty="0" smtClean="0"/>
              <a:t>Semaphore value = 0 - semaphore is busy (all common resources are busy).</a:t>
            </a:r>
          </a:p>
          <a:p>
            <a:r>
              <a:rPr lang="is-IS" dirty="0" smtClean="0"/>
              <a:t>Semaphore value = i – semaphore is not busy (i common resources are available).</a:t>
            </a:r>
          </a:p>
          <a:p>
            <a:r>
              <a:rPr lang="is-IS" dirty="0" smtClean="0"/>
              <a:t>Semaphore is typically initialized to n- maxinmum number of available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Example with Counting Semaphores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0094" y="2716306"/>
            <a:ext cx="1008530" cy="995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40305" y="2716306"/>
            <a:ext cx="1008530" cy="995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0517" y="2716306"/>
            <a:ext cx="1008530" cy="995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09703" y="2967625"/>
            <a:ext cx="5293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P1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4465577" y="2967625"/>
            <a:ext cx="5579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P2</a:t>
            </a: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5950126" y="2967624"/>
            <a:ext cx="5293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P3</a:t>
            </a:r>
            <a:endParaRPr lang="en-US" sz="2600" dirty="0"/>
          </a:p>
        </p:txBody>
      </p:sp>
      <p:sp>
        <p:nvSpPr>
          <p:cNvPr id="11" name="Rectangle 10"/>
          <p:cNvSpPr/>
          <p:nvPr/>
        </p:nvSpPr>
        <p:spPr>
          <a:xfrm>
            <a:off x="8296834" y="2716306"/>
            <a:ext cx="1008530" cy="995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36443" y="2967624"/>
            <a:ext cx="4491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 smtClean="0"/>
              <a:t>Pj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26941" y="3146612"/>
            <a:ext cx="5918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600" dirty="0" smtClean="0"/>
              <a:t>….</a:t>
            </a:r>
            <a:endParaRPr lang="en-US" sz="2600" dirty="0"/>
          </a:p>
        </p:txBody>
      </p:sp>
      <p:sp>
        <p:nvSpPr>
          <p:cNvPr id="14" name="Oval 13"/>
          <p:cNvSpPr/>
          <p:nvPr/>
        </p:nvSpPr>
        <p:spPr>
          <a:xfrm>
            <a:off x="3390714" y="3962706"/>
            <a:ext cx="4478135" cy="16405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65577" y="4141695"/>
            <a:ext cx="557985" cy="430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84612" y="4069362"/>
            <a:ext cx="557985" cy="430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19047" y="4284515"/>
            <a:ext cx="557985" cy="430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25511" y="4141695"/>
            <a:ext cx="43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45379" y="4073845"/>
            <a:ext cx="43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78981" y="4294095"/>
            <a:ext cx="43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19918" y="4921624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Identical common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14" idx="1"/>
          </p:cNvCxnSpPr>
          <p:nvPr/>
        </p:nvCxnSpPr>
        <p:spPr>
          <a:xfrm>
            <a:off x="3390714" y="3711388"/>
            <a:ext cx="655808" cy="49157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3560" y="3711386"/>
            <a:ext cx="0" cy="32365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4" idx="7"/>
          </p:cNvCxnSpPr>
          <p:nvPr/>
        </p:nvCxnSpPr>
        <p:spPr>
          <a:xfrm flipH="1">
            <a:off x="7213041" y="3716327"/>
            <a:ext cx="1432260" cy="486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26219" y="3701959"/>
            <a:ext cx="0" cy="32365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Example with Shared I/O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36" y="2770115"/>
            <a:ext cx="4920128" cy="3317875"/>
          </a:xfrm>
        </p:spPr>
      </p:pic>
    </p:spTree>
    <p:extLst>
      <p:ext uri="{BB962C8B-B14F-4D97-AF65-F5344CB8AC3E}">
        <p14:creationId xmlns:p14="http://schemas.microsoft.com/office/powerpoint/2010/main" val="321165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Problem with Counting Semaphores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There are 3 identical printers available that are accessed by many processes.</a:t>
            </a:r>
          </a:p>
          <a:p>
            <a:r>
              <a:rPr lang="en-US" sz="2800" dirty="0" smtClean="0"/>
              <a:t>Write a program for a process which will access the printer.</a:t>
            </a:r>
          </a:p>
          <a:p>
            <a:r>
              <a:rPr lang="en-US" sz="2800" dirty="0" smtClean="0"/>
              <a:t>Use counting semaphores to access the pool of printers and flags to specify when a printer is busy.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15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05" y="2553290"/>
            <a:ext cx="6739964" cy="36592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Solution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70294" y="4368644"/>
            <a:ext cx="860612" cy="14272"/>
          </a:xfrm>
          <a:prstGeom prst="line">
            <a:avLst/>
          </a:prstGeom>
          <a:ln w="793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24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Solution - more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92" y="2474259"/>
            <a:ext cx="5621415" cy="362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Mutual Exclusion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process accessing the shared data or shared I/O should exclude all other processes from doing it simultaneously.</a:t>
            </a:r>
          </a:p>
          <a:p>
            <a:r>
              <a:rPr lang="en-US" dirty="0" smtClean="0"/>
              <a:t>Each process has a segment of code, </a:t>
            </a:r>
            <a:r>
              <a:rPr lang="en-US" b="1" dirty="0" smtClean="0"/>
              <a:t>critical section,</a:t>
            </a:r>
            <a:r>
              <a:rPr lang="en-US" dirty="0" smtClean="0"/>
              <a:t> in which the process can access the shared data or I/O.</a:t>
            </a:r>
          </a:p>
          <a:p>
            <a:r>
              <a:rPr lang="en-US" dirty="0" smtClean="0"/>
              <a:t>When one process is in its critical section, all other processes, that access the same shared data, are excluded from their own critical sections.</a:t>
            </a:r>
          </a:p>
          <a:p>
            <a:r>
              <a:rPr lang="en-US" dirty="0" smtClean="0"/>
              <a:t>Solutions: (a) software (b) hardware </a:t>
            </a:r>
            <a:r>
              <a:rPr lang="de-DE" dirty="0" smtClean="0"/>
              <a:t>(c) 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2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48" y="3866328"/>
            <a:ext cx="7626702" cy="1842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Solution of the Problem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2648" y="5737463"/>
            <a:ext cx="6376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Note: similar problem in airline reservation systems.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17" y="2456120"/>
            <a:ext cx="5447764" cy="1410208"/>
          </a:xfrm>
        </p:spPr>
      </p:pic>
      <p:sp>
        <p:nvSpPr>
          <p:cNvPr id="7" name="TextBox 6"/>
          <p:cNvSpPr txBox="1"/>
          <p:nvPr/>
        </p:nvSpPr>
        <p:spPr>
          <a:xfrm>
            <a:off x="2842805" y="2583720"/>
            <a:ext cx="5293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P1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98108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8" y="3451153"/>
            <a:ext cx="4357679" cy="2672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077825"/>
            <a:ext cx="9601196" cy="836035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Synchronization Hardware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Test-and-Set instruction that:</a:t>
            </a:r>
          </a:p>
          <a:p>
            <a:pPr lvl="1"/>
            <a:r>
              <a:rPr lang="en-US" dirty="0" smtClean="0"/>
              <a:t>1) Reads a variable and tests if true.</a:t>
            </a:r>
          </a:p>
          <a:p>
            <a:pPr lvl="1"/>
            <a:r>
              <a:rPr lang="en-US" dirty="0" smtClean="0"/>
              <a:t>2) If the variable is true, it keeps testing the variable in a loop.</a:t>
            </a:r>
          </a:p>
          <a:p>
            <a:pPr lvl="1"/>
            <a:r>
              <a:rPr lang="en-US" dirty="0" smtClean="0"/>
              <a:t>3) If the variable is false, it sets it to true and continues.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6831" y="1863600"/>
            <a:ext cx="44396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 dirty="0" smtClean="0">
                <a:solidFill>
                  <a:schemeClr val="accent4"/>
                </a:solidFill>
              </a:rPr>
              <a:t>Solution for Mutual Exclusion</a:t>
            </a:r>
            <a:endParaRPr lang="en-US" sz="2600" b="1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1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Mutual Exclusion with</a:t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>Test-and-Set Instruction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35" y="2842282"/>
            <a:ext cx="1902638" cy="28131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538588"/>
            <a:ext cx="3702788" cy="35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5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31" y="2550579"/>
            <a:ext cx="4058683" cy="3586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Mutual Exclusion with</a:t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>SWAP Instruction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87" y="2997790"/>
            <a:ext cx="1765300" cy="2692400"/>
          </a:xfrm>
        </p:spPr>
      </p:pic>
    </p:spTree>
    <p:extLst>
      <p:ext uri="{BB962C8B-B14F-4D97-AF65-F5344CB8AC3E}">
        <p14:creationId xmlns:p14="http://schemas.microsoft.com/office/powerpoint/2010/main" val="146906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Semaphores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Synchronization primitives to solve mutual exclusion problem.</a:t>
            </a:r>
          </a:p>
          <a:p>
            <a:r>
              <a:rPr lang="en-US" dirty="0" smtClean="0"/>
              <a:t>A semaphore is a protected variable which can be accessed and altered by two operations P (or </a:t>
            </a:r>
            <a:r>
              <a:rPr lang="en-US" i="1" dirty="0" smtClean="0"/>
              <a:t>wait</a:t>
            </a:r>
            <a:r>
              <a:rPr lang="en-US" dirty="0" smtClean="0"/>
              <a:t>), and V (or </a:t>
            </a:r>
            <a:r>
              <a:rPr lang="en-US" i="1" dirty="0" smtClean="0"/>
              <a:t>signal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Besides P and V, there is a semaphore initialization operation.</a:t>
            </a:r>
          </a:p>
          <a:p>
            <a:r>
              <a:rPr lang="en-US" dirty="0" smtClean="0"/>
              <a:t>Binary semaphores bracket {0,1}</a:t>
            </a:r>
          </a:p>
          <a:p>
            <a:r>
              <a:rPr lang="en-US" dirty="0" smtClean="0"/>
              <a:t>Counting semaphores - non-negative integers.</a:t>
            </a:r>
          </a:p>
        </p:txBody>
      </p:sp>
    </p:spTree>
    <p:extLst>
      <p:ext uri="{BB962C8B-B14F-4D97-AF65-F5344CB8AC3E}">
        <p14:creationId xmlns:p14="http://schemas.microsoft.com/office/powerpoint/2010/main" val="1502764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963</TotalTime>
  <Words>939</Words>
  <Application>Microsoft Office PowerPoint</Application>
  <PresentationFormat>Widescreen</PresentationFormat>
  <Paragraphs>149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Garamond</vt:lpstr>
      <vt:lpstr>Organic</vt:lpstr>
      <vt:lpstr>Lecture 4</vt:lpstr>
      <vt:lpstr>Cooperating Processes</vt:lpstr>
      <vt:lpstr>Example with Shared I/O</vt:lpstr>
      <vt:lpstr>Mutual Exclusion</vt:lpstr>
      <vt:lpstr>Solution of the Problem</vt:lpstr>
      <vt:lpstr>Synchronization Hardware</vt:lpstr>
      <vt:lpstr>Mutual Exclusion with Test-and-Set Instruction</vt:lpstr>
      <vt:lpstr>Mutual Exclusion with SWAP Instruction</vt:lpstr>
      <vt:lpstr>Semaphores</vt:lpstr>
      <vt:lpstr>Semaphore Definitions</vt:lpstr>
      <vt:lpstr>Semaphore Operations</vt:lpstr>
      <vt:lpstr>Semaphore Operations</vt:lpstr>
      <vt:lpstr>Mutual Exclusion with Semaphores</vt:lpstr>
      <vt:lpstr>Process Synchronization</vt:lpstr>
      <vt:lpstr>Process Synchronization with Semaphores</vt:lpstr>
      <vt:lpstr>Examples of Process Synchronization</vt:lpstr>
      <vt:lpstr>Semaphore Implementation</vt:lpstr>
      <vt:lpstr>Semaphore Implementation - More</vt:lpstr>
      <vt:lpstr>Semaphore List (Queue)</vt:lpstr>
      <vt:lpstr>Spinlocks</vt:lpstr>
      <vt:lpstr>Producer-Consumer Relationship</vt:lpstr>
      <vt:lpstr>Cooperating Programs for Previous Examples</vt:lpstr>
      <vt:lpstr>Deadlock</vt:lpstr>
      <vt:lpstr>Solution </vt:lpstr>
      <vt:lpstr>Producer/Consumer Problem</vt:lpstr>
      <vt:lpstr>Flow Diagram of the Producer/Consumer Problem</vt:lpstr>
      <vt:lpstr>Class Example </vt:lpstr>
      <vt:lpstr>Counting Semaphores</vt:lpstr>
      <vt:lpstr>Example with Counting Semaphores</vt:lpstr>
      <vt:lpstr>Problem with Counting Semaphores</vt:lpstr>
      <vt:lpstr>Solution</vt:lpstr>
      <vt:lpstr>Solution - more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Delia Drumm</dc:creator>
  <cp:lastModifiedBy>Borivoje Furht</cp:lastModifiedBy>
  <cp:revision>23</cp:revision>
  <dcterms:created xsi:type="dcterms:W3CDTF">2016-05-26T22:24:38Z</dcterms:created>
  <dcterms:modified xsi:type="dcterms:W3CDTF">2016-07-11T19:10:18Z</dcterms:modified>
</cp:coreProperties>
</file>