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2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3600" b="1" dirty="0">
                <a:ln>
                  <a:noFill/>
                </a:ln>
                <a:solidFill>
                  <a:srgbClr val="800000"/>
                </a:solidFill>
              </a:rPr>
            </a:br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92397" y="1871131"/>
            <a:ext cx="6815670" cy="1320802"/>
          </a:xfrm>
        </p:spPr>
        <p:txBody>
          <a:bodyPr rtlCol="0"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600" b="1" dirty="0" smtClean="0">
                <a:ln>
                  <a:noFill/>
                </a:ln>
                <a:solidFill>
                  <a:srgbClr val="800000"/>
                </a:solidFill>
              </a:rPr>
              <a:t/>
            </a:r>
            <a:br>
              <a:rPr lang="en-US" altLang="en-US" sz="600" b="1" dirty="0" smtClean="0">
                <a:ln>
                  <a:noFill/>
                </a:ln>
                <a:solidFill>
                  <a:srgbClr val="800000"/>
                </a:solidFill>
              </a:rPr>
            </a:br>
            <a:r>
              <a:rPr lang="en-US" altLang="en-US" sz="2800" b="1" dirty="0" smtClean="0">
                <a:solidFill>
                  <a:srgbClr val="800000"/>
                </a:solidFill>
              </a:rPr>
              <a:t>Lecture 5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rgbClr val="800000"/>
                </a:solidFill>
              </a:rPr>
              <a:t>Deadlocks</a:t>
            </a:r>
            <a:endParaRPr lang="en-US" altLang="en-US" sz="1600" b="1" dirty="0" smtClean="0">
              <a:ln>
                <a:noFill/>
              </a:ln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695" y="4034790"/>
            <a:ext cx="306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Borko Furht</a:t>
            </a:r>
          </a:p>
          <a:p>
            <a:pPr algn="ctr"/>
            <a:r>
              <a:rPr lang="en-US" sz="2000" b="1" dirty="0" smtClean="0"/>
              <a:t>Florida Atlantic University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5560113"/>
            <a:ext cx="2638975" cy="1183557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398908"/>
            <a:ext cx="1793871" cy="13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Deadlock Prevention – Denying “Hold and Wait” Condition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must request all its required resources at once and cannot proceed until all have been granted.</a:t>
            </a:r>
          </a:p>
          <a:p>
            <a:r>
              <a:rPr lang="en-US" dirty="0"/>
              <a:t>If all the needed resources are not available, the process must wait.</a:t>
            </a:r>
          </a:p>
          <a:p>
            <a:r>
              <a:rPr lang="en-US" dirty="0"/>
              <a:t>Serious waste of resources (example of a program requiring 10 tape drives: one at the beginning and 9 later in the program - must wait for all 10!)</a:t>
            </a:r>
          </a:p>
          <a:p>
            <a:r>
              <a:rPr lang="en-US" dirty="0"/>
              <a:t>Better resource utilization - divide the program into several program steps that run relatively independently of one another.</a:t>
            </a:r>
          </a:p>
        </p:txBody>
      </p:sp>
    </p:spTree>
    <p:extLst>
      <p:ext uri="{BB962C8B-B14F-4D97-AF65-F5344CB8AC3E}">
        <p14:creationId xmlns:p14="http://schemas.microsoft.com/office/powerpoint/2010/main" val="33002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Examples of Denying “Hold and Wait” Condition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79" y="2557463"/>
            <a:ext cx="5222842" cy="3317875"/>
          </a:xfrm>
        </p:spPr>
      </p:pic>
    </p:spTree>
    <p:extLst>
      <p:ext uri="{BB962C8B-B14F-4D97-AF65-F5344CB8AC3E}">
        <p14:creationId xmlns:p14="http://schemas.microsoft.com/office/powerpoint/2010/main" val="12044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Denying “No Preemptive” Condition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process holding certain resources is denied a further request, that process must release its original resources and, if necessary, request them again together with the additional resources.</a:t>
            </a:r>
          </a:p>
          <a:p>
            <a:r>
              <a:rPr lang="en-US" dirty="0"/>
              <a:t>When a process releases resources may lose all its work.</a:t>
            </a:r>
          </a:p>
          <a:p>
            <a:r>
              <a:rPr lang="en-US" dirty="0"/>
              <a:t>Serious consequence can be - indefinite postponement.</a:t>
            </a:r>
          </a:p>
        </p:txBody>
      </p:sp>
    </p:spTree>
    <p:extLst>
      <p:ext uri="{BB962C8B-B14F-4D97-AF65-F5344CB8AC3E}">
        <p14:creationId xmlns:p14="http://schemas.microsoft.com/office/powerpoint/2010/main" val="311149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Examples of Denying “No Preemption” Condition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37" y="2557463"/>
            <a:ext cx="5337726" cy="3317875"/>
          </a:xfrm>
        </p:spPr>
      </p:pic>
    </p:spTree>
    <p:extLst>
      <p:ext uri="{BB962C8B-B14F-4D97-AF65-F5344CB8AC3E}">
        <p14:creationId xmlns:p14="http://schemas.microsoft.com/office/powerpoint/2010/main" val="14707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Denying the “Circular Wait” Condition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Impose a linear ordering of resource types on all processes.</a:t>
            </a:r>
          </a:p>
          <a:p>
            <a:r>
              <a:rPr lang="en-US" dirty="0"/>
              <a:t>All resources are uniquely numbered, and processes must request resources in linear ascending order - a circular wait cannot develop.</a:t>
            </a:r>
          </a:p>
          <a:p>
            <a:r>
              <a:rPr lang="en-US" dirty="0"/>
              <a:t>This is a popular strategy implemented in many OS.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jobs matching the ordering, efficient operation may be expected.</a:t>
            </a:r>
          </a:p>
          <a:p>
            <a:r>
              <a:rPr lang="en-US" dirty="0"/>
              <a:t>For jobs that need the resources in a different order than one assumed at the installation, the execution will not be efficient (waste of resources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5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of Denying the “Circular Wait” Condition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25" y="2557463"/>
            <a:ext cx="5371149" cy="3317875"/>
          </a:xfrm>
        </p:spPr>
      </p:pic>
    </p:spTree>
    <p:extLst>
      <p:ext uri="{BB962C8B-B14F-4D97-AF65-F5344CB8AC3E}">
        <p14:creationId xmlns:p14="http://schemas.microsoft.com/office/powerpoint/2010/main" val="83420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Deadlock Avoidance </a:t>
            </a:r>
            <a:r>
              <a:rPr lang="en-US" dirty="0" err="1" smtClean="0">
                <a:solidFill>
                  <a:srgbClr val="C00000"/>
                </a:solidFill>
              </a:rPr>
              <a:t>Dijakstra’s</a:t>
            </a:r>
            <a:r>
              <a:rPr lang="en-US" dirty="0" smtClean="0">
                <a:solidFill>
                  <a:srgbClr val="C00000"/>
                </a:solidFill>
              </a:rPr>
              <a:t> Banker’s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resources of the same type. Can be extended to pools of resources of several different types.</a:t>
            </a:r>
          </a:p>
          <a:p>
            <a:r>
              <a:rPr lang="en-US" dirty="0"/>
              <a:t>Example: A system with u users and t resources of the same type (t tape drives).</a:t>
            </a:r>
          </a:p>
          <a:p>
            <a:r>
              <a:rPr lang="en-US" dirty="0"/>
              <a:t>Every user submits a request of maximum need for tape drives. It must be less or equal than t. </a:t>
            </a:r>
            <a:endParaRPr lang="en-US" dirty="0" smtClean="0"/>
          </a:p>
          <a:p>
            <a:r>
              <a:rPr lang="en-US" dirty="0" smtClean="0"/>
              <a:t>SAFE </a:t>
            </a:r>
            <a:r>
              <a:rPr lang="en-US" dirty="0"/>
              <a:t>state - the OS allows all current users to complete their jobs within a finite time. </a:t>
            </a:r>
            <a:endParaRPr lang="en-US" dirty="0" smtClean="0"/>
          </a:p>
          <a:p>
            <a:r>
              <a:rPr lang="en-US" dirty="0" smtClean="0"/>
              <a:t>UNSAFE </a:t>
            </a:r>
            <a:r>
              <a:rPr lang="en-US" dirty="0"/>
              <a:t>state - if the current users cannot complete their jobs.</a:t>
            </a:r>
          </a:p>
        </p:txBody>
      </p:sp>
    </p:spTree>
    <p:extLst>
      <p:ext uri="{BB962C8B-B14F-4D97-AF65-F5344CB8AC3E}">
        <p14:creationId xmlns:p14="http://schemas.microsoft.com/office/powerpoint/2010/main" val="352095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 of a Safe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t=12 tape drives, and u=3.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31" y="2958340"/>
            <a:ext cx="4364136" cy="29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 of a Unsafe State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t=12 tape drives, and u=3.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92" y="3117587"/>
            <a:ext cx="4541413" cy="27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9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 of Safe State to Unsafe State Transition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t=12 tape drives, and u=3.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27" y="3047871"/>
            <a:ext cx="5516144" cy="30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System Concept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consists of a finite number of resources to be distributed among a number of competing processes.</a:t>
            </a:r>
          </a:p>
          <a:p>
            <a:r>
              <a:rPr lang="en-US" dirty="0"/>
              <a:t>Resource types: memory space, CPU cycles, files, I/O devices.</a:t>
            </a:r>
          </a:p>
          <a:p>
            <a:r>
              <a:rPr lang="en-US" dirty="0"/>
              <a:t>Several instances of the same resource type: two CPUs, five printers, etc.</a:t>
            </a:r>
          </a:p>
          <a:p>
            <a:r>
              <a:rPr lang="en-US" dirty="0"/>
              <a:t>A process must request a resource before using it, and must release the resource after using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resources requested by a process cannot exceed the number of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9202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Banker’s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conditions for the deadlock are allowed.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grants requests that result in safe states only.</a:t>
            </a:r>
          </a:p>
          <a:p>
            <a:r>
              <a:rPr lang="en-US" dirty="0"/>
              <a:t>A user's request that would result in an unsafe state is denied until it can be satisfied.</a:t>
            </a:r>
          </a:p>
        </p:txBody>
      </p:sp>
    </p:spTree>
    <p:extLst>
      <p:ext uri="{BB962C8B-B14F-4D97-AF65-F5344CB8AC3E}">
        <p14:creationId xmlns:p14="http://schemas.microsoft.com/office/powerpoint/2010/main" val="207752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Banker’s Algorithm for Pool of Resources of Different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Consider a system with five processes (P1,P2,..P5}, and three resources {R1,R2,R3}.</a:t>
            </a:r>
          </a:p>
          <a:p>
            <a:r>
              <a:rPr lang="en-US" sz="2000" dirty="0" smtClean="0"/>
              <a:t>Number </a:t>
            </a:r>
            <a:r>
              <a:rPr lang="en-US" sz="2000" dirty="0"/>
              <a:t>of available resources: N1=10 instances, N2=5, and N3=7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87" y="3527979"/>
            <a:ext cx="4408152" cy="26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Resources of Different Types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that process P2 requests additional instance of resource R1 and two instances of resource R3. Request=(1,0,2). </a:t>
            </a:r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/>
              <a:t>be this request immediately granted</a:t>
            </a:r>
            <a:r>
              <a:rPr lang="en-US" sz="2000" dirty="0" smtClean="0"/>
              <a:t>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55" y="3712191"/>
            <a:ext cx="4066888" cy="20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Deadlock Detection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system does not employ a deadlock prevention or a deadlock avoidance algorithm, then a deadlock situation may occur.</a:t>
            </a:r>
          </a:p>
          <a:p>
            <a:r>
              <a:rPr lang="en-US" dirty="0"/>
              <a:t>The system must provide an algorithm that examines the state of the system to determine whether a deadlock has occurred.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must also provide an algorithm to recover from the deadlock.</a:t>
            </a:r>
          </a:p>
        </p:txBody>
      </p:sp>
    </p:spTree>
    <p:extLst>
      <p:ext uri="{BB962C8B-B14F-4D97-AF65-F5344CB8AC3E}">
        <p14:creationId xmlns:p14="http://schemas.microsoft.com/office/powerpoint/2010/main" val="366303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Deadlock Detection – Single Instances of Each Resource Type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algorithm uses a </a:t>
            </a:r>
            <a:r>
              <a:rPr lang="en-US" sz="2000" b="1" i="1" dirty="0"/>
              <a:t>Wait-for graph </a:t>
            </a:r>
            <a:r>
              <a:rPr lang="en-US" sz="2000" dirty="0"/>
              <a:t>that can be obtained from the resource allocation graph by removing the nodes of type resource and collapsing the appropriate edges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36" y="3398811"/>
            <a:ext cx="4612726" cy="23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Deadlock Analysis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deadlock exists in the system if the wait-for graph contains a cycle.</a:t>
            </a:r>
          </a:p>
          <a:p>
            <a:r>
              <a:rPr lang="en-US" dirty="0"/>
              <a:t>The system needs to maintain the wait-for graph and periodically to invoke an algorithm that searches for a cycle in the graph.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previous example, the cycle exists {P1,P2,P3,P4}, and the system is in the deadlock.</a:t>
            </a:r>
          </a:p>
        </p:txBody>
      </p:sp>
    </p:spTree>
    <p:extLst>
      <p:ext uri="{BB962C8B-B14F-4D97-AF65-F5344CB8AC3E}">
        <p14:creationId xmlns:p14="http://schemas.microsoft.com/office/powerpoint/2010/main" val="164066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Reduction of Resource Allocation Graphs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determines the processes that may complete and the processes that will remain deadlocked.</a:t>
            </a:r>
          </a:p>
          <a:p>
            <a:r>
              <a:rPr lang="en-US" dirty="0"/>
              <a:t>If the requests for resources from a process can be granted, the graph can be reduced by that process.</a:t>
            </a:r>
          </a:p>
          <a:p>
            <a:r>
              <a:rPr lang="en-US" dirty="0"/>
              <a:t>The reduction means that this process can return the resources to the system (removing the arrows in the graph).</a:t>
            </a:r>
          </a:p>
        </p:txBody>
      </p:sp>
    </p:spTree>
    <p:extLst>
      <p:ext uri="{BB962C8B-B14F-4D97-AF65-F5344CB8AC3E}">
        <p14:creationId xmlns:p14="http://schemas.microsoft.com/office/powerpoint/2010/main" val="221399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Graph Reduction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If a graph can be reduced by all its processes, then there is no deadlock.</a:t>
            </a:r>
          </a:p>
          <a:p>
            <a:r>
              <a:rPr lang="en-US" sz="1800" b="1" i="1" dirty="0"/>
              <a:t>If the graph cannot be reduced by all its processes, then the remaining processes constitute the set of deadlocked processes.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40" y="3671314"/>
            <a:ext cx="4667317" cy="23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3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Graph Reduction Algorithm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71" y="2557463"/>
            <a:ext cx="5210058" cy="3317875"/>
          </a:xfrm>
        </p:spPr>
      </p:pic>
    </p:spTree>
    <p:extLst>
      <p:ext uri="{BB962C8B-B14F-4D97-AF65-F5344CB8AC3E}">
        <p14:creationId xmlns:p14="http://schemas.microsoft.com/office/powerpoint/2010/main" val="116915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Graph Reducing Algorithm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64" y="2557463"/>
            <a:ext cx="4943272" cy="3317875"/>
          </a:xfrm>
        </p:spPr>
      </p:pic>
    </p:spTree>
    <p:extLst>
      <p:ext uri="{BB962C8B-B14F-4D97-AF65-F5344CB8AC3E}">
        <p14:creationId xmlns:p14="http://schemas.microsoft.com/office/powerpoint/2010/main" val="148904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Normal Mode of Operation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REQUEST. If the request cannot be granted immediately (resource is busy), then the requesting process must wait. </a:t>
            </a:r>
            <a:endParaRPr lang="en-US" dirty="0" smtClean="0"/>
          </a:p>
          <a:p>
            <a:r>
              <a:rPr lang="en-US" dirty="0" smtClean="0"/>
              <a:t>USE</a:t>
            </a:r>
            <a:r>
              <a:rPr lang="en-US" dirty="0"/>
              <a:t>. The process can operate on the resource.</a:t>
            </a:r>
          </a:p>
          <a:p>
            <a:r>
              <a:rPr lang="en-US" dirty="0"/>
              <a:t>RELEASE. The process releases the resource.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system calls: request and release device, open and close file, and allocate and free memory.</a:t>
            </a:r>
          </a:p>
        </p:txBody>
      </p:sp>
    </p:spTree>
    <p:extLst>
      <p:ext uri="{BB962C8B-B14F-4D97-AF65-F5344CB8AC3E}">
        <p14:creationId xmlns:p14="http://schemas.microsoft.com/office/powerpoint/2010/main" val="3296024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Reducing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32" y="2557463"/>
            <a:ext cx="6037535" cy="3317875"/>
          </a:xfrm>
        </p:spPr>
      </p:pic>
    </p:spTree>
    <p:extLst>
      <p:ext uri="{BB962C8B-B14F-4D97-AF65-F5344CB8AC3E}">
        <p14:creationId xmlns:p14="http://schemas.microsoft.com/office/powerpoint/2010/main" val="2532458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Usage of a Deadlock Detection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often is a deadlock likely to occur?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many processes will be affected by deadlock when it happens?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deadlocks occur frequently, then the detection algorithm should be invoked frequently.</a:t>
            </a:r>
          </a:p>
          <a:p>
            <a:r>
              <a:rPr lang="en-US" dirty="0"/>
              <a:t>Invoking the detection algorithm for every request may incur a considerable overhead. 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expensive alternatives - once per hour, or whenever CPU utilization drops below 40%.</a:t>
            </a:r>
          </a:p>
        </p:txBody>
      </p:sp>
    </p:spTree>
    <p:extLst>
      <p:ext uri="{BB962C8B-B14F-4D97-AF65-F5344CB8AC3E}">
        <p14:creationId xmlns:p14="http://schemas.microsoft.com/office/powerpoint/2010/main" val="779794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Deadlock Recovery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recovery - the system will inform the operator that a deadlock exists. </a:t>
            </a:r>
            <a:endParaRPr lang="en-US" dirty="0" smtClean="0"/>
          </a:p>
          <a:p>
            <a:r>
              <a:rPr lang="en-US" dirty="0" smtClean="0"/>
              <a:t>Automatic </a:t>
            </a:r>
            <a:r>
              <a:rPr lang="en-US" dirty="0"/>
              <a:t>recovery - two solutions. </a:t>
            </a:r>
            <a:endParaRPr lang="en-US" dirty="0" smtClean="0"/>
          </a:p>
          <a:p>
            <a:r>
              <a:rPr lang="en-US" dirty="0" smtClean="0"/>
              <a:t>Solution </a:t>
            </a:r>
            <a:r>
              <a:rPr lang="en-US" dirty="0"/>
              <a:t>1 - abort one or more processes to break the circular wait.</a:t>
            </a:r>
          </a:p>
          <a:p>
            <a:r>
              <a:rPr lang="en-US" dirty="0"/>
              <a:t>Solution 2 - preempt some resources from one or more of the deadlocked processes.</a:t>
            </a:r>
          </a:p>
        </p:txBody>
      </p:sp>
    </p:spTree>
    <p:extLst>
      <p:ext uri="{BB962C8B-B14F-4D97-AF65-F5344CB8AC3E}">
        <p14:creationId xmlns:p14="http://schemas.microsoft.com/office/powerpoint/2010/main" val="3959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 Termination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Abort all deadlocked processes or </a:t>
            </a:r>
            <a:endParaRPr lang="en-US" dirty="0" smtClean="0"/>
          </a:p>
          <a:p>
            <a:r>
              <a:rPr lang="en-US" dirty="0" smtClean="0"/>
              <a:t>Abort </a:t>
            </a:r>
            <a:r>
              <a:rPr lang="en-US" dirty="0"/>
              <a:t>one process at a time until the deadlock cycle is eliminated - considerable overhead.</a:t>
            </a:r>
          </a:p>
          <a:p>
            <a:r>
              <a:rPr lang="en-US" dirty="0"/>
              <a:t>Aborting a process may not be easy (if the process was in the middle of updating a file or of printing data).</a:t>
            </a:r>
          </a:p>
        </p:txBody>
      </p:sp>
    </p:spTree>
    <p:extLst>
      <p:ext uri="{BB962C8B-B14F-4D97-AF65-F5344CB8AC3E}">
        <p14:creationId xmlns:p14="http://schemas.microsoft.com/office/powerpoint/2010/main" val="2334083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Resource Preemption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Preempt some resources from processes and give these resources to other processes until the deadlock cycle is broken.</a:t>
            </a:r>
          </a:p>
          <a:p>
            <a:r>
              <a:rPr lang="en-US" dirty="0"/>
              <a:t>Issue 1: selecting victim processes. </a:t>
            </a:r>
            <a:endParaRPr lang="en-US" dirty="0" smtClean="0"/>
          </a:p>
          <a:p>
            <a:r>
              <a:rPr lang="en-US" dirty="0" smtClean="0"/>
              <a:t>Issue </a:t>
            </a:r>
            <a:r>
              <a:rPr lang="en-US" dirty="0"/>
              <a:t>2: rollback - if we preempt a resource from a process, what should be done with that process? We must roll back the process to some safe state, and restart from that state. The simplest solution is a total rollback -- abort the process and then restart. </a:t>
            </a:r>
            <a:endParaRPr lang="en-US" dirty="0" smtClean="0"/>
          </a:p>
          <a:p>
            <a:r>
              <a:rPr lang="en-US" dirty="0" smtClean="0"/>
              <a:t>Issue </a:t>
            </a:r>
            <a:r>
              <a:rPr lang="en-US" dirty="0"/>
              <a:t>3: starvation - how can we guarantee that resources will not always be preempted from the same process?</a:t>
            </a:r>
          </a:p>
        </p:txBody>
      </p:sp>
    </p:spTree>
    <p:extLst>
      <p:ext uri="{BB962C8B-B14F-4D97-AF65-F5344CB8AC3E}">
        <p14:creationId xmlns:p14="http://schemas.microsoft.com/office/powerpoint/2010/main" val="1280315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Combined Approach for Deadlock Handling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basic approaches (prevention, avoidance, and detection). Use optimal approach for each class of resources in the system.</a:t>
            </a:r>
          </a:p>
          <a:p>
            <a:r>
              <a:rPr lang="en-US" dirty="0"/>
              <a:t>Within each class, one of the basic approaches is used.</a:t>
            </a:r>
          </a:p>
          <a:p>
            <a:r>
              <a:rPr lang="en-US" dirty="0"/>
              <a:t>Four class of resources: internal resources, central memory, job resources, and swappable space.</a:t>
            </a:r>
          </a:p>
        </p:txBody>
      </p:sp>
    </p:spTree>
    <p:extLst>
      <p:ext uri="{BB962C8B-B14F-4D97-AF65-F5344CB8AC3E}">
        <p14:creationId xmlns:p14="http://schemas.microsoft.com/office/powerpoint/2010/main" val="3119322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Combined Technique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resources (such as PCB) - prevention through resource ordering can be used. </a:t>
            </a:r>
            <a:endParaRPr lang="en-US" dirty="0" smtClean="0"/>
          </a:p>
          <a:p>
            <a:r>
              <a:rPr lang="en-US" dirty="0" smtClean="0"/>
              <a:t>Central </a:t>
            </a:r>
            <a:r>
              <a:rPr lang="en-US" dirty="0"/>
              <a:t>memory - prevention through preemption can be used, since a job can always be swapped out, and the central memory can be preempted. </a:t>
            </a:r>
            <a:endParaRPr lang="en-US" dirty="0" smtClean="0"/>
          </a:p>
          <a:p>
            <a:r>
              <a:rPr lang="en-US" dirty="0" smtClean="0"/>
              <a:t>Job </a:t>
            </a:r>
            <a:r>
              <a:rPr lang="en-US" dirty="0"/>
              <a:t>resources (such as tape drive and files) avoidance can be used.</a:t>
            </a:r>
          </a:p>
          <a:p>
            <a:r>
              <a:rPr lang="en-US" dirty="0"/>
              <a:t>Swappable space (space for each user job on the disk) - </a:t>
            </a:r>
            <a:r>
              <a:rPr lang="en-US" dirty="0" err="1"/>
              <a:t>preallocation</a:t>
            </a:r>
            <a:r>
              <a:rPr lang="en-US" dirty="0"/>
              <a:t> can be used, since the maximum storage requirements are usually known.</a:t>
            </a:r>
          </a:p>
        </p:txBody>
      </p:sp>
    </p:spTree>
    <p:extLst>
      <p:ext uri="{BB962C8B-B14F-4D97-AF65-F5344CB8AC3E}">
        <p14:creationId xmlns:p14="http://schemas.microsoft.com/office/powerpoint/2010/main" val="96910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Deadlock Definition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process is in a deadlock state, if it is waiting for a particular event that will never occur.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 deadlock, processes never finish executing and system resources are tied up, preventing other jobs from ever starting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0" y="3725837"/>
            <a:ext cx="5364945" cy="240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Necessary Conditions for a Deadlock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Mutual exclusion condition </a:t>
            </a:r>
            <a:r>
              <a:rPr lang="en-US" dirty="0"/>
              <a:t>- At least one resource must be held in a non-sharable mode. If another process requests that resource, it must wait until the resource has been released. </a:t>
            </a:r>
            <a:endParaRPr lang="en-US" dirty="0" smtClean="0"/>
          </a:p>
          <a:p>
            <a:r>
              <a:rPr lang="en-US" b="1" dirty="0" smtClean="0"/>
              <a:t>Hold </a:t>
            </a:r>
            <a:r>
              <a:rPr lang="en-US" b="1" dirty="0"/>
              <a:t>and wait condition </a:t>
            </a:r>
            <a:r>
              <a:rPr lang="en-US" dirty="0"/>
              <a:t>- There must exist a process that is holding at least one resource and is waiting to acquire additional resources, currently being held by other processes. </a:t>
            </a:r>
            <a:endParaRPr lang="en-US" dirty="0" smtClean="0"/>
          </a:p>
          <a:p>
            <a:r>
              <a:rPr lang="en-US" b="1" dirty="0" smtClean="0"/>
              <a:t>No </a:t>
            </a:r>
            <a:r>
              <a:rPr lang="en-US" b="1" dirty="0"/>
              <a:t>preemption condition </a:t>
            </a:r>
            <a:r>
              <a:rPr lang="en-US" dirty="0"/>
              <a:t>- Resources cannot be preempted before the process completes the task. </a:t>
            </a:r>
          </a:p>
          <a:p>
            <a:r>
              <a:rPr lang="en-US" b="1" dirty="0" smtClean="0"/>
              <a:t>Circular </a:t>
            </a:r>
            <a:r>
              <a:rPr lang="en-US" b="1" dirty="0"/>
              <a:t>wait condition</a:t>
            </a:r>
            <a:r>
              <a:rPr lang="en-US" dirty="0"/>
              <a:t> - There must exist set of processes {P0,P1,..Pn} of waiting processes, such that P0 is waiting for a resource that is held by P1, P1 is waiting for a resource held by P2, etc.</a:t>
            </a:r>
          </a:p>
        </p:txBody>
      </p:sp>
    </p:spTree>
    <p:extLst>
      <p:ext uri="{BB962C8B-B14F-4D97-AF65-F5344CB8AC3E}">
        <p14:creationId xmlns:p14="http://schemas.microsoft.com/office/powerpoint/2010/main" val="26750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Resource Allocation Graph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vertices (V) and set of edges (E)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set of vertices V is partitioned into tow types: processes P{P1,P2,...</a:t>
            </a:r>
            <a:r>
              <a:rPr lang="en-US" dirty="0" err="1"/>
              <a:t>Pn</a:t>
            </a:r>
            <a:r>
              <a:rPr lang="en-US" dirty="0"/>
              <a:t>}, and set of resources R + {R1,R2,...Rm}.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directed edge Pi --&gt; </a:t>
            </a:r>
            <a:r>
              <a:rPr lang="en-US" dirty="0" err="1"/>
              <a:t>Rj</a:t>
            </a:r>
            <a:r>
              <a:rPr lang="en-US" dirty="0"/>
              <a:t> - process Pi requested an instance of resource type </a:t>
            </a:r>
            <a:r>
              <a:rPr lang="en-US" dirty="0" err="1"/>
              <a:t>Rj</a:t>
            </a:r>
            <a:r>
              <a:rPr lang="en-US" dirty="0"/>
              <a:t>, and is currently waiting for the resource (request edge).</a:t>
            </a:r>
          </a:p>
          <a:p>
            <a:r>
              <a:rPr lang="en-US" dirty="0"/>
              <a:t>A directed edge </a:t>
            </a:r>
            <a:r>
              <a:rPr lang="en-US" dirty="0" err="1"/>
              <a:t>Rj</a:t>
            </a:r>
            <a:r>
              <a:rPr lang="en-US" dirty="0"/>
              <a:t>--&gt;Pi - an instance of resource type </a:t>
            </a:r>
            <a:r>
              <a:rPr lang="en-US" dirty="0" err="1"/>
              <a:t>Rj</a:t>
            </a:r>
            <a:r>
              <a:rPr lang="en-US" dirty="0"/>
              <a:t> has been allocated to process Pi (assignment edge).</a:t>
            </a:r>
          </a:p>
        </p:txBody>
      </p:sp>
    </p:spTree>
    <p:extLst>
      <p:ext uri="{BB962C8B-B14F-4D97-AF65-F5344CB8AC3E}">
        <p14:creationId xmlns:p14="http://schemas.microsoft.com/office/powerpoint/2010/main" val="74891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 of Resource Allocation Graph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8" y="2557463"/>
            <a:ext cx="4425943" cy="3317875"/>
          </a:xfrm>
        </p:spPr>
      </p:pic>
    </p:spTree>
    <p:extLst>
      <p:ext uri="{BB962C8B-B14F-4D97-AF65-F5344CB8AC3E}">
        <p14:creationId xmlns:p14="http://schemas.microsoft.com/office/powerpoint/2010/main" val="203421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Methods for Handling Deadlocks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Deadlock prevention </a:t>
            </a:r>
            <a:r>
              <a:rPr lang="en-US" dirty="0"/>
              <a:t>- remove any possibility of deadlock occurring. However, prevention methods often result in poor resource utilization. </a:t>
            </a:r>
            <a:endParaRPr lang="en-US" dirty="0" smtClean="0"/>
          </a:p>
          <a:p>
            <a:r>
              <a:rPr lang="en-US" b="1" dirty="0" smtClean="0"/>
              <a:t>Deadlock </a:t>
            </a:r>
            <a:r>
              <a:rPr lang="en-US" b="1" dirty="0"/>
              <a:t>avoidance </a:t>
            </a:r>
            <a:r>
              <a:rPr lang="en-US" dirty="0"/>
              <a:t>- less stringent conditions than in deadlock prevention in order to get better resource utilization. </a:t>
            </a:r>
            <a:endParaRPr lang="en-US" dirty="0" smtClean="0"/>
          </a:p>
          <a:p>
            <a:r>
              <a:rPr lang="en-US" b="1" dirty="0" smtClean="0"/>
              <a:t>Deadlock </a:t>
            </a:r>
            <a:r>
              <a:rPr lang="en-US" b="1" dirty="0"/>
              <a:t>detection </a:t>
            </a:r>
            <a:r>
              <a:rPr lang="en-US" dirty="0"/>
              <a:t>- the system allows the deadlocks to occur. Determine processes and resources involved in the deadlock. </a:t>
            </a:r>
            <a:endParaRPr lang="en-US" dirty="0" smtClean="0"/>
          </a:p>
          <a:p>
            <a:r>
              <a:rPr lang="en-US" b="1" dirty="0" smtClean="0"/>
              <a:t>Deadlock </a:t>
            </a:r>
            <a:r>
              <a:rPr lang="en-US" b="1" dirty="0"/>
              <a:t>recovery </a:t>
            </a:r>
            <a:r>
              <a:rPr lang="en-US" dirty="0"/>
              <a:t>- to clear the deadlock from the system (flushing one or more processes from the system, and restarting them later).</a:t>
            </a:r>
          </a:p>
        </p:txBody>
      </p:sp>
    </p:spTree>
    <p:extLst>
      <p:ext uri="{BB962C8B-B14F-4D97-AF65-F5344CB8AC3E}">
        <p14:creationId xmlns:p14="http://schemas.microsoft.com/office/powerpoint/2010/main" val="126547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Deadlock Prevention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preventing one of the deadlock conditions 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strategies that deny conditions: </a:t>
            </a:r>
            <a:endParaRPr lang="en-US" dirty="0" smtClean="0"/>
          </a:p>
          <a:p>
            <a:r>
              <a:rPr lang="en-US" b="1" dirty="0" smtClean="0"/>
              <a:t>Hold </a:t>
            </a:r>
            <a:r>
              <a:rPr lang="en-US" b="1" dirty="0"/>
              <a:t>and Wait </a:t>
            </a:r>
            <a:endParaRPr lang="en-US" b="1" dirty="0" smtClean="0"/>
          </a:p>
          <a:p>
            <a:r>
              <a:rPr lang="en-US" b="1" dirty="0" smtClean="0"/>
              <a:t>No </a:t>
            </a:r>
            <a:r>
              <a:rPr lang="en-US" b="1" dirty="0"/>
              <a:t>preemption </a:t>
            </a:r>
            <a:endParaRPr lang="en-US" b="1" dirty="0" smtClean="0"/>
          </a:p>
          <a:p>
            <a:r>
              <a:rPr lang="en-US" b="1" dirty="0" smtClean="0"/>
              <a:t>Circular </a:t>
            </a:r>
            <a:r>
              <a:rPr lang="en-US" b="1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321655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1901</TotalTime>
  <Words>1739</Words>
  <Application>Microsoft Office PowerPoint</Application>
  <PresentationFormat>Widescreen</PresentationFormat>
  <Paragraphs>130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Garamond</vt:lpstr>
      <vt:lpstr>Organic</vt:lpstr>
      <vt:lpstr>        </vt:lpstr>
      <vt:lpstr>System Concept</vt:lpstr>
      <vt:lpstr>Normal Mode of Operation</vt:lpstr>
      <vt:lpstr>Deadlock Definition</vt:lpstr>
      <vt:lpstr>Necessary Conditions for a Deadlock</vt:lpstr>
      <vt:lpstr>Resource Allocation Graph</vt:lpstr>
      <vt:lpstr>Example of Resource Allocation Graph</vt:lpstr>
      <vt:lpstr>Methods for Handling Deadlocks</vt:lpstr>
      <vt:lpstr>Deadlock Prevention</vt:lpstr>
      <vt:lpstr>Deadlock Prevention – Denying “Hold and Wait” Condition</vt:lpstr>
      <vt:lpstr>Examples of Denying “Hold and Wait” Condition</vt:lpstr>
      <vt:lpstr>Denying “No Preemptive” Condition</vt:lpstr>
      <vt:lpstr>Examples of Denying “No Preemption” Condition</vt:lpstr>
      <vt:lpstr>Denying the “Circular Wait” Condition</vt:lpstr>
      <vt:lpstr>Example of Denying the “Circular Wait” Condition</vt:lpstr>
      <vt:lpstr>Deadlock Avoidance Dijakstra’s Banker’s Algorithm</vt:lpstr>
      <vt:lpstr>Example of a Safe State</vt:lpstr>
      <vt:lpstr>Example of a Unsafe State</vt:lpstr>
      <vt:lpstr>Example of Safe State to Unsafe State Transition</vt:lpstr>
      <vt:lpstr>Banker’s Algorithm</vt:lpstr>
      <vt:lpstr>Banker’s Algorithm for Pool of Resources of Different Types</vt:lpstr>
      <vt:lpstr>Resources of Different Types </vt:lpstr>
      <vt:lpstr>Deadlock Detection</vt:lpstr>
      <vt:lpstr>Deadlock Detection – Single Instances of Each Resource Type</vt:lpstr>
      <vt:lpstr>Deadlock Analysis </vt:lpstr>
      <vt:lpstr>Reduction of Resource Allocation Graphs </vt:lpstr>
      <vt:lpstr>Graph Reduction Algorithm</vt:lpstr>
      <vt:lpstr>Graph Reduction Algorithm</vt:lpstr>
      <vt:lpstr>Graph Reducing Algorithm</vt:lpstr>
      <vt:lpstr>Graph Reducing Algorithm</vt:lpstr>
      <vt:lpstr>Usage of a Deadlock Detection Algorithm</vt:lpstr>
      <vt:lpstr>Deadlock Recovery</vt:lpstr>
      <vt:lpstr>Process Termination</vt:lpstr>
      <vt:lpstr>Resource Preemption</vt:lpstr>
      <vt:lpstr>Combined Approach for Deadlock Handling</vt:lpstr>
      <vt:lpstr>Combined Technique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Characteristics of Operating Systems</dc:title>
  <dc:creator>Delia Drumm</dc:creator>
  <cp:lastModifiedBy>Borivoje Furht</cp:lastModifiedBy>
  <cp:revision>62</cp:revision>
  <dcterms:created xsi:type="dcterms:W3CDTF">2016-05-11T01:25:57Z</dcterms:created>
  <dcterms:modified xsi:type="dcterms:W3CDTF">2016-07-11T19:12:29Z</dcterms:modified>
</cp:coreProperties>
</file>