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322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23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5"/>
    <p:restoredTop sz="94646"/>
  </p:normalViewPr>
  <p:slideViewPr>
    <p:cSldViewPr snapToGrid="0" snapToObjects="1">
      <p:cViewPr varScale="1">
        <p:scale>
          <a:sx n="156" d="100"/>
          <a:sy n="156" d="100"/>
        </p:scale>
        <p:origin x="-136" y="-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6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6" y="3989067"/>
            <a:ext cx="6815669" cy="1320802"/>
          </a:xfrm>
        </p:spPr>
        <p:txBody>
          <a:bodyPr>
            <a:normAutofit/>
          </a:bodyPr>
          <a:lstStyle/>
          <a:p>
            <a:r>
              <a:rPr lang="en-US" sz="2400" b="1" dirty="0"/>
              <a:t>Borko Furht</a:t>
            </a:r>
            <a:br>
              <a:rPr lang="en-US" sz="2400" b="1" dirty="0"/>
            </a:br>
            <a:r>
              <a:rPr lang="en-US" sz="2400" b="1" dirty="0"/>
              <a:t>Florida Atlantic University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7" y="2161535"/>
            <a:ext cx="6815669" cy="1515533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4"/>
                </a:solidFill>
              </a:rPr>
              <a:t/>
            </a:r>
            <a:br>
              <a:rPr lang="en-US" sz="3200" b="1" dirty="0" smtClean="0">
                <a:solidFill>
                  <a:schemeClr val="accent4"/>
                </a:solidFill>
              </a:rPr>
            </a:br>
            <a:r>
              <a:rPr lang="en-US" sz="3200" b="1" dirty="0">
                <a:solidFill>
                  <a:schemeClr val="accent4"/>
                </a:solidFill>
              </a:rPr>
              <a:t/>
            </a:r>
            <a:br>
              <a:rPr lang="en-US" sz="3200" b="1" dirty="0">
                <a:solidFill>
                  <a:schemeClr val="accent4"/>
                </a:solidFill>
              </a:rPr>
            </a:br>
            <a:r>
              <a:rPr lang="en-US" sz="3200" b="1" dirty="0" smtClean="0">
                <a:solidFill>
                  <a:schemeClr val="accent4"/>
                </a:solidFill>
              </a:rPr>
              <a:t>Lecture 6</a:t>
            </a:r>
            <a:r>
              <a:rPr lang="en-US" sz="3200" b="1" dirty="0">
                <a:solidFill>
                  <a:schemeClr val="accent4"/>
                </a:solidFill>
              </a:rPr>
              <a:t/>
            </a:r>
            <a:br>
              <a:rPr lang="en-US" sz="3200" b="1" dirty="0">
                <a:solidFill>
                  <a:schemeClr val="accent4"/>
                </a:solidFill>
              </a:rPr>
            </a:br>
            <a:r>
              <a:rPr lang="en-US" sz="3200" b="1" dirty="0" smtClean="0">
                <a:solidFill>
                  <a:schemeClr val="accent4"/>
                </a:solidFill>
              </a:rPr>
              <a:t>Virtual Memory Organization</a:t>
            </a:r>
            <a:br>
              <a:rPr lang="en-US" sz="3200" b="1" dirty="0" smtClean="0">
                <a:solidFill>
                  <a:schemeClr val="accent4"/>
                </a:solidFill>
              </a:rPr>
            </a:br>
            <a:r>
              <a:rPr lang="en-US" sz="2400" b="1" dirty="0" smtClean="0">
                <a:solidFill>
                  <a:schemeClr val="accent4"/>
                </a:solidFill>
              </a:rPr>
              <a:t>Virtual Address Translation, Paging</a:t>
            </a:r>
            <a:r>
              <a:rPr lang="en-US" sz="2000" b="1" dirty="0">
                <a:solidFill>
                  <a:schemeClr val="accent4"/>
                </a:solidFill>
              </a:rPr>
              <a:t/>
            </a:r>
            <a:br>
              <a:rPr lang="en-US" sz="2000" b="1" dirty="0">
                <a:solidFill>
                  <a:schemeClr val="accent4"/>
                </a:solidFill>
              </a:rPr>
            </a:br>
            <a:endParaRPr lang="en-US" sz="20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269" y="5506845"/>
            <a:ext cx="1886419" cy="1186777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" y="5409034"/>
            <a:ext cx="1921979" cy="12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74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Multiprogramming Concept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users simultaneously use system resources.</a:t>
            </a:r>
          </a:p>
          <a:p>
            <a:r>
              <a:rPr lang="en-US" dirty="0" smtClean="0"/>
              <a:t>It increases (a)CPU utilization and (b) system throughput.</a:t>
            </a:r>
          </a:p>
          <a:p>
            <a:r>
              <a:rPr lang="en-US" dirty="0" smtClean="0"/>
              <a:t>Several jobs must be in the main memory at the same time.</a:t>
            </a:r>
          </a:p>
          <a:p>
            <a:r>
              <a:rPr lang="en-US" dirty="0" smtClean="0"/>
              <a:t>The OS switches control from one to another job.</a:t>
            </a:r>
          </a:p>
          <a:p>
            <a:r>
              <a:rPr lang="en-US" dirty="0" smtClean="0"/>
              <a:t>It requires more primary (main)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6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address storage space much larger than available in the primary memory.</a:t>
            </a:r>
          </a:p>
          <a:p>
            <a:r>
              <a:rPr lang="en-US" dirty="0" smtClean="0"/>
              <a:t>First VM in Atlas computer at University of Manchester, 1960.</a:t>
            </a:r>
          </a:p>
          <a:p>
            <a:r>
              <a:rPr lang="en-US" dirty="0" smtClean="0"/>
              <a:t>Implementations: paging, segmentation, and combined paging/segmentation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3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099" y="3263901"/>
            <a:ext cx="5765800" cy="2882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Basic Concept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Disassociate the addresses referenced in a running process from the addresses available in primary memory.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3234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Advantages of Virtual Memory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for software design: the user writes programs considering algorithms and data structures, but ignoring details of the HW structure and real addresses.</a:t>
            </a:r>
          </a:p>
          <a:p>
            <a:r>
              <a:rPr lang="en-US" dirty="0" smtClean="0"/>
              <a:t>Each process may have a virtual address space larger than physical (real) memory.</a:t>
            </a:r>
          </a:p>
          <a:p>
            <a:r>
              <a:rPr lang="en-US" dirty="0" smtClean="0"/>
              <a:t>Small portion of each program may be in real memory.</a:t>
            </a:r>
          </a:p>
          <a:p>
            <a:r>
              <a:rPr lang="en-US" dirty="0" smtClean="0"/>
              <a:t>Uses tow-level memory system: primary and secondary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95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Example of Multiple Programs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71" y="2455863"/>
            <a:ext cx="5830857" cy="3640137"/>
          </a:xfrm>
        </p:spPr>
      </p:pic>
    </p:spTree>
    <p:extLst>
      <p:ext uri="{BB962C8B-B14F-4D97-AF65-F5344CB8AC3E}">
        <p14:creationId xmlns:p14="http://schemas.microsoft.com/office/powerpoint/2010/main" val="1460347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Block Mapping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memory is broken into blocks (or frames).</a:t>
            </a:r>
          </a:p>
          <a:p>
            <a:r>
              <a:rPr lang="en-US" dirty="0" smtClean="0"/>
              <a:t>Virtual (logical) memory is also broken into blocks of same sizes.</a:t>
            </a:r>
          </a:p>
          <a:p>
            <a:r>
              <a:rPr lang="en-US" dirty="0" smtClean="0"/>
              <a:t>OS keeps track where in real memory the various virtual memory blocks have been placed.</a:t>
            </a:r>
          </a:p>
          <a:p>
            <a:r>
              <a:rPr lang="en-US" dirty="0" smtClean="0"/>
              <a:t>Blocks: pages (same size)</a:t>
            </a:r>
          </a:p>
          <a:p>
            <a:r>
              <a:rPr lang="en-US" dirty="0" smtClean="0"/>
              <a:t>Blocks: segments</a:t>
            </a:r>
            <a:r>
              <a:rPr lang="en-US" dirty="0" smtClean="0">
                <a:sym typeface="Wingdings"/>
              </a:rPr>
              <a:t> (different sizes)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39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32" y="3314702"/>
            <a:ext cx="7264400" cy="278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Virtual Address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the block number (b) and the displacement (d).</a:t>
            </a:r>
          </a:p>
          <a:p>
            <a:r>
              <a:rPr lang="en-US" dirty="0" smtClean="0"/>
              <a:t>Displacement of the item from the start of the block.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3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Paging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 are of fixed size – pages.</a:t>
            </a:r>
          </a:p>
          <a:p>
            <a:r>
              <a:rPr lang="en-US" dirty="0" smtClean="0"/>
              <a:t>Virtual address v(</a:t>
            </a:r>
            <a:r>
              <a:rPr lang="en-US" dirty="0" err="1" smtClean="0"/>
              <a:t>p,d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page number is used as an index into the page map table.</a:t>
            </a:r>
          </a:p>
          <a:p>
            <a:r>
              <a:rPr lang="en-US" dirty="0" smtClean="0"/>
              <a:t>The page map table (PMT) contains an entry for every page in the virtual memory.</a:t>
            </a:r>
          </a:p>
          <a:p>
            <a:r>
              <a:rPr lang="en-US" dirty="0" smtClean="0"/>
              <a:t>The PMT contains the base address of each page in physical memory p’ (page number in physical memory)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88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Virtual Address Translation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04" y="2540530"/>
            <a:ext cx="7127792" cy="3657070"/>
          </a:xfrm>
        </p:spPr>
      </p:pic>
    </p:spTree>
    <p:extLst>
      <p:ext uri="{BB962C8B-B14F-4D97-AF65-F5344CB8AC3E}">
        <p14:creationId xmlns:p14="http://schemas.microsoft.com/office/powerpoint/2010/main" val="1555111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Example of Memory Allocation in Paging System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13" y="2455863"/>
            <a:ext cx="6061373" cy="3775603"/>
          </a:xfrm>
        </p:spPr>
      </p:pic>
    </p:spTree>
    <p:extLst>
      <p:ext uri="{BB962C8B-B14F-4D97-AF65-F5344CB8AC3E}">
        <p14:creationId xmlns:p14="http://schemas.microsoft.com/office/powerpoint/2010/main" val="180278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Storage Device Hierarchy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548" y="2479092"/>
            <a:ext cx="5588904" cy="3735442"/>
          </a:xfrm>
        </p:spPr>
      </p:pic>
    </p:spTree>
    <p:extLst>
      <p:ext uri="{BB962C8B-B14F-4D97-AF65-F5344CB8AC3E}">
        <p14:creationId xmlns:p14="http://schemas.microsoft.com/office/powerpoint/2010/main" val="778310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</a:rPr>
              <a:t>Example of Memory Allocation in Paging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820" y="2438928"/>
            <a:ext cx="6028359" cy="3792538"/>
          </a:xfrm>
        </p:spPr>
      </p:pic>
    </p:spTree>
    <p:extLst>
      <p:ext uri="{BB962C8B-B14F-4D97-AF65-F5344CB8AC3E}">
        <p14:creationId xmlns:p14="http://schemas.microsoft.com/office/powerpoint/2010/main" val="494570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Page Size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Larger page size: smaller fraction of real memory devoted to store mapping information (PMT smaller)</a:t>
            </a:r>
          </a:p>
          <a:p>
            <a:r>
              <a:rPr lang="en-US" dirty="0" smtClean="0"/>
              <a:t>Larger pages: takes longer time to transfer from secondary to primary memory and consume more real memory, limiting the number of processes.</a:t>
            </a:r>
          </a:p>
          <a:p>
            <a:r>
              <a:rPr lang="en-US" dirty="0" smtClean="0"/>
              <a:t>Typical page sizes: 512-8192 bytes.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88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Virtual Address v(</a:t>
            </a:r>
            <a:r>
              <a:rPr lang="en-US" dirty="0" err="1" smtClean="0">
                <a:solidFill>
                  <a:schemeClr val="accent4"/>
                </a:solidFill>
              </a:rPr>
              <a:t>p,d</a:t>
            </a:r>
            <a:r>
              <a:rPr lang="en-US" dirty="0" smtClean="0">
                <a:solidFill>
                  <a:schemeClr val="accent4"/>
                </a:solidFill>
              </a:rPr>
              <a:t>)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21" y="2608263"/>
            <a:ext cx="6040558" cy="3317875"/>
          </a:xfrm>
        </p:spPr>
      </p:pic>
    </p:spTree>
    <p:extLst>
      <p:ext uri="{BB962C8B-B14F-4D97-AF65-F5344CB8AC3E}">
        <p14:creationId xmlns:p14="http://schemas.microsoft.com/office/powerpoint/2010/main" val="996837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Example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size = 1K bytes </a:t>
            </a:r>
            <a:r>
              <a:rPr lang="en-US" dirty="0" smtClean="0">
                <a:sym typeface="Wingdings"/>
              </a:rPr>
              <a:t> n = 10bits</a:t>
            </a:r>
          </a:p>
          <a:p>
            <a:r>
              <a:rPr lang="en-US" dirty="0" smtClean="0">
                <a:sym typeface="Wingdings"/>
              </a:rPr>
              <a:t>Virtual program: 64K bytes  m=16 bits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49" y="3509434"/>
            <a:ext cx="4381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37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58066" y="5745489"/>
            <a:ext cx="1032933" cy="499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56466" y="1629825"/>
            <a:ext cx="1439334" cy="82973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Diamond 3"/>
          <p:cNvSpPr/>
          <p:nvPr/>
        </p:nvSpPr>
        <p:spPr>
          <a:xfrm>
            <a:off x="2952747" y="2730080"/>
            <a:ext cx="1634067" cy="859375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47266" y="2315635"/>
            <a:ext cx="1439334" cy="82973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24333" y="3433247"/>
            <a:ext cx="1439334" cy="829734"/>
          </a:xfrm>
          <a:prstGeom prst="rect">
            <a:avLst/>
          </a:prstGeom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47266" y="5583766"/>
            <a:ext cx="1439334" cy="50799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17631" y="4802119"/>
            <a:ext cx="1439334" cy="558798"/>
          </a:xfrm>
          <a:prstGeom prst="rect">
            <a:avLst/>
          </a:prstGeom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14132" y="3996270"/>
            <a:ext cx="1439334" cy="55879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01430" y="4917235"/>
            <a:ext cx="1439334" cy="55879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17333" y="736352"/>
            <a:ext cx="1032933" cy="592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5575298" y="3500970"/>
            <a:ext cx="1524000" cy="7620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58066" y="1669304"/>
            <a:ext cx="157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 into PMT </a:t>
            </a:r>
            <a:r>
              <a:rPr lang="en-US" dirty="0" err="1" smtClean="0"/>
              <a:t>b+p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93532" y="779409"/>
            <a:ext cx="880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</a:t>
            </a:r>
            <a:r>
              <a:rPr lang="en-US" sz="2200" dirty="0" smtClean="0"/>
              <a:t> Start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3365717" y="5822603"/>
            <a:ext cx="6559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End</a:t>
            </a:r>
            <a:endParaRPr 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3151714" y="2954404"/>
            <a:ext cx="1515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in PM?</a:t>
            </a:r>
          </a:p>
          <a:p>
            <a:r>
              <a:rPr lang="en-US" dirty="0"/>
              <a:t> </a:t>
            </a:r>
            <a:r>
              <a:rPr lang="en-US" dirty="0" smtClean="0"/>
              <a:t>     V=1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721097" y="1319122"/>
            <a:ext cx="12702" cy="37373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" idx="2"/>
          </p:cNvCxnSpPr>
          <p:nvPr/>
        </p:nvCxnSpPr>
        <p:spPr>
          <a:xfrm flipH="1">
            <a:off x="3746501" y="2459559"/>
            <a:ext cx="29632" cy="3179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776133" y="3592787"/>
            <a:ext cx="0" cy="4552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776133" y="3793067"/>
            <a:ext cx="1422400" cy="1186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10" idx="0"/>
          </p:cNvCxnSpPr>
          <p:nvPr/>
        </p:nvCxnSpPr>
        <p:spPr>
          <a:xfrm>
            <a:off x="3721097" y="4528253"/>
            <a:ext cx="0" cy="38898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6366933" y="4555069"/>
            <a:ext cx="2777067" cy="243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65200" y="1032685"/>
            <a:ext cx="2290232" cy="80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001430" y="3953514"/>
            <a:ext cx="166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address in PS   f=</a:t>
            </a:r>
            <a:r>
              <a:rPr lang="en-US" dirty="0" err="1" smtClean="0"/>
              <a:t>p’d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936872" y="4889042"/>
            <a:ext cx="166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address in PS   f=</a:t>
            </a:r>
            <a:r>
              <a:rPr lang="en-US" dirty="0" err="1" smtClean="0"/>
              <a:t>p’d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608634" y="2454316"/>
            <a:ext cx="166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 the page from SM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608634" y="4766343"/>
            <a:ext cx="166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Place the page in PM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651497" y="5499437"/>
            <a:ext cx="166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PMT v and p’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424333" y="3432635"/>
            <a:ext cx="1665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Replacement Algorithm</a:t>
            </a:r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9144000" y="4275669"/>
            <a:ext cx="0" cy="32417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" idx="1"/>
          </p:cNvCxnSpPr>
          <p:nvPr/>
        </p:nvCxnSpPr>
        <p:spPr>
          <a:xfrm flipH="1">
            <a:off x="7056965" y="3848114"/>
            <a:ext cx="1367368" cy="3385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12" idx="0"/>
          </p:cNvCxnSpPr>
          <p:nvPr/>
        </p:nvCxnSpPr>
        <p:spPr>
          <a:xfrm>
            <a:off x="6320365" y="3108459"/>
            <a:ext cx="16933" cy="392511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6302375" y="4248923"/>
            <a:ext cx="261" cy="55319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292318" y="5365138"/>
            <a:ext cx="10057" cy="234417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159376" y="5844624"/>
            <a:ext cx="487890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5159376" y="3793067"/>
            <a:ext cx="39157" cy="2066482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3657600" y="5464305"/>
            <a:ext cx="16932" cy="27254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70" idx="1"/>
          </p:cNvCxnSpPr>
          <p:nvPr/>
        </p:nvCxnSpPr>
        <p:spPr>
          <a:xfrm flipV="1">
            <a:off x="4580724" y="2777482"/>
            <a:ext cx="1027910" cy="326548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865284" y="3745549"/>
            <a:ext cx="113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PM </a:t>
            </a:r>
            <a:r>
              <a:rPr lang="en-US" smtClean="0"/>
              <a:t>Full?</a:t>
            </a:r>
            <a:endParaRPr lang="en-US" dirty="0" smtClean="0"/>
          </a:p>
        </p:txBody>
      </p:sp>
      <p:sp>
        <p:nvSpPr>
          <p:cNvPr id="120" name="TextBox 119"/>
          <p:cNvSpPr txBox="1"/>
          <p:nvPr/>
        </p:nvSpPr>
        <p:spPr>
          <a:xfrm>
            <a:off x="3213350" y="3483955"/>
            <a:ext cx="50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Yes</a:t>
            </a:r>
            <a:endParaRPr lang="en-US" dirty="0" smtClean="0"/>
          </a:p>
        </p:txBody>
      </p:sp>
      <p:sp>
        <p:nvSpPr>
          <p:cNvPr id="123" name="TextBox 122"/>
          <p:cNvSpPr txBox="1"/>
          <p:nvPr/>
        </p:nvSpPr>
        <p:spPr>
          <a:xfrm rot="20486447">
            <a:off x="4819021" y="254214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790609" y="424892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43587" y="3468700"/>
            <a:ext cx="50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30245" y="1029981"/>
            <a:ext cx="2410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reference</a:t>
            </a:r>
          </a:p>
          <a:p>
            <a:r>
              <a:rPr lang="en-US" sz="2400" dirty="0" smtClean="0"/>
              <a:t>v(</a:t>
            </a:r>
            <a:r>
              <a:rPr lang="en-US" sz="2400" dirty="0" err="1" smtClean="0"/>
              <a:t>p,d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274450" y="779409"/>
            <a:ext cx="4037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Flow Chart of Paging Systems</a:t>
            </a:r>
          </a:p>
          <a:p>
            <a:pPr algn="ctr"/>
            <a:r>
              <a:rPr lang="en-US" sz="3200" i="1" dirty="0" smtClean="0">
                <a:solidFill>
                  <a:srgbClr val="FF0000"/>
                </a:solidFill>
              </a:rPr>
              <a:t>Direct Mapping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95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Paging Address Translation Techniques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6527799" cy="3318936"/>
          </a:xfrm>
        </p:spPr>
        <p:txBody>
          <a:bodyPr/>
          <a:lstStyle/>
          <a:p>
            <a:r>
              <a:rPr lang="en-US" dirty="0" smtClean="0"/>
              <a:t>PMT in dedicated registers</a:t>
            </a:r>
          </a:p>
          <a:p>
            <a:r>
              <a:rPr lang="en-US" dirty="0" smtClean="0"/>
              <a:t>PMT in main memory</a:t>
            </a:r>
          </a:p>
          <a:p>
            <a:r>
              <a:rPr lang="en-US" dirty="0" smtClean="0"/>
              <a:t>Combined – main memory and cache (TLB)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30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Paging Address Translation Techniques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case: PMT is implemented as a set of </a:t>
            </a:r>
            <a:r>
              <a:rPr lang="en-US" b="1" dirty="0" smtClean="0"/>
              <a:t>dedicated registers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DEC PDP-11</a:t>
            </a:r>
          </a:p>
          <a:p>
            <a:r>
              <a:rPr lang="en-US" dirty="0" smtClean="0"/>
              <a:t>Page size: 8K (n=13), address=16 bits (m=16)</a:t>
            </a:r>
          </a:p>
          <a:p>
            <a:r>
              <a:rPr lang="en-US" dirty="0" smtClean="0"/>
              <a:t>The PMT has only 8 entries (m-n=3)</a:t>
            </a:r>
          </a:p>
          <a:p>
            <a:r>
              <a:rPr lang="en-US" dirty="0" smtClean="0"/>
              <a:t>This technique is satisfactory, if the PMT size is small (&lt;= 256 entries)</a:t>
            </a:r>
          </a:p>
          <a:p>
            <a:r>
              <a:rPr lang="en-US" dirty="0" smtClean="0"/>
              <a:t>Otherwise, the solution is too expensive.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63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The PMT in the Main Memory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Contemporary computers: millions of PMT entries.</a:t>
            </a:r>
          </a:p>
          <a:p>
            <a:r>
              <a:rPr lang="en-US" dirty="0" smtClean="0"/>
              <a:t>PMT is in the main memory and a PMT base register (PTBR) points to the PMT.</a:t>
            </a:r>
          </a:p>
          <a:p>
            <a:r>
              <a:rPr lang="en-US" dirty="0" smtClean="0"/>
              <a:t>Main problem: this scheme requires 2 memory accesses to access a user memory location.</a:t>
            </a:r>
          </a:p>
          <a:p>
            <a:r>
              <a:rPr lang="en-US" dirty="0" smtClean="0"/>
              <a:t>First access to PMT in memory and second access to the location to physical memory.</a:t>
            </a:r>
          </a:p>
          <a:p>
            <a:r>
              <a:rPr lang="en-US" dirty="0" smtClean="0"/>
              <a:t>Memory access is slowed by factor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9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Combined PMT: main memory + fast lookup hardware cache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lookup cache is called associative registers or translation look-aside buffers (TLBs)</a:t>
            </a:r>
          </a:p>
          <a:p>
            <a:r>
              <a:rPr lang="en-US" dirty="0" smtClean="0"/>
              <a:t>Each register consists of two parts: (key, value)</a:t>
            </a:r>
          </a:p>
          <a:p>
            <a:r>
              <a:rPr lang="en-US" dirty="0" smtClean="0"/>
              <a:t>If the key is found, the corresponding value in field is output.</a:t>
            </a:r>
          </a:p>
          <a:p>
            <a:r>
              <a:rPr lang="en-US" dirty="0" smtClean="0"/>
              <a:t>The search is fast.</a:t>
            </a:r>
          </a:p>
          <a:p>
            <a:r>
              <a:rPr lang="en-US" dirty="0" smtClean="0"/>
              <a:t>The hardware is expensive – the number of entries in a TLB is between 8-2048.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00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Virtual Address Translation Using TLB (Associative Memory)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939" y="2455863"/>
            <a:ext cx="5620122" cy="3799916"/>
          </a:xfrm>
        </p:spPr>
      </p:pic>
    </p:spTree>
    <p:extLst>
      <p:ext uri="{BB962C8B-B14F-4D97-AF65-F5344CB8AC3E}">
        <p14:creationId xmlns:p14="http://schemas.microsoft.com/office/powerpoint/2010/main" val="180416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Major Steps in Designing a Memory Manager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1.</a:t>
            </a:r>
            <a:r>
              <a:rPr lang="en-US" dirty="0" smtClean="0"/>
              <a:t> </a:t>
            </a:r>
            <a:r>
              <a:rPr lang="en-US" b="1" dirty="0" smtClean="0"/>
              <a:t>Adopt a memory (storage) organization.</a:t>
            </a:r>
          </a:p>
          <a:p>
            <a:r>
              <a:rPr lang="en-US" b="1" dirty="0" smtClean="0"/>
              <a:t>2. Select a memory management strategy to obtain optimal performance.</a:t>
            </a:r>
          </a:p>
          <a:p>
            <a:r>
              <a:rPr lang="en-US" u="sng" dirty="0" smtClean="0"/>
              <a:t>Memory organization:</a:t>
            </a:r>
            <a:r>
              <a:rPr lang="en-US" dirty="0" smtClean="0"/>
              <a:t> the manner in which the main memory is viewed.</a:t>
            </a:r>
          </a:p>
          <a:p>
            <a:r>
              <a:rPr lang="en-US" u="sng" dirty="0" smtClean="0"/>
              <a:t>Memory management:</a:t>
            </a:r>
            <a:r>
              <a:rPr lang="en-US" dirty="0" smtClean="0"/>
              <a:t> when and where to place a new program in the memory.</a:t>
            </a:r>
          </a:p>
          <a:p>
            <a:r>
              <a:rPr lang="en-US" dirty="0" smtClean="0"/>
              <a:t>Two basic strategies:</a:t>
            </a:r>
          </a:p>
          <a:p>
            <a:r>
              <a:rPr lang="en-US" dirty="0" smtClean="0"/>
              <a:t>(a) Do we place programs as tightly as possible into available memory to </a:t>
            </a:r>
            <a:r>
              <a:rPr lang="en-US" b="1" i="1" dirty="0" smtClean="0"/>
              <a:t>minimize space?</a:t>
            </a:r>
            <a:endParaRPr lang="en-US" dirty="0" smtClean="0"/>
          </a:p>
          <a:p>
            <a:r>
              <a:rPr lang="en-US" dirty="0" smtClean="0"/>
              <a:t>(b) Do we place programs as quickly as possible to </a:t>
            </a:r>
            <a:r>
              <a:rPr lang="en-US" b="1" i="1" dirty="0" smtClean="0"/>
              <a:t>minimize execution time?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2160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Using TLB-Based Mapping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address, generated by the CPU, is first presented to associative registers (TLB).</a:t>
            </a:r>
          </a:p>
          <a:p>
            <a:r>
              <a:rPr lang="en-US" dirty="0" smtClean="0"/>
              <a:t>If the page number (p) is found in the TLB, its frame number in PM (p’) is immediately available and it is used to access the memory.</a:t>
            </a:r>
          </a:p>
          <a:p>
            <a:r>
              <a:rPr lang="en-US" dirty="0" smtClean="0"/>
              <a:t>If the page number is not found in TLB, a memory reference to PMT must be made.</a:t>
            </a:r>
          </a:p>
          <a:p>
            <a:r>
              <a:rPr lang="en-US" dirty="0" smtClean="0"/>
              <a:t>In addition, we add this entry to the TLB for the next reference.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0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33" y="2966266"/>
            <a:ext cx="6167966" cy="3180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Hit Ratio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percentage of time a page number is found in the associative registers (TLB).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31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Effective Access Time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545" y="2574396"/>
            <a:ext cx="6204910" cy="3589337"/>
          </a:xfrm>
        </p:spPr>
      </p:pic>
    </p:spTree>
    <p:extLst>
      <p:ext uri="{BB962C8B-B14F-4D97-AF65-F5344CB8AC3E}">
        <p14:creationId xmlns:p14="http://schemas.microsoft.com/office/powerpoint/2010/main" val="833834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089" y="3793067"/>
            <a:ext cx="5761509" cy="24087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Page Map Table Entry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6951133" cy="191346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Whether or not the referenced page is in the primary memory – valid (v) bit.</a:t>
            </a:r>
          </a:p>
          <a:p>
            <a:r>
              <a:rPr lang="en-US" dirty="0" smtClean="0"/>
              <a:t>If it is in PM, where it is (p’)</a:t>
            </a:r>
          </a:p>
          <a:p>
            <a:r>
              <a:rPr lang="en-US" dirty="0" smtClean="0"/>
              <a:t>Whether the page was modified (m bit)</a:t>
            </a:r>
          </a:p>
          <a:p>
            <a:r>
              <a:rPr lang="en-US" dirty="0" smtClean="0"/>
              <a:t>Protection bits: Read, Write,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57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Multilevel Paging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Modern compute systems support a very large logical (virtual) address space (2 power 32 or 2 power 64)</a:t>
            </a:r>
          </a:p>
          <a:p>
            <a:r>
              <a:rPr lang="en-US" dirty="0" smtClean="0"/>
              <a:t>The PMT itself becomes very large.</a:t>
            </a:r>
          </a:p>
          <a:p>
            <a:r>
              <a:rPr lang="en-US" dirty="0" smtClean="0"/>
              <a:t>If the page size = 4KB (2 power 12), then a page map table may </a:t>
            </a:r>
            <a:r>
              <a:rPr lang="en-US" dirty="0" smtClean="0"/>
              <a:t>consists </a:t>
            </a:r>
            <a:r>
              <a:rPr lang="en-US" dirty="0" smtClean="0"/>
              <a:t>up to 1 million entries (2 to 32/2 to 12=2 to 20).</a:t>
            </a:r>
          </a:p>
          <a:p>
            <a:r>
              <a:rPr lang="en-US" dirty="0" smtClean="0"/>
              <a:t>Each process entry consists of 4 bytes – total 4 MB of physical memory for the PMT!</a:t>
            </a:r>
          </a:p>
          <a:p>
            <a:r>
              <a:rPr lang="en-US" dirty="0" smtClean="0"/>
              <a:t>This space should be allocated contiguously in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22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4961467"/>
            <a:ext cx="5384800" cy="117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Two-Level Paging Scheme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40453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PMT is also paged.</a:t>
            </a:r>
          </a:p>
          <a:p>
            <a:r>
              <a:rPr lang="en-US" dirty="0" smtClean="0"/>
              <a:t>Example: 32 bits virtual address is divided to 20 bits page number + 12 bits displacement (4KB page size).</a:t>
            </a:r>
          </a:p>
          <a:p>
            <a:r>
              <a:rPr lang="en-US" dirty="0" smtClean="0"/>
              <a:t>20 bits page number is further divided into 10 bits page number and 10 bits page displacement.</a:t>
            </a:r>
          </a:p>
          <a:p>
            <a:r>
              <a:rPr lang="en-US" dirty="0" smtClean="0"/>
              <a:t>PMTs can be then swapped out to disk when necessary.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56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Two-Level Page-Map-Table Scheme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067" y="2489199"/>
            <a:ext cx="6383866" cy="3725334"/>
          </a:xfrm>
        </p:spPr>
      </p:pic>
    </p:spTree>
    <p:extLst>
      <p:ext uri="{BB962C8B-B14F-4D97-AF65-F5344CB8AC3E}">
        <p14:creationId xmlns:p14="http://schemas.microsoft.com/office/powerpoint/2010/main" val="1096312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Address Translation in a Two-Level Paging System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079" y="2506662"/>
            <a:ext cx="7041841" cy="3674004"/>
          </a:xfrm>
        </p:spPr>
      </p:pic>
    </p:spTree>
    <p:extLst>
      <p:ext uri="{BB962C8B-B14F-4D97-AF65-F5344CB8AC3E}">
        <p14:creationId xmlns:p14="http://schemas.microsoft.com/office/powerpoint/2010/main" val="158965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Multilevel Paging Systems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64-bit logical (virtual) address space, two-level paging scheme is no longer appropriate.</a:t>
            </a:r>
          </a:p>
          <a:p>
            <a:r>
              <a:rPr lang="en-US" dirty="0" smtClean="0"/>
              <a:t>Solution: three-level, and four-level paging scheme.</a:t>
            </a:r>
          </a:p>
          <a:p>
            <a:r>
              <a:rPr lang="en-US" dirty="0" smtClean="0"/>
              <a:t>Example: SUN </a:t>
            </a:r>
            <a:r>
              <a:rPr lang="en-US" dirty="0" err="1" smtClean="0"/>
              <a:t>Sparc</a:t>
            </a:r>
            <a:r>
              <a:rPr lang="en-US" dirty="0" smtClean="0"/>
              <a:t> architecture supports three-level paging.</a:t>
            </a:r>
          </a:p>
          <a:p>
            <a:r>
              <a:rPr lang="en-US" dirty="0" smtClean="0"/>
              <a:t>Motorola 68030 supports four-level paging.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2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Sharing in Paging Systems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timesharing multi-user systems, many users execute the same programs.</a:t>
            </a:r>
          </a:p>
          <a:p>
            <a:r>
              <a:rPr lang="en-US" dirty="0" smtClean="0"/>
              <a:t>These pages can be shared.</a:t>
            </a:r>
          </a:p>
          <a:p>
            <a:r>
              <a:rPr lang="en-US" dirty="0" smtClean="0"/>
              <a:t>Sharing reduces the amount of primary memory needed for a group of processes.</a:t>
            </a:r>
          </a:p>
          <a:p>
            <a:r>
              <a:rPr lang="en-US" dirty="0" smtClean="0"/>
              <a:t>Sharing must be controlled to prevent one process to modify data that another process is reading.</a:t>
            </a:r>
          </a:p>
          <a:p>
            <a:r>
              <a:rPr lang="en-US" dirty="0" smtClean="0"/>
              <a:t>Solution: reentrant, non-modifiable procedures, and modifiable procedures.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53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40" y="2523067"/>
            <a:ext cx="5882519" cy="369731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Classification of Memory Organizations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636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Sharing in a Paging System Example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125" y="2506663"/>
            <a:ext cx="5305749" cy="3657070"/>
          </a:xfrm>
        </p:spPr>
      </p:pic>
    </p:spTree>
    <p:extLst>
      <p:ext uri="{BB962C8B-B14F-4D97-AF65-F5344CB8AC3E}">
        <p14:creationId xmlns:p14="http://schemas.microsoft.com/office/powerpoint/2010/main" val="403900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Case Study: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Windows NT Virtual Memory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Page-based memory management.</a:t>
            </a:r>
          </a:p>
          <a:p>
            <a:r>
              <a:rPr lang="en-US" dirty="0" smtClean="0"/>
              <a:t>Page size: 4KB</a:t>
            </a:r>
          </a:p>
          <a:p>
            <a:r>
              <a:rPr lang="en-US" dirty="0" smtClean="0"/>
              <a:t>Address=32 bits (m=32) </a:t>
            </a:r>
            <a:r>
              <a:rPr lang="en-US" dirty="0" smtClean="0">
                <a:sym typeface="Wingdings"/>
              </a:rPr>
              <a:t> 2 power 32 = 4GB virtual space.</a:t>
            </a:r>
          </a:p>
          <a:p>
            <a:r>
              <a:rPr lang="en-US" dirty="0" smtClean="0">
                <a:sym typeface="Wingdings"/>
              </a:rPr>
              <a:t>Upper 2GB is identical for all processes – used by NT in kernel mode.</a:t>
            </a:r>
          </a:p>
          <a:p>
            <a:r>
              <a:rPr lang="en-US" dirty="0" smtClean="0">
                <a:sym typeface="Wingdings"/>
              </a:rPr>
              <a:t>Lower 2GB is distinct for every process and is accessible by both user- and kernel-mode threads.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524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Virtual Memory Characteristics of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Windows NT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Each process has a page directory that contains 1024 page-directories of size 4 bytes (1024 different processes).</a:t>
            </a:r>
          </a:p>
          <a:p>
            <a:r>
              <a:rPr lang="en-US" dirty="0" smtClean="0"/>
              <a:t>Each page-directory entry points to PMT that contains 1024 PMT entries of size 4 bytes.</a:t>
            </a:r>
          </a:p>
          <a:p>
            <a:r>
              <a:rPr lang="en-US" dirty="0" smtClean="0"/>
              <a:t>Each PMT entry points to 4KB page in physical memory.</a:t>
            </a:r>
          </a:p>
          <a:p>
            <a:r>
              <a:rPr lang="en-US" dirty="0" smtClean="0"/>
              <a:t>The total size of all the page tables for a process is : 1,024 x 1,024 x 4 B = 4MB.</a:t>
            </a:r>
          </a:p>
          <a:p>
            <a:r>
              <a:rPr lang="en-US" dirty="0" smtClean="0"/>
              <a:t>The VM manager will swap out these tables to disk when necessary.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76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Windows NT Virtual Memory Scheme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600" y="2540530"/>
            <a:ext cx="5996800" cy="3645853"/>
          </a:xfrm>
        </p:spPr>
      </p:pic>
    </p:spTree>
    <p:extLst>
      <p:ext uri="{BB962C8B-B14F-4D97-AF65-F5344CB8AC3E}">
        <p14:creationId xmlns:p14="http://schemas.microsoft.com/office/powerpoint/2010/main" val="980622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Virtual Address Translation in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Windows NT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Two-level scheme</a:t>
            </a:r>
          </a:p>
          <a:p>
            <a:r>
              <a:rPr lang="en-US" dirty="0" smtClean="0"/>
              <a:t>10 bits to select an entry in the page directory to point to a PMT.</a:t>
            </a:r>
          </a:p>
          <a:p>
            <a:r>
              <a:rPr lang="en-US" dirty="0" smtClean="0"/>
              <a:t>10 bits to select a PMT entry.</a:t>
            </a:r>
          </a:p>
          <a:p>
            <a:r>
              <a:rPr lang="en-US" dirty="0" smtClean="0"/>
              <a:t>12 bits is displacement to point a specific byte in that page frame.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49" y="4669368"/>
            <a:ext cx="58801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05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Page-Map-Table Entry in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Windows NT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 bits to point to physical memory:</a:t>
            </a:r>
          </a:p>
          <a:p>
            <a:r>
              <a:rPr lang="en-US" dirty="0" smtClean="0"/>
              <a:t>Physical address: 20 (p’)+12(d)=32(f)</a:t>
            </a:r>
          </a:p>
          <a:p>
            <a:r>
              <a:rPr lang="en-US" dirty="0" smtClean="0"/>
              <a:t>12 remaining bits to describe the page.</a:t>
            </a:r>
          </a:p>
          <a:p>
            <a:r>
              <a:rPr lang="en-US" dirty="0" smtClean="0"/>
              <a:t>5 bits for protection (R, R/W, etc.)</a:t>
            </a:r>
          </a:p>
          <a:p>
            <a:r>
              <a:rPr lang="en-US" dirty="0" smtClean="0"/>
              <a:t>4 bits describe which paging file backs the page in memory</a:t>
            </a:r>
          </a:p>
          <a:p>
            <a:r>
              <a:rPr lang="en-US" dirty="0" smtClean="0"/>
              <a:t>3 bits – the state of the page in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282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VM Systems - Summary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issues are addressed in VM systems: (a) performance issue (due to two accesses to main memory), (b) memory issues (due to large PMTs)</a:t>
            </a:r>
          </a:p>
          <a:p>
            <a:r>
              <a:rPr lang="en-US" dirty="0" smtClean="0"/>
              <a:t>Performance: by using combined small associative memory (TLB) + PMTs in PM</a:t>
            </a:r>
          </a:p>
          <a:p>
            <a:r>
              <a:rPr lang="en-US" dirty="0" smtClean="0"/>
              <a:t>Large PMT: multi-level tables and using table swapping from/to the </a:t>
            </a:r>
            <a:r>
              <a:rPr lang="en-US" dirty="0" smtClean="0"/>
              <a:t>disk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485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Memory Management Strategies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Goal: best possible use of the main memory resource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51" y="3098800"/>
            <a:ext cx="6736998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0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Fetch Strategies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obtain the next piece of program or data to insert into main memory.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32" y="3120108"/>
            <a:ext cx="6659033" cy="314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9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66" y="2990850"/>
            <a:ext cx="5310716" cy="2451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Memory Allocations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851399" cy="3318936"/>
          </a:xfrm>
        </p:spPr>
        <p:txBody>
          <a:bodyPr/>
          <a:lstStyle/>
          <a:p>
            <a:r>
              <a:rPr lang="en-US" dirty="0" smtClean="0"/>
              <a:t>Contiguous allocation – each program occupies a single contiguous block of memory.</a:t>
            </a:r>
          </a:p>
          <a:p>
            <a:r>
              <a:rPr lang="en-US" dirty="0" smtClean="0"/>
              <a:t>Non-contiguous allocation – a program is divided into several blocks (segments), that may be placed throughout main memory in pieces.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83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Single User Contiguous Memory Allocation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Earliest computers.</a:t>
            </a:r>
          </a:p>
          <a:p>
            <a:r>
              <a:rPr lang="en-US" dirty="0" smtClean="0"/>
              <a:t>Size of programs are limited to the size of main memory.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549" y="3493491"/>
            <a:ext cx="2372784" cy="265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9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Drawbacks of Single User Systems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user systems waste a considerable amount of time of the computing resources.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652" y="2963333"/>
            <a:ext cx="5050694" cy="318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67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542</TotalTime>
  <Words>1813</Words>
  <Application>Microsoft Macintosh PowerPoint</Application>
  <PresentationFormat>Custom</PresentationFormat>
  <Paragraphs>179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Organic</vt:lpstr>
      <vt:lpstr>  Lecture 6 Virtual Memory Organization Virtual Address Translation, Paging </vt:lpstr>
      <vt:lpstr>Storage Device Hierarchy</vt:lpstr>
      <vt:lpstr>Major Steps in Designing a Memory Manager</vt:lpstr>
      <vt:lpstr>Classification of Memory Organizations</vt:lpstr>
      <vt:lpstr>Memory Management Strategies</vt:lpstr>
      <vt:lpstr>Fetch Strategies</vt:lpstr>
      <vt:lpstr>Memory Allocations</vt:lpstr>
      <vt:lpstr>Single User Contiguous Memory Allocation</vt:lpstr>
      <vt:lpstr>Drawbacks of Single User Systems</vt:lpstr>
      <vt:lpstr>Multiprogramming Concept</vt:lpstr>
      <vt:lpstr>Virtual Memory Organization</vt:lpstr>
      <vt:lpstr>Basic Concept</vt:lpstr>
      <vt:lpstr>Advantages of Virtual Memory</vt:lpstr>
      <vt:lpstr>Example of Multiple Programs</vt:lpstr>
      <vt:lpstr>Block Mapping</vt:lpstr>
      <vt:lpstr>Virtual Address</vt:lpstr>
      <vt:lpstr>Paging</vt:lpstr>
      <vt:lpstr>Virtual Address Translation</vt:lpstr>
      <vt:lpstr>Example of Memory Allocation in Paging System</vt:lpstr>
      <vt:lpstr>Example of Memory Allocation in Paging System</vt:lpstr>
      <vt:lpstr>Page Size</vt:lpstr>
      <vt:lpstr>Virtual Address v(p,d)</vt:lpstr>
      <vt:lpstr>Example</vt:lpstr>
      <vt:lpstr>PowerPoint Presentation</vt:lpstr>
      <vt:lpstr>Paging Address Translation Techniques</vt:lpstr>
      <vt:lpstr>Paging Address Translation Techniques</vt:lpstr>
      <vt:lpstr>The PMT in the Main Memory</vt:lpstr>
      <vt:lpstr>Combined PMT: main memory + fast lookup hardware cache</vt:lpstr>
      <vt:lpstr>Virtual Address Translation Using TLB (Associative Memory)</vt:lpstr>
      <vt:lpstr>Using TLB-Based Mapping</vt:lpstr>
      <vt:lpstr>Hit Ratio</vt:lpstr>
      <vt:lpstr>Effective Access Time</vt:lpstr>
      <vt:lpstr>Page Map Table Entry</vt:lpstr>
      <vt:lpstr>Multilevel Paging</vt:lpstr>
      <vt:lpstr>Two-Level Paging Scheme</vt:lpstr>
      <vt:lpstr>Two-Level Page-Map-Table Scheme</vt:lpstr>
      <vt:lpstr>Address Translation in a Two-Level Paging System</vt:lpstr>
      <vt:lpstr>Multilevel Paging Systems</vt:lpstr>
      <vt:lpstr>Sharing in Paging Systems</vt:lpstr>
      <vt:lpstr>Sharing in a Paging System Example</vt:lpstr>
      <vt:lpstr>Case Study: Windows NT Virtual Memory</vt:lpstr>
      <vt:lpstr>Virtual Memory Characteristics of Windows NT</vt:lpstr>
      <vt:lpstr>Windows NT Virtual Memory Scheme</vt:lpstr>
      <vt:lpstr>Virtual Address Translation in Windows NT</vt:lpstr>
      <vt:lpstr>Page-Map-Table Entry in Windows NT</vt:lpstr>
      <vt:lpstr>VM Systems - 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</dc:title>
  <dc:creator>Delia Drumm</dc:creator>
  <cp:lastModifiedBy>Borko Furht</cp:lastModifiedBy>
  <cp:revision>24</cp:revision>
  <dcterms:created xsi:type="dcterms:W3CDTF">2016-06-28T17:20:22Z</dcterms:created>
  <dcterms:modified xsi:type="dcterms:W3CDTF">2020-11-05T15:15:08Z</dcterms:modified>
</cp:coreProperties>
</file>