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7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315" r:id="rId40"/>
    <p:sldId id="316" r:id="rId41"/>
    <p:sldId id="317" r:id="rId42"/>
    <p:sldId id="318" r:id="rId43"/>
    <p:sldId id="319" r:id="rId44"/>
    <p:sldId id="320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22"/>
    <p:restoredTop sz="94643"/>
  </p:normalViewPr>
  <p:slideViewPr>
    <p:cSldViewPr snapToGrid="0" snapToObjects="1">
      <p:cViewPr varScale="1">
        <p:scale>
          <a:sx n="84" d="100"/>
          <a:sy n="84" d="100"/>
        </p:scale>
        <p:origin x="7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3200" b="1" dirty="0" smtClean="0">
                <a:ln>
                  <a:noFill/>
                </a:ln>
                <a:solidFill>
                  <a:srgbClr val="800000"/>
                </a:solidFill>
              </a:rPr>
              <a:t/>
            </a:r>
            <a:br>
              <a:rPr lang="en-US" altLang="en-US" sz="3200" b="1" dirty="0" smtClean="0">
                <a:ln>
                  <a:noFill/>
                </a:ln>
                <a:solidFill>
                  <a:srgbClr val="800000"/>
                </a:solidFill>
              </a:rPr>
            </a:br>
            <a:r>
              <a:rPr lang="en-US" altLang="en-US" sz="3200" b="1" dirty="0">
                <a:ln>
                  <a:noFill/>
                </a:ln>
                <a:solidFill>
                  <a:srgbClr val="800000"/>
                </a:solidFill>
              </a:rPr>
              <a:t/>
            </a:r>
            <a:br>
              <a:rPr lang="en-US" altLang="en-US" sz="3200" b="1" dirty="0">
                <a:ln>
                  <a:noFill/>
                </a:ln>
                <a:solidFill>
                  <a:srgbClr val="800000"/>
                </a:solidFill>
              </a:rPr>
            </a:br>
            <a:r>
              <a:rPr lang="en-US" altLang="en-US" sz="3200" b="1" dirty="0">
                <a:ln>
                  <a:noFill/>
                </a:ln>
                <a:solidFill>
                  <a:srgbClr val="800000"/>
                </a:solidFill>
              </a:rPr>
              <a:t/>
            </a:r>
            <a:br>
              <a:rPr lang="en-US" altLang="en-US" sz="3200" b="1" dirty="0">
                <a:ln>
                  <a:noFill/>
                </a:ln>
                <a:solidFill>
                  <a:srgbClr val="800000"/>
                </a:solidFill>
              </a:rPr>
            </a:br>
            <a:r>
              <a:rPr lang="en-US" altLang="en-US" sz="3200" b="1" dirty="0" smtClean="0">
                <a:ln>
                  <a:noFill/>
                </a:ln>
                <a:solidFill>
                  <a:srgbClr val="800000"/>
                </a:solidFill>
              </a:rPr>
              <a:t/>
            </a:r>
            <a:br>
              <a:rPr lang="en-US" altLang="en-US" sz="3200" b="1" dirty="0" smtClean="0">
                <a:ln>
                  <a:noFill/>
                </a:ln>
                <a:solidFill>
                  <a:srgbClr val="800000"/>
                </a:solidFill>
              </a:rPr>
            </a:br>
            <a:r>
              <a:rPr lang="en-US" altLang="en-US" sz="3200" b="1" dirty="0" smtClean="0">
                <a:ln>
                  <a:noFill/>
                </a:ln>
                <a:solidFill>
                  <a:srgbClr val="800000"/>
                </a:solidFill>
              </a:rPr>
              <a:t/>
            </a:r>
            <a:br>
              <a:rPr lang="en-US" altLang="en-US" sz="3200" b="1" dirty="0" smtClean="0">
                <a:ln>
                  <a:noFill/>
                </a:ln>
                <a:solidFill>
                  <a:srgbClr val="800000"/>
                </a:solidFill>
              </a:rPr>
            </a:br>
            <a:r>
              <a:rPr lang="en-US" altLang="en-US" sz="3200" b="1" dirty="0">
                <a:ln>
                  <a:noFill/>
                </a:ln>
                <a:solidFill>
                  <a:srgbClr val="800000"/>
                </a:solidFill>
              </a:rPr>
              <a:t/>
            </a:r>
            <a:br>
              <a:rPr lang="en-US" altLang="en-US" sz="3200" b="1" dirty="0">
                <a:ln>
                  <a:noFill/>
                </a:ln>
                <a:solidFill>
                  <a:srgbClr val="800000"/>
                </a:solidFill>
              </a:rPr>
            </a:br>
            <a:r>
              <a:rPr lang="en-US" altLang="en-US" sz="3200" b="1" dirty="0" smtClean="0">
                <a:ln>
                  <a:noFill/>
                </a:ln>
                <a:solidFill>
                  <a:srgbClr val="800000"/>
                </a:solidFill>
              </a:rPr>
              <a:t/>
            </a:r>
            <a:br>
              <a:rPr lang="en-US" altLang="en-US" sz="3200" b="1" dirty="0" smtClean="0">
                <a:ln>
                  <a:noFill/>
                </a:ln>
                <a:solidFill>
                  <a:srgbClr val="800000"/>
                </a:solidFill>
              </a:rPr>
            </a:br>
            <a:r>
              <a:rPr lang="en-US" altLang="en-US" sz="3600" b="1" dirty="0">
                <a:ln>
                  <a:noFill/>
                </a:ln>
                <a:solidFill>
                  <a:srgbClr val="800000"/>
                </a:solidFill>
              </a:rPr>
              <a:t/>
            </a:r>
            <a:br>
              <a:rPr lang="en-US" altLang="en-US" sz="3600" b="1" dirty="0">
                <a:ln>
                  <a:noFill/>
                </a:ln>
                <a:solidFill>
                  <a:srgbClr val="800000"/>
                </a:solidFill>
              </a:rPr>
            </a:br>
            <a:endParaRPr lang="en-US" sz="36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692397" y="1871131"/>
            <a:ext cx="6815670" cy="1320802"/>
          </a:xfrm>
        </p:spPr>
        <p:txBody>
          <a:bodyPr rtlCol="0">
            <a:noAutofit/>
          </a:bodyPr>
          <a:lstStyle/>
          <a:p>
            <a:pPr>
              <a:spcAft>
                <a:spcPts val="0"/>
              </a:spcAft>
              <a:defRPr/>
            </a:pPr>
            <a:r>
              <a:rPr lang="en-US" altLang="en-US" sz="600" b="1" dirty="0" smtClean="0">
                <a:ln>
                  <a:noFill/>
                </a:ln>
                <a:solidFill>
                  <a:srgbClr val="800000"/>
                </a:solidFill>
              </a:rPr>
              <a:t/>
            </a:r>
            <a:br>
              <a:rPr lang="en-US" altLang="en-US" sz="600" b="1" dirty="0" smtClean="0">
                <a:ln>
                  <a:noFill/>
                </a:ln>
                <a:solidFill>
                  <a:srgbClr val="800000"/>
                </a:solidFill>
              </a:rPr>
            </a:br>
            <a:r>
              <a:rPr lang="en-US" altLang="en-US" sz="2800" b="1" smtClean="0">
                <a:solidFill>
                  <a:srgbClr val="800000"/>
                </a:solidFill>
              </a:rPr>
              <a:t>Lecture </a:t>
            </a:r>
            <a:r>
              <a:rPr lang="en-US" altLang="en-US" sz="2800" b="1" dirty="0">
                <a:solidFill>
                  <a:srgbClr val="800000"/>
                </a:solidFill>
              </a:rPr>
              <a:t>7</a:t>
            </a:r>
            <a:endParaRPr lang="en-US" altLang="en-US" sz="2800" b="1" dirty="0" smtClean="0">
              <a:solidFill>
                <a:srgbClr val="800000"/>
              </a:solidFill>
            </a:endParaRPr>
          </a:p>
          <a:p>
            <a:pPr>
              <a:spcAft>
                <a:spcPts val="0"/>
              </a:spcAft>
              <a:defRPr/>
            </a:pPr>
            <a:r>
              <a:rPr lang="en-US" altLang="en-US" sz="2800" b="1" dirty="0" smtClean="0">
                <a:solidFill>
                  <a:srgbClr val="800000"/>
                </a:solidFill>
              </a:rPr>
              <a:t>Virtual Memory Management</a:t>
            </a:r>
            <a:endParaRPr lang="en-US" altLang="en-US" sz="1600" b="1" dirty="0" smtClean="0">
              <a:ln>
                <a:noFill/>
              </a:ln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26695" y="4034790"/>
            <a:ext cx="30623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Borko Furht</a:t>
            </a:r>
          </a:p>
          <a:p>
            <a:pPr algn="ctr"/>
            <a:r>
              <a:rPr lang="en-US" sz="2000" b="1" dirty="0" smtClean="0"/>
              <a:t>Florida Atlantic University</a:t>
            </a:r>
            <a:endParaRPr lang="en-US" sz="2000" b="1"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" y="5180440"/>
            <a:ext cx="1763858" cy="1533098"/>
          </a:xfrm>
          <a:prstGeom prst="rect">
            <a:avLst/>
          </a:prstGeom>
        </p:spPr>
      </p:pic>
      <p:pic>
        <p:nvPicPr>
          <p:cNvPr id="10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260" y="5480770"/>
            <a:ext cx="1939710" cy="123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599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Evaluation of Page Replacement Algorithms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Lowest page-fault rate </a:t>
            </a:r>
            <a:endParaRPr lang="en-US" dirty="0" smtClean="0"/>
          </a:p>
          <a:p>
            <a:r>
              <a:rPr lang="en-US" dirty="0" smtClean="0"/>
              <a:t>Generate </a:t>
            </a:r>
            <a:r>
              <a:rPr lang="en-US" dirty="0"/>
              <a:t>reference string </a:t>
            </a:r>
            <a:endParaRPr lang="en-US" dirty="0" smtClean="0"/>
          </a:p>
          <a:p>
            <a:r>
              <a:rPr lang="en-US" dirty="0" smtClean="0"/>
              <a:t>Address </a:t>
            </a:r>
            <a:r>
              <a:rPr lang="en-US" dirty="0"/>
              <a:t>sequence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366" y="3183564"/>
            <a:ext cx="5814231" cy="269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508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Page Faults Versus Number of Frames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Typically: as the number of frames available increases, the number of page faults will </a:t>
            </a:r>
            <a:r>
              <a:rPr lang="en-US" dirty="0" smtClean="0"/>
              <a:t>decrease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721" y="3424056"/>
            <a:ext cx="5249199" cy="272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038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Optimal Algorithm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Replace the page that will not be used again in the near future or for the longest period of time. </a:t>
            </a:r>
            <a:endParaRPr lang="en-US" sz="1600" dirty="0" smtClean="0"/>
          </a:p>
          <a:p>
            <a:r>
              <a:rPr lang="en-US" sz="1600" dirty="0" smtClean="0"/>
              <a:t>It </a:t>
            </a:r>
            <a:r>
              <a:rPr lang="en-US" sz="1600" dirty="0"/>
              <a:t>has the lowest page-fault rate. </a:t>
            </a:r>
            <a:endParaRPr lang="en-US" sz="1600" dirty="0" smtClean="0"/>
          </a:p>
          <a:p>
            <a:r>
              <a:rPr lang="en-US" sz="1600" dirty="0" smtClean="0"/>
              <a:t>Unfortunately</a:t>
            </a:r>
            <a:r>
              <a:rPr lang="en-US" sz="1600" dirty="0"/>
              <a:t>: hard to predict the future! </a:t>
            </a:r>
            <a:endParaRPr lang="en-US" sz="1600" dirty="0" smtClean="0"/>
          </a:p>
          <a:p>
            <a:r>
              <a:rPr lang="en-US" sz="1600" dirty="0" smtClean="0"/>
              <a:t>Optimal </a:t>
            </a:r>
            <a:r>
              <a:rPr lang="en-US" sz="1600" dirty="0"/>
              <a:t>algorithm is used mainly for comparison studies.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751" y="4044243"/>
            <a:ext cx="5188495" cy="183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367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FIFO Algorithm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Simplest algorithm</a:t>
            </a:r>
          </a:p>
          <a:p>
            <a:r>
              <a:rPr lang="en-US" dirty="0"/>
              <a:t>The oldest page is chosen for replacement.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FIFO queue is used for the implementation of the algorithm and, and the page at the head of the queue is replaced.</a:t>
            </a:r>
          </a:p>
          <a:p>
            <a:r>
              <a:rPr lang="en-US" dirty="0"/>
              <a:t>Performance is not always good - it is likely to replace heavily used pages. </a:t>
            </a:r>
            <a:endParaRPr lang="en-US" dirty="0" smtClean="0"/>
          </a:p>
          <a:p>
            <a:r>
              <a:rPr lang="en-US" dirty="0" smtClean="0"/>
              <a:t>Example</a:t>
            </a:r>
            <a:r>
              <a:rPr lang="en-US" dirty="0"/>
              <a:t>: editor used by many users.</a:t>
            </a:r>
          </a:p>
        </p:txBody>
      </p:sp>
    </p:spTree>
    <p:extLst>
      <p:ext uri="{BB962C8B-B14F-4D97-AF65-F5344CB8AC3E}">
        <p14:creationId xmlns:p14="http://schemas.microsoft.com/office/powerpoint/2010/main" val="3088156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FIFO Algorithm - Example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818" y="2557463"/>
            <a:ext cx="5392364" cy="3317875"/>
          </a:xfrm>
        </p:spPr>
      </p:pic>
    </p:spTree>
    <p:extLst>
      <p:ext uri="{BB962C8B-B14F-4D97-AF65-F5344CB8AC3E}">
        <p14:creationId xmlns:p14="http://schemas.microsoft.com/office/powerpoint/2010/main" val="1838308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C00000"/>
                </a:solidFill>
              </a:rPr>
              <a:t>Belady’s</a:t>
            </a:r>
            <a:r>
              <a:rPr lang="en-US" dirty="0" smtClean="0">
                <a:solidFill>
                  <a:srgbClr val="C00000"/>
                </a:solidFill>
              </a:rPr>
              <a:t> Anomaly of the FIFO Algorith</a:t>
            </a:r>
            <a:r>
              <a:rPr lang="en-US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The number of page faults for more allocated frames is greater than the number of pages for less allocated frames!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555" y="3137567"/>
            <a:ext cx="3986568" cy="287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166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Least Recently Used (LRU) Algorithm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LRU algorithm associates with each page the time that page was last used (each page is time-stamped).</a:t>
            </a:r>
          </a:p>
          <a:p>
            <a:r>
              <a:rPr lang="en-US" dirty="0"/>
              <a:t>LRU chooses the page that has not been used for the longest period of time. </a:t>
            </a:r>
            <a:endParaRPr lang="en-US" dirty="0" smtClean="0"/>
          </a:p>
          <a:p>
            <a:r>
              <a:rPr lang="en-US" dirty="0" smtClean="0"/>
              <a:t>Optimal </a:t>
            </a:r>
            <a:r>
              <a:rPr lang="en-US" dirty="0"/>
              <a:t>strategy looking backwards. </a:t>
            </a:r>
            <a:endParaRPr lang="en-US" dirty="0" smtClean="0"/>
          </a:p>
          <a:p>
            <a:r>
              <a:rPr lang="en-US" dirty="0" smtClean="0"/>
              <a:t>LRU </a:t>
            </a:r>
            <a:r>
              <a:rPr lang="en-US" dirty="0"/>
              <a:t>is often used in OS.</a:t>
            </a:r>
          </a:p>
          <a:p>
            <a:r>
              <a:rPr lang="en-US" dirty="0"/>
              <a:t>The major problem is the implementation - may require substantial hardware.</a:t>
            </a:r>
          </a:p>
          <a:p>
            <a:r>
              <a:rPr lang="en-US" dirty="0"/>
              <a:t>Implementation algorithms: (1) counters, (2) stack</a:t>
            </a:r>
          </a:p>
        </p:txBody>
      </p:sp>
    </p:spTree>
    <p:extLst>
      <p:ext uri="{BB962C8B-B14F-4D97-AF65-F5344CB8AC3E}">
        <p14:creationId xmlns:p14="http://schemas.microsoft.com/office/powerpoint/2010/main" val="748004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LRU Algorithm - Example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610" y="2557463"/>
            <a:ext cx="5844779" cy="3317875"/>
          </a:xfrm>
        </p:spPr>
      </p:pic>
    </p:spTree>
    <p:extLst>
      <p:ext uri="{BB962C8B-B14F-4D97-AF65-F5344CB8AC3E}">
        <p14:creationId xmlns:p14="http://schemas.microsoft.com/office/powerpoint/2010/main" val="2619826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Implementation of LRU Algorithm using Counters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PMT: "Time of use" field and CPU has a logical clock or counter</a:t>
            </a:r>
          </a:p>
          <a:p>
            <a:r>
              <a:rPr lang="en-US" dirty="0"/>
              <a:t>The clock is incremented for every memory reference</a:t>
            </a:r>
          </a:p>
          <a:p>
            <a:r>
              <a:rPr lang="en-US" dirty="0"/>
              <a:t>When a reference to a page is made, the content of the clock register is copied to the Time of Use field in PMT.</a:t>
            </a:r>
          </a:p>
          <a:p>
            <a:r>
              <a:rPr lang="en-US" dirty="0"/>
              <a:t>The algorithm replaces the page with the smallest time value.</a:t>
            </a:r>
          </a:p>
          <a:p>
            <a:r>
              <a:rPr lang="en-US" dirty="0"/>
              <a:t>Requires search of PMT to find the LRU page and a write to a memory (PMT) for each memory access.</a:t>
            </a:r>
          </a:p>
        </p:txBody>
      </p:sp>
    </p:spTree>
    <p:extLst>
      <p:ext uri="{BB962C8B-B14F-4D97-AF65-F5344CB8AC3E}">
        <p14:creationId xmlns:p14="http://schemas.microsoft.com/office/powerpoint/2010/main" val="257454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Counter Implementation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438" y="2557463"/>
            <a:ext cx="4561124" cy="3317875"/>
          </a:xfrm>
        </p:spPr>
      </p:pic>
    </p:spTree>
    <p:extLst>
      <p:ext uri="{BB962C8B-B14F-4D97-AF65-F5344CB8AC3E}">
        <p14:creationId xmlns:p14="http://schemas.microsoft.com/office/powerpoint/2010/main" val="2472184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Demand Fetch Strategy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 (or segment) is brought from the SM to PM only when it is required. </a:t>
            </a:r>
            <a:endParaRPr lang="en-US" dirty="0" smtClean="0"/>
          </a:p>
          <a:p>
            <a:r>
              <a:rPr lang="en-US" dirty="0" smtClean="0"/>
              <a:t>Demand </a:t>
            </a:r>
            <a:r>
              <a:rPr lang="en-US" dirty="0"/>
              <a:t>paging shows reasonable performance because programs tend to have locality of reference.</a:t>
            </a:r>
          </a:p>
          <a:p>
            <a:r>
              <a:rPr lang="en-US" dirty="0"/>
              <a:t>Page fault: when the page is not in PM.</a:t>
            </a:r>
          </a:p>
        </p:txBody>
      </p:sp>
    </p:spTree>
    <p:extLst>
      <p:ext uri="{BB962C8B-B14F-4D97-AF65-F5344CB8AC3E}">
        <p14:creationId xmlns:p14="http://schemas.microsoft.com/office/powerpoint/2010/main" val="2737573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Implementation of LRU Algorithm Using Stack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Keep a stack of page numbers</a:t>
            </a:r>
          </a:p>
          <a:p>
            <a:r>
              <a:rPr lang="en-US" sz="1600" dirty="0"/>
              <a:t>Whenever a page is referenced, it is removed from the stack and put on the top.</a:t>
            </a:r>
          </a:p>
          <a:p>
            <a:r>
              <a:rPr lang="en-US" sz="1600" dirty="0"/>
              <a:t>The top of the page is always the most recently used page, and the bottom is the LRU page </a:t>
            </a:r>
            <a:endParaRPr lang="en-US" sz="1600" dirty="0" smtClean="0"/>
          </a:p>
          <a:p>
            <a:r>
              <a:rPr lang="en-US" sz="1600" dirty="0" smtClean="0"/>
              <a:t>Implementation </a:t>
            </a:r>
            <a:r>
              <a:rPr lang="en-US" sz="1600" dirty="0"/>
              <a:t>using a doubly linked list, with a head and tail pointer.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764" y="4216400"/>
            <a:ext cx="3596469" cy="166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231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Using Reference Bits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there is no hardware support for LRU, a FIFO algorithm must be used</a:t>
            </a:r>
          </a:p>
          <a:p>
            <a:r>
              <a:rPr lang="en-US" dirty="0"/>
              <a:t>Some systems provide some assistance, such as a reference bit (r) in PMT. </a:t>
            </a:r>
            <a:endParaRPr lang="en-US" dirty="0" smtClean="0"/>
          </a:p>
          <a:p>
            <a:r>
              <a:rPr lang="en-US" dirty="0" smtClean="0"/>
              <a:t>Initially</a:t>
            </a:r>
            <a:r>
              <a:rPr lang="en-US" dirty="0"/>
              <a:t>, all r bits are set by OS to 0.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a page is referenced, the OS sets the corresponding reference bit to 1.</a:t>
            </a:r>
          </a:p>
          <a:p>
            <a:r>
              <a:rPr lang="en-US" dirty="0"/>
              <a:t>The reference bits can tell us which pages were used.</a:t>
            </a:r>
          </a:p>
        </p:txBody>
      </p:sp>
    </p:spTree>
    <p:extLst>
      <p:ext uri="{BB962C8B-B14F-4D97-AF65-F5344CB8AC3E}">
        <p14:creationId xmlns:p14="http://schemas.microsoft.com/office/powerpoint/2010/main" val="3421305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Reference-Bits Algorithm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keep 8-bit for each page in the PMT for reference bits updating.</a:t>
            </a:r>
          </a:p>
          <a:p>
            <a:r>
              <a:rPr lang="en-US" dirty="0"/>
              <a:t>At regular intervals (e.g. 100 </a:t>
            </a:r>
            <a:r>
              <a:rPr lang="en-US" dirty="0" err="1"/>
              <a:t>millisec</a:t>
            </a:r>
            <a:r>
              <a:rPr lang="en-US" dirty="0"/>
              <a:t>), a timer interrupt transfer control to OS.</a:t>
            </a:r>
          </a:p>
          <a:p>
            <a:r>
              <a:rPr lang="en-US" dirty="0"/>
              <a:t>The OS shifts the reference bit for each page into the higher-order bit of its 8-bit byte.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byte contains the history of the page use for the last eight time periods (800 </a:t>
            </a:r>
            <a:r>
              <a:rPr lang="en-US" dirty="0" err="1"/>
              <a:t>millisec</a:t>
            </a:r>
            <a:r>
              <a:rPr lang="en-US" dirty="0"/>
              <a:t>).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if the byte is 00000000, the page has not been used for eight time periods; if it is 11111111, the page is used at least once each period.</a:t>
            </a:r>
          </a:p>
        </p:txBody>
      </p:sp>
    </p:spTree>
    <p:extLst>
      <p:ext uri="{BB962C8B-B14F-4D97-AF65-F5344CB8AC3E}">
        <p14:creationId xmlns:p14="http://schemas.microsoft.com/office/powerpoint/2010/main" val="1350688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Reference-Bits Algorithm - Example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285" y="2557463"/>
            <a:ext cx="4905430" cy="3317875"/>
          </a:xfrm>
        </p:spPr>
      </p:pic>
    </p:spTree>
    <p:extLst>
      <p:ext uri="{BB962C8B-B14F-4D97-AF65-F5344CB8AC3E}">
        <p14:creationId xmlns:p14="http://schemas.microsoft.com/office/powerpoint/2010/main" val="4286524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Second-Chance Algorithm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basic algorithm is FIFO plus it uses reference bit.</a:t>
            </a:r>
          </a:p>
          <a:p>
            <a:r>
              <a:rPr lang="en-US" dirty="0"/>
              <a:t>When a page is selected, the algorithm checks the reference bit, if it is 0, it replaces the page.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r=1, the page gets the second chance, its r bit is cleared and its arrival time is reset to the current time.</a:t>
            </a:r>
          </a:p>
          <a:p>
            <a:r>
              <a:rPr lang="en-US" dirty="0"/>
              <a:t>If the page is used often enough to keep r=1, it will never be replaced.</a:t>
            </a:r>
          </a:p>
        </p:txBody>
      </p:sp>
    </p:spTree>
    <p:extLst>
      <p:ext uri="{BB962C8B-B14F-4D97-AF65-F5344CB8AC3E}">
        <p14:creationId xmlns:p14="http://schemas.microsoft.com/office/powerpoint/2010/main" val="6170594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Implementation of the Second Chance Algorithm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circular queue and a pointer indicating the next page to be replaced.</a:t>
            </a:r>
          </a:p>
          <a:p>
            <a:r>
              <a:rPr lang="en-US" dirty="0"/>
              <a:t>When a frame is needed, the pointer advances until it finds a page with r=0.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it advances, it clears all r bits. </a:t>
            </a:r>
            <a:endParaRPr lang="en-US" dirty="0" smtClean="0"/>
          </a:p>
          <a:p>
            <a:r>
              <a:rPr lang="en-US" dirty="0" smtClean="0"/>
              <a:t>Once </a:t>
            </a:r>
            <a:r>
              <a:rPr lang="en-US" dirty="0"/>
              <a:t>a victim page is found, the page is replaced, and the new page is inserted in the queue.</a:t>
            </a:r>
          </a:p>
          <a:p>
            <a:r>
              <a:rPr lang="en-US" dirty="0"/>
              <a:t>The worst case scenario: all r=1. Then, the pointer cycles through the whole queue, giving each page the second chance.</a:t>
            </a:r>
          </a:p>
        </p:txBody>
      </p:sp>
    </p:spTree>
    <p:extLst>
      <p:ext uri="{BB962C8B-B14F-4D97-AF65-F5344CB8AC3E}">
        <p14:creationId xmlns:p14="http://schemas.microsoft.com/office/powerpoint/2010/main" val="29310346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Circular Queue for the Second Chance Algorithm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885" y="2557463"/>
            <a:ext cx="5178229" cy="3317875"/>
          </a:xfrm>
        </p:spPr>
      </p:pic>
    </p:spTree>
    <p:extLst>
      <p:ext uri="{BB962C8B-B14F-4D97-AF65-F5344CB8AC3E}">
        <p14:creationId xmlns:p14="http://schemas.microsoft.com/office/powerpoint/2010/main" val="3908007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Enhanced Second-Chance Algorithm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Uses two bits: reference bit (r) and modified (dirty) bit (m).</a:t>
            </a:r>
          </a:p>
          <a:p>
            <a:r>
              <a:rPr lang="en-US" sz="1800" dirty="0"/>
              <a:t>Used in Macintosh VM system </a:t>
            </a:r>
            <a:endParaRPr lang="en-US" sz="1800" dirty="0" smtClean="0"/>
          </a:p>
          <a:p>
            <a:r>
              <a:rPr lang="en-US" sz="1800" dirty="0" smtClean="0"/>
              <a:t>Four </a:t>
            </a:r>
            <a:r>
              <a:rPr lang="en-US" sz="1800" dirty="0"/>
              <a:t>possible cases for (</a:t>
            </a:r>
            <a:r>
              <a:rPr lang="en-US" sz="1800" dirty="0" err="1"/>
              <a:t>r,m</a:t>
            </a:r>
            <a:r>
              <a:rPr lang="en-US" sz="1800" dirty="0"/>
              <a:t>)</a:t>
            </a:r>
          </a:p>
          <a:p>
            <a:r>
              <a:rPr lang="en-US" sz="1800" dirty="0"/>
              <a:t>We may have to scan the circular queue several times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288" y="4156529"/>
            <a:ext cx="4966154" cy="199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3937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Counting Algorithms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counter of the number of references made to each page.</a:t>
            </a:r>
          </a:p>
          <a:p>
            <a:r>
              <a:rPr lang="en-US" dirty="0"/>
              <a:t>Least-frequently-used (LFU) algorithm </a:t>
            </a:r>
            <a:endParaRPr lang="en-US" dirty="0" smtClean="0"/>
          </a:p>
          <a:p>
            <a:r>
              <a:rPr lang="en-US" dirty="0" smtClean="0"/>
              <a:t>Most-frequently-used </a:t>
            </a:r>
            <a:r>
              <a:rPr lang="en-US" dirty="0"/>
              <a:t>(MFU) algorithm</a:t>
            </a:r>
          </a:p>
        </p:txBody>
      </p:sp>
    </p:spTree>
    <p:extLst>
      <p:ext uri="{BB962C8B-B14F-4D97-AF65-F5344CB8AC3E}">
        <p14:creationId xmlns:p14="http://schemas.microsoft.com/office/powerpoint/2010/main" val="16513592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Least-Frequently-Used Page Replacement Algorithm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counters are used to count the number of references to each page.</a:t>
            </a:r>
          </a:p>
          <a:p>
            <a:r>
              <a:rPr lang="en-US" dirty="0"/>
              <a:t>The page with the smallest count will be replaced.</a:t>
            </a:r>
          </a:p>
          <a:p>
            <a:r>
              <a:rPr lang="en-US" dirty="0"/>
              <a:t>The reason for this: an actively used page should have a large reference count. </a:t>
            </a:r>
            <a:endParaRPr lang="en-US" dirty="0" smtClean="0"/>
          </a:p>
          <a:p>
            <a:r>
              <a:rPr lang="en-US" dirty="0" smtClean="0"/>
              <a:t>Problem</a:t>
            </a:r>
            <a:r>
              <a:rPr lang="en-US" dirty="0"/>
              <a:t>: a page is used heavily in the beginning, it has a large count, but it is never used later.</a:t>
            </a:r>
          </a:p>
          <a:p>
            <a:r>
              <a:rPr lang="en-US" dirty="0"/>
              <a:t>Solution: shift the counts right by 1 at regular intervals.</a:t>
            </a:r>
          </a:p>
        </p:txBody>
      </p:sp>
    </p:spTree>
    <p:extLst>
      <p:ext uri="{BB962C8B-B14F-4D97-AF65-F5344CB8AC3E}">
        <p14:creationId xmlns:p14="http://schemas.microsoft.com/office/powerpoint/2010/main" val="2866683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Handling a Page Fault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361" y="2557463"/>
            <a:ext cx="3817278" cy="3317875"/>
          </a:xfrm>
        </p:spPr>
      </p:pic>
    </p:spTree>
    <p:extLst>
      <p:ext uri="{BB962C8B-B14F-4D97-AF65-F5344CB8AC3E}">
        <p14:creationId xmlns:p14="http://schemas.microsoft.com/office/powerpoint/2010/main" val="6907547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Most-Frequently-Used Page Replacement Algorithm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page with the largest count is replaced first. </a:t>
            </a:r>
            <a:endParaRPr lang="en-US" dirty="0" smtClean="0"/>
          </a:p>
          <a:p>
            <a:r>
              <a:rPr lang="en-US" dirty="0" smtClean="0"/>
              <a:t>Reason</a:t>
            </a:r>
            <a:r>
              <a:rPr lang="en-US" dirty="0"/>
              <a:t>: the page with the smallest count is just brought to the memory and has yet to be used. </a:t>
            </a:r>
            <a:endParaRPr lang="en-US" dirty="0" smtClean="0"/>
          </a:p>
          <a:p>
            <a:r>
              <a:rPr lang="en-US" dirty="0" smtClean="0"/>
              <a:t>Both </a:t>
            </a:r>
            <a:r>
              <a:rPr lang="en-US" dirty="0"/>
              <a:t>MFU and LFU replacement algorithms require expensive implementations, and are not common.</a:t>
            </a:r>
          </a:p>
        </p:txBody>
      </p:sp>
    </p:spTree>
    <p:extLst>
      <p:ext uri="{BB962C8B-B14F-4D97-AF65-F5344CB8AC3E}">
        <p14:creationId xmlns:p14="http://schemas.microsoft.com/office/powerpoint/2010/main" val="28842969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Class Examples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the following reference string, four page frames are allocated in the primary memory.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8" r="1404" b="6795"/>
          <a:stretch/>
        </p:blipFill>
        <p:spPr>
          <a:xfrm>
            <a:off x="3178935" y="3220872"/>
            <a:ext cx="5746702" cy="252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32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Allocation Algorithms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 frames among n processes </a:t>
            </a:r>
            <a:endParaRPr lang="en-US" dirty="0" smtClean="0"/>
          </a:p>
          <a:p>
            <a:r>
              <a:rPr lang="en-US" b="1" dirty="0" smtClean="0"/>
              <a:t>(</a:t>
            </a:r>
            <a:r>
              <a:rPr lang="en-US" b="1" dirty="0"/>
              <a:t>1) Equal share algorithm - </a:t>
            </a:r>
            <a:r>
              <a:rPr lang="en-US" dirty="0"/>
              <a:t>every process gets m/n frames.</a:t>
            </a:r>
          </a:p>
          <a:p>
            <a:r>
              <a:rPr lang="en-US" dirty="0"/>
              <a:t>Example m=100 available frames for n=5 processes. Each process gets m/n=20 frames. </a:t>
            </a:r>
            <a:endParaRPr lang="en-US" dirty="0" smtClean="0"/>
          </a:p>
          <a:p>
            <a:r>
              <a:rPr lang="en-US" b="1" dirty="0" smtClean="0"/>
              <a:t>(</a:t>
            </a:r>
            <a:r>
              <a:rPr lang="en-US" b="1" dirty="0"/>
              <a:t>2) Proportional allocation </a:t>
            </a:r>
            <a:r>
              <a:rPr lang="en-US" b="1" dirty="0" smtClean="0"/>
              <a:t>algorithm - </a:t>
            </a:r>
            <a:r>
              <a:rPr lang="en-US" dirty="0"/>
              <a:t>allocation is done according to the size of the process.</a:t>
            </a:r>
          </a:p>
        </p:txBody>
      </p:sp>
    </p:spTree>
    <p:extLst>
      <p:ext uri="{BB962C8B-B14F-4D97-AF65-F5344CB8AC3E}">
        <p14:creationId xmlns:p14="http://schemas.microsoft.com/office/powerpoint/2010/main" val="17949662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Proportional Allocation Algorithm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size of process pi is </a:t>
            </a:r>
            <a:r>
              <a:rPr lang="en-US" sz="1800" dirty="0" err="1"/>
              <a:t>si</a:t>
            </a:r>
            <a:r>
              <a:rPr lang="en-US" sz="1800" dirty="0"/>
              <a:t>. </a:t>
            </a:r>
            <a:endParaRPr lang="en-US" sz="1800" dirty="0" smtClean="0"/>
          </a:p>
          <a:p>
            <a:r>
              <a:rPr lang="en-US" sz="1800" dirty="0" smtClean="0"/>
              <a:t>S </a:t>
            </a:r>
            <a:r>
              <a:rPr lang="en-US" sz="1800" dirty="0"/>
              <a:t>= sum(</a:t>
            </a:r>
            <a:r>
              <a:rPr lang="en-US" sz="1800" dirty="0" err="1"/>
              <a:t>si</a:t>
            </a:r>
            <a:r>
              <a:rPr lang="en-US" sz="1800" dirty="0"/>
              <a:t>)</a:t>
            </a:r>
          </a:p>
          <a:p>
            <a:r>
              <a:rPr lang="en-US" sz="1800" dirty="0"/>
              <a:t>We allocate </a:t>
            </a:r>
            <a:r>
              <a:rPr lang="en-US" sz="1800" dirty="0" err="1"/>
              <a:t>ai</a:t>
            </a:r>
            <a:r>
              <a:rPr lang="en-US" sz="1800" dirty="0"/>
              <a:t> frames to each pi according to: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208" y="3807882"/>
            <a:ext cx="4638462" cy="233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9440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Global Versus Local Allocation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Global replacement: </a:t>
            </a:r>
            <a:r>
              <a:rPr lang="en-US" dirty="0"/>
              <a:t>allows a process to select a replacement frame from the set of all free frames, even if that frame is currently allocated to another process.</a:t>
            </a:r>
          </a:p>
          <a:p>
            <a:r>
              <a:rPr lang="en-US" b="1" dirty="0"/>
              <a:t>Local replacement:</a:t>
            </a:r>
            <a:r>
              <a:rPr lang="en-US" dirty="0"/>
              <a:t> each process selects the frame from its own set of allocated frames.</a:t>
            </a:r>
          </a:p>
          <a:p>
            <a:r>
              <a:rPr lang="en-US" dirty="0"/>
              <a:t>An allocation scheme: high-priority processes can select frames from low-priority processes. </a:t>
            </a:r>
            <a:endParaRPr lang="en-US" dirty="0" smtClean="0"/>
          </a:p>
          <a:p>
            <a:r>
              <a:rPr lang="en-US" dirty="0" smtClean="0"/>
              <a:t>Global </a:t>
            </a:r>
            <a:r>
              <a:rPr lang="en-US" dirty="0"/>
              <a:t>replacement results in greater system throughput - more common method. </a:t>
            </a:r>
            <a:endParaRPr lang="en-US" dirty="0" smtClean="0"/>
          </a:p>
          <a:p>
            <a:r>
              <a:rPr lang="en-US" dirty="0" smtClean="0"/>
              <a:t>Problem </a:t>
            </a:r>
            <a:r>
              <a:rPr lang="en-US" dirty="0"/>
              <a:t>with global replacement: a process cannot control its own page-fault rate.</a:t>
            </a:r>
          </a:p>
        </p:txBody>
      </p:sp>
    </p:spTree>
    <p:extLst>
      <p:ext uri="{BB962C8B-B14F-4D97-AF65-F5344CB8AC3E}">
        <p14:creationId xmlns:p14="http://schemas.microsoft.com/office/powerpoint/2010/main" val="11799959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Thrashing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Trashing is the high paging activity </a:t>
            </a:r>
            <a:endParaRPr lang="en-US" sz="1800" dirty="0" smtClean="0"/>
          </a:p>
          <a:p>
            <a:r>
              <a:rPr lang="en-US" sz="1800" dirty="0" smtClean="0"/>
              <a:t>If </a:t>
            </a:r>
            <a:r>
              <a:rPr lang="en-US" sz="1800" dirty="0"/>
              <a:t>the number of frames for a low-priority process falls below the minimum number required by the computer architecture (2 to 6 frames) - the process faults very quickly </a:t>
            </a:r>
            <a:endParaRPr lang="en-US" sz="1800" dirty="0" smtClean="0"/>
          </a:p>
          <a:p>
            <a:r>
              <a:rPr lang="en-US" sz="1800" dirty="0" smtClean="0"/>
              <a:t>Effects </a:t>
            </a:r>
            <a:r>
              <a:rPr lang="en-US" sz="1800" dirty="0"/>
              <a:t>of thrashing can be limited by using a local replacement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899" y="4035090"/>
            <a:ext cx="3476200" cy="211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6501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Principle of Locality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One of the most useful principles in memory management strategies. </a:t>
            </a:r>
            <a:endParaRPr lang="en-US" dirty="0" smtClean="0"/>
          </a:p>
          <a:p>
            <a:r>
              <a:rPr lang="en-US" b="1" dirty="0" smtClean="0"/>
              <a:t>Temporal </a:t>
            </a:r>
            <a:r>
              <a:rPr lang="en-US" b="1" dirty="0"/>
              <a:t>locality </a:t>
            </a:r>
            <a:r>
              <a:rPr lang="en-US" dirty="0"/>
              <a:t>- locality over time. Memory locations referenced recently are likely to be referenced in the near future.</a:t>
            </a:r>
          </a:p>
          <a:p>
            <a:r>
              <a:rPr lang="en-US" dirty="0"/>
              <a:t>Examples: looping, subroutines and procedures, stacks, variables for counting. </a:t>
            </a:r>
            <a:endParaRPr lang="en-US" dirty="0" smtClean="0"/>
          </a:p>
          <a:p>
            <a:r>
              <a:rPr lang="en-US" b="1" dirty="0" smtClean="0"/>
              <a:t>Spatial </a:t>
            </a:r>
            <a:r>
              <a:rPr lang="en-US" b="1" dirty="0"/>
              <a:t>locality</a:t>
            </a:r>
            <a:r>
              <a:rPr lang="en-US" dirty="0"/>
              <a:t>: memory references tend to be clustered so that once a location is referenced, it is likely that nearby locations will be referenced. </a:t>
            </a:r>
            <a:endParaRPr lang="en-US" dirty="0" smtClean="0"/>
          </a:p>
          <a:p>
            <a:r>
              <a:rPr lang="en-US" dirty="0" smtClean="0"/>
              <a:t>Examples</a:t>
            </a:r>
            <a:r>
              <a:rPr lang="en-US" dirty="0"/>
              <a:t>: arrays, sequential code execution.</a:t>
            </a:r>
          </a:p>
        </p:txBody>
      </p:sp>
    </p:spTree>
    <p:extLst>
      <p:ext uri="{BB962C8B-B14F-4D97-AF65-F5344CB8AC3E}">
        <p14:creationId xmlns:p14="http://schemas.microsoft.com/office/powerpoint/2010/main" val="36390149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Locality in a Memory Reference Pattern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475" y="2557463"/>
            <a:ext cx="3599050" cy="3317875"/>
          </a:xfrm>
        </p:spPr>
      </p:pic>
    </p:spTree>
    <p:extLst>
      <p:ext uri="{BB962C8B-B14F-4D97-AF65-F5344CB8AC3E}">
        <p14:creationId xmlns:p14="http://schemas.microsoft.com/office/powerpoint/2010/main" val="1647655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Working Set Memory Management Policy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to maintain the working set (WS) of active pages in PM.</a:t>
            </a:r>
          </a:p>
          <a:p>
            <a:r>
              <a:rPr lang="en-US" dirty="0"/>
              <a:t>The WS of pages for a process, W(</a:t>
            </a:r>
            <a:r>
              <a:rPr lang="en-US" dirty="0" err="1"/>
              <a:t>t,w</a:t>
            </a:r>
            <a:r>
              <a:rPr lang="en-US" dirty="0"/>
              <a:t>) at time t is the set of pages referenced by the process during the time interval t-w to t (working-set window</a:t>
            </a:r>
            <a:r>
              <a:rPr lang="en-US" dirty="0" smtClean="0"/>
              <a:t>).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938" y="4216400"/>
            <a:ext cx="6188122" cy="157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2158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Working-Set Model Issues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Selection of the window size (w). </a:t>
            </a:r>
            <a:endParaRPr lang="en-US" sz="1600" dirty="0" smtClean="0"/>
          </a:p>
          <a:p>
            <a:r>
              <a:rPr lang="en-US" sz="1600" dirty="0" smtClean="0"/>
              <a:t>w </a:t>
            </a:r>
            <a:r>
              <a:rPr lang="en-US" sz="1600" dirty="0"/>
              <a:t>too small - it does not encompass the entire locality</a:t>
            </a:r>
          </a:p>
          <a:p>
            <a:r>
              <a:rPr lang="en-US" sz="1600" dirty="0"/>
              <a:t>w too large - it may overlap several localities. </a:t>
            </a:r>
            <a:endParaRPr lang="en-US" sz="1600" dirty="0" smtClean="0"/>
          </a:p>
          <a:p>
            <a:r>
              <a:rPr lang="en-US" sz="1600" dirty="0" smtClean="0"/>
              <a:t>The </a:t>
            </a:r>
            <a:r>
              <a:rPr lang="en-US" sz="1600" dirty="0"/>
              <a:t>working set window is a moving window difficulty is keeping track of the working set. </a:t>
            </a:r>
            <a:endParaRPr lang="en-US" sz="1600" dirty="0" smtClean="0"/>
          </a:p>
          <a:p>
            <a:r>
              <a:rPr lang="en-US" sz="1600" dirty="0" smtClean="0"/>
              <a:t>The </a:t>
            </a:r>
            <a:r>
              <a:rPr lang="en-US" sz="1600" dirty="0"/>
              <a:t>next WS may differ substantially from the previous WS.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0" y="4216400"/>
            <a:ext cx="3923163" cy="176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204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Performance of Demand Paging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Memory access time Tm= 10-200 </a:t>
            </a:r>
            <a:r>
              <a:rPr lang="en-US" dirty="0" err="1"/>
              <a:t>nanosec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Probability </a:t>
            </a:r>
            <a:r>
              <a:rPr lang="en-US" dirty="0"/>
              <a:t>of a page fault p (0&lt;=p&lt;=1)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expect that p is close to 0. </a:t>
            </a:r>
            <a:endParaRPr lang="en-US" dirty="0" smtClean="0"/>
          </a:p>
          <a:p>
            <a:r>
              <a:rPr lang="en-US" dirty="0" smtClean="0"/>
              <a:t>Effective </a:t>
            </a:r>
            <a:r>
              <a:rPr lang="en-US" dirty="0"/>
              <a:t>access time </a:t>
            </a:r>
            <a:r>
              <a:rPr lang="en-US" dirty="0" err="1"/>
              <a:t>Te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Page </a:t>
            </a:r>
            <a:r>
              <a:rPr lang="en-US" dirty="0"/>
              <a:t>switch time - </a:t>
            </a:r>
            <a:r>
              <a:rPr lang="en-US" dirty="0" err="1"/>
              <a:t>Tps</a:t>
            </a:r>
            <a:r>
              <a:rPr lang="en-US" dirty="0"/>
              <a:t> </a:t>
            </a:r>
            <a:r>
              <a:rPr lang="en-US" dirty="0" err="1"/>
              <a:t>Tps</a:t>
            </a:r>
            <a:r>
              <a:rPr lang="en-US" dirty="0"/>
              <a:t> = Tl + </a:t>
            </a:r>
            <a:r>
              <a:rPr lang="en-US" dirty="0" err="1"/>
              <a:t>Ts</a:t>
            </a:r>
            <a:r>
              <a:rPr lang="en-US" dirty="0"/>
              <a:t> + Tt</a:t>
            </a:r>
          </a:p>
          <a:p>
            <a:r>
              <a:rPr lang="en-US" dirty="0"/>
              <a:t>Tl - disk latency time (8 </a:t>
            </a:r>
            <a:r>
              <a:rPr lang="en-US" dirty="0" err="1"/>
              <a:t>millisec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err="1" smtClean="0"/>
              <a:t>Ts</a:t>
            </a:r>
            <a:r>
              <a:rPr lang="en-US" dirty="0" smtClean="0"/>
              <a:t> </a:t>
            </a:r>
            <a:r>
              <a:rPr lang="en-US" dirty="0"/>
              <a:t>- disk seek time (15 </a:t>
            </a:r>
            <a:r>
              <a:rPr lang="en-US" dirty="0" err="1"/>
              <a:t>millisec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smtClean="0"/>
              <a:t>Tt </a:t>
            </a:r>
            <a:r>
              <a:rPr lang="en-US" dirty="0"/>
              <a:t>- transfer time (1 </a:t>
            </a:r>
            <a:r>
              <a:rPr lang="en-US" dirty="0" err="1"/>
              <a:t>millisec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smtClean="0"/>
              <a:t>Average </a:t>
            </a:r>
            <a:r>
              <a:rPr lang="en-US" dirty="0" err="1"/>
              <a:t>Tps</a:t>
            </a:r>
            <a:r>
              <a:rPr lang="en-US" dirty="0"/>
              <a:t>=25 </a:t>
            </a:r>
            <a:r>
              <a:rPr lang="en-US" dirty="0" err="1"/>
              <a:t>millisec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2562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Page Allocation Under Working Set Memory Management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897" y="2557463"/>
            <a:ext cx="6798206" cy="3317875"/>
          </a:xfrm>
        </p:spPr>
      </p:pic>
    </p:spTree>
    <p:extLst>
      <p:ext uri="{BB962C8B-B14F-4D97-AF65-F5344CB8AC3E}">
        <p14:creationId xmlns:p14="http://schemas.microsoft.com/office/powerpoint/2010/main" val="26243747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Page-Fault Frequency Memory Management Strategy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WS model can be useful for </a:t>
            </a:r>
            <a:r>
              <a:rPr lang="en-US" dirty="0" err="1"/>
              <a:t>prepaging</a:t>
            </a:r>
            <a:r>
              <a:rPr lang="en-US" dirty="0"/>
              <a:t>, but it is not good to control thrashing.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567" y="3305838"/>
            <a:ext cx="4394863" cy="242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1561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Problems with Demand Paging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729" y="2557463"/>
            <a:ext cx="5220542" cy="3317875"/>
          </a:xfrm>
        </p:spPr>
      </p:pic>
    </p:spTree>
    <p:extLst>
      <p:ext uri="{BB962C8B-B14F-4D97-AF65-F5344CB8AC3E}">
        <p14:creationId xmlns:p14="http://schemas.microsoft.com/office/powerpoint/2010/main" val="6335531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Anticipatory Paging and </a:t>
            </a:r>
            <a:r>
              <a:rPr lang="en-US" dirty="0" err="1" smtClean="0">
                <a:solidFill>
                  <a:srgbClr val="C00000"/>
                </a:solidFill>
              </a:rPr>
              <a:t>Prepaging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Large number of page faults occurs when a process is started.</a:t>
            </a:r>
          </a:p>
          <a:p>
            <a:r>
              <a:rPr lang="en-US" sz="1800" dirty="0" err="1"/>
              <a:t>Prepaging</a:t>
            </a:r>
            <a:r>
              <a:rPr lang="en-US" sz="1800" dirty="0"/>
              <a:t> strategy - bring into memory at one time all the pages that will be needed.</a:t>
            </a:r>
          </a:p>
          <a:p>
            <a:r>
              <a:rPr lang="en-US" sz="1800" dirty="0"/>
              <a:t>The OS attempts to predict the pages which will be used in a near future and preloads these pages, when space is available.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78" r="786" b="1"/>
          <a:stretch/>
        </p:blipFill>
        <p:spPr>
          <a:xfrm>
            <a:off x="3656106" y="4036682"/>
            <a:ext cx="4879786" cy="202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6136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Selection of Page Size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How do we select the page size?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1) Size of the page table --&gt; smaller page </a:t>
            </a:r>
            <a:r>
              <a:rPr lang="en-US" dirty="0" smtClean="0"/>
              <a:t>size increases </a:t>
            </a:r>
            <a:r>
              <a:rPr lang="en-US" dirty="0"/>
              <a:t>the number of pages and the size of the PMT.</a:t>
            </a:r>
          </a:p>
          <a:p>
            <a:r>
              <a:rPr lang="en-US" dirty="0"/>
              <a:t>Example; virtual memory=4 MB will have 4096 pages of 1 KB, or 512 pages of 8 KB!</a:t>
            </a:r>
          </a:p>
          <a:p>
            <a:r>
              <a:rPr lang="en-US" dirty="0"/>
              <a:t>(2) Memory utilization - better with smaller pages. This is internal fragmentation - half of the page size will be wasted.</a:t>
            </a:r>
          </a:p>
          <a:p>
            <a:r>
              <a:rPr lang="en-US" dirty="0"/>
              <a:t>(3) I/O transfer to read and write the page from SM. It is better to have larger pages -- reduces the number of transfers.</a:t>
            </a:r>
          </a:p>
        </p:txBody>
      </p:sp>
    </p:spTree>
    <p:extLst>
      <p:ext uri="{BB962C8B-B14F-4D97-AF65-F5344CB8AC3E}">
        <p14:creationId xmlns:p14="http://schemas.microsoft.com/office/powerpoint/2010/main" val="747818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Effective Access Time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3824152"/>
            <a:ext cx="9601196" cy="20517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Tm=100 </a:t>
            </a:r>
            <a:r>
              <a:rPr lang="en-US" dirty="0" err="1"/>
              <a:t>nanosec</a:t>
            </a:r>
            <a:r>
              <a:rPr lang="en-US" dirty="0"/>
              <a:t> and </a:t>
            </a:r>
            <a:r>
              <a:rPr lang="en-US" dirty="0" err="1"/>
              <a:t>Tps</a:t>
            </a:r>
            <a:r>
              <a:rPr lang="en-US" dirty="0"/>
              <a:t>= 25,000,000 </a:t>
            </a:r>
            <a:r>
              <a:rPr lang="en-US" dirty="0" err="1"/>
              <a:t>nanosec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Te</a:t>
            </a:r>
            <a:r>
              <a:rPr lang="en-US" dirty="0"/>
              <a:t>=(1-p)x100 + px25,000,000= 100 + 24,999,900p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p=0.1%=0.001</a:t>
            </a:r>
          </a:p>
          <a:p>
            <a:pPr marL="0" indent="0">
              <a:buNone/>
            </a:pPr>
            <a:r>
              <a:rPr lang="en-US" dirty="0" err="1"/>
              <a:t>Te</a:t>
            </a:r>
            <a:r>
              <a:rPr lang="en-US" dirty="0"/>
              <a:t>=100+24,999 </a:t>
            </a:r>
            <a:r>
              <a:rPr lang="en-US" dirty="0" err="1"/>
              <a:t>nanosec</a:t>
            </a:r>
            <a:r>
              <a:rPr lang="en-US" dirty="0"/>
              <a:t> = 25 </a:t>
            </a:r>
            <a:r>
              <a:rPr lang="en-US" dirty="0" err="1"/>
              <a:t>microsec</a:t>
            </a:r>
            <a:r>
              <a:rPr lang="en-US" dirty="0"/>
              <a:t>!!!</a:t>
            </a:r>
          </a:p>
        </p:txBody>
      </p:sp>
      <p:sp>
        <p:nvSpPr>
          <p:cNvPr id="5" name="Rectangle 4"/>
          <p:cNvSpPr/>
          <p:nvPr/>
        </p:nvSpPr>
        <p:spPr>
          <a:xfrm>
            <a:off x="4462818" y="2597876"/>
            <a:ext cx="3439236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Te = (1-p)xTm + pxTps</a:t>
            </a:r>
          </a:p>
        </p:txBody>
      </p:sp>
    </p:spTree>
    <p:extLst>
      <p:ext uri="{BB962C8B-B14F-4D97-AF65-F5344CB8AC3E}">
        <p14:creationId xmlns:p14="http://schemas.microsoft.com/office/powerpoint/2010/main" val="2796120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Less Than 10% Degradation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110 &gt; 100+25,000,000xp 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10 </a:t>
            </a:r>
            <a:r>
              <a:rPr lang="fr-FR" dirty="0"/>
              <a:t>&gt; 25,000,000p 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p </a:t>
            </a:r>
            <a:r>
              <a:rPr lang="fr-FR" dirty="0"/>
              <a:t>&lt; 0,0000004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21522" y="3718256"/>
            <a:ext cx="2634018" cy="9962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Page fault: less than 1 memory access out of 2,500,000</a:t>
            </a:r>
          </a:p>
        </p:txBody>
      </p:sp>
    </p:spTree>
    <p:extLst>
      <p:ext uri="{BB962C8B-B14F-4D97-AF65-F5344CB8AC3E}">
        <p14:creationId xmlns:p14="http://schemas.microsoft.com/office/powerpoint/2010/main" val="4157452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Page Replacement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no frame in PM is free, the page replacement algorithm finds one that is not currently being used and free it.</a:t>
            </a:r>
          </a:p>
          <a:p>
            <a:r>
              <a:rPr lang="en-US" dirty="0"/>
              <a:t>If a page which is modified is selected for replacement, than there are two page transfers: one out and one in.</a:t>
            </a:r>
          </a:p>
          <a:p>
            <a:r>
              <a:rPr lang="en-US" dirty="0"/>
              <a:t>Use of a modify (dirty) bit in PMT will show what page was modified. For non-modified pages only one transfer: page in.</a:t>
            </a:r>
          </a:p>
        </p:txBody>
      </p:sp>
    </p:spTree>
    <p:extLst>
      <p:ext uri="{BB962C8B-B14F-4D97-AF65-F5344CB8AC3E}">
        <p14:creationId xmlns:p14="http://schemas.microsoft.com/office/powerpoint/2010/main" val="3250831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Page Replacement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550" y="2557463"/>
            <a:ext cx="5092900" cy="3317875"/>
          </a:xfrm>
        </p:spPr>
      </p:pic>
    </p:spTree>
    <p:extLst>
      <p:ext uri="{BB962C8B-B14F-4D97-AF65-F5344CB8AC3E}">
        <p14:creationId xmlns:p14="http://schemas.microsoft.com/office/powerpoint/2010/main" val="2965113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Page Replacement Algorithms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Optimal algorithm (principle of optimality) </a:t>
            </a:r>
            <a:endParaRPr lang="en-US" dirty="0" smtClean="0"/>
          </a:p>
          <a:p>
            <a:r>
              <a:rPr lang="en-US" dirty="0" smtClean="0"/>
              <a:t>Random </a:t>
            </a:r>
            <a:r>
              <a:rPr lang="en-US" dirty="0"/>
              <a:t>page replacement </a:t>
            </a:r>
            <a:endParaRPr lang="en-US" dirty="0" smtClean="0"/>
          </a:p>
          <a:p>
            <a:r>
              <a:rPr lang="en-US" dirty="0" smtClean="0"/>
              <a:t>First-in-first-out </a:t>
            </a:r>
            <a:r>
              <a:rPr lang="en-US" dirty="0"/>
              <a:t>(FIFO) algorithm </a:t>
            </a:r>
            <a:endParaRPr lang="en-US" dirty="0" smtClean="0"/>
          </a:p>
          <a:p>
            <a:r>
              <a:rPr lang="en-US" dirty="0" smtClean="0"/>
              <a:t>Least </a:t>
            </a:r>
            <a:r>
              <a:rPr lang="en-US" dirty="0"/>
              <a:t>recently used (LRU) algorithm </a:t>
            </a:r>
            <a:endParaRPr lang="en-US" dirty="0" smtClean="0"/>
          </a:p>
          <a:p>
            <a:r>
              <a:rPr lang="en-US" dirty="0" smtClean="0"/>
              <a:t>Reference-bits </a:t>
            </a:r>
            <a:r>
              <a:rPr lang="en-US" dirty="0"/>
              <a:t>algorithm </a:t>
            </a:r>
            <a:endParaRPr lang="en-US" dirty="0" smtClean="0"/>
          </a:p>
          <a:p>
            <a:r>
              <a:rPr lang="en-US" dirty="0" smtClean="0"/>
              <a:t>Second-chance </a:t>
            </a:r>
            <a:r>
              <a:rPr lang="en-US" dirty="0"/>
              <a:t>algorithm </a:t>
            </a:r>
            <a:endParaRPr lang="en-US" dirty="0" smtClean="0"/>
          </a:p>
          <a:p>
            <a:r>
              <a:rPr lang="en-US" dirty="0" smtClean="0"/>
              <a:t>Enhanced </a:t>
            </a:r>
            <a:r>
              <a:rPr lang="en-US" dirty="0"/>
              <a:t>second-chance algorithm </a:t>
            </a:r>
            <a:endParaRPr lang="en-US" dirty="0" smtClean="0"/>
          </a:p>
          <a:p>
            <a:r>
              <a:rPr lang="en-US" dirty="0" smtClean="0"/>
              <a:t>Counting </a:t>
            </a:r>
            <a:r>
              <a:rPr lang="en-US" dirty="0"/>
              <a:t>algorithms</a:t>
            </a:r>
          </a:p>
        </p:txBody>
      </p:sp>
    </p:spTree>
    <p:extLst>
      <p:ext uri="{BB962C8B-B14F-4D97-AF65-F5344CB8AC3E}">
        <p14:creationId xmlns:p14="http://schemas.microsoft.com/office/powerpoint/2010/main" val="14897598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2544</TotalTime>
  <Words>1922</Words>
  <Application>Microsoft Office PowerPoint</Application>
  <PresentationFormat>Widescreen</PresentationFormat>
  <Paragraphs>182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7" baseType="lpstr">
      <vt:lpstr>Arial</vt:lpstr>
      <vt:lpstr>Garamond</vt:lpstr>
      <vt:lpstr>Organic</vt:lpstr>
      <vt:lpstr>        </vt:lpstr>
      <vt:lpstr>Demand Fetch Strategy </vt:lpstr>
      <vt:lpstr>Handling a Page Fault </vt:lpstr>
      <vt:lpstr>Performance of Demand Paging</vt:lpstr>
      <vt:lpstr>Effective Access Time </vt:lpstr>
      <vt:lpstr>Less Than 10% Degradation</vt:lpstr>
      <vt:lpstr>Page Replacement</vt:lpstr>
      <vt:lpstr>Page Replacement</vt:lpstr>
      <vt:lpstr>Page Replacement Algorithms</vt:lpstr>
      <vt:lpstr>Evaluation of Page Replacement Algorithms</vt:lpstr>
      <vt:lpstr>Page Faults Versus Number of Frames </vt:lpstr>
      <vt:lpstr>Optimal Algorithm</vt:lpstr>
      <vt:lpstr>FIFO Algorithm</vt:lpstr>
      <vt:lpstr>FIFO Algorithm - Example</vt:lpstr>
      <vt:lpstr>Belady’s Anomaly of the FIFO Algorithm</vt:lpstr>
      <vt:lpstr>Least Recently Used (LRU) Algorithm</vt:lpstr>
      <vt:lpstr>LRU Algorithm - Example</vt:lpstr>
      <vt:lpstr>Implementation of LRU Algorithm using Counters</vt:lpstr>
      <vt:lpstr>Counter Implementation</vt:lpstr>
      <vt:lpstr>Implementation of LRU Algorithm Using Stack</vt:lpstr>
      <vt:lpstr>Using Reference Bits</vt:lpstr>
      <vt:lpstr>Reference-Bits Algorithm </vt:lpstr>
      <vt:lpstr>Reference-Bits Algorithm - Example</vt:lpstr>
      <vt:lpstr>Second-Chance Algorithm</vt:lpstr>
      <vt:lpstr>Implementation of the Second Chance Algorithm</vt:lpstr>
      <vt:lpstr>Circular Queue for the Second Chance Algorithm</vt:lpstr>
      <vt:lpstr>Enhanced Second-Chance Algorithm</vt:lpstr>
      <vt:lpstr>Counting Algorithms</vt:lpstr>
      <vt:lpstr>Least-Frequently-Used Page Replacement Algorithm </vt:lpstr>
      <vt:lpstr>Most-Frequently-Used Page Replacement Algorithm </vt:lpstr>
      <vt:lpstr>Class Examples</vt:lpstr>
      <vt:lpstr>Allocation Algorithms</vt:lpstr>
      <vt:lpstr>Proportional Allocation Algorithm</vt:lpstr>
      <vt:lpstr>Global Versus Local Allocation</vt:lpstr>
      <vt:lpstr>Thrashing</vt:lpstr>
      <vt:lpstr>Principle of Locality</vt:lpstr>
      <vt:lpstr>Locality in a Memory Reference Pattern</vt:lpstr>
      <vt:lpstr>Working Set Memory Management Policy</vt:lpstr>
      <vt:lpstr>Working-Set Model Issues</vt:lpstr>
      <vt:lpstr>Page Allocation Under Working Set Memory Management</vt:lpstr>
      <vt:lpstr>Page-Fault Frequency Memory Management Strategy</vt:lpstr>
      <vt:lpstr>Problems with Demand Paging</vt:lpstr>
      <vt:lpstr>Anticipatory Paging and Prepaging</vt:lpstr>
      <vt:lpstr>Selection of Page Size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and Characteristics of Operating Systems</dc:title>
  <dc:creator>Delia Drumm</dc:creator>
  <cp:lastModifiedBy>Borivoje Furht</cp:lastModifiedBy>
  <cp:revision>113</cp:revision>
  <dcterms:created xsi:type="dcterms:W3CDTF">2016-05-11T01:25:57Z</dcterms:created>
  <dcterms:modified xsi:type="dcterms:W3CDTF">2016-07-11T19:49:27Z</dcterms:modified>
</cp:coreProperties>
</file>