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4"/>
  </p:notesMasterIdLst>
  <p:sldIdLst>
    <p:sldId id="256" r:id="rId2"/>
    <p:sldId id="258" r:id="rId3"/>
    <p:sldId id="260" r:id="rId4"/>
    <p:sldId id="261" r:id="rId5"/>
    <p:sldId id="262" r:id="rId6"/>
    <p:sldId id="284" r:id="rId7"/>
    <p:sldId id="277" r:id="rId8"/>
    <p:sldId id="278" r:id="rId9"/>
    <p:sldId id="280" r:id="rId10"/>
    <p:sldId id="266" r:id="rId11"/>
    <p:sldId id="267" r:id="rId12"/>
    <p:sldId id="268" r:id="rId13"/>
    <p:sldId id="264" r:id="rId14"/>
    <p:sldId id="269" r:id="rId15"/>
    <p:sldId id="270" r:id="rId16"/>
    <p:sldId id="271" r:id="rId17"/>
    <p:sldId id="272" r:id="rId18"/>
    <p:sldId id="273" r:id="rId19"/>
    <p:sldId id="274" r:id="rId20"/>
    <p:sldId id="281" r:id="rId21"/>
    <p:sldId id="282"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424"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FB04F3-D7CD-4D50-8180-75F77E0C1EA4}"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E027A-484E-4474-86AF-F99F1E679875}" type="slidenum">
              <a:rPr lang="en-US" smtClean="0"/>
              <a:t>‹#›</a:t>
            </a:fld>
            <a:endParaRPr lang="en-US"/>
          </a:p>
        </p:txBody>
      </p:sp>
    </p:spTree>
    <p:extLst>
      <p:ext uri="{BB962C8B-B14F-4D97-AF65-F5344CB8AC3E}">
        <p14:creationId xmlns:p14="http://schemas.microsoft.com/office/powerpoint/2010/main" val="3055294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 </a:t>
            </a:r>
            <a:r>
              <a:rPr lang="en-US" dirty="0" err="1"/>
              <a:t>tre</a:t>
            </a:r>
            <a:endParaRPr lang="en-US" dirty="0"/>
          </a:p>
        </p:txBody>
      </p:sp>
      <p:sp>
        <p:nvSpPr>
          <p:cNvPr id="4" name="Slide Number Placeholder 3"/>
          <p:cNvSpPr>
            <a:spLocks noGrp="1"/>
          </p:cNvSpPr>
          <p:nvPr>
            <p:ph type="sldNum" sz="quarter" idx="5"/>
          </p:nvPr>
        </p:nvSpPr>
        <p:spPr/>
        <p:txBody>
          <a:bodyPr/>
          <a:lstStyle/>
          <a:p>
            <a:fld id="{695E027A-484E-4474-86AF-F99F1E679875}" type="slidenum">
              <a:rPr lang="en-US" smtClean="0"/>
              <a:t>5</a:t>
            </a:fld>
            <a:endParaRPr lang="en-US"/>
          </a:p>
        </p:txBody>
      </p:sp>
    </p:spTree>
    <p:extLst>
      <p:ext uri="{BB962C8B-B14F-4D97-AF65-F5344CB8AC3E}">
        <p14:creationId xmlns:p14="http://schemas.microsoft.com/office/powerpoint/2010/main" val="107305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AFF81-4807-CF8C-EE60-8F2EE4D04B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649B8E-8A72-1D65-94EB-483C74D5E9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C8395E-1F63-32A2-B74C-0E679CE40ACA}"/>
              </a:ext>
            </a:extLst>
          </p:cNvPr>
          <p:cNvSpPr>
            <a:spLocks noGrp="1"/>
          </p:cNvSpPr>
          <p:nvPr>
            <p:ph type="body" idx="1"/>
          </p:nvPr>
        </p:nvSpPr>
        <p:spPr/>
        <p:txBody>
          <a:bodyPr/>
          <a:lstStyle/>
          <a:p>
            <a:r>
              <a:rPr lang="en-US" dirty="0"/>
              <a:t>Y </a:t>
            </a:r>
            <a:r>
              <a:rPr lang="en-US" dirty="0" err="1"/>
              <a:t>tre</a:t>
            </a:r>
            <a:endParaRPr lang="en-US" dirty="0"/>
          </a:p>
        </p:txBody>
      </p:sp>
      <p:sp>
        <p:nvSpPr>
          <p:cNvPr id="4" name="Slide Number Placeholder 3">
            <a:extLst>
              <a:ext uri="{FF2B5EF4-FFF2-40B4-BE49-F238E27FC236}">
                <a16:creationId xmlns:a16="http://schemas.microsoft.com/office/drawing/2014/main" id="{913C5B53-5A44-9850-B9B7-538047748737}"/>
              </a:ext>
            </a:extLst>
          </p:cNvPr>
          <p:cNvSpPr>
            <a:spLocks noGrp="1"/>
          </p:cNvSpPr>
          <p:nvPr>
            <p:ph type="sldNum" sz="quarter" idx="5"/>
          </p:nvPr>
        </p:nvSpPr>
        <p:spPr/>
        <p:txBody>
          <a:bodyPr/>
          <a:lstStyle/>
          <a:p>
            <a:fld id="{695E027A-484E-4474-86AF-F99F1E679875}" type="slidenum">
              <a:rPr lang="en-US" smtClean="0"/>
              <a:t>6</a:t>
            </a:fld>
            <a:endParaRPr lang="en-US"/>
          </a:p>
        </p:txBody>
      </p:sp>
    </p:spTree>
    <p:extLst>
      <p:ext uri="{BB962C8B-B14F-4D97-AF65-F5344CB8AC3E}">
        <p14:creationId xmlns:p14="http://schemas.microsoft.com/office/powerpoint/2010/main" val="2318159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 plot with </a:t>
            </a:r>
            <a:r>
              <a:rPr lang="en-US" dirty="0" err="1"/>
              <a:t>ouliers</a:t>
            </a:r>
            <a:endParaRPr lang="en-US" dirty="0"/>
          </a:p>
        </p:txBody>
      </p:sp>
      <p:sp>
        <p:nvSpPr>
          <p:cNvPr id="4" name="Slide Number Placeholder 3"/>
          <p:cNvSpPr>
            <a:spLocks noGrp="1"/>
          </p:cNvSpPr>
          <p:nvPr>
            <p:ph type="sldNum" sz="quarter" idx="5"/>
          </p:nvPr>
        </p:nvSpPr>
        <p:spPr/>
        <p:txBody>
          <a:bodyPr/>
          <a:lstStyle/>
          <a:p>
            <a:fld id="{695E027A-484E-4474-86AF-F99F1E679875}" type="slidenum">
              <a:rPr lang="en-US" smtClean="0"/>
              <a:t>7</a:t>
            </a:fld>
            <a:endParaRPr lang="en-US"/>
          </a:p>
        </p:txBody>
      </p:sp>
    </p:spTree>
    <p:extLst>
      <p:ext uri="{BB962C8B-B14F-4D97-AF65-F5344CB8AC3E}">
        <p14:creationId xmlns:p14="http://schemas.microsoft.com/office/powerpoint/2010/main" val="1513200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 plot without outliers</a:t>
            </a:r>
          </a:p>
        </p:txBody>
      </p:sp>
      <p:sp>
        <p:nvSpPr>
          <p:cNvPr id="4" name="Slide Number Placeholder 3"/>
          <p:cNvSpPr>
            <a:spLocks noGrp="1"/>
          </p:cNvSpPr>
          <p:nvPr>
            <p:ph type="sldNum" sz="quarter" idx="5"/>
          </p:nvPr>
        </p:nvSpPr>
        <p:spPr/>
        <p:txBody>
          <a:bodyPr/>
          <a:lstStyle/>
          <a:p>
            <a:fld id="{695E027A-484E-4474-86AF-F99F1E679875}" type="slidenum">
              <a:rPr lang="en-US" smtClean="0"/>
              <a:t>8</a:t>
            </a:fld>
            <a:endParaRPr lang="en-US"/>
          </a:p>
        </p:txBody>
      </p:sp>
    </p:spTree>
    <p:extLst>
      <p:ext uri="{BB962C8B-B14F-4D97-AF65-F5344CB8AC3E}">
        <p14:creationId xmlns:p14="http://schemas.microsoft.com/office/powerpoint/2010/main" val="506551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above is an example of a visualization of Banana(Cooking) retail prices in Kirinyaga county over 3 yrs. </a:t>
            </a:r>
          </a:p>
        </p:txBody>
      </p:sp>
      <p:sp>
        <p:nvSpPr>
          <p:cNvPr id="4" name="Slide Number Placeholder 3"/>
          <p:cNvSpPr>
            <a:spLocks noGrp="1"/>
          </p:cNvSpPr>
          <p:nvPr>
            <p:ph type="sldNum" sz="quarter" idx="5"/>
          </p:nvPr>
        </p:nvSpPr>
        <p:spPr/>
        <p:txBody>
          <a:bodyPr/>
          <a:lstStyle/>
          <a:p>
            <a:fld id="{695E027A-484E-4474-86AF-F99F1E679875}" type="slidenum">
              <a:rPr lang="en-US" smtClean="0"/>
              <a:t>9</a:t>
            </a:fld>
            <a:endParaRPr lang="en-US"/>
          </a:p>
        </p:txBody>
      </p:sp>
    </p:spTree>
    <p:extLst>
      <p:ext uri="{BB962C8B-B14F-4D97-AF65-F5344CB8AC3E}">
        <p14:creationId xmlns:p14="http://schemas.microsoft.com/office/powerpoint/2010/main" val="4059578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reoccurrence that occurs twice within 3 yrs. I recorded it as a pattern </a:t>
            </a:r>
          </a:p>
        </p:txBody>
      </p:sp>
      <p:sp>
        <p:nvSpPr>
          <p:cNvPr id="4" name="Slide Number Placeholder 3"/>
          <p:cNvSpPr>
            <a:spLocks noGrp="1"/>
          </p:cNvSpPr>
          <p:nvPr>
            <p:ph type="sldNum" sz="quarter" idx="5"/>
          </p:nvPr>
        </p:nvSpPr>
        <p:spPr/>
        <p:txBody>
          <a:bodyPr/>
          <a:lstStyle/>
          <a:p>
            <a:fld id="{695E027A-484E-4474-86AF-F99F1E679875}" type="slidenum">
              <a:rPr lang="en-US" smtClean="0"/>
              <a:t>11</a:t>
            </a:fld>
            <a:endParaRPr lang="en-US"/>
          </a:p>
        </p:txBody>
      </p:sp>
    </p:spTree>
    <p:extLst>
      <p:ext uri="{BB962C8B-B14F-4D97-AF65-F5344CB8AC3E}">
        <p14:creationId xmlns:p14="http://schemas.microsoft.com/office/powerpoint/2010/main" val="1570767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clear trend – means there was no significant pattern over the course of 3 years</a:t>
            </a:r>
          </a:p>
          <a:p>
            <a:r>
              <a:rPr lang="en-US" dirty="0"/>
              <a:t>Stagnant- price remained constant in 3 years</a:t>
            </a:r>
          </a:p>
        </p:txBody>
      </p:sp>
      <p:sp>
        <p:nvSpPr>
          <p:cNvPr id="4" name="Slide Number Placeholder 3"/>
          <p:cNvSpPr>
            <a:spLocks noGrp="1"/>
          </p:cNvSpPr>
          <p:nvPr>
            <p:ph type="sldNum" sz="quarter" idx="5"/>
          </p:nvPr>
        </p:nvSpPr>
        <p:spPr/>
        <p:txBody>
          <a:bodyPr/>
          <a:lstStyle/>
          <a:p>
            <a:fld id="{695E027A-484E-4474-86AF-F99F1E679875}" type="slidenum">
              <a:rPr lang="en-US" smtClean="0"/>
              <a:t>13</a:t>
            </a:fld>
            <a:endParaRPr lang="en-US"/>
          </a:p>
        </p:txBody>
      </p:sp>
    </p:spTree>
    <p:extLst>
      <p:ext uri="{BB962C8B-B14F-4D97-AF65-F5344CB8AC3E}">
        <p14:creationId xmlns:p14="http://schemas.microsoft.com/office/powerpoint/2010/main" val="3018766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6AE9EBC-8014-41BE-8F54-2EEB8E532EB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ADBBC-CE63-4EB5-95E5-7BB16683B4F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96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E9EBC-8014-41BE-8F54-2EEB8E532EB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ADBBC-CE63-4EB5-95E5-7BB16683B4F8}" type="slidenum">
              <a:rPr lang="en-US" smtClean="0"/>
              <a:t>‹#›</a:t>
            </a:fld>
            <a:endParaRPr lang="en-US"/>
          </a:p>
        </p:txBody>
      </p:sp>
    </p:spTree>
    <p:extLst>
      <p:ext uri="{BB962C8B-B14F-4D97-AF65-F5344CB8AC3E}">
        <p14:creationId xmlns:p14="http://schemas.microsoft.com/office/powerpoint/2010/main" val="235366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E9EBC-8014-41BE-8F54-2EEB8E532EB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ADBBC-CE63-4EB5-95E5-7BB16683B4F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104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E9EBC-8014-41BE-8F54-2EEB8E532EB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ADBBC-CE63-4EB5-95E5-7BB16683B4F8}" type="slidenum">
              <a:rPr lang="en-US" smtClean="0"/>
              <a:t>‹#›</a:t>
            </a:fld>
            <a:endParaRPr lang="en-US"/>
          </a:p>
        </p:txBody>
      </p:sp>
    </p:spTree>
    <p:extLst>
      <p:ext uri="{BB962C8B-B14F-4D97-AF65-F5344CB8AC3E}">
        <p14:creationId xmlns:p14="http://schemas.microsoft.com/office/powerpoint/2010/main" val="117678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AE9EBC-8014-41BE-8F54-2EEB8E532EB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ADBBC-CE63-4EB5-95E5-7BB16683B4F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1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AE9EBC-8014-41BE-8F54-2EEB8E532EB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6ADBBC-CE63-4EB5-95E5-7BB16683B4F8}" type="slidenum">
              <a:rPr lang="en-US" smtClean="0"/>
              <a:t>‹#›</a:t>
            </a:fld>
            <a:endParaRPr lang="en-US"/>
          </a:p>
        </p:txBody>
      </p:sp>
    </p:spTree>
    <p:extLst>
      <p:ext uri="{BB962C8B-B14F-4D97-AF65-F5344CB8AC3E}">
        <p14:creationId xmlns:p14="http://schemas.microsoft.com/office/powerpoint/2010/main" val="253076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AE9EBC-8014-41BE-8F54-2EEB8E532EB4}"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6ADBBC-CE63-4EB5-95E5-7BB16683B4F8}" type="slidenum">
              <a:rPr lang="en-US" smtClean="0"/>
              <a:t>‹#›</a:t>
            </a:fld>
            <a:endParaRPr lang="en-US"/>
          </a:p>
        </p:txBody>
      </p:sp>
    </p:spTree>
    <p:extLst>
      <p:ext uri="{BB962C8B-B14F-4D97-AF65-F5344CB8AC3E}">
        <p14:creationId xmlns:p14="http://schemas.microsoft.com/office/powerpoint/2010/main" val="2531041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AE9EBC-8014-41BE-8F54-2EEB8E532EB4}"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6ADBBC-CE63-4EB5-95E5-7BB16683B4F8}" type="slidenum">
              <a:rPr lang="en-US" smtClean="0"/>
              <a:t>‹#›</a:t>
            </a:fld>
            <a:endParaRPr lang="en-US"/>
          </a:p>
        </p:txBody>
      </p:sp>
    </p:spTree>
    <p:extLst>
      <p:ext uri="{BB962C8B-B14F-4D97-AF65-F5344CB8AC3E}">
        <p14:creationId xmlns:p14="http://schemas.microsoft.com/office/powerpoint/2010/main" val="3176855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AE9EBC-8014-41BE-8F54-2EEB8E532EB4}"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6ADBBC-CE63-4EB5-95E5-7BB16683B4F8}" type="slidenum">
              <a:rPr lang="en-US" smtClean="0"/>
              <a:t>‹#›</a:t>
            </a:fld>
            <a:endParaRPr lang="en-US"/>
          </a:p>
        </p:txBody>
      </p:sp>
    </p:spTree>
    <p:extLst>
      <p:ext uri="{BB962C8B-B14F-4D97-AF65-F5344CB8AC3E}">
        <p14:creationId xmlns:p14="http://schemas.microsoft.com/office/powerpoint/2010/main" val="347081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AE9EBC-8014-41BE-8F54-2EEB8E532EB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6ADBBC-CE63-4EB5-95E5-7BB16683B4F8}" type="slidenum">
              <a:rPr lang="en-US" smtClean="0"/>
              <a:t>‹#›</a:t>
            </a:fld>
            <a:endParaRPr lang="en-US"/>
          </a:p>
        </p:txBody>
      </p:sp>
    </p:spTree>
    <p:extLst>
      <p:ext uri="{BB962C8B-B14F-4D97-AF65-F5344CB8AC3E}">
        <p14:creationId xmlns:p14="http://schemas.microsoft.com/office/powerpoint/2010/main" val="224956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AE9EBC-8014-41BE-8F54-2EEB8E532EB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6ADBBC-CE63-4EB5-95E5-7BB16683B4F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917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6AE9EBC-8014-41BE-8F54-2EEB8E532EB4}" type="datetimeFigureOut">
              <a:rPr lang="en-US" smtClean="0"/>
              <a:t>12/9/2024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16ADBBC-CE63-4EB5-95E5-7BB16683B4F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30911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mis.co.k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4BF6C-0C4B-9E6A-FD14-B8645E2BD30E}"/>
              </a:ext>
            </a:extLst>
          </p:cNvPr>
          <p:cNvSpPr>
            <a:spLocks noGrp="1"/>
          </p:cNvSpPr>
          <p:nvPr>
            <p:ph type="ctrTitle"/>
          </p:nvPr>
        </p:nvSpPr>
        <p:spPr/>
        <p:txBody>
          <a:bodyPr/>
          <a:lstStyle/>
          <a:p>
            <a:r>
              <a:rPr lang="en-US" dirty="0"/>
              <a:t>Kenyan Consumer Analysis</a:t>
            </a:r>
          </a:p>
        </p:txBody>
      </p:sp>
      <p:sp>
        <p:nvSpPr>
          <p:cNvPr id="3" name="Subtitle 2">
            <a:extLst>
              <a:ext uri="{FF2B5EF4-FFF2-40B4-BE49-F238E27FC236}">
                <a16:creationId xmlns:a16="http://schemas.microsoft.com/office/drawing/2014/main" id="{F420FB8E-C0AA-09BA-47C4-7C72F3995688}"/>
              </a:ext>
            </a:extLst>
          </p:cNvPr>
          <p:cNvSpPr>
            <a:spLocks noGrp="1"/>
          </p:cNvSpPr>
          <p:nvPr>
            <p:ph type="subTitle" idx="1"/>
          </p:nvPr>
        </p:nvSpPr>
        <p:spPr/>
        <p:txBody>
          <a:bodyPr/>
          <a:lstStyle/>
          <a:p>
            <a:r>
              <a:rPr lang="en-US" dirty="0"/>
              <a:t>Presented by: Jordan Gamba</a:t>
            </a:r>
          </a:p>
          <a:p>
            <a:r>
              <a:rPr lang="en-US" dirty="0"/>
              <a:t>Last Updated December 8</a:t>
            </a:r>
            <a:r>
              <a:rPr lang="en-US" sz="2000" baseline="30000" dirty="0"/>
              <a:t>th</a:t>
            </a:r>
            <a:r>
              <a:rPr lang="en-US" sz="2000" dirty="0"/>
              <a:t> 2024</a:t>
            </a:r>
            <a:endParaRPr lang="en-US" dirty="0"/>
          </a:p>
        </p:txBody>
      </p:sp>
    </p:spTree>
    <p:extLst>
      <p:ext uri="{BB962C8B-B14F-4D97-AF65-F5344CB8AC3E}">
        <p14:creationId xmlns:p14="http://schemas.microsoft.com/office/powerpoint/2010/main" val="1194173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96C0-453C-3819-411E-AC56227D0974}"/>
              </a:ext>
            </a:extLst>
          </p:cNvPr>
          <p:cNvSpPr>
            <a:spLocks noGrp="1"/>
          </p:cNvSpPr>
          <p:nvPr>
            <p:ph type="title"/>
          </p:nvPr>
        </p:nvSpPr>
        <p:spPr/>
        <p:txBody>
          <a:bodyPr/>
          <a:lstStyle/>
          <a:p>
            <a:r>
              <a:rPr lang="en-US" dirty="0"/>
              <a:t>BEST TIME TO SELL</a:t>
            </a:r>
          </a:p>
        </p:txBody>
      </p:sp>
    </p:spTree>
    <p:extLst>
      <p:ext uri="{BB962C8B-B14F-4D97-AF65-F5344CB8AC3E}">
        <p14:creationId xmlns:p14="http://schemas.microsoft.com/office/powerpoint/2010/main" val="274308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B6638E07-C005-004D-EABE-20D0A61914D2}"/>
              </a:ext>
            </a:extLst>
          </p:cNvPr>
          <p:cNvGraphicFramePr>
            <a:graphicFrameLocks/>
          </p:cNvGraphicFramePr>
          <p:nvPr>
            <p:extLst>
              <p:ext uri="{D42A27DB-BD31-4B8C-83A1-F6EECF244321}">
                <p14:modId xmlns:p14="http://schemas.microsoft.com/office/powerpoint/2010/main" val="963214699"/>
              </p:ext>
            </p:extLst>
          </p:nvPr>
        </p:nvGraphicFramePr>
        <p:xfrm>
          <a:off x="457200" y="794778"/>
          <a:ext cx="10403503" cy="5901888"/>
        </p:xfrm>
        <a:graphic>
          <a:graphicData uri="http://schemas.openxmlformats.org/drawingml/2006/table">
            <a:tbl>
              <a:tblPr firstRow="1" bandRow="1">
                <a:tableStyleId>{5C22544A-7EE6-4342-B048-85BDC9FD1C3A}</a:tableStyleId>
              </a:tblPr>
              <a:tblGrid>
                <a:gridCol w="3018155">
                  <a:extLst>
                    <a:ext uri="{9D8B030D-6E8A-4147-A177-3AD203B41FA5}">
                      <a16:colId xmlns:a16="http://schemas.microsoft.com/office/drawing/2014/main" val="3216601836"/>
                    </a:ext>
                  </a:extLst>
                </a:gridCol>
                <a:gridCol w="1242684">
                  <a:extLst>
                    <a:ext uri="{9D8B030D-6E8A-4147-A177-3AD203B41FA5}">
                      <a16:colId xmlns:a16="http://schemas.microsoft.com/office/drawing/2014/main" val="3370652428"/>
                    </a:ext>
                  </a:extLst>
                </a:gridCol>
                <a:gridCol w="1535666">
                  <a:extLst>
                    <a:ext uri="{9D8B030D-6E8A-4147-A177-3AD203B41FA5}">
                      <a16:colId xmlns:a16="http://schemas.microsoft.com/office/drawing/2014/main" val="2447174295"/>
                    </a:ext>
                  </a:extLst>
                </a:gridCol>
                <a:gridCol w="1535666">
                  <a:extLst>
                    <a:ext uri="{9D8B030D-6E8A-4147-A177-3AD203B41FA5}">
                      <a16:colId xmlns:a16="http://schemas.microsoft.com/office/drawing/2014/main" val="849037461"/>
                    </a:ext>
                  </a:extLst>
                </a:gridCol>
                <a:gridCol w="1535666">
                  <a:extLst>
                    <a:ext uri="{9D8B030D-6E8A-4147-A177-3AD203B41FA5}">
                      <a16:colId xmlns:a16="http://schemas.microsoft.com/office/drawing/2014/main" val="3668317530"/>
                    </a:ext>
                  </a:extLst>
                </a:gridCol>
                <a:gridCol w="1535666">
                  <a:extLst>
                    <a:ext uri="{9D8B030D-6E8A-4147-A177-3AD203B41FA5}">
                      <a16:colId xmlns:a16="http://schemas.microsoft.com/office/drawing/2014/main" val="1459693884"/>
                    </a:ext>
                  </a:extLst>
                </a:gridCol>
              </a:tblGrid>
              <a:tr h="341924">
                <a:tc>
                  <a:txBody>
                    <a:bodyPr/>
                    <a:lstStyle/>
                    <a:p>
                      <a:endParaRPr lang="en-US" dirty="0"/>
                    </a:p>
                  </a:txBody>
                  <a:tcPr/>
                </a:tc>
                <a:tc>
                  <a:txBody>
                    <a:bodyPr/>
                    <a:lstStyle/>
                    <a:p>
                      <a:r>
                        <a:rPr lang="en-US" dirty="0"/>
                        <a:t>Nairobi</a:t>
                      </a:r>
                    </a:p>
                  </a:txBody>
                  <a:tcPr/>
                </a:tc>
                <a:tc>
                  <a:txBody>
                    <a:bodyPr/>
                    <a:lstStyle/>
                    <a:p>
                      <a:r>
                        <a:rPr lang="en-US" dirty="0" err="1"/>
                        <a:t>Nyandarua</a:t>
                      </a:r>
                      <a:endParaRPr lang="en-US" dirty="0"/>
                    </a:p>
                  </a:txBody>
                  <a:tcPr/>
                </a:tc>
                <a:tc>
                  <a:txBody>
                    <a:bodyPr/>
                    <a:lstStyle/>
                    <a:p>
                      <a:r>
                        <a:rPr lang="en-US" dirty="0"/>
                        <a:t>Nakuru</a:t>
                      </a:r>
                    </a:p>
                  </a:txBody>
                  <a:tcPr/>
                </a:tc>
                <a:tc>
                  <a:txBody>
                    <a:bodyPr/>
                    <a:lstStyle/>
                    <a:p>
                      <a:r>
                        <a:rPr lang="en-US" dirty="0"/>
                        <a:t>Meru</a:t>
                      </a:r>
                    </a:p>
                  </a:txBody>
                  <a:tcPr/>
                </a:tc>
                <a:tc>
                  <a:txBody>
                    <a:bodyPr/>
                    <a:lstStyle/>
                    <a:p>
                      <a:r>
                        <a:rPr lang="en-US" dirty="0"/>
                        <a:t>Kirinyaga</a:t>
                      </a:r>
                    </a:p>
                  </a:txBody>
                  <a:tcPr/>
                </a:tc>
                <a:extLst>
                  <a:ext uri="{0D108BD9-81ED-4DB2-BD59-A6C34878D82A}">
                    <a16:rowId xmlns:a16="http://schemas.microsoft.com/office/drawing/2014/main" val="1795192070"/>
                  </a:ext>
                </a:extLst>
              </a:tr>
              <a:tr h="3419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Dry Maize</a:t>
                      </a:r>
                    </a:p>
                  </a:txBody>
                  <a:tcPr/>
                </a:tc>
                <a:tc>
                  <a:txBody>
                    <a:bodyPr/>
                    <a:lstStyle/>
                    <a:p>
                      <a:r>
                        <a:rPr lang="en-US" dirty="0"/>
                        <a:t>May-Sep</a:t>
                      </a:r>
                    </a:p>
                  </a:txBody>
                  <a:tcPr/>
                </a:tc>
                <a:tc>
                  <a:txBody>
                    <a:bodyPr/>
                    <a:lstStyle/>
                    <a:p>
                      <a:r>
                        <a:rPr lang="en-US" dirty="0"/>
                        <a:t>Jul-Sep</a:t>
                      </a:r>
                    </a:p>
                  </a:txBody>
                  <a:tcPr/>
                </a:tc>
                <a:tc>
                  <a:txBody>
                    <a:bodyPr/>
                    <a:lstStyle/>
                    <a:p>
                      <a:r>
                        <a:rPr lang="en-US" dirty="0"/>
                        <a:t>Oct-Dec</a:t>
                      </a:r>
                    </a:p>
                  </a:txBody>
                  <a:tcPr/>
                </a:tc>
                <a:tc>
                  <a:txBody>
                    <a:bodyPr/>
                    <a:lstStyle/>
                    <a:p>
                      <a:r>
                        <a:rPr lang="en-US" dirty="0"/>
                        <a:t>Jan-March</a:t>
                      </a:r>
                    </a:p>
                  </a:txBody>
                  <a:tcPr/>
                </a:tc>
                <a:tc>
                  <a:txBody>
                    <a:bodyPr/>
                    <a:lstStyle/>
                    <a:p>
                      <a:r>
                        <a:rPr lang="en-US" dirty="0"/>
                        <a:t>May-Sep</a:t>
                      </a:r>
                    </a:p>
                  </a:txBody>
                  <a:tcPr/>
                </a:tc>
                <a:extLst>
                  <a:ext uri="{0D108BD9-81ED-4DB2-BD59-A6C34878D82A}">
                    <a16:rowId xmlns:a16="http://schemas.microsoft.com/office/drawing/2014/main" val="4189268824"/>
                  </a:ext>
                </a:extLst>
              </a:tr>
              <a:tr h="598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t>W h i t e I r i s h P o t a t o e s</a:t>
                      </a:r>
                    </a:p>
                  </a:txBody>
                  <a:tcPr/>
                </a:tc>
                <a:tc>
                  <a:txBody>
                    <a:bodyPr/>
                    <a:lstStyle/>
                    <a:p>
                      <a:r>
                        <a:rPr lang="en-US" dirty="0"/>
                        <a:t>May-Sep</a:t>
                      </a:r>
                    </a:p>
                  </a:txBody>
                  <a:tcPr/>
                </a:tc>
                <a:tc>
                  <a:txBody>
                    <a:bodyPr/>
                    <a:lstStyle/>
                    <a:p>
                      <a:r>
                        <a:rPr lang="en-US" dirty="0"/>
                        <a:t>Jan-Apr</a:t>
                      </a:r>
                    </a:p>
                  </a:txBody>
                  <a:tcPr/>
                </a:tc>
                <a:tc>
                  <a:txBody>
                    <a:bodyPr/>
                    <a:lstStyle/>
                    <a:p>
                      <a:r>
                        <a:rPr lang="en-US" dirty="0"/>
                        <a:t>Mar-Apr</a:t>
                      </a:r>
                    </a:p>
                  </a:txBody>
                  <a:tcPr/>
                </a:tc>
                <a:tc>
                  <a:txBody>
                    <a:bodyPr/>
                    <a:lstStyle/>
                    <a:p>
                      <a:r>
                        <a:rPr lang="en-US" dirty="0"/>
                        <a:t>Nov-Jan</a:t>
                      </a:r>
                    </a:p>
                  </a:txBody>
                  <a:tcPr/>
                </a:tc>
                <a:tc>
                  <a:txBody>
                    <a:bodyPr/>
                    <a:lstStyle/>
                    <a:p>
                      <a:r>
                        <a:rPr lang="en-US" dirty="0"/>
                        <a:t>Sep-Jan</a:t>
                      </a:r>
                    </a:p>
                  </a:txBody>
                  <a:tcPr/>
                </a:tc>
                <a:extLst>
                  <a:ext uri="{0D108BD9-81ED-4DB2-BD59-A6C34878D82A}">
                    <a16:rowId xmlns:a16="http://schemas.microsoft.com/office/drawing/2014/main" val="160428232"/>
                  </a:ext>
                </a:extLst>
              </a:tr>
              <a:tr h="3419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t>D r y O n i o n s</a:t>
                      </a:r>
                    </a:p>
                  </a:txBody>
                  <a:tcPr/>
                </a:tc>
                <a:tc>
                  <a:txBody>
                    <a:bodyPr/>
                    <a:lstStyle/>
                    <a:p>
                      <a:r>
                        <a:rPr lang="en-US" dirty="0"/>
                        <a:t>Jan-May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Apr-June</a:t>
                      </a:r>
                      <a:endParaRPr lang="en-US" sz="1800" b="0" kern="1200" dirty="0">
                        <a:solidFill>
                          <a:schemeClr val="dk1"/>
                        </a:solidFill>
                        <a:effectLst/>
                        <a:latin typeface="+mn-lt"/>
                        <a:ea typeface="+mn-ea"/>
                        <a:cs typeface="+mn-cs"/>
                      </a:endParaRPr>
                    </a:p>
                  </a:txBody>
                  <a:tcPr/>
                </a:tc>
                <a:tc>
                  <a:txBody>
                    <a:bodyPr/>
                    <a:lstStyle/>
                    <a:p>
                      <a:r>
                        <a:rPr lang="en-US" dirty="0"/>
                        <a:t>Oct-Dec</a:t>
                      </a:r>
                    </a:p>
                  </a:txBody>
                  <a:tcPr/>
                </a:tc>
                <a:tc>
                  <a:txBody>
                    <a:bodyPr/>
                    <a:lstStyle/>
                    <a:p>
                      <a:r>
                        <a:rPr lang="en-US" dirty="0"/>
                        <a:t>Dec-Feb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Jan - May</a:t>
                      </a:r>
                      <a:endParaRPr 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2119142902"/>
                  </a:ext>
                </a:extLst>
              </a:tr>
              <a:tr h="598368">
                <a:tc>
                  <a:txBody>
                    <a:bodyPr/>
                    <a:lstStyle/>
                    <a:p>
                      <a:r>
                        <a:rPr lang="pt-BR" sz="1800" dirty="0"/>
                        <a:t>W a t e r m e l o n s </a:t>
                      </a:r>
                      <a:endParaRPr lang="en-US" dirty="0"/>
                    </a:p>
                  </a:txBody>
                  <a:tcPr/>
                </a:tc>
                <a:tc>
                  <a:txBody>
                    <a:bodyPr/>
                    <a:lstStyle/>
                    <a:p>
                      <a:r>
                        <a:rPr lang="en-US" dirty="0"/>
                        <a:t>Sep-Nov</a:t>
                      </a:r>
                    </a:p>
                  </a:txBody>
                  <a:tcPr/>
                </a:tc>
                <a:tc>
                  <a:txBody>
                    <a:bodyPr/>
                    <a:lstStyle/>
                    <a:p>
                      <a:r>
                        <a:rPr lang="en-US" dirty="0"/>
                        <a:t>Jul-Aug</a:t>
                      </a:r>
                    </a:p>
                  </a:txBody>
                  <a:tcPr/>
                </a:tc>
                <a:tc>
                  <a:txBody>
                    <a:bodyPr/>
                    <a:lstStyle/>
                    <a:p>
                      <a:r>
                        <a:rPr lang="en-US" dirty="0"/>
                        <a:t>May-Aug</a:t>
                      </a:r>
                    </a:p>
                  </a:txBody>
                  <a:tcPr/>
                </a:tc>
                <a:tc>
                  <a:txBody>
                    <a:bodyPr/>
                    <a:lstStyle/>
                    <a:p>
                      <a:r>
                        <a:rPr lang="en-US" dirty="0"/>
                        <a:t>Feb-Mar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April/May</a:t>
                      </a:r>
                      <a:endParaRPr lang="en-US" sz="1800" b="0" kern="1200" dirty="0">
                        <a:solidFill>
                          <a:schemeClr val="dk1"/>
                        </a:solidFill>
                        <a:effectLst/>
                        <a:latin typeface="+mn-lt"/>
                        <a:ea typeface="+mn-ea"/>
                        <a:cs typeface="+mn-cs"/>
                      </a:endParaRPr>
                    </a:p>
                    <a:p>
                      <a:r>
                        <a:rPr lang="en-US" dirty="0"/>
                        <a:t>and Sep</a:t>
                      </a:r>
                    </a:p>
                  </a:txBody>
                  <a:tcPr/>
                </a:tc>
                <a:extLst>
                  <a:ext uri="{0D108BD9-81ED-4DB2-BD59-A6C34878D82A}">
                    <a16:rowId xmlns:a16="http://schemas.microsoft.com/office/drawing/2014/main" val="1925313992"/>
                  </a:ext>
                </a:extLst>
              </a:tr>
              <a:tr h="598368">
                <a:tc>
                  <a:txBody>
                    <a:bodyPr/>
                    <a:lstStyle/>
                    <a:p>
                      <a:r>
                        <a:rPr lang="pt-BR" sz="1800" dirty="0"/>
                        <a:t>R i p e Bananas</a:t>
                      </a:r>
                      <a:endParaRPr lang="en-US" dirty="0"/>
                    </a:p>
                  </a:txBody>
                  <a:tcPr/>
                </a:tc>
                <a:tc>
                  <a:txBody>
                    <a:bodyPr/>
                    <a:lstStyle/>
                    <a:p>
                      <a:r>
                        <a:rPr lang="en-US" dirty="0"/>
                        <a:t>There is no clear trend</a:t>
                      </a:r>
                    </a:p>
                  </a:txBody>
                  <a:tcPr/>
                </a:tc>
                <a:tc>
                  <a:txBody>
                    <a:bodyPr/>
                    <a:lstStyle/>
                    <a:p>
                      <a:r>
                        <a:rPr lang="en-US" dirty="0"/>
                        <a:t>May-June</a:t>
                      </a:r>
                    </a:p>
                  </a:txBody>
                  <a:tcPr/>
                </a:tc>
                <a:tc>
                  <a:txBody>
                    <a:bodyPr/>
                    <a:lstStyle/>
                    <a:p>
                      <a:r>
                        <a:rPr lang="en-US" dirty="0"/>
                        <a:t>Jan-Feb</a:t>
                      </a:r>
                    </a:p>
                  </a:txBody>
                  <a:tcPr/>
                </a:tc>
                <a:tc>
                  <a:txBody>
                    <a:bodyPr/>
                    <a:lstStyle/>
                    <a:p>
                      <a:r>
                        <a:rPr lang="en-US" dirty="0"/>
                        <a:t>Nov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April/May</a:t>
                      </a:r>
                      <a:endParaRPr lang="en-US" sz="1800" b="0" kern="1200" dirty="0">
                        <a:solidFill>
                          <a:schemeClr val="dk1"/>
                        </a:solidFill>
                        <a:effectLst/>
                        <a:latin typeface="+mn-lt"/>
                        <a:ea typeface="+mn-ea"/>
                        <a:cs typeface="+mn-cs"/>
                      </a:endParaRPr>
                    </a:p>
                    <a:p>
                      <a:r>
                        <a:rPr lang="en-US" dirty="0"/>
                        <a:t>And Sep/Oct</a:t>
                      </a:r>
                    </a:p>
                  </a:txBody>
                  <a:tcPr/>
                </a:tc>
                <a:extLst>
                  <a:ext uri="{0D108BD9-81ED-4DB2-BD59-A6C34878D82A}">
                    <a16:rowId xmlns:a16="http://schemas.microsoft.com/office/drawing/2014/main" val="4087027697"/>
                  </a:ext>
                </a:extLst>
              </a:tr>
              <a:tr h="598368">
                <a:tc>
                  <a:txBody>
                    <a:bodyPr/>
                    <a:lstStyle/>
                    <a:p>
                      <a:r>
                        <a:rPr lang="en-US" dirty="0"/>
                        <a:t>Unripe Bananas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no clear trend</a:t>
                      </a:r>
                    </a:p>
                  </a:txBody>
                  <a:tcPr/>
                </a:tc>
                <a:tc>
                  <a:txBody>
                    <a:bodyPr/>
                    <a:lstStyle/>
                    <a:p>
                      <a:r>
                        <a:rPr lang="en-US" dirty="0"/>
                        <a:t>May-Sep</a:t>
                      </a:r>
                    </a:p>
                  </a:txBody>
                  <a:tcPr/>
                </a:tc>
                <a:tc>
                  <a:txBody>
                    <a:bodyPr/>
                    <a:lstStyle/>
                    <a:p>
                      <a:r>
                        <a:rPr lang="en-US" dirty="0"/>
                        <a:t>Apr-May</a:t>
                      </a:r>
                    </a:p>
                  </a:txBody>
                  <a:tcPr/>
                </a:tc>
                <a:tc>
                  <a:txBody>
                    <a:bodyPr/>
                    <a:lstStyle/>
                    <a:p>
                      <a:r>
                        <a:rPr lang="en-US" dirty="0"/>
                        <a:t>Sep-Nov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May-Sep</a:t>
                      </a:r>
                    </a:p>
                  </a:txBody>
                  <a:tcPr/>
                </a:tc>
                <a:extLst>
                  <a:ext uri="{0D108BD9-81ED-4DB2-BD59-A6C34878D82A}">
                    <a16:rowId xmlns:a16="http://schemas.microsoft.com/office/drawing/2014/main" val="1716793634"/>
                  </a:ext>
                </a:extLst>
              </a:tr>
              <a:tr h="598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t>O r a n g e s </a:t>
                      </a:r>
                    </a:p>
                  </a:txBody>
                  <a:tcPr/>
                </a:tc>
                <a:tc>
                  <a:txBody>
                    <a:bodyPr/>
                    <a:lstStyle/>
                    <a:p>
                      <a:r>
                        <a:rPr lang="en-US" dirty="0"/>
                        <a:t>Sep-Oct</a:t>
                      </a:r>
                    </a:p>
                  </a:txBody>
                  <a:tcPr/>
                </a:tc>
                <a:tc>
                  <a:txBody>
                    <a:bodyPr/>
                    <a:lstStyle/>
                    <a:p>
                      <a:r>
                        <a:rPr lang="en-US" dirty="0"/>
                        <a:t>Sep-Oct</a:t>
                      </a:r>
                    </a:p>
                  </a:txBody>
                  <a:tcPr/>
                </a:tc>
                <a:tc>
                  <a:txBody>
                    <a:bodyPr/>
                    <a:lstStyle/>
                    <a:p>
                      <a:r>
                        <a:rPr lang="en-US" dirty="0"/>
                        <a:t>Sep-Oct</a:t>
                      </a:r>
                    </a:p>
                  </a:txBody>
                  <a:tcPr/>
                </a:tc>
                <a:tc>
                  <a:txBody>
                    <a:bodyPr/>
                    <a:lstStyle/>
                    <a:p>
                      <a:r>
                        <a:rPr lang="en-US" dirty="0"/>
                        <a:t>Feb-Mar and July-Aug</a:t>
                      </a:r>
                    </a:p>
                  </a:txBody>
                  <a:tcPr/>
                </a:tc>
                <a:tc>
                  <a:txBody>
                    <a:bodyPr/>
                    <a:lstStyle/>
                    <a:p>
                      <a:r>
                        <a:rPr lang="en-US" dirty="0"/>
                        <a:t>May-Sep</a:t>
                      </a:r>
                    </a:p>
                  </a:txBody>
                  <a:tcPr/>
                </a:tc>
                <a:extLst>
                  <a:ext uri="{0D108BD9-81ED-4DB2-BD59-A6C34878D82A}">
                    <a16:rowId xmlns:a16="http://schemas.microsoft.com/office/drawing/2014/main" val="3626850808"/>
                  </a:ext>
                </a:extLst>
              </a:tr>
              <a:tr h="598368">
                <a:tc>
                  <a:txBody>
                    <a:bodyPr/>
                    <a:lstStyle/>
                    <a:p>
                      <a:r>
                        <a:rPr lang="en-US" dirty="0"/>
                        <a:t>Mangoes</a:t>
                      </a:r>
                    </a:p>
                  </a:txBody>
                  <a:tcPr/>
                </a:tc>
                <a:tc>
                  <a:txBody>
                    <a:bodyPr/>
                    <a:lstStyle/>
                    <a:p>
                      <a:r>
                        <a:rPr lang="en-US" dirty="0"/>
                        <a:t>Sep-Oct</a:t>
                      </a:r>
                    </a:p>
                  </a:txBody>
                  <a:tcPr/>
                </a:tc>
                <a:tc>
                  <a:txBody>
                    <a:bodyPr/>
                    <a:lstStyle/>
                    <a:p>
                      <a:r>
                        <a:rPr lang="en-US" dirty="0"/>
                        <a:t>Mar-May</a:t>
                      </a:r>
                    </a:p>
                  </a:txBody>
                  <a:tcPr/>
                </a:tc>
                <a:tc>
                  <a:txBody>
                    <a:bodyPr/>
                    <a:lstStyle/>
                    <a:p>
                      <a:r>
                        <a:rPr lang="en-US" dirty="0"/>
                        <a:t>Apr-June</a:t>
                      </a:r>
                    </a:p>
                  </a:txBody>
                  <a:tcPr/>
                </a:tc>
                <a:tc>
                  <a:txBody>
                    <a:bodyPr/>
                    <a:lstStyle/>
                    <a:p>
                      <a:r>
                        <a:rPr lang="en-US" dirty="0"/>
                        <a:t>Mar-April &amp; Jan-Feb</a:t>
                      </a:r>
                    </a:p>
                  </a:txBody>
                  <a:tcPr/>
                </a:tc>
                <a:tc>
                  <a:txBody>
                    <a:bodyPr/>
                    <a:lstStyle/>
                    <a:p>
                      <a:r>
                        <a:rPr lang="en-US" dirty="0"/>
                        <a:t>April-July</a:t>
                      </a:r>
                    </a:p>
                  </a:txBody>
                  <a:tcPr/>
                </a:tc>
                <a:extLst>
                  <a:ext uri="{0D108BD9-81ED-4DB2-BD59-A6C34878D82A}">
                    <a16:rowId xmlns:a16="http://schemas.microsoft.com/office/drawing/2014/main" val="706195571"/>
                  </a:ext>
                </a:extLst>
              </a:tr>
              <a:tr h="598368">
                <a:tc>
                  <a:txBody>
                    <a:bodyPr/>
                    <a:lstStyle/>
                    <a:p>
                      <a:r>
                        <a:rPr lang="en-US" dirty="0"/>
                        <a:t>Kales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no clear trend</a:t>
                      </a:r>
                    </a:p>
                  </a:txBody>
                  <a:tcPr/>
                </a:tc>
                <a:tc>
                  <a:txBody>
                    <a:bodyPr/>
                    <a:lstStyle/>
                    <a:p>
                      <a:r>
                        <a:rPr lang="en-US" dirty="0"/>
                        <a:t>Price stagnant</a:t>
                      </a:r>
                    </a:p>
                  </a:txBody>
                  <a:tcPr/>
                </a:tc>
                <a:tc>
                  <a:txBody>
                    <a:bodyPr/>
                    <a:lstStyle/>
                    <a:p>
                      <a:r>
                        <a:rPr lang="en-US" dirty="0"/>
                        <a:t>Jan-Feb</a:t>
                      </a:r>
                    </a:p>
                  </a:txBody>
                  <a:tcPr/>
                </a:tc>
                <a:tc>
                  <a:txBody>
                    <a:bodyPr/>
                    <a:lstStyle/>
                    <a:p>
                      <a:r>
                        <a:rPr lang="en-US" dirty="0"/>
                        <a:t>Jan-Feb and Mar-April</a:t>
                      </a:r>
                    </a:p>
                  </a:txBody>
                  <a:tcPr/>
                </a:tc>
                <a:tc>
                  <a:txBody>
                    <a:bodyPr/>
                    <a:lstStyle/>
                    <a:p>
                      <a:r>
                        <a:rPr lang="en-US" dirty="0"/>
                        <a:t>Dec-Jan</a:t>
                      </a:r>
                    </a:p>
                  </a:txBody>
                  <a:tcPr/>
                </a:tc>
                <a:extLst>
                  <a:ext uri="{0D108BD9-81ED-4DB2-BD59-A6C34878D82A}">
                    <a16:rowId xmlns:a16="http://schemas.microsoft.com/office/drawing/2014/main" val="4230783916"/>
                  </a:ext>
                </a:extLst>
              </a:tr>
              <a:tr h="341924">
                <a:tc>
                  <a:txBody>
                    <a:bodyPr/>
                    <a:lstStyle/>
                    <a:p>
                      <a:r>
                        <a:rPr lang="en-US" dirty="0"/>
                        <a:t>Spinach</a:t>
                      </a:r>
                    </a:p>
                  </a:txBody>
                  <a:tcPr/>
                </a:tc>
                <a:tc>
                  <a:txBody>
                    <a:bodyPr/>
                    <a:lstStyle/>
                    <a:p>
                      <a:endParaRPr lang="en-US" dirty="0"/>
                    </a:p>
                  </a:txBody>
                  <a:tcPr/>
                </a:tc>
                <a:tc>
                  <a:txBody>
                    <a:bodyPr/>
                    <a:lstStyle/>
                    <a:p>
                      <a:r>
                        <a:rPr lang="en-US" dirty="0"/>
                        <a:t>May-Sep</a:t>
                      </a:r>
                    </a:p>
                  </a:txBody>
                  <a:tcPr/>
                </a:tc>
                <a:tc>
                  <a:txBody>
                    <a:bodyPr/>
                    <a:lstStyle/>
                    <a:p>
                      <a:r>
                        <a:rPr lang="en-US" dirty="0"/>
                        <a:t>Sep-Oct</a:t>
                      </a:r>
                    </a:p>
                  </a:txBody>
                  <a:tcPr/>
                </a:tc>
                <a:tc>
                  <a:txBody>
                    <a:bodyPr/>
                    <a:lstStyle/>
                    <a:p>
                      <a:r>
                        <a:rPr lang="en-US"/>
                        <a:t>Jan-Mar</a:t>
                      </a:r>
                    </a:p>
                  </a:txBody>
                  <a:tcPr/>
                </a:tc>
                <a:tc>
                  <a:txBody>
                    <a:bodyPr/>
                    <a:lstStyle/>
                    <a:p>
                      <a:r>
                        <a:rPr lang="en-US" dirty="0"/>
                        <a:t>Sep-Nov</a:t>
                      </a:r>
                    </a:p>
                  </a:txBody>
                  <a:tcPr/>
                </a:tc>
                <a:extLst>
                  <a:ext uri="{0D108BD9-81ED-4DB2-BD59-A6C34878D82A}">
                    <a16:rowId xmlns:a16="http://schemas.microsoft.com/office/drawing/2014/main" val="1289177980"/>
                  </a:ext>
                </a:extLst>
              </a:tr>
            </a:tbl>
          </a:graphicData>
        </a:graphic>
      </p:graphicFrame>
    </p:spTree>
    <p:extLst>
      <p:ext uri="{BB962C8B-B14F-4D97-AF65-F5344CB8AC3E}">
        <p14:creationId xmlns:p14="http://schemas.microsoft.com/office/powerpoint/2010/main" val="636734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7784-AC3F-3A5E-3A56-C82B744509BF}"/>
              </a:ext>
            </a:extLst>
          </p:cNvPr>
          <p:cNvSpPr>
            <a:spLocks noGrp="1"/>
          </p:cNvSpPr>
          <p:nvPr>
            <p:ph type="title"/>
          </p:nvPr>
        </p:nvSpPr>
        <p:spPr/>
        <p:txBody>
          <a:bodyPr/>
          <a:lstStyle/>
          <a:p>
            <a:r>
              <a:rPr lang="en-US" dirty="0"/>
              <a:t>WORST TIME TO SELL</a:t>
            </a:r>
          </a:p>
        </p:txBody>
      </p:sp>
    </p:spTree>
    <p:extLst>
      <p:ext uri="{BB962C8B-B14F-4D97-AF65-F5344CB8AC3E}">
        <p14:creationId xmlns:p14="http://schemas.microsoft.com/office/powerpoint/2010/main" val="2070303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78332-EAFB-5DBC-D403-984B65DE70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2E2DF9-AD99-0B2A-D1FE-92E2BD3AD03C}"/>
              </a:ext>
            </a:extLst>
          </p:cNvPr>
          <p:cNvSpPr>
            <a:spLocks noGrp="1"/>
          </p:cNvSpPr>
          <p:nvPr>
            <p:ph type="title"/>
          </p:nvPr>
        </p:nvSpPr>
        <p:spPr>
          <a:xfrm>
            <a:off x="1024128" y="585216"/>
            <a:ext cx="9720072" cy="579907"/>
          </a:xfrm>
        </p:spPr>
        <p:txBody>
          <a:bodyPr>
            <a:normAutofit fontScale="90000"/>
          </a:bodyPr>
          <a:lstStyle/>
          <a:p>
            <a:endParaRPr lang="en-US" dirty="0"/>
          </a:p>
        </p:txBody>
      </p:sp>
      <p:graphicFrame>
        <p:nvGraphicFramePr>
          <p:cNvPr id="4" name="Content Placeholder 3">
            <a:extLst>
              <a:ext uri="{FF2B5EF4-FFF2-40B4-BE49-F238E27FC236}">
                <a16:creationId xmlns:a16="http://schemas.microsoft.com/office/drawing/2014/main" id="{7D7140DF-655D-9E58-8B9E-9CBE2BC0E321}"/>
              </a:ext>
            </a:extLst>
          </p:cNvPr>
          <p:cNvGraphicFramePr>
            <a:graphicFrameLocks noGrp="1"/>
          </p:cNvGraphicFramePr>
          <p:nvPr>
            <p:ph idx="1"/>
            <p:extLst>
              <p:ext uri="{D42A27DB-BD31-4B8C-83A1-F6EECF244321}">
                <p14:modId xmlns:p14="http://schemas.microsoft.com/office/powerpoint/2010/main" val="3479969811"/>
              </p:ext>
            </p:extLst>
          </p:nvPr>
        </p:nvGraphicFramePr>
        <p:xfrm>
          <a:off x="567814" y="343932"/>
          <a:ext cx="10397612" cy="6708210"/>
        </p:xfrm>
        <a:graphic>
          <a:graphicData uri="http://schemas.openxmlformats.org/drawingml/2006/table">
            <a:tbl>
              <a:tblPr firstRow="1" bandRow="1">
                <a:tableStyleId>{5C22544A-7EE6-4342-B048-85BDC9FD1C3A}</a:tableStyleId>
              </a:tblPr>
              <a:tblGrid>
                <a:gridCol w="2130099">
                  <a:extLst>
                    <a:ext uri="{9D8B030D-6E8A-4147-A177-3AD203B41FA5}">
                      <a16:colId xmlns:a16="http://schemas.microsoft.com/office/drawing/2014/main" val="3216601836"/>
                    </a:ext>
                  </a:extLst>
                </a:gridCol>
                <a:gridCol w="1447539">
                  <a:extLst>
                    <a:ext uri="{9D8B030D-6E8A-4147-A177-3AD203B41FA5}">
                      <a16:colId xmlns:a16="http://schemas.microsoft.com/office/drawing/2014/main" val="3370652428"/>
                    </a:ext>
                  </a:extLst>
                </a:gridCol>
                <a:gridCol w="1453520">
                  <a:extLst>
                    <a:ext uri="{9D8B030D-6E8A-4147-A177-3AD203B41FA5}">
                      <a16:colId xmlns:a16="http://schemas.microsoft.com/office/drawing/2014/main" val="2447174295"/>
                    </a:ext>
                  </a:extLst>
                </a:gridCol>
                <a:gridCol w="1788818">
                  <a:extLst>
                    <a:ext uri="{9D8B030D-6E8A-4147-A177-3AD203B41FA5}">
                      <a16:colId xmlns:a16="http://schemas.microsoft.com/office/drawing/2014/main" val="849037461"/>
                    </a:ext>
                  </a:extLst>
                </a:gridCol>
                <a:gridCol w="1788818">
                  <a:extLst>
                    <a:ext uri="{9D8B030D-6E8A-4147-A177-3AD203B41FA5}">
                      <a16:colId xmlns:a16="http://schemas.microsoft.com/office/drawing/2014/main" val="3668317530"/>
                    </a:ext>
                  </a:extLst>
                </a:gridCol>
                <a:gridCol w="1788818">
                  <a:extLst>
                    <a:ext uri="{9D8B030D-6E8A-4147-A177-3AD203B41FA5}">
                      <a16:colId xmlns:a16="http://schemas.microsoft.com/office/drawing/2014/main" val="1459693884"/>
                    </a:ext>
                  </a:extLst>
                </a:gridCol>
              </a:tblGrid>
              <a:tr h="445939">
                <a:tc>
                  <a:txBody>
                    <a:bodyPr/>
                    <a:lstStyle/>
                    <a:p>
                      <a:endParaRPr lang="en-US" dirty="0"/>
                    </a:p>
                  </a:txBody>
                  <a:tcPr/>
                </a:tc>
                <a:tc>
                  <a:txBody>
                    <a:bodyPr/>
                    <a:lstStyle/>
                    <a:p>
                      <a:r>
                        <a:rPr lang="en-US" dirty="0"/>
                        <a:t>Nairobi</a:t>
                      </a:r>
                    </a:p>
                  </a:txBody>
                  <a:tcPr/>
                </a:tc>
                <a:tc>
                  <a:txBody>
                    <a:bodyPr/>
                    <a:lstStyle/>
                    <a:p>
                      <a:r>
                        <a:rPr lang="en-US" dirty="0" err="1"/>
                        <a:t>Nyandarua</a:t>
                      </a:r>
                      <a:endParaRPr lang="en-US" dirty="0"/>
                    </a:p>
                  </a:txBody>
                  <a:tcPr/>
                </a:tc>
                <a:tc>
                  <a:txBody>
                    <a:bodyPr/>
                    <a:lstStyle/>
                    <a:p>
                      <a:r>
                        <a:rPr lang="en-US" dirty="0"/>
                        <a:t>Nakuru</a:t>
                      </a:r>
                    </a:p>
                  </a:txBody>
                  <a:tcPr/>
                </a:tc>
                <a:tc>
                  <a:txBody>
                    <a:bodyPr/>
                    <a:lstStyle/>
                    <a:p>
                      <a:r>
                        <a:rPr lang="en-US" dirty="0"/>
                        <a:t>Meru</a:t>
                      </a:r>
                    </a:p>
                  </a:txBody>
                  <a:tcPr/>
                </a:tc>
                <a:tc>
                  <a:txBody>
                    <a:bodyPr/>
                    <a:lstStyle/>
                    <a:p>
                      <a:r>
                        <a:rPr lang="en-US" dirty="0"/>
                        <a:t>Kirinyaga</a:t>
                      </a:r>
                    </a:p>
                  </a:txBody>
                  <a:tcPr/>
                </a:tc>
                <a:extLst>
                  <a:ext uri="{0D108BD9-81ED-4DB2-BD59-A6C34878D82A}">
                    <a16:rowId xmlns:a16="http://schemas.microsoft.com/office/drawing/2014/main" val="1795192070"/>
                  </a:ext>
                </a:extLst>
              </a:tr>
              <a:tr h="6757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Dry Maize</a:t>
                      </a:r>
                    </a:p>
                  </a:txBody>
                  <a:tcPr/>
                </a:tc>
                <a:tc>
                  <a:txBody>
                    <a:bodyPr/>
                    <a:lstStyle/>
                    <a:p>
                      <a:r>
                        <a:rPr lang="en-US" dirty="0"/>
                        <a:t>Sep-Dec</a:t>
                      </a:r>
                    </a:p>
                  </a:txBody>
                  <a:tcPr/>
                </a:tc>
                <a:tc>
                  <a:txBody>
                    <a:bodyPr/>
                    <a:lstStyle/>
                    <a:p>
                      <a:r>
                        <a:rPr lang="en-US" dirty="0"/>
                        <a:t>No clear trend</a:t>
                      </a:r>
                    </a:p>
                  </a:txBody>
                  <a:tcPr/>
                </a:tc>
                <a:tc>
                  <a:txBody>
                    <a:bodyPr/>
                    <a:lstStyle/>
                    <a:p>
                      <a:r>
                        <a:rPr lang="en-US" dirty="0"/>
                        <a:t>Mar-Apr</a:t>
                      </a:r>
                    </a:p>
                  </a:txBody>
                  <a:tcPr/>
                </a:tc>
                <a:tc>
                  <a:txBody>
                    <a:bodyPr/>
                    <a:lstStyle/>
                    <a:p>
                      <a:r>
                        <a:rPr lang="en-US" dirty="0"/>
                        <a:t>Jul-Sep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clear trend</a:t>
                      </a:r>
                    </a:p>
                  </a:txBody>
                  <a:tcPr/>
                </a:tc>
                <a:extLst>
                  <a:ext uri="{0D108BD9-81ED-4DB2-BD59-A6C34878D82A}">
                    <a16:rowId xmlns:a16="http://schemas.microsoft.com/office/drawing/2014/main" val="4189268824"/>
                  </a:ext>
                </a:extLst>
              </a:tr>
              <a:tr h="6757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t>Bananas Cooking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clear trend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clear trend</a:t>
                      </a:r>
                    </a:p>
                  </a:txBody>
                  <a:tcPr/>
                </a:tc>
                <a:tc>
                  <a:txBody>
                    <a:bodyPr/>
                    <a:lstStyle/>
                    <a:p>
                      <a:r>
                        <a:rPr lang="en-US" dirty="0"/>
                        <a:t>Jan-Feb</a:t>
                      </a:r>
                    </a:p>
                  </a:txBody>
                  <a:tcPr/>
                </a:tc>
                <a:tc>
                  <a:txBody>
                    <a:bodyPr/>
                    <a:lstStyle/>
                    <a:p>
                      <a:r>
                        <a:rPr lang="en-US" dirty="0"/>
                        <a:t>Apr-June</a:t>
                      </a:r>
                    </a:p>
                  </a:txBody>
                  <a:tcPr/>
                </a:tc>
                <a:tc>
                  <a:txBody>
                    <a:bodyPr/>
                    <a:lstStyle/>
                    <a:p>
                      <a:r>
                        <a:rPr lang="en-US" dirty="0"/>
                        <a:t>Jan-May</a:t>
                      </a:r>
                    </a:p>
                  </a:txBody>
                  <a:tcPr/>
                </a:tc>
                <a:extLst>
                  <a:ext uri="{0D108BD9-81ED-4DB2-BD59-A6C34878D82A}">
                    <a16:rowId xmlns:a16="http://schemas.microsoft.com/office/drawing/2014/main" val="160428232"/>
                  </a:ext>
                </a:extLst>
              </a:tr>
              <a:tr h="6757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t>White Irish Potatoes</a:t>
                      </a:r>
                    </a:p>
                  </a:txBody>
                  <a:tcPr/>
                </a:tc>
                <a:tc>
                  <a:txBody>
                    <a:bodyPr/>
                    <a:lstStyle/>
                    <a:p>
                      <a:r>
                        <a:rPr lang="en-US" dirty="0"/>
                        <a:t>Jan-Apr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clear trend</a:t>
                      </a:r>
                    </a:p>
                  </a:txBody>
                  <a:tcPr/>
                </a:tc>
                <a:tc>
                  <a:txBody>
                    <a:bodyPr/>
                    <a:lstStyle/>
                    <a:p>
                      <a:r>
                        <a:rPr lang="en-US" dirty="0"/>
                        <a:t>Apr-May, Dec-Jan</a:t>
                      </a:r>
                    </a:p>
                  </a:txBody>
                  <a:tcPr/>
                </a:tc>
                <a:tc>
                  <a:txBody>
                    <a:bodyPr/>
                    <a:lstStyle/>
                    <a:p>
                      <a:r>
                        <a:rPr lang="en-US" dirty="0"/>
                        <a:t>June-Aug</a:t>
                      </a:r>
                    </a:p>
                  </a:txBody>
                  <a:tcPr/>
                </a:tc>
                <a:tc>
                  <a:txBody>
                    <a:bodyPr/>
                    <a:lstStyle/>
                    <a:p>
                      <a:r>
                        <a:rPr lang="en-US" dirty="0"/>
                        <a:t>May-Sep</a:t>
                      </a:r>
                    </a:p>
                  </a:txBody>
                  <a:tcPr/>
                </a:tc>
                <a:extLst>
                  <a:ext uri="{0D108BD9-81ED-4DB2-BD59-A6C34878D82A}">
                    <a16:rowId xmlns:a16="http://schemas.microsoft.com/office/drawing/2014/main" val="2119142902"/>
                  </a:ext>
                </a:extLst>
              </a:tr>
              <a:tr h="675759">
                <a:tc>
                  <a:txBody>
                    <a:bodyPr/>
                    <a:lstStyle/>
                    <a:p>
                      <a:r>
                        <a:rPr lang="pt-BR" sz="1800" dirty="0"/>
                        <a:t> Dry Onions</a:t>
                      </a:r>
                      <a:endParaRPr lang="en-US" dirty="0"/>
                    </a:p>
                  </a:txBody>
                  <a:tcPr/>
                </a:tc>
                <a:tc>
                  <a:txBody>
                    <a:bodyPr/>
                    <a:lstStyle/>
                    <a:p>
                      <a:r>
                        <a:rPr lang="en-US" dirty="0"/>
                        <a:t>Sep-Dec</a:t>
                      </a:r>
                    </a:p>
                  </a:txBody>
                  <a:tcPr/>
                </a:tc>
                <a:tc>
                  <a:txBody>
                    <a:bodyPr/>
                    <a:lstStyle/>
                    <a:p>
                      <a:r>
                        <a:rPr lang="en-US" dirty="0"/>
                        <a:t>Jul-Aug</a:t>
                      </a:r>
                    </a:p>
                  </a:txBody>
                  <a:tcPr/>
                </a:tc>
                <a:tc>
                  <a:txBody>
                    <a:bodyPr/>
                    <a:lstStyle/>
                    <a:p>
                      <a:r>
                        <a:rPr lang="en-US" dirty="0"/>
                        <a:t>June-July, Apr-May</a:t>
                      </a:r>
                    </a:p>
                  </a:txBody>
                  <a:tcPr/>
                </a:tc>
                <a:tc>
                  <a:txBody>
                    <a:bodyPr/>
                    <a:lstStyle/>
                    <a:p>
                      <a:r>
                        <a:rPr lang="en-US" dirty="0"/>
                        <a:t>Apr-June</a:t>
                      </a:r>
                    </a:p>
                  </a:txBody>
                  <a:tcPr/>
                </a:tc>
                <a:tc>
                  <a:txBody>
                    <a:bodyPr/>
                    <a:lstStyle/>
                    <a:p>
                      <a:r>
                        <a:rPr lang="en-US" dirty="0"/>
                        <a:t>Sep-Jan</a:t>
                      </a:r>
                    </a:p>
                  </a:txBody>
                  <a:tcPr/>
                </a:tc>
                <a:extLst>
                  <a:ext uri="{0D108BD9-81ED-4DB2-BD59-A6C34878D82A}">
                    <a16:rowId xmlns:a16="http://schemas.microsoft.com/office/drawing/2014/main" val="1925313992"/>
                  </a:ext>
                </a:extLst>
              </a:tr>
              <a:tr h="675759">
                <a:tc>
                  <a:txBody>
                    <a:bodyPr/>
                    <a:lstStyle/>
                    <a:p>
                      <a:r>
                        <a:rPr lang="pt-BR" sz="1800" dirty="0"/>
                        <a:t>Water Melons</a:t>
                      </a:r>
                      <a:endParaRPr lang="en-US" dirty="0"/>
                    </a:p>
                  </a:txBody>
                  <a:tcPr/>
                </a:tc>
                <a:tc>
                  <a:txBody>
                    <a:bodyPr/>
                    <a:lstStyle/>
                    <a:p>
                      <a:r>
                        <a:rPr lang="en-US" dirty="0"/>
                        <a:t>Mar-May</a:t>
                      </a:r>
                    </a:p>
                  </a:txBody>
                  <a:tcPr/>
                </a:tc>
                <a:tc>
                  <a:txBody>
                    <a:bodyPr/>
                    <a:lstStyle/>
                    <a:p>
                      <a:r>
                        <a:rPr lang="en-US" dirty="0"/>
                        <a:t>May-June</a:t>
                      </a:r>
                    </a:p>
                  </a:txBody>
                  <a:tcPr/>
                </a:tc>
                <a:tc>
                  <a:txBody>
                    <a:bodyPr/>
                    <a:lstStyle/>
                    <a:p>
                      <a:r>
                        <a:rPr lang="en-US" dirty="0"/>
                        <a:t>April-May, Sep-Oct</a:t>
                      </a:r>
                    </a:p>
                  </a:txBody>
                  <a:tcPr/>
                </a:tc>
                <a:tc>
                  <a:txBody>
                    <a:bodyPr/>
                    <a:lstStyle/>
                    <a:p>
                      <a:r>
                        <a:rPr lang="en-US" dirty="0"/>
                        <a:t>May-June &amp; Dec</a:t>
                      </a:r>
                    </a:p>
                  </a:txBody>
                  <a:tcPr/>
                </a:tc>
                <a:tc>
                  <a:txBody>
                    <a:bodyPr/>
                    <a:lstStyle/>
                    <a:p>
                      <a:r>
                        <a:rPr lang="en-US" dirty="0"/>
                        <a:t>Jan-Feb</a:t>
                      </a:r>
                    </a:p>
                  </a:txBody>
                  <a:tcPr/>
                </a:tc>
                <a:extLst>
                  <a:ext uri="{0D108BD9-81ED-4DB2-BD59-A6C34878D82A}">
                    <a16:rowId xmlns:a16="http://schemas.microsoft.com/office/drawing/2014/main" val="4087027697"/>
                  </a:ext>
                </a:extLst>
              </a:tr>
              <a:tr h="445939">
                <a:tc>
                  <a:txBody>
                    <a:bodyPr/>
                    <a:lstStyle/>
                    <a:p>
                      <a:r>
                        <a:rPr lang="en-US" dirty="0"/>
                        <a:t>Mangoes</a:t>
                      </a:r>
                    </a:p>
                  </a:txBody>
                  <a:tcPr/>
                </a:tc>
                <a:tc>
                  <a:txBody>
                    <a:bodyPr/>
                    <a:lstStyle/>
                    <a:p>
                      <a:r>
                        <a:rPr lang="en-US" dirty="0"/>
                        <a:t>May-June</a:t>
                      </a:r>
                    </a:p>
                  </a:txBody>
                  <a:tcPr/>
                </a:tc>
                <a:tc>
                  <a:txBody>
                    <a:bodyPr/>
                    <a:lstStyle/>
                    <a:p>
                      <a:r>
                        <a:rPr lang="en-US" dirty="0"/>
                        <a:t>Sep</a:t>
                      </a:r>
                    </a:p>
                  </a:txBody>
                  <a:tcPr/>
                </a:tc>
                <a:tc>
                  <a:txBody>
                    <a:bodyPr/>
                    <a:lstStyle/>
                    <a:p>
                      <a:r>
                        <a:rPr lang="en-US" dirty="0"/>
                        <a:t>Apr-May</a:t>
                      </a:r>
                    </a:p>
                  </a:txBody>
                  <a:tcPr/>
                </a:tc>
                <a:tc>
                  <a:txBody>
                    <a:bodyPr/>
                    <a:lstStyle/>
                    <a:p>
                      <a:r>
                        <a:rPr lang="en-US" dirty="0"/>
                        <a:t>No trend</a:t>
                      </a:r>
                    </a:p>
                  </a:txBody>
                  <a:tcPr/>
                </a:tc>
                <a:tc>
                  <a:txBody>
                    <a:bodyPr/>
                    <a:lstStyle/>
                    <a:p>
                      <a:r>
                        <a:rPr lang="en-US" dirty="0"/>
                        <a:t>Jul-Oct</a:t>
                      </a:r>
                    </a:p>
                  </a:txBody>
                  <a:tcPr/>
                </a:tc>
                <a:extLst>
                  <a:ext uri="{0D108BD9-81ED-4DB2-BD59-A6C34878D82A}">
                    <a16:rowId xmlns:a16="http://schemas.microsoft.com/office/drawing/2014/main" val="1716793634"/>
                  </a:ext>
                </a:extLst>
              </a:tr>
              <a:tr h="6757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t>Ripe Bananas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clear trend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clear trend</a:t>
                      </a:r>
                    </a:p>
                  </a:txBody>
                  <a:tcPr/>
                </a:tc>
                <a:tc>
                  <a:txBody>
                    <a:bodyPr/>
                    <a:lstStyle/>
                    <a:p>
                      <a:r>
                        <a:rPr lang="en-US" dirty="0"/>
                        <a:t>Feb-Apr, Sep-Oct</a:t>
                      </a:r>
                    </a:p>
                  </a:txBody>
                  <a:tcPr/>
                </a:tc>
                <a:tc>
                  <a:txBody>
                    <a:bodyPr/>
                    <a:lstStyle/>
                    <a:p>
                      <a:r>
                        <a:rPr lang="en-US" dirty="0"/>
                        <a:t>No trend</a:t>
                      </a:r>
                    </a:p>
                  </a:txBody>
                  <a:tcPr/>
                </a:tc>
                <a:tc>
                  <a:txBody>
                    <a:bodyPr/>
                    <a:lstStyle/>
                    <a:p>
                      <a:r>
                        <a:rPr lang="en-US" dirty="0"/>
                        <a:t>Jan-Feb &amp; Jul-Aug</a:t>
                      </a:r>
                    </a:p>
                  </a:txBody>
                  <a:tcPr/>
                </a:tc>
                <a:extLst>
                  <a:ext uri="{0D108BD9-81ED-4DB2-BD59-A6C34878D82A}">
                    <a16:rowId xmlns:a16="http://schemas.microsoft.com/office/drawing/2014/main" val="3626850808"/>
                  </a:ext>
                </a:extLst>
              </a:tr>
              <a:tr h="675759">
                <a:tc>
                  <a:txBody>
                    <a:bodyPr/>
                    <a:lstStyle/>
                    <a:p>
                      <a:r>
                        <a:rPr lang="en-US" dirty="0"/>
                        <a:t>Kales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clear trend</a:t>
                      </a:r>
                    </a:p>
                  </a:txBody>
                  <a:tcPr/>
                </a:tc>
                <a:tc>
                  <a:txBody>
                    <a:bodyPr/>
                    <a:lstStyle/>
                    <a:p>
                      <a:r>
                        <a:rPr lang="en-US" dirty="0"/>
                        <a:t>Stagnant</a:t>
                      </a:r>
                    </a:p>
                  </a:txBody>
                  <a:tcPr/>
                </a:tc>
                <a:tc>
                  <a:txBody>
                    <a:bodyPr/>
                    <a:lstStyle/>
                    <a:p>
                      <a:r>
                        <a:rPr lang="en-US" dirty="0"/>
                        <a:t>Apr-May</a:t>
                      </a:r>
                    </a:p>
                  </a:txBody>
                  <a:tcPr/>
                </a:tc>
                <a:tc>
                  <a:txBody>
                    <a:bodyPr/>
                    <a:lstStyle/>
                    <a:p>
                      <a:r>
                        <a:rPr lang="en-US" dirty="0"/>
                        <a:t>Jan-Feb &amp; Mar-Apr</a:t>
                      </a:r>
                    </a:p>
                  </a:txBody>
                  <a:tcPr/>
                </a:tc>
                <a:tc>
                  <a:txBody>
                    <a:bodyPr/>
                    <a:lstStyle/>
                    <a:p>
                      <a:r>
                        <a:rPr lang="en-US" dirty="0"/>
                        <a:t>June-Aug</a:t>
                      </a:r>
                    </a:p>
                  </a:txBody>
                  <a:tcPr/>
                </a:tc>
                <a:extLst>
                  <a:ext uri="{0D108BD9-81ED-4DB2-BD59-A6C34878D82A}">
                    <a16:rowId xmlns:a16="http://schemas.microsoft.com/office/drawing/2014/main" val="706195571"/>
                  </a:ext>
                </a:extLst>
              </a:tr>
              <a:tr h="445939">
                <a:tc>
                  <a:txBody>
                    <a:bodyPr/>
                    <a:lstStyle/>
                    <a:p>
                      <a:r>
                        <a:rPr lang="en-US" dirty="0"/>
                        <a:t>Spinach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clear trend</a:t>
                      </a:r>
                    </a:p>
                  </a:txBody>
                  <a:tcPr/>
                </a:tc>
                <a:tc>
                  <a:txBody>
                    <a:bodyPr/>
                    <a:lstStyle/>
                    <a:p>
                      <a:r>
                        <a:rPr lang="en-US" dirty="0"/>
                        <a:t>Jan</a:t>
                      </a:r>
                    </a:p>
                  </a:txBody>
                  <a:tcPr/>
                </a:tc>
                <a:tc>
                  <a:txBody>
                    <a:bodyPr/>
                    <a:lstStyle/>
                    <a:p>
                      <a:r>
                        <a:rPr lang="en-US" dirty="0"/>
                        <a:t>May-June</a:t>
                      </a:r>
                    </a:p>
                  </a:txBody>
                  <a:tcPr/>
                </a:tc>
                <a:tc>
                  <a:txBody>
                    <a:bodyPr/>
                    <a:lstStyle/>
                    <a:p>
                      <a:r>
                        <a:rPr lang="en-US" dirty="0"/>
                        <a:t>Oct-Dec</a:t>
                      </a:r>
                    </a:p>
                  </a:txBody>
                  <a:tcPr/>
                </a:tc>
                <a:tc>
                  <a:txBody>
                    <a:bodyPr/>
                    <a:lstStyle/>
                    <a:p>
                      <a:r>
                        <a:rPr lang="en-US" dirty="0"/>
                        <a:t>Mar-May</a:t>
                      </a:r>
                    </a:p>
                  </a:txBody>
                  <a:tcPr/>
                </a:tc>
                <a:extLst>
                  <a:ext uri="{0D108BD9-81ED-4DB2-BD59-A6C34878D82A}">
                    <a16:rowId xmlns:a16="http://schemas.microsoft.com/office/drawing/2014/main" val="4230783916"/>
                  </a:ext>
                </a:extLst>
              </a:tr>
              <a:tr h="445939">
                <a:tc>
                  <a:txBody>
                    <a:bodyPr/>
                    <a:lstStyle/>
                    <a:p>
                      <a:r>
                        <a:rPr lang="en-US" dirty="0"/>
                        <a:t>Oranges</a:t>
                      </a:r>
                    </a:p>
                  </a:txBody>
                  <a:tcPr/>
                </a:tc>
                <a:tc>
                  <a:txBody>
                    <a:bodyPr/>
                    <a:lstStyle/>
                    <a:p>
                      <a:r>
                        <a:rPr lang="en-US" dirty="0"/>
                        <a:t>Jan-Feb</a:t>
                      </a:r>
                    </a:p>
                  </a:txBody>
                  <a:tcPr/>
                </a:tc>
                <a:tc>
                  <a:txBody>
                    <a:bodyPr/>
                    <a:lstStyle/>
                    <a:p>
                      <a:r>
                        <a:rPr lang="en-US" dirty="0"/>
                        <a:t>Apr-May</a:t>
                      </a:r>
                    </a:p>
                  </a:txBody>
                  <a:tcPr/>
                </a:tc>
                <a:tc>
                  <a:txBody>
                    <a:bodyPr/>
                    <a:lstStyle/>
                    <a:p>
                      <a:endParaRPr lang="en-US"/>
                    </a:p>
                  </a:txBody>
                  <a:tcPr/>
                </a:tc>
                <a:tc>
                  <a:txBody>
                    <a:bodyPr/>
                    <a:lstStyle/>
                    <a:p>
                      <a:r>
                        <a:rPr lang="en-US" dirty="0"/>
                        <a:t>May-June</a:t>
                      </a:r>
                    </a:p>
                  </a:txBody>
                  <a:tcPr/>
                </a:tc>
                <a:tc>
                  <a:txBody>
                    <a:bodyPr/>
                    <a:lstStyle/>
                    <a:p>
                      <a:r>
                        <a:rPr lang="en-US" dirty="0"/>
                        <a:t>Jan-May</a:t>
                      </a:r>
                    </a:p>
                  </a:txBody>
                  <a:tcPr/>
                </a:tc>
                <a:extLst>
                  <a:ext uri="{0D108BD9-81ED-4DB2-BD59-A6C34878D82A}">
                    <a16:rowId xmlns:a16="http://schemas.microsoft.com/office/drawing/2014/main" val="1289177980"/>
                  </a:ext>
                </a:extLst>
              </a:tr>
            </a:tbl>
          </a:graphicData>
        </a:graphic>
      </p:graphicFrame>
    </p:spTree>
    <p:extLst>
      <p:ext uri="{BB962C8B-B14F-4D97-AF65-F5344CB8AC3E}">
        <p14:creationId xmlns:p14="http://schemas.microsoft.com/office/powerpoint/2010/main" val="1856647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FACB-3C2D-EEE9-9208-A0D0081888E8}"/>
              </a:ext>
            </a:extLst>
          </p:cNvPr>
          <p:cNvSpPr>
            <a:spLocks noGrp="1"/>
          </p:cNvSpPr>
          <p:nvPr>
            <p:ph type="title"/>
          </p:nvPr>
        </p:nvSpPr>
        <p:spPr/>
        <p:txBody>
          <a:bodyPr/>
          <a:lstStyle/>
          <a:p>
            <a:r>
              <a:rPr lang="en-US" dirty="0"/>
              <a:t>Top 3 PRIZED MARKETS IN EVERY COUNTY</a:t>
            </a:r>
          </a:p>
        </p:txBody>
      </p:sp>
      <p:sp>
        <p:nvSpPr>
          <p:cNvPr id="3" name="Content Placeholder 2">
            <a:extLst>
              <a:ext uri="{FF2B5EF4-FFF2-40B4-BE49-F238E27FC236}">
                <a16:creationId xmlns:a16="http://schemas.microsoft.com/office/drawing/2014/main" id="{52471331-F369-C490-29B4-10995CC11DA9}"/>
              </a:ext>
            </a:extLst>
          </p:cNvPr>
          <p:cNvSpPr>
            <a:spLocks noGrp="1"/>
          </p:cNvSpPr>
          <p:nvPr>
            <p:ph idx="1"/>
          </p:nvPr>
        </p:nvSpPr>
        <p:spPr/>
        <p:txBody>
          <a:bodyPr/>
          <a:lstStyle/>
          <a:p>
            <a:r>
              <a:rPr lang="en-US" dirty="0"/>
              <a:t>In this question I assumed we would be looking at the markets that have the highest retail prices over the course of 3 years. </a:t>
            </a:r>
          </a:p>
          <a:p>
            <a:r>
              <a:rPr lang="en-US" dirty="0"/>
              <a:t>- I isolated the retail prices of every market per county and summed all of the retail prices. In order to find the priciest markets per county over the course of 3 years.</a:t>
            </a:r>
          </a:p>
          <a:p>
            <a:r>
              <a:rPr lang="en-US" dirty="0"/>
              <a:t>- I believe this is the correct method to use instead of using the mean or average. I believe the summation of all individual commodity as compared to the average price of individual commodity will be better illustrate the markets with the highest prices over the course of 3 years.</a:t>
            </a:r>
          </a:p>
          <a:p>
            <a:endParaRPr lang="en-US" dirty="0"/>
          </a:p>
        </p:txBody>
      </p:sp>
    </p:spTree>
    <p:extLst>
      <p:ext uri="{BB962C8B-B14F-4D97-AF65-F5344CB8AC3E}">
        <p14:creationId xmlns:p14="http://schemas.microsoft.com/office/powerpoint/2010/main" val="4026237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69B8-B305-5DAE-5F7D-BA735DEF3796}"/>
              </a:ext>
            </a:extLst>
          </p:cNvPr>
          <p:cNvSpPr>
            <a:spLocks noGrp="1"/>
          </p:cNvSpPr>
          <p:nvPr>
            <p:ph type="title"/>
          </p:nvPr>
        </p:nvSpPr>
        <p:spPr/>
        <p:txBody>
          <a:bodyPr/>
          <a:lstStyle/>
          <a:p>
            <a:r>
              <a:rPr lang="en-US" dirty="0"/>
              <a:t>Kirinyaga COUNTY</a:t>
            </a:r>
          </a:p>
        </p:txBody>
      </p:sp>
      <p:sp>
        <p:nvSpPr>
          <p:cNvPr id="3" name="Content Placeholder 2">
            <a:extLst>
              <a:ext uri="{FF2B5EF4-FFF2-40B4-BE49-F238E27FC236}">
                <a16:creationId xmlns:a16="http://schemas.microsoft.com/office/drawing/2014/main" id="{5E8E8701-EEE3-9F91-ABD1-CA2B4D60E00F}"/>
              </a:ext>
            </a:extLst>
          </p:cNvPr>
          <p:cNvSpPr>
            <a:spLocks noGrp="1"/>
          </p:cNvSpPr>
          <p:nvPr>
            <p:ph idx="1"/>
          </p:nvPr>
        </p:nvSpPr>
        <p:spPr/>
        <p:txBody>
          <a:bodyPr/>
          <a:lstStyle/>
          <a:p>
            <a:pPr marL="0" indent="0">
              <a:buClr>
                <a:schemeClr val="tx1"/>
              </a:buClr>
              <a:buNone/>
            </a:pPr>
            <a:r>
              <a:rPr lang="fi-FI" dirty="0">
                <a:latin typeface="Consolas" panose="020B0609020204030204" pitchFamily="49" charset="0"/>
              </a:rPr>
              <a:t>1.</a:t>
            </a:r>
            <a:r>
              <a:rPr lang="fi-FI" b="0" i="0" dirty="0">
                <a:effectLst/>
                <a:latin typeface="Consolas" panose="020B0609020204030204" pitchFamily="49" charset="0"/>
              </a:rPr>
              <a:t>Ngurubani Market </a:t>
            </a:r>
          </a:p>
          <a:p>
            <a:pPr marL="0" indent="0">
              <a:buClr>
                <a:schemeClr val="tx1"/>
              </a:buClr>
              <a:buNone/>
            </a:pPr>
            <a:r>
              <a:rPr lang="fi-FI" b="0" i="0" dirty="0">
                <a:effectLst/>
                <a:latin typeface="Consolas" panose="020B0609020204030204" pitchFamily="49" charset="0"/>
              </a:rPr>
              <a:t>2.Kagio</a:t>
            </a:r>
          </a:p>
          <a:p>
            <a:pPr marL="0" indent="0">
              <a:buClr>
                <a:schemeClr val="tx1"/>
              </a:buClr>
              <a:buNone/>
            </a:pPr>
            <a:r>
              <a:rPr lang="fi-FI" dirty="0">
                <a:latin typeface="Consolas" panose="020B0609020204030204" pitchFamily="49" charset="0"/>
              </a:rPr>
              <a:t>3.</a:t>
            </a:r>
            <a:r>
              <a:rPr lang="fi-FI" b="0" i="0" dirty="0">
                <a:effectLst/>
                <a:latin typeface="Consolas" panose="020B0609020204030204" pitchFamily="49" charset="0"/>
              </a:rPr>
              <a:t>Kutus</a:t>
            </a:r>
            <a:endParaRPr lang="en-US" dirty="0"/>
          </a:p>
        </p:txBody>
      </p:sp>
    </p:spTree>
    <p:extLst>
      <p:ext uri="{BB962C8B-B14F-4D97-AF65-F5344CB8AC3E}">
        <p14:creationId xmlns:p14="http://schemas.microsoft.com/office/powerpoint/2010/main" val="3479206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C39B-BB86-9093-F791-6B40FFA09A03}"/>
              </a:ext>
            </a:extLst>
          </p:cNvPr>
          <p:cNvSpPr>
            <a:spLocks noGrp="1"/>
          </p:cNvSpPr>
          <p:nvPr>
            <p:ph type="title"/>
          </p:nvPr>
        </p:nvSpPr>
        <p:spPr/>
        <p:txBody>
          <a:bodyPr/>
          <a:lstStyle/>
          <a:p>
            <a:r>
              <a:rPr lang="en-US" dirty="0"/>
              <a:t>MERU COUNTY</a:t>
            </a:r>
          </a:p>
        </p:txBody>
      </p:sp>
      <p:sp>
        <p:nvSpPr>
          <p:cNvPr id="3" name="Content Placeholder 2">
            <a:extLst>
              <a:ext uri="{FF2B5EF4-FFF2-40B4-BE49-F238E27FC236}">
                <a16:creationId xmlns:a16="http://schemas.microsoft.com/office/drawing/2014/main" id="{79F47E61-4AC4-B6BA-0C7A-769E4AF94AA6}"/>
              </a:ext>
            </a:extLst>
          </p:cNvPr>
          <p:cNvSpPr>
            <a:spLocks noGrp="1"/>
          </p:cNvSpPr>
          <p:nvPr>
            <p:ph idx="1"/>
          </p:nvPr>
        </p:nvSpPr>
        <p:spPr/>
        <p:txBody>
          <a:bodyPr/>
          <a:lstStyle/>
          <a:p>
            <a:r>
              <a:rPr lang="en-US" dirty="0"/>
              <a:t>1. </a:t>
            </a:r>
            <a:r>
              <a:rPr lang="en-US" dirty="0" err="1"/>
              <a:t>Kangeta</a:t>
            </a:r>
            <a:r>
              <a:rPr lang="en-US" dirty="0"/>
              <a:t> </a:t>
            </a:r>
          </a:p>
          <a:p>
            <a:r>
              <a:rPr lang="en-US" dirty="0"/>
              <a:t>2. </a:t>
            </a:r>
            <a:r>
              <a:rPr lang="en-US" dirty="0" err="1"/>
              <a:t>Ngubu</a:t>
            </a:r>
            <a:endParaRPr lang="en-US" dirty="0"/>
          </a:p>
          <a:p>
            <a:r>
              <a:rPr lang="en-US" dirty="0"/>
              <a:t>3. </a:t>
            </a:r>
            <a:r>
              <a:rPr lang="en-US" dirty="0" err="1"/>
              <a:t>Gakorome</a:t>
            </a:r>
            <a:endParaRPr lang="en-US" dirty="0"/>
          </a:p>
        </p:txBody>
      </p:sp>
    </p:spTree>
    <p:extLst>
      <p:ext uri="{BB962C8B-B14F-4D97-AF65-F5344CB8AC3E}">
        <p14:creationId xmlns:p14="http://schemas.microsoft.com/office/powerpoint/2010/main" val="384853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4F4A-602D-8D0C-3172-5641B5C43A7B}"/>
              </a:ext>
            </a:extLst>
          </p:cNvPr>
          <p:cNvSpPr>
            <a:spLocks noGrp="1"/>
          </p:cNvSpPr>
          <p:nvPr>
            <p:ph type="title"/>
          </p:nvPr>
        </p:nvSpPr>
        <p:spPr/>
        <p:txBody>
          <a:bodyPr/>
          <a:lstStyle/>
          <a:p>
            <a:r>
              <a:rPr lang="en-US" dirty="0"/>
              <a:t>NAKURU COUNTY</a:t>
            </a:r>
          </a:p>
        </p:txBody>
      </p:sp>
      <p:sp>
        <p:nvSpPr>
          <p:cNvPr id="3" name="Content Placeholder 2">
            <a:extLst>
              <a:ext uri="{FF2B5EF4-FFF2-40B4-BE49-F238E27FC236}">
                <a16:creationId xmlns:a16="http://schemas.microsoft.com/office/drawing/2014/main" id="{29F64BBB-E529-F00F-8D1C-508450FE1722}"/>
              </a:ext>
            </a:extLst>
          </p:cNvPr>
          <p:cNvSpPr>
            <a:spLocks noGrp="1"/>
          </p:cNvSpPr>
          <p:nvPr>
            <p:ph idx="1"/>
          </p:nvPr>
        </p:nvSpPr>
        <p:spPr/>
        <p:txBody>
          <a:bodyPr/>
          <a:lstStyle/>
          <a:p>
            <a:r>
              <a:rPr lang="en-US" dirty="0"/>
              <a:t>1.Nakuru </a:t>
            </a:r>
            <a:r>
              <a:rPr lang="en-US" dirty="0" err="1"/>
              <a:t>Wakulima</a:t>
            </a:r>
            <a:endParaRPr lang="en-US" dirty="0"/>
          </a:p>
          <a:p>
            <a:r>
              <a:rPr lang="en-US" dirty="0"/>
              <a:t>2. Molo</a:t>
            </a:r>
          </a:p>
          <a:p>
            <a:r>
              <a:rPr lang="en-US" dirty="0"/>
              <a:t>3. Nakuru Top Market</a:t>
            </a:r>
          </a:p>
        </p:txBody>
      </p:sp>
    </p:spTree>
    <p:extLst>
      <p:ext uri="{BB962C8B-B14F-4D97-AF65-F5344CB8AC3E}">
        <p14:creationId xmlns:p14="http://schemas.microsoft.com/office/powerpoint/2010/main" val="341493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9A647-D13D-89C8-69FA-6CC7105F086A}"/>
              </a:ext>
            </a:extLst>
          </p:cNvPr>
          <p:cNvSpPr>
            <a:spLocks noGrp="1"/>
          </p:cNvSpPr>
          <p:nvPr>
            <p:ph type="title"/>
          </p:nvPr>
        </p:nvSpPr>
        <p:spPr/>
        <p:txBody>
          <a:bodyPr/>
          <a:lstStyle/>
          <a:p>
            <a:r>
              <a:rPr lang="en-US" dirty="0" err="1"/>
              <a:t>Nyandarua</a:t>
            </a:r>
            <a:r>
              <a:rPr lang="en-US" dirty="0"/>
              <a:t> COUNTY</a:t>
            </a:r>
          </a:p>
        </p:txBody>
      </p:sp>
      <p:sp>
        <p:nvSpPr>
          <p:cNvPr id="3" name="Content Placeholder 2">
            <a:extLst>
              <a:ext uri="{FF2B5EF4-FFF2-40B4-BE49-F238E27FC236}">
                <a16:creationId xmlns:a16="http://schemas.microsoft.com/office/drawing/2014/main" id="{F8B912B2-D75C-B78A-ED79-D8BD7C9E09A4}"/>
              </a:ext>
            </a:extLst>
          </p:cNvPr>
          <p:cNvSpPr>
            <a:spLocks noGrp="1"/>
          </p:cNvSpPr>
          <p:nvPr>
            <p:ph idx="1"/>
          </p:nvPr>
        </p:nvSpPr>
        <p:spPr/>
        <p:txBody>
          <a:bodyPr/>
          <a:lstStyle/>
          <a:p>
            <a:pPr marL="0" indent="0">
              <a:buNone/>
            </a:pPr>
            <a:r>
              <a:rPr lang="en-US" dirty="0"/>
              <a:t>1. Soko </a:t>
            </a:r>
            <a:r>
              <a:rPr lang="en-US" dirty="0" err="1"/>
              <a:t>Mpya</a:t>
            </a:r>
            <a:endParaRPr lang="en-US" dirty="0"/>
          </a:p>
          <a:p>
            <a:pPr marL="0" indent="0">
              <a:buNone/>
            </a:pPr>
            <a:r>
              <a:rPr lang="en-US" dirty="0"/>
              <a:t>2. Ol-Kalou</a:t>
            </a:r>
          </a:p>
          <a:p>
            <a:pPr marL="0" indent="0">
              <a:buNone/>
            </a:pPr>
            <a:r>
              <a:rPr lang="en-US" dirty="0"/>
              <a:t>3. </a:t>
            </a:r>
            <a:r>
              <a:rPr lang="en-US" dirty="0" err="1"/>
              <a:t>Kasuku</a:t>
            </a:r>
            <a:endParaRPr lang="en-US" dirty="0"/>
          </a:p>
        </p:txBody>
      </p:sp>
    </p:spTree>
    <p:extLst>
      <p:ext uri="{BB962C8B-B14F-4D97-AF65-F5344CB8AC3E}">
        <p14:creationId xmlns:p14="http://schemas.microsoft.com/office/powerpoint/2010/main" val="633513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6ADA5-FA5F-D301-7B42-7149C7993D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3A83C9-9663-6BD7-476B-65E2958FFE4A}"/>
              </a:ext>
            </a:extLst>
          </p:cNvPr>
          <p:cNvSpPr>
            <a:spLocks noGrp="1"/>
          </p:cNvSpPr>
          <p:nvPr>
            <p:ph type="title"/>
          </p:nvPr>
        </p:nvSpPr>
        <p:spPr/>
        <p:txBody>
          <a:bodyPr/>
          <a:lstStyle/>
          <a:p>
            <a:r>
              <a:rPr lang="en-US" dirty="0"/>
              <a:t>NAIROBI COUNTY</a:t>
            </a:r>
          </a:p>
        </p:txBody>
      </p:sp>
      <p:sp>
        <p:nvSpPr>
          <p:cNvPr id="3" name="Content Placeholder 2">
            <a:extLst>
              <a:ext uri="{FF2B5EF4-FFF2-40B4-BE49-F238E27FC236}">
                <a16:creationId xmlns:a16="http://schemas.microsoft.com/office/drawing/2014/main" id="{0BDCF38F-B885-5A75-19FE-5FD6F8346E23}"/>
              </a:ext>
            </a:extLst>
          </p:cNvPr>
          <p:cNvSpPr>
            <a:spLocks noGrp="1"/>
          </p:cNvSpPr>
          <p:nvPr>
            <p:ph idx="1"/>
          </p:nvPr>
        </p:nvSpPr>
        <p:spPr/>
        <p:txBody>
          <a:bodyPr/>
          <a:lstStyle/>
          <a:p>
            <a:r>
              <a:rPr lang="en-US" dirty="0"/>
              <a:t>1.Nairobi </a:t>
            </a:r>
            <a:r>
              <a:rPr lang="en-US" dirty="0" err="1"/>
              <a:t>Wakulima</a:t>
            </a:r>
            <a:endParaRPr lang="en-US" dirty="0"/>
          </a:p>
          <a:p>
            <a:r>
              <a:rPr lang="en-US" dirty="0"/>
              <a:t>2.Gikomba Market</a:t>
            </a:r>
          </a:p>
          <a:p>
            <a:r>
              <a:rPr lang="en-US" dirty="0"/>
              <a:t>3.Kangemi Market</a:t>
            </a:r>
          </a:p>
        </p:txBody>
      </p:sp>
    </p:spTree>
    <p:extLst>
      <p:ext uri="{BB962C8B-B14F-4D97-AF65-F5344CB8AC3E}">
        <p14:creationId xmlns:p14="http://schemas.microsoft.com/office/powerpoint/2010/main" val="347660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64216-3F19-9DD3-3115-691343C50528}"/>
              </a:ext>
            </a:extLst>
          </p:cNvPr>
          <p:cNvSpPr>
            <a:spLocks noGrp="1"/>
          </p:cNvSpPr>
          <p:nvPr>
            <p:ph type="title"/>
          </p:nvPr>
        </p:nvSpPr>
        <p:spPr/>
        <p:txBody>
          <a:bodyPr/>
          <a:lstStyle/>
          <a:p>
            <a:r>
              <a:rPr lang="en-US" u="sng" dirty="0"/>
              <a:t>Table of Contents</a:t>
            </a:r>
          </a:p>
        </p:txBody>
      </p:sp>
      <p:sp>
        <p:nvSpPr>
          <p:cNvPr id="3" name="Content Placeholder 2">
            <a:extLst>
              <a:ext uri="{FF2B5EF4-FFF2-40B4-BE49-F238E27FC236}">
                <a16:creationId xmlns:a16="http://schemas.microsoft.com/office/drawing/2014/main" id="{33FE5ACF-0B65-CFE5-C6F3-F0961A4E2B1C}"/>
              </a:ext>
            </a:extLst>
          </p:cNvPr>
          <p:cNvSpPr>
            <a:spLocks noGrp="1"/>
          </p:cNvSpPr>
          <p:nvPr>
            <p:ph idx="1"/>
          </p:nvPr>
        </p:nvSpPr>
        <p:spPr/>
        <p:txBody>
          <a:bodyPr/>
          <a:lstStyle/>
          <a:p>
            <a:pPr marL="0" indent="0">
              <a:buNone/>
            </a:pPr>
            <a:r>
              <a:rPr lang="en-US" dirty="0"/>
              <a:t>Kenyan Consumer Analysis</a:t>
            </a:r>
          </a:p>
          <a:p>
            <a:pPr>
              <a:buClr>
                <a:srgbClr val="080808"/>
              </a:buClr>
              <a:buSzPct val="100000"/>
            </a:pPr>
            <a:r>
              <a:rPr lang="en-US" dirty="0"/>
              <a:t>Objective(What are we talking about?)</a:t>
            </a:r>
          </a:p>
          <a:p>
            <a:pPr>
              <a:buClr>
                <a:srgbClr val="080808"/>
              </a:buClr>
              <a:buSzPct val="100000"/>
            </a:pPr>
            <a:r>
              <a:rPr lang="en-US" dirty="0"/>
              <a:t>Data Story</a:t>
            </a:r>
          </a:p>
          <a:p>
            <a:pPr>
              <a:buClr>
                <a:srgbClr val="080808"/>
              </a:buClr>
              <a:buSzPct val="100000"/>
            </a:pPr>
            <a:r>
              <a:rPr lang="en-US" dirty="0"/>
              <a:t>Conclusion</a:t>
            </a:r>
          </a:p>
          <a:p>
            <a:pPr>
              <a:buClr>
                <a:srgbClr val="080808"/>
              </a:buClr>
              <a:buSzPct val="100000"/>
            </a:pPr>
            <a:r>
              <a:rPr lang="en-US" dirty="0"/>
              <a:t>Appendix</a:t>
            </a:r>
          </a:p>
          <a:p>
            <a:pPr>
              <a:buClr>
                <a:srgbClr val="080808"/>
              </a:buClr>
              <a:buSzPct val="100000"/>
            </a:pPr>
            <a:endParaRPr lang="en-US" dirty="0"/>
          </a:p>
        </p:txBody>
      </p:sp>
    </p:spTree>
    <p:extLst>
      <p:ext uri="{BB962C8B-B14F-4D97-AF65-F5344CB8AC3E}">
        <p14:creationId xmlns:p14="http://schemas.microsoft.com/office/powerpoint/2010/main" val="382214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6E9D-C408-7930-149C-88CD8CE1E038}"/>
              </a:ext>
            </a:extLst>
          </p:cNvPr>
          <p:cNvSpPr>
            <a:spLocks noGrp="1"/>
          </p:cNvSpPr>
          <p:nvPr>
            <p:ph type="title"/>
          </p:nvPr>
        </p:nvSpPr>
        <p:spPr/>
        <p:txBody>
          <a:bodyPr/>
          <a:lstStyle/>
          <a:p>
            <a:r>
              <a:rPr lang="en-US" dirty="0"/>
              <a:t>Reasons BEHING PRICE CHANGES</a:t>
            </a:r>
          </a:p>
        </p:txBody>
      </p:sp>
      <p:sp>
        <p:nvSpPr>
          <p:cNvPr id="3" name="Content Placeholder 2">
            <a:extLst>
              <a:ext uri="{FF2B5EF4-FFF2-40B4-BE49-F238E27FC236}">
                <a16:creationId xmlns:a16="http://schemas.microsoft.com/office/drawing/2014/main" id="{487CDDC1-A5D0-98BA-12DC-8BFE7021CBE8}"/>
              </a:ext>
            </a:extLst>
          </p:cNvPr>
          <p:cNvSpPr>
            <a:spLocks noGrp="1"/>
          </p:cNvSpPr>
          <p:nvPr>
            <p:ph idx="1"/>
          </p:nvPr>
        </p:nvSpPr>
        <p:spPr/>
        <p:txBody>
          <a:bodyPr/>
          <a:lstStyle/>
          <a:p>
            <a:r>
              <a:rPr lang="en-US" dirty="0"/>
              <a:t>Prices change due to varying factors. However, over the last 3 yrs the following had a significant effect on prices:</a:t>
            </a:r>
          </a:p>
          <a:p>
            <a:pPr>
              <a:buClr>
                <a:schemeClr val="tx1"/>
              </a:buClr>
              <a:buFont typeface="Arial" panose="020B0604020202020204" pitchFamily="34" charset="0"/>
              <a:buChar char="•"/>
            </a:pPr>
            <a:r>
              <a:rPr lang="en-US" dirty="0"/>
              <a:t> Geo political tension – Ukrainian war this led to significant increases on grains such as maize</a:t>
            </a:r>
          </a:p>
          <a:p>
            <a:pPr>
              <a:buClr>
                <a:schemeClr val="tx1"/>
              </a:buClr>
              <a:buFont typeface="Arial" panose="020B0604020202020204" pitchFamily="34" charset="0"/>
              <a:buChar char="•"/>
            </a:pPr>
            <a:r>
              <a:rPr lang="en-US" dirty="0"/>
              <a:t> Inflation – the depreciating value of the shilling reduced purchasing power of imports</a:t>
            </a:r>
          </a:p>
          <a:p>
            <a:pPr>
              <a:buClr>
                <a:schemeClr val="tx1"/>
              </a:buClr>
              <a:buFont typeface="Arial" panose="020B0604020202020204" pitchFamily="34" charset="0"/>
              <a:buChar char="•"/>
            </a:pPr>
            <a:r>
              <a:rPr lang="en-US" dirty="0"/>
              <a:t> Climate change – there was a significant drought in eastern Africa that delayed rains thus causing significant damage on the supply chain of crops</a:t>
            </a:r>
          </a:p>
        </p:txBody>
      </p:sp>
    </p:spTree>
    <p:extLst>
      <p:ext uri="{BB962C8B-B14F-4D97-AF65-F5344CB8AC3E}">
        <p14:creationId xmlns:p14="http://schemas.microsoft.com/office/powerpoint/2010/main" val="2061580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F14A9-98BD-BFCD-E48E-ECD98763B6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418F5C-1537-2F61-45AC-BFE80E2BE0F7}"/>
              </a:ext>
            </a:extLst>
          </p:cNvPr>
          <p:cNvSpPr>
            <a:spLocks noGrp="1"/>
          </p:cNvSpPr>
          <p:nvPr>
            <p:ph type="title"/>
          </p:nvPr>
        </p:nvSpPr>
        <p:spPr/>
        <p:txBody>
          <a:bodyPr/>
          <a:lstStyle/>
          <a:p>
            <a:r>
              <a:rPr lang="en-US" u="sng" dirty="0" err="1"/>
              <a:t>ReCOMMENDATIONS</a:t>
            </a:r>
            <a:endParaRPr lang="en-US" u="sng" dirty="0"/>
          </a:p>
        </p:txBody>
      </p:sp>
      <p:sp>
        <p:nvSpPr>
          <p:cNvPr id="3" name="Content Placeholder 2">
            <a:extLst>
              <a:ext uri="{FF2B5EF4-FFF2-40B4-BE49-F238E27FC236}">
                <a16:creationId xmlns:a16="http://schemas.microsoft.com/office/drawing/2014/main" id="{5C7BFFAF-0D5D-E912-8952-F047D0EA4C0D}"/>
              </a:ext>
            </a:extLst>
          </p:cNvPr>
          <p:cNvSpPr>
            <a:spLocks noGrp="1"/>
          </p:cNvSpPr>
          <p:nvPr>
            <p:ph idx="1"/>
          </p:nvPr>
        </p:nvSpPr>
        <p:spPr/>
        <p:txBody>
          <a:bodyPr/>
          <a:lstStyle/>
          <a:p>
            <a:pPr marL="0" indent="0">
              <a:buNone/>
            </a:pPr>
            <a:r>
              <a:rPr lang="en-US" dirty="0"/>
              <a:t>- I believe the findings of these results maybe skewed in part due to extraordinary circumstances that affected the prices during these 3 years. In part due to covid 19 pandemic that affected supply chains for 2 and half years.</a:t>
            </a:r>
          </a:p>
          <a:p>
            <a:pPr marL="0" indent="0">
              <a:buNone/>
            </a:pPr>
            <a:r>
              <a:rPr lang="en-US" dirty="0"/>
              <a:t>- I believe these findings can’t be accurately be used to predict buyer and seller preferences and a broad 5-year analysis should be used in order to predict the best and worst time for a trader to sell their crops.</a:t>
            </a:r>
          </a:p>
        </p:txBody>
      </p:sp>
    </p:spTree>
    <p:extLst>
      <p:ext uri="{BB962C8B-B14F-4D97-AF65-F5344CB8AC3E}">
        <p14:creationId xmlns:p14="http://schemas.microsoft.com/office/powerpoint/2010/main" val="963647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9136-622B-7FE4-9A50-E1228CEB951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F634109-26CD-8EA6-23E4-8653D31095D8}"/>
              </a:ext>
            </a:extLst>
          </p:cNvPr>
          <p:cNvSpPr>
            <a:spLocks noGrp="1"/>
          </p:cNvSpPr>
          <p:nvPr>
            <p:ph idx="1"/>
          </p:nvPr>
        </p:nvSpPr>
        <p:spPr/>
        <p:txBody>
          <a:bodyPr/>
          <a:lstStyle/>
          <a:p>
            <a:r>
              <a:rPr lang="en-US" dirty="0"/>
              <a:t>The seasonality/trend of prices of crops in Kenya mainly depends on rainfall and stability of the shilling versus the dollar.</a:t>
            </a:r>
          </a:p>
          <a:p>
            <a:r>
              <a:rPr lang="en-US" dirty="0"/>
              <a:t>I noted that the retail prices of commodities tend to decrease coincides with rainfall seasons when the supply of commodities is high and shifts when the weather patterns decrease. This also affects all the factors such as supply volume and also wholesale </a:t>
            </a:r>
            <a:r>
              <a:rPr lang="en-US"/>
              <a:t>prices.</a:t>
            </a:r>
          </a:p>
          <a:p>
            <a:endParaRPr lang="en-US" dirty="0"/>
          </a:p>
        </p:txBody>
      </p:sp>
    </p:spTree>
    <p:extLst>
      <p:ext uri="{BB962C8B-B14F-4D97-AF65-F5344CB8AC3E}">
        <p14:creationId xmlns:p14="http://schemas.microsoft.com/office/powerpoint/2010/main" val="54139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35D72-6A1D-94F6-FDA6-02337FE98B29}"/>
              </a:ext>
            </a:extLst>
          </p:cNvPr>
          <p:cNvSpPr>
            <a:spLocks noGrp="1"/>
          </p:cNvSpPr>
          <p:nvPr>
            <p:ph type="title"/>
          </p:nvPr>
        </p:nvSpPr>
        <p:spPr>
          <a:xfrm>
            <a:off x="1024128" y="585216"/>
            <a:ext cx="9720072" cy="898810"/>
          </a:xfrm>
        </p:spPr>
        <p:txBody>
          <a:bodyPr/>
          <a:lstStyle/>
          <a:p>
            <a:r>
              <a:rPr lang="en-US" dirty="0"/>
              <a:t>Objective</a:t>
            </a:r>
          </a:p>
        </p:txBody>
      </p:sp>
      <p:sp>
        <p:nvSpPr>
          <p:cNvPr id="3" name="Content Placeholder 2">
            <a:extLst>
              <a:ext uri="{FF2B5EF4-FFF2-40B4-BE49-F238E27FC236}">
                <a16:creationId xmlns:a16="http://schemas.microsoft.com/office/drawing/2014/main" id="{C9257907-4DFB-CC31-FD88-5370F00530E5}"/>
              </a:ext>
            </a:extLst>
          </p:cNvPr>
          <p:cNvSpPr>
            <a:spLocks noGrp="1"/>
          </p:cNvSpPr>
          <p:nvPr>
            <p:ph idx="1"/>
          </p:nvPr>
        </p:nvSpPr>
        <p:spPr>
          <a:xfrm>
            <a:off x="1024128" y="1723869"/>
            <a:ext cx="9720073" cy="4781861"/>
          </a:xfrm>
        </p:spPr>
        <p:txBody>
          <a:bodyPr>
            <a:normAutofit/>
          </a:bodyPr>
          <a:lstStyle/>
          <a:p>
            <a:r>
              <a:rPr lang="en-US" dirty="0"/>
              <a:t>Analyze market price data from </a:t>
            </a:r>
            <a:r>
              <a:rPr lang="en-US" dirty="0">
                <a:hlinkClick r:id="rId2"/>
              </a:rPr>
              <a:t>KAMIS</a:t>
            </a:r>
            <a:r>
              <a:rPr lang="en-US" dirty="0"/>
              <a:t> on the following products:</a:t>
            </a:r>
          </a:p>
          <a:p>
            <a:r>
              <a:rPr lang="en-US" sz="1600" dirty="0"/>
              <a:t>- Dry Maize</a:t>
            </a:r>
          </a:p>
          <a:p>
            <a:r>
              <a:rPr lang="en-US" sz="1600" dirty="0"/>
              <a:t>- </a:t>
            </a:r>
            <a:r>
              <a:rPr lang="pt-BR" sz="1600" dirty="0"/>
              <a:t>W h i t e I r i s h P o t a t o e s</a:t>
            </a:r>
          </a:p>
          <a:p>
            <a:r>
              <a:rPr lang="pt-BR" sz="1600" dirty="0"/>
              <a:t>- D r y O n i o n s </a:t>
            </a:r>
          </a:p>
          <a:p>
            <a:r>
              <a:rPr lang="pt-BR" sz="1600" dirty="0"/>
              <a:t>- W a t e r m e l o n s </a:t>
            </a:r>
          </a:p>
          <a:p>
            <a:r>
              <a:rPr lang="pt-BR" sz="1600" dirty="0"/>
              <a:t>- R i p e a n d U n r i p e ( C o o k i n g ) B a n a n a s </a:t>
            </a:r>
          </a:p>
          <a:p>
            <a:r>
              <a:rPr lang="pt-BR" sz="1600" dirty="0"/>
              <a:t>- O r a n g e s </a:t>
            </a:r>
          </a:p>
          <a:p>
            <a:r>
              <a:rPr lang="pt-BR" sz="1600" dirty="0"/>
              <a:t>- M a n g o e s</a:t>
            </a:r>
          </a:p>
          <a:p>
            <a:r>
              <a:rPr lang="pt-BR" sz="1600" dirty="0"/>
              <a:t>- K a l e s </a:t>
            </a:r>
          </a:p>
          <a:p>
            <a:r>
              <a:rPr lang="pt-BR" sz="1600" dirty="0"/>
              <a:t>- R e g u l a r S p i n a c h </a:t>
            </a:r>
            <a:r>
              <a:rPr lang="pt-BR" sz="1700" dirty="0"/>
              <a:t>. </a:t>
            </a:r>
          </a:p>
          <a:p>
            <a:r>
              <a:rPr lang="en-US" dirty="0"/>
              <a:t>Filter for Nairobi, Kirinyaga, </a:t>
            </a:r>
            <a:r>
              <a:rPr lang="en-US" dirty="0" err="1"/>
              <a:t>Nyandarua</a:t>
            </a:r>
            <a:r>
              <a:rPr lang="en-US" dirty="0"/>
              <a:t>,  Meru, Nakuru</a:t>
            </a:r>
          </a:p>
        </p:txBody>
      </p:sp>
    </p:spTree>
    <p:extLst>
      <p:ext uri="{BB962C8B-B14F-4D97-AF65-F5344CB8AC3E}">
        <p14:creationId xmlns:p14="http://schemas.microsoft.com/office/powerpoint/2010/main" val="3630267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F5C4-152F-2C95-1007-42C9B273A3D7}"/>
              </a:ext>
            </a:extLst>
          </p:cNvPr>
          <p:cNvSpPr>
            <a:spLocks noGrp="1"/>
          </p:cNvSpPr>
          <p:nvPr>
            <p:ph type="title"/>
          </p:nvPr>
        </p:nvSpPr>
        <p:spPr/>
        <p:txBody>
          <a:bodyPr/>
          <a:lstStyle/>
          <a:p>
            <a:r>
              <a:rPr lang="en-US" dirty="0"/>
              <a:t>Key Questions to answer</a:t>
            </a:r>
          </a:p>
        </p:txBody>
      </p:sp>
      <p:sp>
        <p:nvSpPr>
          <p:cNvPr id="3" name="Content Placeholder 2">
            <a:extLst>
              <a:ext uri="{FF2B5EF4-FFF2-40B4-BE49-F238E27FC236}">
                <a16:creationId xmlns:a16="http://schemas.microsoft.com/office/drawing/2014/main" id="{FFB2A503-06E5-5040-F652-DEB98A4DDE51}"/>
              </a:ext>
            </a:extLst>
          </p:cNvPr>
          <p:cNvSpPr>
            <a:spLocks noGrp="1"/>
          </p:cNvSpPr>
          <p:nvPr>
            <p:ph idx="1"/>
          </p:nvPr>
        </p:nvSpPr>
        <p:spPr/>
        <p:txBody>
          <a:bodyPr/>
          <a:lstStyle/>
          <a:p>
            <a:r>
              <a:rPr lang="en-US" dirty="0"/>
              <a:t>- What are the seasonal(quarterly) and monthly trends?</a:t>
            </a:r>
          </a:p>
          <a:p>
            <a:r>
              <a:rPr lang="en-US" dirty="0"/>
              <a:t>- What are the best and worst times to sell these commodities in each county?</a:t>
            </a:r>
          </a:p>
          <a:p>
            <a:r>
              <a:rPr lang="en-US" dirty="0"/>
              <a:t>- Which are the top 3 prized markets in each county?</a:t>
            </a:r>
          </a:p>
        </p:txBody>
      </p:sp>
    </p:spTree>
    <p:extLst>
      <p:ext uri="{BB962C8B-B14F-4D97-AF65-F5344CB8AC3E}">
        <p14:creationId xmlns:p14="http://schemas.microsoft.com/office/powerpoint/2010/main" val="4225368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A6FD-4CF7-BBC7-85AD-35A639644D4E}"/>
              </a:ext>
            </a:extLst>
          </p:cNvPr>
          <p:cNvSpPr>
            <a:spLocks noGrp="1"/>
          </p:cNvSpPr>
          <p:nvPr>
            <p:ph type="title"/>
          </p:nvPr>
        </p:nvSpPr>
        <p:spPr/>
        <p:txBody>
          <a:bodyPr/>
          <a:lstStyle/>
          <a:p>
            <a:r>
              <a:rPr lang="en-US" dirty="0"/>
              <a:t>STEPS I USED IN TIME SERIES ANALYSIS</a:t>
            </a:r>
          </a:p>
        </p:txBody>
      </p:sp>
      <p:sp>
        <p:nvSpPr>
          <p:cNvPr id="3" name="Content Placeholder 2">
            <a:extLst>
              <a:ext uri="{FF2B5EF4-FFF2-40B4-BE49-F238E27FC236}">
                <a16:creationId xmlns:a16="http://schemas.microsoft.com/office/drawing/2014/main" id="{636ED599-870B-EF5E-A883-E79235D3C844}"/>
              </a:ext>
            </a:extLst>
          </p:cNvPr>
          <p:cNvSpPr>
            <a:spLocks noGrp="1"/>
          </p:cNvSpPr>
          <p:nvPr>
            <p:ph idx="1"/>
          </p:nvPr>
        </p:nvSpPr>
        <p:spPr/>
        <p:txBody>
          <a:bodyPr>
            <a:normAutofit/>
          </a:bodyPr>
          <a:lstStyle/>
          <a:p>
            <a:r>
              <a:rPr lang="en-US" dirty="0"/>
              <a:t>In order to analyze the seasonal or monthly trends of commodities. I used time series analysis. I picked retail price as a factor to analyze over the course of 3 years.</a:t>
            </a:r>
          </a:p>
          <a:p>
            <a:r>
              <a:rPr lang="en-US" dirty="0"/>
              <a:t>- I analyze the outliers by plotting the retail prices in a box plot</a:t>
            </a:r>
          </a:p>
          <a:p>
            <a:r>
              <a:rPr lang="en-US" dirty="0"/>
              <a:t>- I detected and removed the retail prices</a:t>
            </a:r>
          </a:p>
          <a:p>
            <a:r>
              <a:rPr lang="en-US" dirty="0"/>
              <a:t>- I then grouped the data and plotted the retail prices over each product in every county over the course of 3 years</a:t>
            </a:r>
          </a:p>
        </p:txBody>
      </p:sp>
    </p:spTree>
    <p:extLst>
      <p:ext uri="{BB962C8B-B14F-4D97-AF65-F5344CB8AC3E}">
        <p14:creationId xmlns:p14="http://schemas.microsoft.com/office/powerpoint/2010/main" val="1517935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B1CC0-2AD7-87A3-BA0F-1B4CE34C93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652311-508B-60F8-8DA7-FA0A8E269C5F}"/>
              </a:ext>
            </a:extLst>
          </p:cNvPr>
          <p:cNvSpPr>
            <a:spLocks noGrp="1"/>
          </p:cNvSpPr>
          <p:nvPr>
            <p:ph type="title"/>
          </p:nvPr>
        </p:nvSpPr>
        <p:spPr/>
        <p:txBody>
          <a:bodyPr/>
          <a:lstStyle/>
          <a:p>
            <a:r>
              <a:rPr lang="en-US" dirty="0"/>
              <a:t>Why RETAIL PRICE?</a:t>
            </a:r>
          </a:p>
        </p:txBody>
      </p:sp>
      <p:sp>
        <p:nvSpPr>
          <p:cNvPr id="3" name="Content Placeholder 2">
            <a:extLst>
              <a:ext uri="{FF2B5EF4-FFF2-40B4-BE49-F238E27FC236}">
                <a16:creationId xmlns:a16="http://schemas.microsoft.com/office/drawing/2014/main" id="{B5DFD73C-4F68-78F9-39F3-07E80CBF3AC0}"/>
              </a:ext>
            </a:extLst>
          </p:cNvPr>
          <p:cNvSpPr>
            <a:spLocks noGrp="1"/>
          </p:cNvSpPr>
          <p:nvPr>
            <p:ph idx="1"/>
          </p:nvPr>
        </p:nvSpPr>
        <p:spPr/>
        <p:txBody>
          <a:bodyPr>
            <a:normAutofit/>
          </a:bodyPr>
          <a:lstStyle/>
          <a:p>
            <a:pPr>
              <a:buFontTx/>
              <a:buChar char="-"/>
            </a:pPr>
            <a:r>
              <a:rPr lang="en-US" dirty="0"/>
              <a:t>All the factors that in the dataset are affected by supply and demand forces in the market apart from date.</a:t>
            </a:r>
          </a:p>
          <a:p>
            <a:pPr>
              <a:buFontTx/>
              <a:buChar char="-"/>
            </a:pPr>
            <a:r>
              <a:rPr lang="en-US" dirty="0"/>
              <a:t>All factors such as supply volume, retail prices, whole sale prices will likely adjust when supply or demand increases depending on the season.</a:t>
            </a:r>
          </a:p>
          <a:p>
            <a:pPr marL="0" indent="0">
              <a:buNone/>
            </a:pPr>
            <a:r>
              <a:rPr lang="en-US" dirty="0"/>
              <a:t>- There is a strong co-relation between supply volume, retail prices, wholesale prices to the seasonality thus any factor can be used to calculate seasonality in the market</a:t>
            </a:r>
          </a:p>
          <a:p>
            <a:pPr marL="0" indent="0">
              <a:buNone/>
            </a:pPr>
            <a:r>
              <a:rPr lang="en-US" dirty="0"/>
              <a:t>- Thus it would depend on the data analyst to choose a particular factor to use to analyze</a:t>
            </a:r>
          </a:p>
          <a:p>
            <a:endParaRPr lang="en-US" dirty="0"/>
          </a:p>
        </p:txBody>
      </p:sp>
    </p:spTree>
    <p:extLst>
      <p:ext uri="{BB962C8B-B14F-4D97-AF65-F5344CB8AC3E}">
        <p14:creationId xmlns:p14="http://schemas.microsoft.com/office/powerpoint/2010/main" val="1715277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00A00A-1DB1-1A81-37B6-95597989591B}"/>
              </a:ext>
            </a:extLst>
          </p:cNvPr>
          <p:cNvPicPr>
            <a:picLocks noChangeAspect="1"/>
          </p:cNvPicPr>
          <p:nvPr/>
        </p:nvPicPr>
        <p:blipFill>
          <a:blip r:embed="rId3"/>
          <a:stretch>
            <a:fillRect/>
          </a:stretch>
        </p:blipFill>
        <p:spPr>
          <a:xfrm>
            <a:off x="1385887" y="619125"/>
            <a:ext cx="9420225" cy="5619750"/>
          </a:xfrm>
          <a:prstGeom prst="rect">
            <a:avLst/>
          </a:prstGeom>
        </p:spPr>
      </p:pic>
    </p:spTree>
    <p:extLst>
      <p:ext uri="{BB962C8B-B14F-4D97-AF65-F5344CB8AC3E}">
        <p14:creationId xmlns:p14="http://schemas.microsoft.com/office/powerpoint/2010/main" val="767972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0A07E-5F57-06CF-AD20-3CB2625664F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B8117EE-DDF1-ED81-8212-4612B7C972F8}"/>
              </a:ext>
            </a:extLst>
          </p:cNvPr>
          <p:cNvPicPr>
            <a:picLocks noChangeAspect="1"/>
          </p:cNvPicPr>
          <p:nvPr/>
        </p:nvPicPr>
        <p:blipFill>
          <a:blip r:embed="rId3"/>
          <a:stretch>
            <a:fillRect/>
          </a:stretch>
        </p:blipFill>
        <p:spPr>
          <a:xfrm>
            <a:off x="1385887" y="619125"/>
            <a:ext cx="9420225" cy="5619750"/>
          </a:xfrm>
          <a:prstGeom prst="rect">
            <a:avLst/>
          </a:prstGeom>
        </p:spPr>
      </p:pic>
    </p:spTree>
    <p:extLst>
      <p:ext uri="{BB962C8B-B14F-4D97-AF65-F5344CB8AC3E}">
        <p14:creationId xmlns:p14="http://schemas.microsoft.com/office/powerpoint/2010/main" val="3581787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954E4A-621C-CB9F-BFE9-3371CE8855D3}"/>
              </a:ext>
            </a:extLst>
          </p:cNvPr>
          <p:cNvPicPr>
            <a:picLocks noChangeAspect="1"/>
          </p:cNvPicPr>
          <p:nvPr/>
        </p:nvPicPr>
        <p:blipFill>
          <a:blip r:embed="rId3"/>
          <a:stretch>
            <a:fillRect/>
          </a:stretch>
        </p:blipFill>
        <p:spPr>
          <a:xfrm>
            <a:off x="1385887" y="619125"/>
            <a:ext cx="9420225" cy="5619750"/>
          </a:xfrm>
          <a:prstGeom prst="rect">
            <a:avLst/>
          </a:prstGeom>
        </p:spPr>
      </p:pic>
    </p:spTree>
    <p:extLst>
      <p:ext uri="{BB962C8B-B14F-4D97-AF65-F5344CB8AC3E}">
        <p14:creationId xmlns:p14="http://schemas.microsoft.com/office/powerpoint/2010/main" val="1931771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415</TotalTime>
  <Words>1149</Words>
  <Application>Microsoft Office PowerPoint</Application>
  <PresentationFormat>Widescreen</PresentationFormat>
  <Paragraphs>217</Paragraphs>
  <Slides>22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Consolas</vt:lpstr>
      <vt:lpstr>Tw Cen MT</vt:lpstr>
      <vt:lpstr>Tw Cen MT Condensed</vt:lpstr>
      <vt:lpstr>Wingdings 3</vt:lpstr>
      <vt:lpstr>Integral</vt:lpstr>
      <vt:lpstr>Kenyan Consumer Analysis</vt:lpstr>
      <vt:lpstr>Table of Contents</vt:lpstr>
      <vt:lpstr>Objective</vt:lpstr>
      <vt:lpstr>Key Questions to answer</vt:lpstr>
      <vt:lpstr>STEPS I USED IN TIME SERIES ANALYSIS</vt:lpstr>
      <vt:lpstr>Why RETAIL PRICE?</vt:lpstr>
      <vt:lpstr>PowerPoint Presentation</vt:lpstr>
      <vt:lpstr>PowerPoint Presentation</vt:lpstr>
      <vt:lpstr>PowerPoint Presentation</vt:lpstr>
      <vt:lpstr>BEST TIME TO SELL</vt:lpstr>
      <vt:lpstr>PowerPoint Presentation</vt:lpstr>
      <vt:lpstr>WORST TIME TO SELL</vt:lpstr>
      <vt:lpstr>PowerPoint Presentation</vt:lpstr>
      <vt:lpstr>Top 3 PRIZED MARKETS IN EVERY COUNTY</vt:lpstr>
      <vt:lpstr>Kirinyaga COUNTY</vt:lpstr>
      <vt:lpstr>MERU COUNTY</vt:lpstr>
      <vt:lpstr>NAKURU COUNTY</vt:lpstr>
      <vt:lpstr>Nyandarua COUNTY</vt:lpstr>
      <vt:lpstr>NAIROBI COUNTY</vt:lpstr>
      <vt:lpstr>Reasons BEHING PRICE CHANGES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Jordan Gamba</dc:creator>
  <cp:lastModifiedBy>Jordan Gamba</cp:lastModifiedBy>
  <cp:revision>21</cp:revision>
  <dcterms:created xsi:type="dcterms:W3CDTF">2024-12-08T05:56:23Z</dcterms:created>
  <dcterms:modified xsi:type="dcterms:W3CDTF">2024-12-09T07:12:06Z</dcterms:modified>
</cp:coreProperties>
</file>