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5" r:id="rId3"/>
    <p:sldId id="274" r:id="rId4"/>
    <p:sldId id="276" r:id="rId5"/>
    <p:sldId id="277" r:id="rId6"/>
    <p:sldId id="289" r:id="rId7"/>
    <p:sldId id="280" r:id="rId8"/>
    <p:sldId id="281" r:id="rId9"/>
    <p:sldId id="291" r:id="rId10"/>
    <p:sldId id="292" r:id="rId11"/>
    <p:sldId id="294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4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FAA5AC-FF26-470B-96DA-AE769DE39FA8}" type="datetimeFigureOut">
              <a:rPr lang="es-CO" smtClean="0"/>
              <a:pPr/>
              <a:t>25/04/2016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69746-D015-4EE2-A904-A636E466777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61666" y="282662"/>
            <a:ext cx="7270337" cy="47700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 </a:t>
            </a:r>
            <a:r>
              <a:rPr lang="es-ES" sz="4900" dirty="0" err="1">
                <a:solidFill>
                  <a:schemeClr val="accent1">
                    <a:lumMod val="75000"/>
                  </a:schemeClr>
                </a:solidFill>
              </a:rPr>
              <a:t>giustizia</a:t>
            </a:r>
            <a:endParaRPr lang="es-ES" sz="4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68614" y="5229200"/>
            <a:ext cx="7165411" cy="1514993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SENA</a:t>
            </a:r>
          </a:p>
          <a:p>
            <a:pPr algn="ctr"/>
            <a:r>
              <a:rPr lang="es-CO" dirty="0"/>
              <a:t>CEET</a:t>
            </a:r>
          </a:p>
          <a:p>
            <a:pPr algn="ctr"/>
            <a:r>
              <a:rPr lang="es-CO" dirty="0"/>
              <a:t>ADSI – Análisis y Desarrollo de Sistemas de Información</a:t>
            </a:r>
          </a:p>
          <a:p>
            <a:pPr algn="ctr"/>
            <a:r>
              <a:rPr lang="es-CO" dirty="0"/>
              <a:t>Ficha: 748811-1</a:t>
            </a:r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3786190"/>
            <a:ext cx="672176" cy="7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58" y="876482"/>
            <a:ext cx="2000264" cy="21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3815206" y="876482"/>
            <a:ext cx="5364088" cy="24929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INTEGRANTES: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Jairo Julián Orduña T.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Cristian Barrera Sanabria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Rafael castillo M.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Senel Andrés Marulanda G.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</a:pPr>
            <a:r>
              <a:rPr lang="es-ES" b="1" dirty="0">
                <a:solidFill>
                  <a:schemeClr val="tx2"/>
                </a:solidFill>
              </a:rPr>
              <a:t>Jorge Andrés Gómez</a:t>
            </a: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1792070" y="3730090"/>
            <a:ext cx="7165411" cy="8323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INSTRUCTOR:</a:t>
            </a:r>
          </a:p>
          <a:p>
            <a:pPr algn="ctr"/>
            <a:r>
              <a:rPr lang="es-CO" dirty="0"/>
              <a:t>Javier Leonardo Pineda Uribe</a:t>
            </a: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Autofit/>
          </a:bodyPr>
          <a:lstStyle/>
          <a:p>
            <a:r>
              <a:rPr lang="es-ES" sz="4000" dirty="0" smtClean="0"/>
              <a:t>Técnicas </a:t>
            </a:r>
            <a:r>
              <a:rPr lang="es-ES" sz="4000" dirty="0" smtClean="0"/>
              <a:t>de levantamiento de </a:t>
            </a:r>
            <a:r>
              <a:rPr lang="es-ES" sz="4000" dirty="0" smtClean="0"/>
              <a:t>información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b="1" dirty="0"/>
              <a:t>ENTREVISTAS</a:t>
            </a:r>
            <a:endParaRPr lang="en-US" b="1" dirty="0"/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Esta </a:t>
            </a:r>
            <a:r>
              <a:rPr lang="es-CO" dirty="0"/>
              <a:t>entrevista es confidencial y la información obtenida se tomará como base para la construcción de un sistema de información que permita administrar los expedientes y actividades de un consultorio jurídico o bufete de abogados</a:t>
            </a:r>
            <a:r>
              <a:rPr lang="es-CO" dirty="0" smtClean="0"/>
              <a:t>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Se anexan entrevistas.</a:t>
            </a:r>
            <a:endParaRPr lang="en-US" dirty="0"/>
          </a:p>
          <a:p>
            <a:pPr marL="0" indent="0" algn="just">
              <a:buNone/>
            </a:pPr>
            <a:r>
              <a:rPr lang="es-CO" dirty="0"/>
              <a:t> </a:t>
            </a:r>
            <a:endParaRPr lang="en-US" dirty="0"/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61 Grupo"/>
          <p:cNvGrpSpPr/>
          <p:nvPr/>
        </p:nvGrpSpPr>
        <p:grpSpPr>
          <a:xfrm>
            <a:off x="179512" y="651470"/>
            <a:ext cx="8568952" cy="6017890"/>
            <a:chOff x="323528" y="692696"/>
            <a:chExt cx="8568952" cy="6017890"/>
          </a:xfrm>
        </p:grpSpPr>
        <p:sp>
          <p:nvSpPr>
            <p:cNvPr id="54" name="53 Rectángulo redondeado"/>
            <p:cNvSpPr/>
            <p:nvPr/>
          </p:nvSpPr>
          <p:spPr>
            <a:xfrm>
              <a:off x="1187624" y="3425602"/>
              <a:ext cx="6840760" cy="328498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Rectángulo redondeado"/>
            <p:cNvSpPr/>
            <p:nvPr/>
          </p:nvSpPr>
          <p:spPr>
            <a:xfrm>
              <a:off x="323528" y="692696"/>
              <a:ext cx="648072" cy="59046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O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Clientes</a:t>
              </a:r>
              <a:endPara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4 Rectángulo redondeado"/>
            <p:cNvSpPr/>
            <p:nvPr/>
          </p:nvSpPr>
          <p:spPr>
            <a:xfrm>
              <a:off x="8244408" y="692696"/>
              <a:ext cx="648072" cy="59046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O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Clientes</a:t>
              </a:r>
              <a:endParaRPr lang="es-CO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1331640" y="877855"/>
              <a:ext cx="1296144" cy="9361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Consulta</a:t>
              </a:r>
              <a:endParaRPr lang="es-CO" dirty="0"/>
            </a:p>
          </p:txBody>
        </p:sp>
        <p:sp>
          <p:nvSpPr>
            <p:cNvPr id="7" name="6 Rectángulo redondeado"/>
            <p:cNvSpPr/>
            <p:nvPr/>
          </p:nvSpPr>
          <p:spPr>
            <a:xfrm>
              <a:off x="2843808" y="877855"/>
              <a:ext cx="2016224" cy="9361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Preparación y Representación</a:t>
              </a:r>
              <a:endParaRPr lang="es-CO" dirty="0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6336196" y="877855"/>
              <a:ext cx="1656184" cy="9361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Expedientes</a:t>
              </a:r>
            </a:p>
          </p:txBody>
        </p:sp>
        <p:sp>
          <p:nvSpPr>
            <p:cNvPr id="9" name="8 Disco magnético"/>
            <p:cNvSpPr/>
            <p:nvPr/>
          </p:nvSpPr>
          <p:spPr>
            <a:xfrm>
              <a:off x="2128450" y="5157192"/>
              <a:ext cx="1224136" cy="1440160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Giustizia</a:t>
              </a:r>
              <a:endParaRPr lang="es-CO" dirty="0"/>
            </a:p>
          </p:txBody>
        </p:sp>
        <p:sp>
          <p:nvSpPr>
            <p:cNvPr id="11" name="10 Rectángulo redondeado"/>
            <p:cNvSpPr/>
            <p:nvPr/>
          </p:nvSpPr>
          <p:spPr>
            <a:xfrm>
              <a:off x="1696402" y="3563388"/>
              <a:ext cx="5832648" cy="5760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Abogados</a:t>
              </a:r>
              <a:endParaRPr lang="es-CO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5688124" y="5535234"/>
              <a:ext cx="1296144" cy="9361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Dirección </a:t>
              </a:r>
              <a:endParaRPr lang="es-CO" dirty="0"/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5004048" y="896843"/>
              <a:ext cx="1224136" cy="8853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Agenda</a:t>
              </a:r>
              <a:endParaRPr lang="es-CO" dirty="0"/>
            </a:p>
          </p:txBody>
        </p:sp>
        <p:cxnSp>
          <p:nvCxnSpPr>
            <p:cNvPr id="23" name="22 Conector angular"/>
            <p:cNvCxnSpPr>
              <a:stCxn id="4" idx="3"/>
              <a:endCxn id="6" idx="1"/>
            </p:cNvCxnSpPr>
            <p:nvPr/>
          </p:nvCxnSpPr>
          <p:spPr>
            <a:xfrm flipV="1">
              <a:off x="971600" y="1345907"/>
              <a:ext cx="360040" cy="2299117"/>
            </a:xfrm>
            <a:prstGeom prst="bentConnector3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6" idx="3"/>
              <a:endCxn id="7" idx="1"/>
            </p:cNvCxnSpPr>
            <p:nvPr/>
          </p:nvCxnSpPr>
          <p:spPr>
            <a:xfrm>
              <a:off x="2627784" y="1345907"/>
              <a:ext cx="216024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>
              <a:stCxn id="7" idx="3"/>
              <a:endCxn id="13" idx="1"/>
            </p:cNvCxnSpPr>
            <p:nvPr/>
          </p:nvCxnSpPr>
          <p:spPr>
            <a:xfrm flipV="1">
              <a:off x="4860032" y="1339529"/>
              <a:ext cx="144016" cy="63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13" idx="3"/>
              <a:endCxn id="8" idx="1"/>
            </p:cNvCxnSpPr>
            <p:nvPr/>
          </p:nvCxnSpPr>
          <p:spPr>
            <a:xfrm>
              <a:off x="6228184" y="1339529"/>
              <a:ext cx="108012" cy="637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30 Conector angular"/>
            <p:cNvCxnSpPr>
              <a:stCxn id="8" idx="3"/>
              <a:endCxn id="5" idx="1"/>
            </p:cNvCxnSpPr>
            <p:nvPr/>
          </p:nvCxnSpPr>
          <p:spPr>
            <a:xfrm>
              <a:off x="7992380" y="1345907"/>
              <a:ext cx="252028" cy="2299117"/>
            </a:xfrm>
            <a:prstGeom prst="bentConnector3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36 Conector angular"/>
            <p:cNvCxnSpPr>
              <a:stCxn id="11" idx="0"/>
              <a:endCxn id="6" idx="2"/>
            </p:cNvCxnSpPr>
            <p:nvPr/>
          </p:nvCxnSpPr>
          <p:spPr>
            <a:xfrm rot="16200000" flipV="1">
              <a:off x="2421505" y="1372167"/>
              <a:ext cx="1749429" cy="263301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38 Conector angular"/>
            <p:cNvCxnSpPr>
              <a:stCxn id="11" idx="0"/>
              <a:endCxn id="7" idx="2"/>
            </p:cNvCxnSpPr>
            <p:nvPr/>
          </p:nvCxnSpPr>
          <p:spPr>
            <a:xfrm rot="16200000" flipV="1">
              <a:off x="3357609" y="2308271"/>
              <a:ext cx="1749429" cy="760806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41 Conector angular"/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4223835" y="2171107"/>
              <a:ext cx="1781173" cy="10033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44 Conector angular"/>
            <p:cNvCxnSpPr>
              <a:stCxn id="11" idx="0"/>
              <a:endCxn id="8" idx="2"/>
            </p:cNvCxnSpPr>
            <p:nvPr/>
          </p:nvCxnSpPr>
          <p:spPr>
            <a:xfrm rot="5400000" flipH="1" flipV="1">
              <a:off x="5013793" y="1412893"/>
              <a:ext cx="1749429" cy="255156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48 Conector angular"/>
            <p:cNvCxnSpPr>
              <a:stCxn id="12" idx="0"/>
              <a:endCxn id="11" idx="2"/>
            </p:cNvCxnSpPr>
            <p:nvPr/>
          </p:nvCxnSpPr>
          <p:spPr>
            <a:xfrm rot="16200000" flipV="1">
              <a:off x="4776570" y="3975608"/>
              <a:ext cx="1395782" cy="172347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50 Conector angular"/>
            <p:cNvCxnSpPr>
              <a:stCxn id="12" idx="1"/>
              <a:endCxn id="9" idx="4"/>
            </p:cNvCxnSpPr>
            <p:nvPr/>
          </p:nvCxnSpPr>
          <p:spPr>
            <a:xfrm rot="10800000">
              <a:off x="3352586" y="5877272"/>
              <a:ext cx="2335538" cy="126014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52 Conector angular"/>
            <p:cNvCxnSpPr>
              <a:stCxn id="11" idx="1"/>
            </p:cNvCxnSpPr>
            <p:nvPr/>
          </p:nvCxnSpPr>
          <p:spPr>
            <a:xfrm rot="10800000" flipH="1" flipV="1">
              <a:off x="1696402" y="3851420"/>
              <a:ext cx="432048" cy="2016224"/>
            </a:xfrm>
            <a:prstGeom prst="bentConnector3">
              <a:avLst>
                <a:gd name="adj1" fmla="val -52911"/>
              </a:avLst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Título 1"/>
          <p:cNvSpPr txBox="1">
            <a:spLocks/>
          </p:cNvSpPr>
          <p:nvPr/>
        </p:nvSpPr>
        <p:spPr>
          <a:xfrm>
            <a:off x="50687" y="0"/>
            <a:ext cx="8075240" cy="65147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s-CO"/>
            </a:defPPr>
            <a:lvl1pPr>
              <a:spcBef>
                <a:spcPct val="0"/>
              </a:spcBef>
              <a:buNone/>
              <a:defRPr kumimoji="0" sz="4000" b="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Mapa de procesos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78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457200" y="274638"/>
            <a:ext cx="807524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smtClean="0"/>
              <a:t>Hardware, software con el que cuenta el cliente</a:t>
            </a:r>
            <a:endParaRPr lang="en-US" sz="4000" b="1" dirty="0"/>
          </a:p>
        </p:txBody>
      </p:sp>
      <p:sp>
        <p:nvSpPr>
          <p:cNvPr id="4" name="3 Rectángulo"/>
          <p:cNvSpPr/>
          <p:nvPr/>
        </p:nvSpPr>
        <p:spPr>
          <a:xfrm>
            <a:off x="323528" y="1988840"/>
            <a:ext cx="77722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Especificaciones para utilizar Giustizia en una PC, esto es lo que necesitas: </a:t>
            </a:r>
            <a:endParaRPr lang="es-ES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Procesador a 1 (GHz) o más rápido de 32 bits (x86) o de 64 bits (x64)* </a:t>
            </a: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1 gigabyte (GB) de RAM (32 bits) o 2 GB de RAM (64 bits) </a:t>
            </a: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16 GB de espacio disponible en el disco duro (32 bits) o 20 GB (64 bits) </a:t>
            </a: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Tarjeta gráfica </a:t>
            </a:r>
            <a:r>
              <a:rPr lang="es-ES" dirty="0" err="1"/>
              <a:t>DirectX</a:t>
            </a:r>
            <a:r>
              <a:rPr lang="es-ES" dirty="0"/>
              <a:t> 9 con controlador WDDM 1.0 o superior </a:t>
            </a: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Acceso a Internet</a:t>
            </a:r>
            <a:endParaRPr lang="es-CO" dirty="0"/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/>
              <a:t>Sistemas operativos, Windows, Linux, MAC 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9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504" y="20259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clientes para que utilicen </a:t>
            </a:r>
            <a:r>
              <a:rPr lang="es-ES" dirty="0" err="1"/>
              <a:t>Goodady</a:t>
            </a:r>
            <a:r>
              <a:rPr lang="es-ES" dirty="0"/>
              <a:t> como proveedor de hosting y dominio, toda vez que es una multinacional reconocida permitiendo que nuestros clientes cuenten con un espacio seguro.</a:t>
            </a:r>
            <a:endParaRPr lang="es-CO" dirty="0"/>
          </a:p>
          <a:p>
            <a:pPr algn="just"/>
            <a:r>
              <a:rPr lang="es-ES" dirty="0"/>
              <a:t> </a:t>
            </a:r>
            <a:endParaRPr lang="es-CO" dirty="0"/>
          </a:p>
          <a:p>
            <a:pPr algn="just"/>
            <a:r>
              <a:rPr lang="es-ES" dirty="0"/>
              <a:t>A través de esta firma nuestros clientes además podrán obtener los siguientes beneficios de acuerdo al plan seleccionado:</a:t>
            </a:r>
            <a:endParaRPr lang="es-CO" dirty="0"/>
          </a:p>
        </p:txBody>
      </p:sp>
      <p:pic>
        <p:nvPicPr>
          <p:cNvPr id="3" name="2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2008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5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094674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Gracias</a:t>
            </a:r>
            <a:endParaRPr lang="es-ES" sz="5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7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28599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CO" sz="7200" dirty="0">
                <a:solidFill>
                  <a:schemeClr val="accent1">
                    <a:lumMod val="75000"/>
                  </a:schemeClr>
                </a:solidFill>
              </a:rPr>
              <a:t>OBJETIVOS</a:t>
            </a:r>
          </a:p>
        </p:txBody>
      </p:sp>
      <p:pic>
        <p:nvPicPr>
          <p:cNvPr id="3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6120" y="404664"/>
            <a:ext cx="7467600" cy="631844"/>
          </a:xfrm>
        </p:spPr>
        <p:txBody>
          <a:bodyPr>
            <a:noAutofit/>
          </a:bodyPr>
          <a:lstStyle/>
          <a:p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Objetivo General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74127" y="1988840"/>
            <a:ext cx="8572560" cy="2500330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Es una herramienta con el fin de integrar todo el procedimiento de un Consultorio  Jurídico en todas sus etapas, contando así con una base de datos que administre y suministre una información ágil, verás, segura y oportuna, manejando expedientes virtuales y control de alarmas.</a:t>
            </a:r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48680"/>
            <a:ext cx="7467600" cy="631844"/>
          </a:xfrm>
        </p:spPr>
        <p:txBody>
          <a:bodyPr>
            <a:noAutofit/>
          </a:bodyPr>
          <a:lstStyle/>
          <a:p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Objetivos Específicos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5474" y="1628800"/>
            <a:ext cx="8572560" cy="2500330"/>
          </a:xfrm>
        </p:spPr>
        <p:txBody>
          <a:bodyPr>
            <a:noAutofit/>
          </a:bodyPr>
          <a:lstStyle/>
          <a:p>
            <a:pPr algn="just"/>
            <a:r>
              <a:rPr lang="es-CO" sz="2000" dirty="0"/>
              <a:t>Unificar el  tipo información y los formatos del consultorio, estableciendo el procedimiento único en la elaboración de los documentos que pertenecen a cada  expediente según su naturaleza,  garantizando la unidad de criterio y evitando los re-procesos.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Establecer una coordinación entre los usuarios y las directrices impartidas por los directivos del consultorio, que permita el flujo de información de manera ágil y oportuna.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Generar una herramienta web que pueda reportar oportunamente todos los trámites prejudiciales y judiciales, garantizando la oportunidad en la remisión y respuesta a los requerimientos de información realizados tanto interna como externamente.</a:t>
            </a:r>
          </a:p>
          <a:p>
            <a:pPr algn="just"/>
            <a:endParaRPr lang="es-CO" sz="2000" dirty="0"/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58918"/>
            <a:ext cx="7467600" cy="631844"/>
          </a:xfrm>
        </p:spPr>
        <p:txBody>
          <a:bodyPr>
            <a:noAutofit/>
          </a:bodyPr>
          <a:lstStyle/>
          <a:p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Objetivos Específicos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572560" cy="2500330"/>
          </a:xfrm>
        </p:spPr>
        <p:txBody>
          <a:bodyPr>
            <a:noAutofit/>
          </a:bodyPr>
          <a:lstStyle/>
          <a:p>
            <a:pPr algn="just"/>
            <a:r>
              <a:rPr lang="es-CO" sz="2000" dirty="0"/>
              <a:t>Seguimiento y Control a cada expediente. Garantizando la correcta planeación, control y ejecución de los mismos.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Trabajar los datos reportados para que sirvan como base para la toma de decisiones en el trámite y  elaboración de los expedientes prejudiciales  y judiciales.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Proporcionar información sobre los estados de los expedientes; con el fin de  realizar controles y toma de decisiones sobre cada caso.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Evitar errores en el procesamiento de la información.</a:t>
            </a:r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23562"/>
            <a:ext cx="8143932" cy="631844"/>
          </a:xfrm>
        </p:spPr>
        <p:txBody>
          <a:bodyPr>
            <a:noAutofit/>
          </a:bodyPr>
          <a:lstStyle/>
          <a:p>
            <a:r>
              <a:rPr lang="es-CO" sz="4000" b="1" dirty="0">
                <a:solidFill>
                  <a:schemeClr val="accent1">
                    <a:lumMod val="75000"/>
                  </a:schemeClr>
                </a:solidFill>
              </a:rPr>
              <a:t>Planteamiento del problema</a:t>
            </a:r>
            <a:endParaRPr lang="es-CO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636912"/>
            <a:ext cx="8143932" cy="2500330"/>
          </a:xfrm>
        </p:spPr>
        <p:txBody>
          <a:bodyPr>
            <a:noAutofit/>
          </a:bodyPr>
          <a:lstStyle/>
          <a:p>
            <a:pPr algn="just"/>
            <a:r>
              <a:rPr lang="es-CO" dirty="0"/>
              <a:t>En la actualidad las oficinas y consultorios jurídicos no cuentan con un software web lo que le impide administrar de forma optima los expedientes de sus clientes, generando más tramites y demoras en las consultas y actualización de dichos expedientes.</a:t>
            </a:r>
            <a:endParaRPr lang="es-CO" sz="2000" dirty="0"/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13528"/>
      </p:ext>
    </p:extLst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0490" y="548680"/>
            <a:ext cx="7467600" cy="631844"/>
          </a:xfrm>
        </p:spPr>
        <p:txBody>
          <a:bodyPr>
            <a:noAutofit/>
          </a:bodyPr>
          <a:lstStyle/>
          <a:p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ALCANCE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58010" y="1988840"/>
            <a:ext cx="8572560" cy="2500330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	El sistema de información Giustizia será un producto diseñado para entornos web, lo que permitirá su utilización de forma rápida y eficaz.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dirty="0"/>
              <a:t>	Con Giustizia se pretende ofrecer a la pequeña empresa o al abogado independiente una herramienta que le permita administrar los expedientes de su oficina jurídica.</a:t>
            </a:r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8906" y="262206"/>
            <a:ext cx="7467600" cy="631844"/>
          </a:xfrm>
        </p:spPr>
        <p:txBody>
          <a:bodyPr>
            <a:noAutofit/>
          </a:bodyPr>
          <a:lstStyle/>
          <a:p>
            <a:r>
              <a:rPr lang="es-CO" sz="4000" dirty="0">
                <a:solidFill>
                  <a:schemeClr val="accent1">
                    <a:lumMod val="75000"/>
                  </a:schemeClr>
                </a:solidFill>
              </a:rPr>
              <a:t>ALCANCE DEL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06426" y="908720"/>
            <a:ext cx="8572560" cy="2500330"/>
          </a:xfrm>
        </p:spPr>
        <p:txBody>
          <a:bodyPr>
            <a:noAutofit/>
          </a:bodyPr>
          <a:lstStyle/>
          <a:p>
            <a:pPr algn="just"/>
            <a:r>
              <a:rPr lang="es-CO" sz="2800" dirty="0"/>
              <a:t>		Se hace necesario crear una herramienta con el fin de integrar todo el procedimiento de una oficina jurídica en todas sus etapas y así poder Administrar los expedientes abiertos por la oficina jurídica.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dirty="0"/>
              <a:t>		De la consulta realizada por el cliente puede nacer un proceso prejudicial donde se busca realizar una conciliación  antes de ir a un juicio. El expediente debe nacer según la especialidad o naturaleza de cada caso.  Asignado un abogado de acuerdo a su especialidad.</a:t>
            </a:r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JUSTIFICACIÓN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Se tiene la experiencia de haber desarrollado dos aplicativos de escritorio que tienen que ver con expedientes jurídicos, </a:t>
            </a:r>
            <a:r>
              <a:rPr lang="es-CO" dirty="0" err="1"/>
              <a:t>Pgiustizia</a:t>
            </a:r>
            <a:r>
              <a:rPr lang="es-CO" dirty="0"/>
              <a:t> un programa desarrollado para el Consultorio Jurídico del Politécnico </a:t>
            </a:r>
            <a:r>
              <a:rPr lang="es-CO" dirty="0" err="1"/>
              <a:t>Grancolombiano</a:t>
            </a:r>
            <a:r>
              <a:rPr lang="es-CO" dirty="0"/>
              <a:t> y Sentencias desarrollado para la Coordinación de Sentencias y Devoluciones de la DIAN.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Es por esta razón que estamos desarrollando Giustizia, un aplicativo web, que va dirigido aquellos abogados recién egresados y que estén montando su oficina jurídica; también aquellas oficinas que ya estén establecidas y no cuenten con un software.</a:t>
            </a:r>
          </a:p>
          <a:p>
            <a:pPr algn="just"/>
            <a:endParaRPr lang="es-ES" dirty="0"/>
          </a:p>
        </p:txBody>
      </p:sp>
      <p:pic>
        <p:nvPicPr>
          <p:cNvPr id="4" name="Picture 2" descr="http://www.adsi.net.co/Giustizia/img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06" y="5814590"/>
            <a:ext cx="428628" cy="4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643</TotalTime>
  <Words>615</Words>
  <Application>Microsoft Office PowerPoint</Application>
  <PresentationFormat>Presentación en pantalla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Mirador</vt:lpstr>
      <vt:lpstr> giustizia</vt:lpstr>
      <vt:lpstr>OBJETIVOS</vt:lpstr>
      <vt:lpstr>Objetivo General</vt:lpstr>
      <vt:lpstr>Objetivos Específicos</vt:lpstr>
      <vt:lpstr>Objetivos Específicos</vt:lpstr>
      <vt:lpstr>Planteamiento del problema</vt:lpstr>
      <vt:lpstr>ALCANCE DEL PROYECTO</vt:lpstr>
      <vt:lpstr>ALCANCE DEL PROYECTO</vt:lpstr>
      <vt:lpstr>JUSTIFICACIÓN</vt:lpstr>
      <vt:lpstr>Técnicas de levantamiento de información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jjorduna</dc:creator>
  <cp:lastModifiedBy>Julian Orduña Tovar</cp:lastModifiedBy>
  <cp:revision>48</cp:revision>
  <dcterms:created xsi:type="dcterms:W3CDTF">2016-03-08T15:35:46Z</dcterms:created>
  <dcterms:modified xsi:type="dcterms:W3CDTF">2016-04-26T02:22:53Z</dcterms:modified>
</cp:coreProperties>
</file>