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43d210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43d210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 respecto a los demás países (comparación global)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Cuota mercado (valor): líder EIFFEL</a:t>
            </a:r>
            <a:endParaRPr b="1"/>
          </a:p>
          <a:p>
            <a:pPr indent="0" lvl="0" marL="0" rtl="0" algn="l">
              <a:spcBef>
                <a:spcPts val="0"/>
              </a:spcBef>
              <a:spcAft>
                <a:spcPts val="0"/>
              </a:spcAft>
              <a:buNone/>
            </a:pPr>
            <a:r>
              <a:rPr b="1" lang="es-419"/>
              <a:t>Cuota volumen: líder IGOR</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43d2104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43d2104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visualizacion de la tabla anterior </a:t>
            </a:r>
            <a:r>
              <a:rPr lang="es-419">
                <a:solidFill>
                  <a:schemeClr val="dk2"/>
                </a:solidFill>
              </a:rPr>
              <a:t>(2016 con respecto a 2015; 2017 con respecto a 2016)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3d21049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3d21049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visualizacion de la tabla anterior (2016 con respecto a 2015; 2017 con respecto a 2016)</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43d21049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43d21049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visualizacion de tabla anterior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43d21049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43d21049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visualizacion tabla anterior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43d21049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43d21049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visualizacion de tabla anterior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43d2104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3d2104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a:t>conclusiones primero</a:t>
            </a:r>
            <a:endParaRPr/>
          </a:p>
          <a:p>
            <a:pPr indent="-317500" lvl="0" marL="457200" rtl="0" algn="l">
              <a:spcBef>
                <a:spcPts val="0"/>
              </a:spcBef>
              <a:spcAft>
                <a:spcPts val="0"/>
              </a:spcAft>
              <a:buSzPts val="1400"/>
              <a:buChar char="●"/>
            </a:pPr>
            <a:r>
              <a:rPr lang="es-419"/>
              <a:t>traducir a recomendaciones vs. descripciones</a:t>
            </a:r>
            <a:endParaRPr/>
          </a:p>
          <a:p>
            <a:pPr indent="-317500" lvl="0" marL="457200" rtl="0" algn="l">
              <a:spcBef>
                <a:spcPts val="0"/>
              </a:spcBef>
              <a:spcAft>
                <a:spcPts val="0"/>
              </a:spcAft>
              <a:buSzPts val="1400"/>
              <a:buChar char="●"/>
            </a:pPr>
            <a:r>
              <a:rPr lang="es-419"/>
              <a:t>silos de conclusiones no</a:t>
            </a:r>
            <a:endParaRPr/>
          </a:p>
          <a:p>
            <a:pPr indent="-317500" lvl="0" marL="457200" rtl="0" algn="l">
              <a:spcBef>
                <a:spcPts val="0"/>
              </a:spcBef>
              <a:spcAft>
                <a:spcPts val="0"/>
              </a:spcAft>
              <a:buSzPts val="1400"/>
              <a:buChar char="●"/>
            </a:pPr>
            <a:r>
              <a:rPr lang="es-419"/>
              <a:t>mostrar ambos: crecimiento/decrecimiento cuota vs. dólares (index vs. absoluto)</a:t>
            </a:r>
            <a:endParaRPr/>
          </a:p>
          <a:p>
            <a:pPr indent="-317500" lvl="0" marL="457200" rtl="0" algn="l">
              <a:spcBef>
                <a:spcPts val="0"/>
              </a:spcBef>
              <a:spcAft>
                <a:spcPts val="0"/>
              </a:spcAft>
              <a:buSzPts val="1400"/>
              <a:buChar char="●"/>
            </a:pPr>
            <a:r>
              <a:rPr lang="es-419"/>
              <a:t>presencia en todas las categorías, precios unit. altos (premium), y constancia a lo largo de los años</a:t>
            </a:r>
            <a:endParaRPr/>
          </a:p>
          <a:p>
            <a:pPr indent="-317500" lvl="0" marL="457200" rtl="0" algn="l">
              <a:spcBef>
                <a:spcPts val="0"/>
              </a:spcBef>
              <a:spcAft>
                <a:spcPts val="0"/>
              </a:spcAft>
              <a:buSzPts val="1400"/>
              <a:buChar char="●"/>
            </a:pPr>
            <a:r>
              <a:rPr lang="es-419"/>
              <a:t>punto de vista total (país o categoría)</a:t>
            </a:r>
            <a:endParaRPr/>
          </a:p>
          <a:p>
            <a:pPr indent="-317500" lvl="0" marL="457200" rtl="0" algn="l">
              <a:spcBef>
                <a:spcPts val="0"/>
              </a:spcBef>
              <a:spcAft>
                <a:spcPts val="0"/>
              </a:spcAft>
              <a:buSzPts val="1400"/>
              <a:buChar char="●"/>
            </a:pPr>
            <a:r>
              <a:rPr lang="es-419"/>
              <a:t>2-3 key insights, recomendaciones, gráficos supportive para esas recomendaciones (y backups)</a:t>
            </a:r>
            <a:endParaRPr/>
          </a:p>
          <a:p>
            <a:pPr indent="-317500" lvl="0" marL="457200" rtl="0" algn="l">
              <a:spcBef>
                <a:spcPts val="0"/>
              </a:spcBef>
              <a:spcAft>
                <a:spcPts val="0"/>
              </a:spcAft>
              <a:buSzPts val="1400"/>
              <a:buChar char="●"/>
            </a:pPr>
            <a:r>
              <a:rPr lang="es-419"/>
              <a:t>premium con respecto a la media de precios unitarios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43d21049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43d21049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43d21049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43d21049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Precio unitario general en cada país y año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43d21049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43d2104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Ventas comparadas con el total de todos los países a lo largo de la columna (en 2015 eiffel tiene la cuota de ventas más alta de todas...hasta 2017)</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Cuota de mercado (Valor): el líder es EIFFEL</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4ccd13c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4ccd13c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 respecto a sí mismos en Volumen por año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4ccd13ca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4ccd13c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 respecto a sí mismos en Valor por año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ccd13ca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ccd13ca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Comparación de Ventas y % ventas por categorías y por año (a lo largo de las columnas, categoría 1 = eiffel y toro tienen el 100% de ventas dividido entre ambos)... Comparación entre países para cada categoría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Cuota más alta de mercado para todos los años (Valor) en:</a:t>
            </a:r>
            <a:endParaRPr b="1"/>
          </a:p>
          <a:p>
            <a:pPr indent="-317500" lvl="0" marL="457200" rtl="0" algn="l">
              <a:spcBef>
                <a:spcPts val="0"/>
              </a:spcBef>
              <a:spcAft>
                <a:spcPts val="0"/>
              </a:spcAft>
              <a:buSzPts val="1400"/>
              <a:buChar char="-"/>
            </a:pPr>
            <a:r>
              <a:rPr b="1" lang="es-419"/>
              <a:t>Cat 1: líder Toro</a:t>
            </a:r>
            <a:endParaRPr b="1"/>
          </a:p>
          <a:p>
            <a:pPr indent="-317500" lvl="0" marL="457200" rtl="0" algn="l">
              <a:spcBef>
                <a:spcPts val="0"/>
              </a:spcBef>
              <a:spcAft>
                <a:spcPts val="0"/>
              </a:spcAft>
              <a:buSzPts val="1400"/>
              <a:buChar char="-"/>
            </a:pPr>
            <a:r>
              <a:rPr b="1" lang="es-419"/>
              <a:t>Cat 2: líder Eiffel</a:t>
            </a:r>
            <a:endParaRPr b="1"/>
          </a:p>
          <a:p>
            <a:pPr indent="-317500" lvl="0" marL="457200" rtl="0" algn="l">
              <a:spcBef>
                <a:spcPts val="0"/>
              </a:spcBef>
              <a:spcAft>
                <a:spcPts val="0"/>
              </a:spcAft>
              <a:buSzPts val="1400"/>
              <a:buChar char="-"/>
            </a:pPr>
            <a:r>
              <a:rPr b="1" lang="es-419"/>
              <a:t>Cat 3: líder Igor</a:t>
            </a:r>
            <a:endParaRPr b="1"/>
          </a:p>
          <a:p>
            <a:pPr indent="-317500" lvl="0" marL="457200" rtl="0" algn="l">
              <a:spcBef>
                <a:spcPts val="0"/>
              </a:spcBef>
              <a:spcAft>
                <a:spcPts val="0"/>
              </a:spcAft>
              <a:buSzPts val="1400"/>
              <a:buChar char="-"/>
            </a:pPr>
            <a:r>
              <a:rPr b="1" lang="es-419"/>
              <a:t>Cat 4: líder Eiffel</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4ccd13ca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4ccd13ca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Volumen de ventas por categoría comparación entre países (%) a lo largo de la columna por año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Quien vende más en Volumen:</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s-419"/>
              <a:t>Cat 1: Toro </a:t>
            </a:r>
            <a:endParaRPr b="1"/>
          </a:p>
          <a:p>
            <a:pPr indent="-317500" lvl="0" marL="457200" rtl="0" algn="l">
              <a:spcBef>
                <a:spcPts val="0"/>
              </a:spcBef>
              <a:spcAft>
                <a:spcPts val="0"/>
              </a:spcAft>
              <a:buSzPts val="1400"/>
              <a:buChar char="-"/>
            </a:pPr>
            <a:r>
              <a:rPr b="1" lang="es-419"/>
              <a:t>Cat 2: Igor</a:t>
            </a:r>
            <a:endParaRPr b="1"/>
          </a:p>
          <a:p>
            <a:pPr indent="-317500" lvl="0" marL="457200" rtl="0" algn="l">
              <a:spcBef>
                <a:spcPts val="0"/>
              </a:spcBef>
              <a:spcAft>
                <a:spcPts val="0"/>
              </a:spcAft>
              <a:buSzPts val="1400"/>
              <a:buChar char="-"/>
            </a:pPr>
            <a:r>
              <a:rPr b="1" lang="es-419"/>
              <a:t>Cat 3: Igor</a:t>
            </a:r>
            <a:endParaRPr b="1"/>
          </a:p>
          <a:p>
            <a:pPr indent="-317500" lvl="0" marL="457200" rtl="0" algn="l">
              <a:spcBef>
                <a:spcPts val="0"/>
              </a:spcBef>
              <a:spcAft>
                <a:spcPts val="0"/>
              </a:spcAft>
              <a:buSzPts val="1400"/>
              <a:buChar char="-"/>
            </a:pPr>
            <a:r>
              <a:rPr b="1" lang="es-419"/>
              <a:t>Cat 4: Igor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ccd13ca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ccd13ca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categoría vemos el precio unitario de cada país (cat 1 para eiffel tiene un pr/u de 28,44 USD), más alto que el de toro (19,85 USD)....</a:t>
            </a:r>
            <a:endParaRPr/>
          </a:p>
          <a:p>
            <a:pPr indent="0" lvl="0" marL="0" rtl="0" algn="l">
              <a:spcBef>
                <a:spcPts val="0"/>
              </a:spcBef>
              <a:spcAft>
                <a:spcPts val="0"/>
              </a:spcAft>
              <a:buNone/>
            </a:pPr>
            <a:br>
              <a:rPr lang="es-419"/>
            </a:br>
            <a:r>
              <a:rPr b="1" lang="es-419"/>
              <a:t>EIFFEL tiene los precios unit. más altos todos los años excepto en 2017, en cat.4, donde GRAND le supera por primera vez. Podemos decir que eiffel es el país donde los precios son más altos en general a través de todas las categorías (excepto lo mencionado anteriormente)</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4c4e82f3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4c4e82f3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4c4e82f3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4c4e82f3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4c4e82f3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4c4e82f3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4c4e82f3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4c4e82f3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CUNEF</a:t>
            </a:r>
            <a:endParaRPr/>
          </a:p>
          <a:p>
            <a:pPr indent="0" lvl="0" marL="0" rtl="0" algn="l">
              <a:spcBef>
                <a:spcPts val="0"/>
              </a:spcBef>
              <a:spcAft>
                <a:spcPts val="0"/>
              </a:spcAft>
              <a:buClr>
                <a:schemeClr val="dk2"/>
              </a:buClr>
              <a:buSzPts val="1100"/>
              <a:buFont typeface="Arial"/>
              <a:buNone/>
            </a:pPr>
            <a:r>
              <a:t/>
            </a:r>
            <a:endParaRPr sz="2400"/>
          </a:p>
          <a:p>
            <a:pPr indent="0" lvl="0" marL="0" rtl="0" algn="l">
              <a:spcBef>
                <a:spcPts val="0"/>
              </a:spcBef>
              <a:spcAft>
                <a:spcPts val="0"/>
              </a:spcAft>
              <a:buClr>
                <a:schemeClr val="dk2"/>
              </a:buClr>
              <a:buSzPts val="1100"/>
              <a:buFont typeface="Arial"/>
              <a:buNone/>
            </a:pPr>
            <a:r>
              <a:rPr lang="es-419" sz="2400"/>
              <a:t>Análisis de Tendencias y Cuotas de mercado</a:t>
            </a:r>
            <a:endParaRPr sz="2400"/>
          </a:p>
        </p:txBody>
      </p:sp>
      <p:sp>
        <p:nvSpPr>
          <p:cNvPr id="73" name="Google Shape;73;p13"/>
          <p:cNvSpPr txBox="1"/>
          <p:nvPr/>
        </p:nvSpPr>
        <p:spPr>
          <a:xfrm>
            <a:off x="6927000" y="2571750"/>
            <a:ext cx="2071800" cy="384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600">
                <a:solidFill>
                  <a:schemeClr val="lt1"/>
                </a:solidFill>
                <a:latin typeface="Lato"/>
                <a:ea typeface="Lato"/>
                <a:cs typeface="Lato"/>
                <a:sym typeface="Lato"/>
              </a:rPr>
              <a:t>Marta Divassón</a:t>
            </a:r>
            <a:endParaRPr b="1" sz="1600">
              <a:solidFill>
                <a:schemeClr val="lt1"/>
              </a:solidFill>
              <a:latin typeface="Lato"/>
              <a:ea typeface="Lato"/>
              <a:cs typeface="Lato"/>
              <a:sym typeface="Lato"/>
            </a:endParaRPr>
          </a:p>
          <a:p>
            <a:pPr indent="0" lvl="0" marL="0" rtl="0" algn="ctr">
              <a:spcBef>
                <a:spcPts val="0"/>
              </a:spcBef>
              <a:spcAft>
                <a:spcPts val="0"/>
              </a:spcAft>
              <a:buNone/>
            </a:pPr>
            <a:r>
              <a:rPr b="1" lang="es-419" sz="1600">
                <a:solidFill>
                  <a:schemeClr val="lt1"/>
                </a:solidFill>
                <a:latin typeface="Lato"/>
                <a:ea typeface="Lato"/>
                <a:cs typeface="Lato"/>
                <a:sym typeface="Lato"/>
              </a:rPr>
              <a:t>Daniel Tomé</a:t>
            </a:r>
            <a:endParaRPr b="1" sz="1600">
              <a:solidFill>
                <a:schemeClr val="lt1"/>
              </a:solidFill>
              <a:latin typeface="Lato"/>
              <a:ea typeface="Lato"/>
              <a:cs typeface="Lato"/>
              <a:sym typeface="Lato"/>
            </a:endParaRPr>
          </a:p>
          <a:p>
            <a:pPr indent="0" lvl="0" marL="0" rtl="0" algn="ctr">
              <a:spcBef>
                <a:spcPts val="0"/>
              </a:spcBef>
              <a:spcAft>
                <a:spcPts val="0"/>
              </a:spcAft>
              <a:buNone/>
            </a:pPr>
            <a:r>
              <a:rPr b="1" lang="es-419" sz="1600">
                <a:solidFill>
                  <a:schemeClr val="lt1"/>
                </a:solidFill>
                <a:latin typeface="Lato"/>
                <a:ea typeface="Lato"/>
                <a:cs typeface="Lato"/>
                <a:sym typeface="Lato"/>
              </a:rPr>
              <a:t>Elisa Valiente</a:t>
            </a:r>
            <a:endParaRPr b="1" sz="1600">
              <a:solidFill>
                <a:schemeClr val="lt1"/>
              </a:solidFill>
              <a:latin typeface="Lato"/>
              <a:ea typeface="Lato"/>
              <a:cs typeface="Lato"/>
              <a:sym typeface="Lato"/>
            </a:endParaRPr>
          </a:p>
          <a:p>
            <a:pPr indent="0" lvl="0" marL="0" rtl="0" algn="ctr">
              <a:spcBef>
                <a:spcPts val="0"/>
              </a:spcBef>
              <a:spcAft>
                <a:spcPts val="0"/>
              </a:spcAft>
              <a:buNone/>
            </a:pPr>
            <a:r>
              <a:rPr b="1" lang="es-419" sz="1600">
                <a:solidFill>
                  <a:schemeClr val="lt1"/>
                </a:solidFill>
                <a:latin typeface="Lato"/>
                <a:ea typeface="Lato"/>
                <a:cs typeface="Lato"/>
                <a:sym typeface="Lato"/>
              </a:rPr>
              <a:t>Ricardo Ocaña</a:t>
            </a:r>
            <a:endParaRPr b="1" sz="1600">
              <a:solidFill>
                <a:schemeClr val="lt1"/>
              </a:solidFill>
              <a:latin typeface="Lato"/>
              <a:ea typeface="Lato"/>
              <a:cs typeface="Lato"/>
              <a:sym typeface="Lato"/>
            </a:endParaRPr>
          </a:p>
          <a:p>
            <a:pPr indent="0" lvl="0" marL="0" rtl="0" algn="ctr">
              <a:spcBef>
                <a:spcPts val="0"/>
              </a:spcBef>
              <a:spcAft>
                <a:spcPts val="0"/>
              </a:spcAft>
              <a:buNone/>
            </a:pPr>
            <a:r>
              <a:rPr b="1" lang="es-419" sz="1600">
                <a:solidFill>
                  <a:schemeClr val="lt1"/>
                </a:solidFill>
                <a:latin typeface="Lato"/>
                <a:ea typeface="Lato"/>
                <a:cs typeface="Lato"/>
                <a:sym typeface="Lato"/>
              </a:rPr>
              <a:t>Manuel del Pino</a:t>
            </a:r>
            <a:endParaRPr b="1" sz="1600">
              <a:solidFill>
                <a:schemeClr val="lt1"/>
              </a:solidFill>
              <a:latin typeface="Lato"/>
              <a:ea typeface="Lato"/>
              <a:cs typeface="Lato"/>
              <a:sym typeface="Lato"/>
            </a:endParaRPr>
          </a:p>
          <a:p>
            <a:pPr indent="0" lvl="0" marL="0" rtl="0" algn="ctr">
              <a:spcBef>
                <a:spcPts val="0"/>
              </a:spcBef>
              <a:spcAft>
                <a:spcPts val="0"/>
              </a:spcAft>
              <a:buNone/>
            </a:pPr>
            <a:r>
              <a:rPr b="1" lang="es-419" sz="1600">
                <a:solidFill>
                  <a:schemeClr val="lt1"/>
                </a:solidFill>
                <a:latin typeface="Lato"/>
                <a:ea typeface="Lato"/>
                <a:cs typeface="Lato"/>
                <a:sym typeface="Lato"/>
              </a:rPr>
              <a:t>Ana Moreno</a:t>
            </a:r>
            <a:endParaRPr b="1" sz="1600">
              <a:solidFill>
                <a:schemeClr val="lt1"/>
              </a:solidFill>
              <a:latin typeface="Lato"/>
              <a:ea typeface="Lato"/>
              <a:cs typeface="Lato"/>
              <a:sym typeface="Lato"/>
            </a:endParaRPr>
          </a:p>
          <a:p>
            <a:pPr indent="0" lvl="0" marL="0" rtl="0" algn="ctr">
              <a:spcBef>
                <a:spcPts val="0"/>
              </a:spcBef>
              <a:spcAft>
                <a:spcPts val="0"/>
              </a:spcAft>
              <a:buNone/>
            </a:pPr>
            <a:r>
              <a:rPr b="1" lang="es-419" sz="1600">
                <a:solidFill>
                  <a:schemeClr val="lt1"/>
                </a:solidFill>
                <a:latin typeface="Lato"/>
                <a:ea typeface="Lato"/>
                <a:cs typeface="Lato"/>
                <a:sym typeface="Lato"/>
              </a:rPr>
              <a:t>Arturo Sánchez</a:t>
            </a:r>
            <a:endParaRPr b="1" sz="1600">
              <a:solidFill>
                <a:schemeClr val="lt1"/>
              </a:solidFill>
              <a:latin typeface="Lato"/>
              <a:ea typeface="Lato"/>
              <a:cs typeface="Lato"/>
              <a:sym typeface="Lato"/>
            </a:endParaRPr>
          </a:p>
          <a:p>
            <a:pPr indent="0" lvl="0" marL="0" rtl="0" algn="ctr">
              <a:spcBef>
                <a:spcPts val="0"/>
              </a:spcBef>
              <a:spcAft>
                <a:spcPts val="0"/>
              </a:spcAft>
              <a:buNone/>
            </a:pPr>
            <a:r>
              <a:rPr b="1" lang="es-419" sz="1600">
                <a:solidFill>
                  <a:schemeClr val="lt1"/>
                </a:solidFill>
                <a:latin typeface="Lato"/>
                <a:ea typeface="Lato"/>
                <a:cs typeface="Lato"/>
                <a:sym typeface="Lato"/>
              </a:rPr>
              <a:t>Paúl Córdova</a:t>
            </a:r>
            <a:endParaRPr b="1" sz="16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nvSpPr>
        <p:spPr>
          <a:xfrm>
            <a:off x="1144425" y="4567525"/>
            <a:ext cx="67824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9" name="Google Shape;139;p22"/>
          <p:cNvSpPr txBox="1"/>
          <p:nvPr/>
        </p:nvSpPr>
        <p:spPr>
          <a:xfrm>
            <a:off x="1553825" y="452200"/>
            <a:ext cx="589500" cy="1848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800">
                <a:latin typeface="Lato"/>
                <a:ea typeface="Lato"/>
                <a:cs typeface="Lato"/>
                <a:sym typeface="Lato"/>
              </a:rPr>
              <a:t>2004</a:t>
            </a:r>
            <a:endParaRPr sz="800">
              <a:latin typeface="Lato"/>
              <a:ea typeface="Lato"/>
              <a:cs typeface="Lato"/>
              <a:sym typeface="Lato"/>
            </a:endParaRPr>
          </a:p>
        </p:txBody>
      </p:sp>
      <p:sp>
        <p:nvSpPr>
          <p:cNvPr id="140" name="Google Shape;140;p22"/>
          <p:cNvSpPr txBox="1"/>
          <p:nvPr/>
        </p:nvSpPr>
        <p:spPr>
          <a:xfrm>
            <a:off x="1040525" y="1399975"/>
            <a:ext cx="589500" cy="879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800">
                <a:latin typeface="Lato"/>
                <a:ea typeface="Lato"/>
                <a:cs typeface="Lato"/>
                <a:sym typeface="Lato"/>
              </a:rPr>
              <a:t>2004</a:t>
            </a:r>
            <a:endParaRPr sz="800">
              <a:latin typeface="Lato"/>
              <a:ea typeface="Lato"/>
              <a:cs typeface="Lato"/>
              <a:sym typeface="Lato"/>
            </a:endParaRPr>
          </a:p>
        </p:txBody>
      </p:sp>
      <p:sp>
        <p:nvSpPr>
          <p:cNvPr id="141" name="Google Shape;141;p22"/>
          <p:cNvSpPr txBox="1"/>
          <p:nvPr/>
        </p:nvSpPr>
        <p:spPr>
          <a:xfrm>
            <a:off x="6271800" y="452200"/>
            <a:ext cx="589500" cy="1848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800">
                <a:latin typeface="Lato"/>
                <a:ea typeface="Lato"/>
                <a:cs typeface="Lato"/>
                <a:sym typeface="Lato"/>
              </a:rPr>
              <a:t>2006</a:t>
            </a:r>
            <a:endParaRPr sz="800">
              <a:latin typeface="Lato"/>
              <a:ea typeface="Lato"/>
              <a:cs typeface="Lato"/>
              <a:sym typeface="Lato"/>
            </a:endParaRPr>
          </a:p>
        </p:txBody>
      </p:sp>
      <p:sp>
        <p:nvSpPr>
          <p:cNvPr id="142" name="Google Shape;142;p22"/>
          <p:cNvSpPr txBox="1"/>
          <p:nvPr/>
        </p:nvSpPr>
        <p:spPr>
          <a:xfrm>
            <a:off x="3912813" y="484600"/>
            <a:ext cx="589500" cy="18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800">
                <a:latin typeface="Lato"/>
                <a:ea typeface="Lato"/>
                <a:cs typeface="Lato"/>
                <a:sym typeface="Lato"/>
              </a:rPr>
              <a:t>2005</a:t>
            </a:r>
            <a:endParaRPr sz="800">
              <a:latin typeface="Lato"/>
              <a:ea typeface="Lato"/>
              <a:cs typeface="Lato"/>
              <a:sym typeface="Lato"/>
            </a:endParaRPr>
          </a:p>
        </p:txBody>
      </p:sp>
      <p:pic>
        <p:nvPicPr>
          <p:cNvPr id="143" name="Google Shape;143;p22"/>
          <p:cNvPicPr preferRelativeResize="0"/>
          <p:nvPr/>
        </p:nvPicPr>
        <p:blipFill>
          <a:blip r:embed="rId3">
            <a:alphaModFix/>
          </a:blip>
          <a:stretch>
            <a:fillRect/>
          </a:stretch>
        </p:blipFill>
        <p:spPr>
          <a:xfrm>
            <a:off x="0" y="0"/>
            <a:ext cx="9144002" cy="49963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59925" y="0"/>
            <a:ext cx="903685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65600" y="0"/>
            <a:ext cx="9078401" cy="5538794"/>
          </a:xfrm>
          <a:prstGeom prst="rect">
            <a:avLst/>
          </a:prstGeom>
          <a:noFill/>
          <a:ln>
            <a:noFill/>
          </a:ln>
        </p:spPr>
      </p:pic>
      <p:sp>
        <p:nvSpPr>
          <p:cNvPr id="159" name="Google Shape;159;p25"/>
          <p:cNvSpPr txBox="1"/>
          <p:nvPr/>
        </p:nvSpPr>
        <p:spPr>
          <a:xfrm>
            <a:off x="139000" y="12959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160" name="Google Shape;160;p25"/>
          <p:cNvSpPr txBox="1"/>
          <p:nvPr/>
        </p:nvSpPr>
        <p:spPr>
          <a:xfrm>
            <a:off x="139000" y="27407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161" name="Google Shape;161;p25"/>
          <p:cNvSpPr txBox="1"/>
          <p:nvPr/>
        </p:nvSpPr>
        <p:spPr>
          <a:xfrm>
            <a:off x="113300" y="411622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6"/>
          <p:cNvPicPr preferRelativeResize="0"/>
          <p:nvPr/>
        </p:nvPicPr>
        <p:blipFill>
          <a:blip r:embed="rId3">
            <a:alphaModFix/>
          </a:blip>
          <a:stretch>
            <a:fillRect/>
          </a:stretch>
        </p:blipFill>
        <p:spPr>
          <a:xfrm>
            <a:off x="0" y="0"/>
            <a:ext cx="9096777" cy="5143501"/>
          </a:xfrm>
          <a:prstGeom prst="rect">
            <a:avLst/>
          </a:prstGeom>
          <a:noFill/>
          <a:ln>
            <a:noFill/>
          </a:ln>
        </p:spPr>
      </p:pic>
      <p:sp>
        <p:nvSpPr>
          <p:cNvPr id="167" name="Google Shape;167;p26"/>
          <p:cNvSpPr txBox="1"/>
          <p:nvPr/>
        </p:nvSpPr>
        <p:spPr>
          <a:xfrm>
            <a:off x="83350" y="1298100"/>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168" name="Google Shape;168;p26"/>
          <p:cNvSpPr txBox="1"/>
          <p:nvPr/>
        </p:nvSpPr>
        <p:spPr>
          <a:xfrm>
            <a:off x="83350" y="266202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169" name="Google Shape;169;p26"/>
          <p:cNvSpPr txBox="1"/>
          <p:nvPr/>
        </p:nvSpPr>
        <p:spPr>
          <a:xfrm>
            <a:off x="83350" y="40836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681925" y="80900"/>
            <a:ext cx="8323826" cy="4838700"/>
          </a:xfrm>
          <a:prstGeom prst="rect">
            <a:avLst/>
          </a:prstGeom>
          <a:noFill/>
          <a:ln>
            <a:noFill/>
          </a:ln>
        </p:spPr>
      </p:pic>
      <p:sp>
        <p:nvSpPr>
          <p:cNvPr id="175" name="Google Shape;175;p27"/>
          <p:cNvSpPr txBox="1"/>
          <p:nvPr/>
        </p:nvSpPr>
        <p:spPr>
          <a:xfrm>
            <a:off x="744850" y="1240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176" name="Google Shape;176;p27"/>
          <p:cNvSpPr txBox="1"/>
          <p:nvPr/>
        </p:nvSpPr>
        <p:spPr>
          <a:xfrm>
            <a:off x="744850" y="2571750"/>
            <a:ext cx="598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177" name="Google Shape;177;p27"/>
          <p:cNvSpPr txBox="1"/>
          <p:nvPr/>
        </p:nvSpPr>
        <p:spPr>
          <a:xfrm>
            <a:off x="744850" y="390312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261750" y="5480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Conclusiones</a:t>
            </a:r>
            <a:endParaRPr/>
          </a:p>
        </p:txBody>
      </p:sp>
      <p:sp>
        <p:nvSpPr>
          <p:cNvPr id="183" name="Google Shape;183;p28"/>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ph type="title"/>
          </p:nvPr>
        </p:nvSpPr>
        <p:spPr>
          <a:xfrm>
            <a:off x="6049075" y="1988900"/>
            <a:ext cx="2537400" cy="22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b="0" sz="1000"/>
          </a:p>
          <a:p>
            <a:pPr indent="0" lvl="0" marL="0" rtl="0" algn="l">
              <a:spcBef>
                <a:spcPts val="0"/>
              </a:spcBef>
              <a:spcAft>
                <a:spcPts val="0"/>
              </a:spcAft>
              <a:buClr>
                <a:schemeClr val="dk2"/>
              </a:buClr>
              <a:buSzPts val="1100"/>
              <a:buFont typeface="Arial"/>
              <a:buNone/>
            </a:pPr>
            <a:r>
              <a:t/>
            </a:r>
            <a:endParaRPr b="0" sz="1000"/>
          </a:p>
          <a:p>
            <a:pPr indent="0" lvl="0" marL="0" rtl="0" algn="l">
              <a:spcBef>
                <a:spcPts val="0"/>
              </a:spcBef>
              <a:spcAft>
                <a:spcPts val="1200"/>
              </a:spcAft>
              <a:buClr>
                <a:schemeClr val="dk2"/>
              </a:buClr>
              <a:buSzPts val="1100"/>
              <a:buFont typeface="Arial"/>
              <a:buNone/>
            </a:pPr>
            <a:r>
              <a:t/>
            </a:r>
            <a:endParaRPr b="0" sz="1000"/>
          </a:p>
        </p:txBody>
      </p:sp>
      <p:sp>
        <p:nvSpPr>
          <p:cNvPr id="187" name="Google Shape;187;p28"/>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s-419" sz="1400"/>
              <a:t>Se destacó un repunte del valor de las ventas en el año 2005 comparado con los años restantes. No obstante, se registró la caída sostenida de la cantidad durante el periodo 2004-2006</a:t>
            </a:r>
            <a:endParaRPr sz="1400">
              <a:solidFill>
                <a:schemeClr val="lt1"/>
              </a:solidFill>
            </a:endParaRPr>
          </a:p>
        </p:txBody>
      </p:sp>
      <p:sp>
        <p:nvSpPr>
          <p:cNvPr id="188" name="Google Shape;188;p28"/>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s-419" sz="1400"/>
              <a:t>Tanto por valor y por volumen aquellas </a:t>
            </a:r>
            <a:r>
              <a:rPr lang="es-419" sz="1400"/>
              <a:t>categorías</a:t>
            </a:r>
            <a:r>
              <a:rPr lang="es-419" sz="1400"/>
              <a:t> con mayor importancia fueron la categoría 4 y la categoría 2 en los años analizados.</a:t>
            </a:r>
            <a:endParaRPr b="0" sz="1400"/>
          </a:p>
        </p:txBody>
      </p:sp>
      <p:sp>
        <p:nvSpPr>
          <p:cNvPr id="189" name="Google Shape;189;p28"/>
          <p:cNvSpPr txBox="1"/>
          <p:nvPr>
            <p:ph type="title"/>
          </p:nvPr>
        </p:nvSpPr>
        <p:spPr>
          <a:xfrm>
            <a:off x="6120775" y="2061900"/>
            <a:ext cx="24816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400"/>
              <a:t>El precio unitario destacó una tendencia creciente: </a:t>
            </a:r>
            <a:endParaRPr sz="1400"/>
          </a:p>
          <a:p>
            <a:pPr indent="0" lvl="0" marL="0" rtl="0" algn="ctr">
              <a:spcBef>
                <a:spcPts val="1200"/>
              </a:spcBef>
              <a:spcAft>
                <a:spcPts val="0"/>
              </a:spcAft>
              <a:buNone/>
            </a:pPr>
            <a:r>
              <a:rPr lang="es-419" sz="1400"/>
              <a:t>1) Por categorías: en la categoría número uno Y tres</a:t>
            </a:r>
            <a:endParaRPr sz="1400"/>
          </a:p>
          <a:p>
            <a:pPr indent="0" lvl="0" marL="0" rtl="0" algn="ctr">
              <a:spcBef>
                <a:spcPts val="1200"/>
              </a:spcBef>
              <a:spcAft>
                <a:spcPts val="1200"/>
              </a:spcAft>
              <a:buClr>
                <a:schemeClr val="dk2"/>
              </a:buClr>
              <a:buSzPts val="1200"/>
              <a:buFont typeface="Arial"/>
              <a:buNone/>
            </a:pPr>
            <a:r>
              <a:rPr lang="es-419" sz="1400"/>
              <a:t>2) Por países: el país llamado KRAIN, IGOR Y GRAND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261750" y="5480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Conclusiones</a:t>
            </a:r>
            <a:endParaRPr/>
          </a:p>
        </p:txBody>
      </p:sp>
      <p:sp>
        <p:nvSpPr>
          <p:cNvPr id="195" name="Google Shape;195;p29"/>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Raleway"/>
              <a:ea typeface="Raleway"/>
              <a:cs typeface="Raleway"/>
              <a:sym typeface="Raleway"/>
            </a:endParaRPr>
          </a:p>
        </p:txBody>
      </p:sp>
      <p:sp>
        <p:nvSpPr>
          <p:cNvPr id="197" name="Google Shape;197;p29"/>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ph type="title"/>
          </p:nvPr>
        </p:nvSpPr>
        <p:spPr>
          <a:xfrm>
            <a:off x="3210425" y="1988900"/>
            <a:ext cx="2629500" cy="2244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lang="es-419" sz="1400"/>
              <a:t>Líderes en Volumen de Ventas por Categoría</a:t>
            </a:r>
            <a:endParaRPr sz="1400"/>
          </a:p>
          <a:p>
            <a:pPr indent="0" lvl="0" marL="0" marR="0" rtl="0" algn="l">
              <a:lnSpc>
                <a:spcPct val="100000"/>
              </a:lnSpc>
              <a:spcBef>
                <a:spcPts val="1200"/>
              </a:spcBef>
              <a:spcAft>
                <a:spcPts val="0"/>
              </a:spcAft>
              <a:buClr>
                <a:schemeClr val="dk2"/>
              </a:buClr>
              <a:buSzPts val="1100"/>
              <a:buFont typeface="Arial"/>
              <a:buNone/>
            </a:pPr>
            <a:r>
              <a:rPr lang="es-419" sz="1400"/>
              <a:t>Categoría 1: Toro </a:t>
            </a:r>
            <a:endParaRPr sz="1400"/>
          </a:p>
          <a:p>
            <a:pPr indent="0" lvl="0" marL="0" marR="0" rtl="0" algn="l">
              <a:lnSpc>
                <a:spcPct val="100000"/>
              </a:lnSpc>
              <a:spcBef>
                <a:spcPts val="1200"/>
              </a:spcBef>
              <a:spcAft>
                <a:spcPts val="0"/>
              </a:spcAft>
              <a:buClr>
                <a:schemeClr val="dk2"/>
              </a:buClr>
              <a:buSzPts val="1100"/>
              <a:buFont typeface="Arial"/>
              <a:buNone/>
            </a:pPr>
            <a:r>
              <a:rPr lang="es-419" sz="1400"/>
              <a:t>Categoría 2: Igor</a:t>
            </a:r>
            <a:endParaRPr sz="1400"/>
          </a:p>
          <a:p>
            <a:pPr indent="0" lvl="0" marL="0" marR="0" rtl="0" algn="l">
              <a:lnSpc>
                <a:spcPct val="100000"/>
              </a:lnSpc>
              <a:spcBef>
                <a:spcPts val="1200"/>
              </a:spcBef>
              <a:spcAft>
                <a:spcPts val="0"/>
              </a:spcAft>
              <a:buClr>
                <a:schemeClr val="dk2"/>
              </a:buClr>
              <a:buSzPts val="1100"/>
              <a:buFont typeface="Arial"/>
              <a:buNone/>
            </a:pPr>
            <a:r>
              <a:rPr lang="es-419" sz="1400"/>
              <a:t>Categoría 3: Igor</a:t>
            </a:r>
            <a:endParaRPr sz="1400"/>
          </a:p>
          <a:p>
            <a:pPr indent="0" lvl="0" marL="0" marR="0" rtl="0" algn="l">
              <a:lnSpc>
                <a:spcPct val="100000"/>
              </a:lnSpc>
              <a:spcBef>
                <a:spcPts val="1200"/>
              </a:spcBef>
              <a:spcAft>
                <a:spcPts val="0"/>
              </a:spcAft>
              <a:buClr>
                <a:schemeClr val="dk2"/>
              </a:buClr>
              <a:buSzPts val="1100"/>
              <a:buFont typeface="Arial"/>
              <a:buNone/>
            </a:pPr>
            <a:r>
              <a:rPr lang="es-419" sz="1400"/>
              <a:t>Categoría 4: Igor</a:t>
            </a:r>
            <a:endParaRPr sz="1400"/>
          </a:p>
          <a:p>
            <a:pPr indent="0" lvl="0" marL="0" marR="0" rtl="0" algn="l">
              <a:lnSpc>
                <a:spcPct val="100000"/>
              </a:lnSpc>
              <a:spcBef>
                <a:spcPts val="1200"/>
              </a:spcBef>
              <a:spcAft>
                <a:spcPts val="0"/>
              </a:spcAft>
              <a:buClr>
                <a:schemeClr val="dk2"/>
              </a:buClr>
              <a:buSzPts val="1100"/>
              <a:buFont typeface="Arial"/>
              <a:buNone/>
            </a:pPr>
            <a:r>
              <a:t/>
            </a:r>
            <a:endParaRPr sz="1400"/>
          </a:p>
          <a:p>
            <a:pPr indent="0" lvl="0" marL="0" rtl="0" algn="l">
              <a:spcBef>
                <a:spcPts val="1200"/>
              </a:spcBef>
              <a:spcAft>
                <a:spcPts val="1200"/>
              </a:spcAft>
              <a:buClr>
                <a:schemeClr val="dk2"/>
              </a:buClr>
              <a:buSzPts val="1100"/>
              <a:buFont typeface="Arial"/>
              <a:buNone/>
            </a:pPr>
            <a:r>
              <a:t/>
            </a:r>
            <a:endParaRPr b="0" sz="1000"/>
          </a:p>
        </p:txBody>
      </p:sp>
      <p:sp>
        <p:nvSpPr>
          <p:cNvPr id="199" name="Google Shape;199;p29"/>
          <p:cNvSpPr txBox="1"/>
          <p:nvPr>
            <p:ph type="title"/>
          </p:nvPr>
        </p:nvSpPr>
        <p:spPr>
          <a:xfrm>
            <a:off x="371600" y="1988900"/>
            <a:ext cx="2629500" cy="22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1400"/>
              <a:t>Líder en Cuota de mercado (Valor):</a:t>
            </a:r>
            <a:endParaRPr sz="1400"/>
          </a:p>
          <a:p>
            <a:pPr indent="0" lvl="0" marL="0" rtl="0" algn="l">
              <a:spcBef>
                <a:spcPts val="1200"/>
              </a:spcBef>
              <a:spcAft>
                <a:spcPts val="0"/>
              </a:spcAft>
              <a:buNone/>
            </a:pPr>
            <a:r>
              <a:rPr lang="es-419" sz="1800"/>
              <a:t>EIFFEL</a:t>
            </a:r>
            <a:br>
              <a:rPr lang="es-419" sz="1800"/>
            </a:br>
            <a:endParaRPr sz="1400"/>
          </a:p>
          <a:p>
            <a:pPr indent="0" lvl="0" marL="0" rtl="0" algn="l">
              <a:spcBef>
                <a:spcPts val="1200"/>
              </a:spcBef>
              <a:spcAft>
                <a:spcPts val="0"/>
              </a:spcAft>
              <a:buNone/>
            </a:pPr>
            <a:r>
              <a:rPr lang="es-419" sz="1400"/>
              <a:t>Líder en Volumen de Ventas:</a:t>
            </a:r>
            <a:endParaRPr sz="1400"/>
          </a:p>
          <a:p>
            <a:pPr indent="0" lvl="0" marL="0" rtl="0" algn="l">
              <a:spcBef>
                <a:spcPts val="1200"/>
              </a:spcBef>
              <a:spcAft>
                <a:spcPts val="1200"/>
              </a:spcAft>
              <a:buNone/>
            </a:pPr>
            <a:r>
              <a:rPr lang="es-419" sz="1800"/>
              <a:t>IGOR</a:t>
            </a:r>
            <a:endParaRPr b="0" sz="1800"/>
          </a:p>
        </p:txBody>
      </p:sp>
      <p:sp>
        <p:nvSpPr>
          <p:cNvPr id="200" name="Google Shape;200;p29"/>
          <p:cNvSpPr txBox="1"/>
          <p:nvPr/>
        </p:nvSpPr>
        <p:spPr>
          <a:xfrm>
            <a:off x="6049100" y="1988900"/>
            <a:ext cx="2629500" cy="22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419">
                <a:solidFill>
                  <a:schemeClr val="lt1"/>
                </a:solidFill>
                <a:latin typeface="Raleway"/>
                <a:ea typeface="Raleway"/>
                <a:cs typeface="Raleway"/>
                <a:sym typeface="Raleway"/>
              </a:rPr>
              <a:t>Líderes en Ventas (Valor) por Categoría</a:t>
            </a:r>
            <a:endParaRPr b="1">
              <a:solidFill>
                <a:schemeClr val="lt1"/>
              </a:solidFill>
              <a:latin typeface="Raleway"/>
              <a:ea typeface="Raleway"/>
              <a:cs typeface="Raleway"/>
              <a:sym typeface="Raleway"/>
            </a:endParaRPr>
          </a:p>
          <a:p>
            <a:pPr indent="0" lvl="0" marL="0" marR="0" rtl="0" algn="l">
              <a:lnSpc>
                <a:spcPct val="100000"/>
              </a:lnSpc>
              <a:spcBef>
                <a:spcPts val="1200"/>
              </a:spcBef>
              <a:spcAft>
                <a:spcPts val="0"/>
              </a:spcAft>
              <a:buClr>
                <a:schemeClr val="dk2"/>
              </a:buClr>
              <a:buSzPts val="1100"/>
              <a:buFont typeface="Arial"/>
              <a:buNone/>
            </a:pPr>
            <a:r>
              <a:rPr b="1" lang="es-419">
                <a:solidFill>
                  <a:schemeClr val="lt1"/>
                </a:solidFill>
                <a:latin typeface="Raleway"/>
                <a:ea typeface="Raleway"/>
                <a:cs typeface="Raleway"/>
                <a:sym typeface="Raleway"/>
              </a:rPr>
              <a:t>Categoría 1: Toro</a:t>
            </a:r>
            <a:endParaRPr b="1">
              <a:solidFill>
                <a:schemeClr val="lt1"/>
              </a:solidFill>
              <a:latin typeface="Raleway"/>
              <a:ea typeface="Raleway"/>
              <a:cs typeface="Raleway"/>
              <a:sym typeface="Raleway"/>
            </a:endParaRPr>
          </a:p>
          <a:p>
            <a:pPr indent="0" lvl="0" marL="0" marR="0" rtl="0" algn="l">
              <a:lnSpc>
                <a:spcPct val="100000"/>
              </a:lnSpc>
              <a:spcBef>
                <a:spcPts val="1200"/>
              </a:spcBef>
              <a:spcAft>
                <a:spcPts val="0"/>
              </a:spcAft>
              <a:buClr>
                <a:schemeClr val="dk2"/>
              </a:buClr>
              <a:buSzPts val="1100"/>
              <a:buFont typeface="Arial"/>
              <a:buNone/>
            </a:pPr>
            <a:r>
              <a:rPr b="1" lang="es-419">
                <a:solidFill>
                  <a:schemeClr val="lt1"/>
                </a:solidFill>
                <a:latin typeface="Raleway"/>
                <a:ea typeface="Raleway"/>
                <a:cs typeface="Raleway"/>
                <a:sym typeface="Raleway"/>
              </a:rPr>
              <a:t>Categoría 2: Eiffel</a:t>
            </a:r>
            <a:endParaRPr b="1">
              <a:solidFill>
                <a:schemeClr val="lt1"/>
              </a:solidFill>
              <a:latin typeface="Raleway"/>
              <a:ea typeface="Raleway"/>
              <a:cs typeface="Raleway"/>
              <a:sym typeface="Raleway"/>
            </a:endParaRPr>
          </a:p>
          <a:p>
            <a:pPr indent="0" lvl="0" marL="0" marR="0" rtl="0" algn="l">
              <a:lnSpc>
                <a:spcPct val="100000"/>
              </a:lnSpc>
              <a:spcBef>
                <a:spcPts val="1200"/>
              </a:spcBef>
              <a:spcAft>
                <a:spcPts val="0"/>
              </a:spcAft>
              <a:buClr>
                <a:schemeClr val="dk2"/>
              </a:buClr>
              <a:buSzPts val="1100"/>
              <a:buFont typeface="Arial"/>
              <a:buNone/>
            </a:pPr>
            <a:r>
              <a:rPr b="1" lang="es-419">
                <a:solidFill>
                  <a:schemeClr val="lt1"/>
                </a:solidFill>
                <a:latin typeface="Raleway"/>
                <a:ea typeface="Raleway"/>
                <a:cs typeface="Raleway"/>
                <a:sym typeface="Raleway"/>
              </a:rPr>
              <a:t>Categoría 3:  Igor</a:t>
            </a:r>
            <a:endParaRPr b="1">
              <a:solidFill>
                <a:schemeClr val="lt1"/>
              </a:solidFill>
              <a:latin typeface="Raleway"/>
              <a:ea typeface="Raleway"/>
              <a:cs typeface="Raleway"/>
              <a:sym typeface="Raleway"/>
            </a:endParaRPr>
          </a:p>
          <a:p>
            <a:pPr indent="0" lvl="0" marL="0" marR="0" rtl="0" algn="l">
              <a:lnSpc>
                <a:spcPct val="100000"/>
              </a:lnSpc>
              <a:spcBef>
                <a:spcPts val="1200"/>
              </a:spcBef>
              <a:spcAft>
                <a:spcPts val="1200"/>
              </a:spcAft>
              <a:buClr>
                <a:schemeClr val="dk2"/>
              </a:buClr>
              <a:buSzPts val="1100"/>
              <a:buFont typeface="Arial"/>
              <a:buNone/>
            </a:pPr>
            <a:r>
              <a:rPr b="1" lang="es-419">
                <a:solidFill>
                  <a:schemeClr val="lt1"/>
                </a:solidFill>
                <a:latin typeface="Raleway"/>
                <a:ea typeface="Raleway"/>
                <a:cs typeface="Raleway"/>
                <a:sym typeface="Raleway"/>
              </a:rPr>
              <a:t>Categoría 4: Eiffel</a:t>
            </a:r>
            <a:endParaRPr b="1">
              <a:solidFill>
                <a:schemeClr val="lt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Apéndice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1"/>
          <p:cNvPicPr preferRelativeResize="0"/>
          <p:nvPr/>
        </p:nvPicPr>
        <p:blipFill>
          <a:blip r:embed="rId3">
            <a:alphaModFix/>
          </a:blip>
          <a:stretch>
            <a:fillRect/>
          </a:stretch>
        </p:blipFill>
        <p:spPr>
          <a:xfrm>
            <a:off x="152400" y="825025"/>
            <a:ext cx="8839199" cy="3493450"/>
          </a:xfrm>
          <a:prstGeom prst="rect">
            <a:avLst/>
          </a:prstGeom>
          <a:noFill/>
          <a:ln>
            <a:noFill/>
          </a:ln>
        </p:spPr>
      </p:pic>
      <p:sp>
        <p:nvSpPr>
          <p:cNvPr id="211" name="Google Shape;211;p31"/>
          <p:cNvSpPr txBox="1"/>
          <p:nvPr/>
        </p:nvSpPr>
        <p:spPr>
          <a:xfrm>
            <a:off x="268275" y="1887600"/>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212" name="Google Shape;212;p31"/>
          <p:cNvSpPr txBox="1"/>
          <p:nvPr/>
        </p:nvSpPr>
        <p:spPr>
          <a:xfrm>
            <a:off x="268275" y="2627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213" name="Google Shape;213;p31"/>
          <p:cNvSpPr txBox="1"/>
          <p:nvPr/>
        </p:nvSpPr>
        <p:spPr>
          <a:xfrm>
            <a:off x="268275" y="3367150"/>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3600">
                <a:solidFill>
                  <a:schemeClr val="dk1"/>
                </a:solidFill>
              </a:rPr>
              <a:t>OBJETIVO</a:t>
            </a:r>
            <a:endParaRPr sz="2400"/>
          </a:p>
        </p:txBody>
      </p:sp>
      <p:sp>
        <p:nvSpPr>
          <p:cNvPr id="79" name="Google Shape;79;p14"/>
          <p:cNvSpPr txBox="1"/>
          <p:nvPr>
            <p:ph idx="4294967295" type="title"/>
          </p:nvPr>
        </p:nvSpPr>
        <p:spPr>
          <a:xfrm>
            <a:off x="535775" y="1480150"/>
            <a:ext cx="57213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b="0" lang="es-419" sz="1800">
                <a:latin typeface="Lato"/>
                <a:ea typeface="Lato"/>
                <a:cs typeface="Lato"/>
                <a:sym typeface="Lato"/>
              </a:rPr>
              <a:t>Realizar un análisis de la tendencia y la evolución del mercado en base a las regiones y  categorías de los  productos.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668925" y="2571750"/>
            <a:ext cx="3106224" cy="219377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32"/>
          <p:cNvPicPr preferRelativeResize="0"/>
          <p:nvPr/>
        </p:nvPicPr>
        <p:blipFill>
          <a:blip r:embed="rId3">
            <a:alphaModFix/>
          </a:blip>
          <a:stretch>
            <a:fillRect/>
          </a:stretch>
        </p:blipFill>
        <p:spPr>
          <a:xfrm>
            <a:off x="-76200" y="0"/>
            <a:ext cx="8904274" cy="5143499"/>
          </a:xfrm>
          <a:prstGeom prst="rect">
            <a:avLst/>
          </a:prstGeom>
          <a:noFill/>
          <a:ln>
            <a:noFill/>
          </a:ln>
        </p:spPr>
      </p:pic>
      <p:sp>
        <p:nvSpPr>
          <p:cNvPr id="219" name="Google Shape;219;p32"/>
          <p:cNvSpPr txBox="1"/>
          <p:nvPr/>
        </p:nvSpPr>
        <p:spPr>
          <a:xfrm>
            <a:off x="2891650" y="694950"/>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220" name="Google Shape;220;p32"/>
          <p:cNvSpPr txBox="1"/>
          <p:nvPr/>
        </p:nvSpPr>
        <p:spPr>
          <a:xfrm>
            <a:off x="5417525" y="694950"/>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221" name="Google Shape;221;p32"/>
          <p:cNvSpPr txBox="1"/>
          <p:nvPr/>
        </p:nvSpPr>
        <p:spPr>
          <a:xfrm>
            <a:off x="7863900" y="694950"/>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33"/>
          <p:cNvPicPr preferRelativeResize="0"/>
          <p:nvPr/>
        </p:nvPicPr>
        <p:blipFill>
          <a:blip r:embed="rId3">
            <a:alphaModFix/>
          </a:blip>
          <a:stretch>
            <a:fillRect/>
          </a:stretch>
        </p:blipFill>
        <p:spPr>
          <a:xfrm>
            <a:off x="152400" y="152400"/>
            <a:ext cx="8839198" cy="47540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3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5"/>
          <p:cNvPicPr preferRelativeResize="0"/>
          <p:nvPr/>
        </p:nvPicPr>
        <p:blipFill>
          <a:blip r:embed="rId3">
            <a:alphaModFix/>
          </a:blip>
          <a:stretch>
            <a:fillRect/>
          </a:stretch>
        </p:blipFill>
        <p:spPr>
          <a:xfrm>
            <a:off x="42312" y="0"/>
            <a:ext cx="9059373" cy="5143501"/>
          </a:xfrm>
          <a:prstGeom prst="rect">
            <a:avLst/>
          </a:prstGeom>
          <a:noFill/>
          <a:ln>
            <a:noFill/>
          </a:ln>
        </p:spPr>
      </p:pic>
      <p:sp>
        <p:nvSpPr>
          <p:cNvPr id="237" name="Google Shape;237;p35"/>
          <p:cNvSpPr/>
          <p:nvPr/>
        </p:nvSpPr>
        <p:spPr>
          <a:xfrm>
            <a:off x="1073175" y="4366200"/>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p:nvPr/>
        </p:nvSpPr>
        <p:spPr>
          <a:xfrm>
            <a:off x="1690700" y="1152100"/>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2396175" y="2745175"/>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a:off x="3002725" y="1152100"/>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txBox="1"/>
          <p:nvPr/>
        </p:nvSpPr>
        <p:spPr>
          <a:xfrm>
            <a:off x="2046125" y="683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242" name="Google Shape;242;p35"/>
          <p:cNvSpPr txBox="1"/>
          <p:nvPr/>
        </p:nvSpPr>
        <p:spPr>
          <a:xfrm>
            <a:off x="4572000" y="683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243" name="Google Shape;243;p35"/>
          <p:cNvSpPr txBox="1"/>
          <p:nvPr/>
        </p:nvSpPr>
        <p:spPr>
          <a:xfrm>
            <a:off x="7321050" y="683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36"/>
          <p:cNvPicPr preferRelativeResize="0"/>
          <p:nvPr/>
        </p:nvPicPr>
        <p:blipFill>
          <a:blip r:embed="rId3">
            <a:alphaModFix/>
          </a:blip>
          <a:stretch>
            <a:fillRect/>
          </a:stretch>
        </p:blipFill>
        <p:spPr>
          <a:xfrm>
            <a:off x="-76200" y="0"/>
            <a:ext cx="9143998" cy="5143500"/>
          </a:xfrm>
          <a:prstGeom prst="rect">
            <a:avLst/>
          </a:prstGeom>
          <a:noFill/>
          <a:ln>
            <a:noFill/>
          </a:ln>
        </p:spPr>
      </p:pic>
      <p:sp>
        <p:nvSpPr>
          <p:cNvPr id="249" name="Google Shape;249;p36"/>
          <p:cNvSpPr/>
          <p:nvPr/>
        </p:nvSpPr>
        <p:spPr>
          <a:xfrm>
            <a:off x="987325" y="4306350"/>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1700225" y="2799200"/>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2361725" y="2799200"/>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a:off x="3023225" y="2799200"/>
            <a:ext cx="661500" cy="64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txBox="1"/>
          <p:nvPr/>
        </p:nvSpPr>
        <p:spPr>
          <a:xfrm>
            <a:off x="2046125" y="683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254" name="Google Shape;254;p36"/>
          <p:cNvSpPr txBox="1"/>
          <p:nvPr/>
        </p:nvSpPr>
        <p:spPr>
          <a:xfrm>
            <a:off x="4572000" y="683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255" name="Google Shape;255;p36"/>
          <p:cNvSpPr txBox="1"/>
          <p:nvPr/>
        </p:nvSpPr>
        <p:spPr>
          <a:xfrm>
            <a:off x="7321050" y="6833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37"/>
          <p:cNvPicPr preferRelativeResize="0"/>
          <p:nvPr/>
        </p:nvPicPr>
        <p:blipFill>
          <a:blip r:embed="rId3">
            <a:alphaModFix/>
          </a:blip>
          <a:stretch>
            <a:fillRect/>
          </a:stretch>
        </p:blipFill>
        <p:spPr>
          <a:xfrm>
            <a:off x="0" y="0"/>
            <a:ext cx="9143999" cy="5070001"/>
          </a:xfrm>
          <a:prstGeom prst="rect">
            <a:avLst/>
          </a:prstGeom>
          <a:noFill/>
          <a:ln>
            <a:noFill/>
          </a:ln>
        </p:spPr>
      </p:pic>
      <p:sp>
        <p:nvSpPr>
          <p:cNvPr id="261" name="Google Shape;261;p37"/>
          <p:cNvSpPr/>
          <p:nvPr/>
        </p:nvSpPr>
        <p:spPr>
          <a:xfrm>
            <a:off x="65950" y="1154000"/>
            <a:ext cx="8978700" cy="57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7660300" y="2163650"/>
            <a:ext cx="1384500" cy="57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txBox="1"/>
          <p:nvPr/>
        </p:nvSpPr>
        <p:spPr>
          <a:xfrm>
            <a:off x="1969925" y="7595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2004</a:t>
            </a:r>
            <a:endParaRPr sz="1200">
              <a:latin typeface="Lato"/>
              <a:ea typeface="Lato"/>
              <a:cs typeface="Lato"/>
              <a:sym typeface="Lato"/>
            </a:endParaRPr>
          </a:p>
        </p:txBody>
      </p:sp>
      <p:sp>
        <p:nvSpPr>
          <p:cNvPr id="264" name="Google Shape;264;p37"/>
          <p:cNvSpPr txBox="1"/>
          <p:nvPr/>
        </p:nvSpPr>
        <p:spPr>
          <a:xfrm>
            <a:off x="4572000" y="7595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2005</a:t>
            </a:r>
            <a:endParaRPr sz="1200">
              <a:latin typeface="Lato"/>
              <a:ea typeface="Lato"/>
              <a:cs typeface="Lato"/>
              <a:sym typeface="Lato"/>
            </a:endParaRPr>
          </a:p>
        </p:txBody>
      </p:sp>
      <p:sp>
        <p:nvSpPr>
          <p:cNvPr id="265" name="Google Shape;265;p37"/>
          <p:cNvSpPr txBox="1"/>
          <p:nvPr/>
        </p:nvSpPr>
        <p:spPr>
          <a:xfrm>
            <a:off x="7321050" y="759575"/>
            <a:ext cx="661500" cy="2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latin typeface="Lato"/>
                <a:ea typeface="Lato"/>
                <a:cs typeface="Lato"/>
                <a:sym typeface="Lato"/>
              </a:rPr>
              <a:t>2006</a:t>
            </a:r>
            <a:endParaRPr sz="12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69" name="Shape 269"/>
        <p:cNvGrpSpPr/>
        <p:nvPr/>
      </p:nvGrpSpPr>
      <p:grpSpPr>
        <a:xfrm>
          <a:off x="0" y="0"/>
          <a:ext cx="0" cy="0"/>
          <a:chOff x="0" y="0"/>
          <a:chExt cx="0" cy="0"/>
        </a:xfrm>
      </p:grpSpPr>
      <p:pic>
        <p:nvPicPr>
          <p:cNvPr id="270" name="Google Shape;270;p3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271" name="Google Shape;271;p3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72" name="Google Shape;272;p38"/>
          <p:cNvSpPr txBox="1"/>
          <p:nvPr/>
        </p:nvSpPr>
        <p:spPr>
          <a:xfrm>
            <a:off x="2855550" y="132644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419" sz="3000">
                <a:solidFill>
                  <a:schemeClr val="lt2"/>
                </a:solidFill>
                <a:latin typeface="Raleway"/>
                <a:ea typeface="Raleway"/>
                <a:cs typeface="Raleway"/>
                <a:sym typeface="Raleway"/>
              </a:rPr>
              <a:t>¡GRACIAS POR SU ATENCIÓN!</a:t>
            </a:r>
            <a:endParaRPr b="1" sz="3000">
              <a:solidFill>
                <a:schemeClr val="lt2"/>
              </a:solidFill>
              <a:latin typeface="Raleway"/>
              <a:ea typeface="Raleway"/>
              <a:cs typeface="Raleway"/>
              <a:sym typeface="Raleway"/>
            </a:endParaRPr>
          </a:p>
        </p:txBody>
      </p:sp>
      <p:pic>
        <p:nvPicPr>
          <p:cNvPr id="273" name="Google Shape;273;p38"/>
          <p:cNvPicPr preferRelativeResize="0"/>
          <p:nvPr/>
        </p:nvPicPr>
        <p:blipFill>
          <a:blip r:embed="rId5">
            <a:alphaModFix/>
          </a:blip>
          <a:stretch>
            <a:fillRect/>
          </a:stretch>
        </p:blipFill>
        <p:spPr>
          <a:xfrm>
            <a:off x="3636375" y="2038700"/>
            <a:ext cx="2139900" cy="24979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419" sz="3000">
                <a:solidFill>
                  <a:schemeClr val="lt2"/>
                </a:solidFill>
                <a:latin typeface="Raleway"/>
                <a:ea typeface="Raleway"/>
                <a:cs typeface="Raleway"/>
                <a:sym typeface="Raleway"/>
              </a:rPr>
              <a:t>1. Mercado</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Crecimiento o decrecimiento:</a:t>
            </a:r>
            <a:br>
              <a:rPr lang="es-419" sz="1400">
                <a:latin typeface="Raleway"/>
                <a:ea typeface="Raleway"/>
                <a:cs typeface="Raleway"/>
                <a:sym typeface="Raleway"/>
              </a:rPr>
            </a:br>
            <a:r>
              <a:rPr lang="es-419" sz="1200">
                <a:latin typeface="Raleway"/>
                <a:ea typeface="Raleway"/>
                <a:cs typeface="Raleway"/>
                <a:sym typeface="Raleway"/>
              </a:rPr>
              <a:t>Análisis del crecimiento o decrecimiento por valor y volumen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Desglose</a:t>
            </a:r>
            <a:r>
              <a:rPr b="1" lang="es-419" sz="1400">
                <a:solidFill>
                  <a:schemeClr val="dk1"/>
                </a:solidFill>
                <a:latin typeface="Raleway"/>
                <a:ea typeface="Raleway"/>
                <a:cs typeface="Raleway"/>
                <a:sym typeface="Raleway"/>
              </a:rPr>
              <a:t> por país y categoría </a:t>
            </a:r>
            <a:r>
              <a:rPr lang="es-419" sz="1200">
                <a:latin typeface="Raleway"/>
                <a:ea typeface="Raleway"/>
                <a:cs typeface="Raleway"/>
                <a:sym typeface="Raleway"/>
              </a:rPr>
              <a:t>Identificación de bloques comerciales y principales categorías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s-419" sz="1400">
                <a:solidFill>
                  <a:schemeClr val="dk1"/>
                </a:solidFill>
                <a:latin typeface="Raleway"/>
                <a:ea typeface="Raleway"/>
                <a:cs typeface="Raleway"/>
                <a:sym typeface="Raleway"/>
              </a:rPr>
              <a:t>Tendencia:</a:t>
            </a:r>
            <a:br>
              <a:rPr lang="es-419" sz="1400">
                <a:latin typeface="Raleway"/>
                <a:ea typeface="Raleway"/>
                <a:cs typeface="Raleway"/>
                <a:sym typeface="Raleway"/>
              </a:rPr>
            </a:br>
            <a:r>
              <a:rPr lang="es-419" sz="1200">
                <a:latin typeface="Raleway"/>
                <a:ea typeface="Raleway"/>
                <a:cs typeface="Raleway"/>
                <a:sym typeface="Raleway"/>
              </a:rPr>
              <a:t>Evolución del precio unitario por país y categoría</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172725" y="1019375"/>
            <a:ext cx="2208600" cy="237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s-419" sz="1800">
                <a:solidFill>
                  <a:schemeClr val="dk2"/>
                </a:solidFill>
              </a:rPr>
              <a:t>Se destacó un </a:t>
            </a:r>
            <a:r>
              <a:rPr lang="es-419" sz="1800"/>
              <a:t>aumento</a:t>
            </a:r>
            <a:r>
              <a:rPr b="0" lang="es-419" sz="1800">
                <a:solidFill>
                  <a:schemeClr val="dk2"/>
                </a:solidFill>
              </a:rPr>
              <a:t> en valor en el periodo 2005; no obstante en volumen tiende a la </a:t>
            </a:r>
            <a:r>
              <a:rPr lang="es-419" sz="1800"/>
              <a:t>baja</a:t>
            </a:r>
            <a:r>
              <a:rPr b="0" lang="es-419" sz="1800">
                <a:solidFill>
                  <a:schemeClr val="dk2"/>
                </a:solidFill>
              </a:rPr>
              <a:t>. </a:t>
            </a:r>
            <a:endParaRPr b="0" sz="1800">
              <a:solidFill>
                <a:schemeClr val="dk2"/>
              </a:solidFill>
            </a:endParaRPr>
          </a:p>
        </p:txBody>
      </p:sp>
      <p:sp>
        <p:nvSpPr>
          <p:cNvPr id="94" name="Google Shape;94;p16"/>
          <p:cNvSpPr txBox="1"/>
          <p:nvPr/>
        </p:nvSpPr>
        <p:spPr>
          <a:xfrm>
            <a:off x="6700225" y="4948800"/>
            <a:ext cx="1319400" cy="19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latin typeface="Lato"/>
              <a:ea typeface="Lato"/>
              <a:cs typeface="Lato"/>
              <a:sym typeface="Lato"/>
            </a:endParaRPr>
          </a:p>
        </p:txBody>
      </p:sp>
      <p:pic>
        <p:nvPicPr>
          <p:cNvPr id="95" name="Google Shape;95;p16"/>
          <p:cNvPicPr preferRelativeResize="0"/>
          <p:nvPr/>
        </p:nvPicPr>
        <p:blipFill>
          <a:blip r:embed="rId3">
            <a:alphaModFix/>
          </a:blip>
          <a:stretch>
            <a:fillRect/>
          </a:stretch>
        </p:blipFill>
        <p:spPr>
          <a:xfrm>
            <a:off x="2452825" y="0"/>
            <a:ext cx="6691174"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7"/>
          <p:cNvSpPr/>
          <p:nvPr/>
        </p:nvSpPr>
        <p:spPr>
          <a:xfrm>
            <a:off x="3319625" y="641850"/>
            <a:ext cx="1948158" cy="474174"/>
          </a:xfrm>
          <a:prstGeom prst="flowChartTermina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3319625" y="3583275"/>
            <a:ext cx="1948158" cy="474174"/>
          </a:xfrm>
          <a:prstGeom prst="flowChartTermina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8"/>
          <p:cNvSpPr/>
          <p:nvPr/>
        </p:nvSpPr>
        <p:spPr>
          <a:xfrm>
            <a:off x="1433050" y="630025"/>
            <a:ext cx="1989360" cy="659664"/>
          </a:xfrm>
          <a:prstGeom prst="flowChartTermina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1433050" y="3470525"/>
            <a:ext cx="1989360" cy="659664"/>
          </a:xfrm>
          <a:prstGeom prst="flowChartTermina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nvSpPr>
        <p:spPr>
          <a:xfrm>
            <a:off x="1144425" y="4567525"/>
            <a:ext cx="67824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13" name="Google Shape;113;p19"/>
          <p:cNvSpPr txBox="1"/>
          <p:nvPr>
            <p:ph idx="4294967295" type="title"/>
          </p:nvPr>
        </p:nvSpPr>
        <p:spPr>
          <a:xfrm>
            <a:off x="412575" y="4021225"/>
            <a:ext cx="8235900" cy="11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s-419" sz="1800"/>
              <a:t>Entre las cuatro categorías, se evidenció que la </a:t>
            </a:r>
            <a:r>
              <a:rPr lang="es-419" sz="1800">
                <a:solidFill>
                  <a:schemeClr val="dk1"/>
                </a:solidFill>
              </a:rPr>
              <a:t>categoría 1 y 3</a:t>
            </a:r>
            <a:r>
              <a:rPr b="0" lang="es-419" sz="1800"/>
              <a:t> registraron una </a:t>
            </a:r>
            <a:r>
              <a:rPr lang="es-419" sz="1800">
                <a:solidFill>
                  <a:schemeClr val="dk1"/>
                </a:solidFill>
              </a:rPr>
              <a:t>evolución creciente</a:t>
            </a:r>
            <a:r>
              <a:rPr b="0" lang="es-419" sz="1800"/>
              <a:t> </a:t>
            </a:r>
            <a:r>
              <a:rPr b="0" lang="es-419" sz="1800"/>
              <a:t>sostenida</a:t>
            </a:r>
            <a:r>
              <a:rPr b="0" lang="es-419" sz="1800"/>
              <a:t> durante el periodo de 2004-2006</a:t>
            </a:r>
            <a:endParaRPr b="0" sz="1800">
              <a:solidFill>
                <a:schemeClr val="dk2"/>
              </a:solidFill>
            </a:endParaRPr>
          </a:p>
        </p:txBody>
      </p:sp>
      <p:sp>
        <p:nvSpPr>
          <p:cNvPr id="114" name="Google Shape;114;p19"/>
          <p:cNvSpPr/>
          <p:nvPr/>
        </p:nvSpPr>
        <p:spPr>
          <a:xfrm>
            <a:off x="5741050" y="3722425"/>
            <a:ext cx="195900" cy="2988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4933175" y="3175925"/>
            <a:ext cx="195900" cy="2988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7462575" y="3175925"/>
            <a:ext cx="195900" cy="2988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9"/>
          <p:cNvPicPr preferRelativeResize="0"/>
          <p:nvPr/>
        </p:nvPicPr>
        <p:blipFill>
          <a:blip r:embed="rId3">
            <a:alphaModFix/>
          </a:blip>
          <a:stretch>
            <a:fillRect/>
          </a:stretch>
        </p:blipFill>
        <p:spPr>
          <a:xfrm>
            <a:off x="152400" y="152400"/>
            <a:ext cx="8794099" cy="401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nvSpPr>
        <p:spPr>
          <a:xfrm>
            <a:off x="1144425" y="4567525"/>
            <a:ext cx="67824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3" name="Google Shape;123;p20"/>
          <p:cNvSpPr txBox="1"/>
          <p:nvPr>
            <p:ph idx="4294967295" type="title"/>
          </p:nvPr>
        </p:nvSpPr>
        <p:spPr>
          <a:xfrm>
            <a:off x="412575" y="4021225"/>
            <a:ext cx="8235900" cy="11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s-419" sz="1800"/>
              <a:t>La evolución del precio unitario por país determinó una </a:t>
            </a:r>
            <a:r>
              <a:rPr lang="es-419" sz="1800">
                <a:solidFill>
                  <a:schemeClr val="lt2"/>
                </a:solidFill>
              </a:rPr>
              <a:t>tendencia</a:t>
            </a:r>
            <a:r>
              <a:rPr lang="es-419" sz="1800">
                <a:solidFill>
                  <a:schemeClr val="lt2"/>
                </a:solidFill>
              </a:rPr>
              <a:t> constante</a:t>
            </a:r>
            <a:r>
              <a:rPr b="0" lang="es-419" sz="1800"/>
              <a:t> para TORO Y ROSSO; una </a:t>
            </a:r>
            <a:r>
              <a:rPr lang="es-419" sz="1800">
                <a:solidFill>
                  <a:schemeClr val="dk1"/>
                </a:solidFill>
              </a:rPr>
              <a:t>tendencia decreciente</a:t>
            </a:r>
            <a:r>
              <a:rPr b="0" lang="es-419" sz="1800"/>
              <a:t> para FADO y EIFFEL; mientras que, KRAIN, IGOR Y GRAND tiene una </a:t>
            </a:r>
            <a:r>
              <a:rPr lang="es-419" sz="1800">
                <a:solidFill>
                  <a:srgbClr val="38761D"/>
                </a:solidFill>
              </a:rPr>
              <a:t>tendencia creciente</a:t>
            </a:r>
            <a:endParaRPr sz="1800">
              <a:solidFill>
                <a:srgbClr val="38761D"/>
              </a:solidFill>
            </a:endParaRPr>
          </a:p>
        </p:txBody>
      </p:sp>
      <p:sp>
        <p:nvSpPr>
          <p:cNvPr id="124" name="Google Shape;124;p20"/>
          <p:cNvSpPr/>
          <p:nvPr/>
        </p:nvSpPr>
        <p:spPr>
          <a:xfrm>
            <a:off x="7246550" y="1805100"/>
            <a:ext cx="443100" cy="309300"/>
          </a:xfrm>
          <a:prstGeom prst="pentagon">
            <a:avLst>
              <a:gd fmla="val 105146" name="hf"/>
              <a:gd fmla="val 110557" name="vf"/>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0"/>
          <p:cNvPicPr preferRelativeResize="0"/>
          <p:nvPr/>
        </p:nvPicPr>
        <p:blipFill>
          <a:blip r:embed="rId3">
            <a:alphaModFix/>
          </a:blip>
          <a:stretch>
            <a:fillRect/>
          </a:stretch>
        </p:blipFill>
        <p:spPr>
          <a:xfrm>
            <a:off x="152400" y="152400"/>
            <a:ext cx="8655401" cy="394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131" name="Google Shape;131;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2" name="Google Shape;132;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419" sz="3000">
                <a:solidFill>
                  <a:schemeClr val="lt2"/>
                </a:solidFill>
                <a:latin typeface="Raleway"/>
                <a:ea typeface="Raleway"/>
                <a:cs typeface="Raleway"/>
                <a:sym typeface="Raleway"/>
              </a:rPr>
              <a:t>2. Mercado</a:t>
            </a:r>
            <a:endParaRPr b="1" sz="3000">
              <a:solidFill>
                <a:schemeClr val="lt2"/>
              </a:solidFill>
              <a:latin typeface="Raleway"/>
              <a:ea typeface="Raleway"/>
              <a:cs typeface="Raleway"/>
              <a:sym typeface="Raleway"/>
            </a:endParaRPr>
          </a:p>
        </p:txBody>
      </p:sp>
      <p:sp>
        <p:nvSpPr>
          <p:cNvPr id="133" name="Google Shape;133;p21"/>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1200">
                <a:latin typeface="Raleway"/>
                <a:ea typeface="Raleway"/>
                <a:cs typeface="Raleway"/>
                <a:sym typeface="Raleway"/>
              </a:rPr>
              <a:t>Cuotas por Región/Categoría</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Ganador/Perdedor:</a:t>
            </a:r>
            <a:br>
              <a:rPr lang="es-419" sz="1200">
                <a:latin typeface="Raleway"/>
                <a:ea typeface="Raleway"/>
                <a:cs typeface="Raleway"/>
                <a:sym typeface="Raleway"/>
              </a:rPr>
            </a:br>
            <a:r>
              <a:rPr lang="es-419" sz="1200">
                <a:latin typeface="Raleway"/>
                <a:ea typeface="Raleway"/>
                <a:cs typeface="Raleway"/>
                <a:sym typeface="Raleway"/>
              </a:rPr>
              <a:t>Quién gana/pierde por región y </a:t>
            </a:r>
            <a:r>
              <a:rPr lang="es-419" sz="1200">
                <a:latin typeface="Raleway"/>
                <a:ea typeface="Raleway"/>
                <a:cs typeface="Raleway"/>
                <a:sym typeface="Raleway"/>
              </a:rPr>
              <a:t>categoría en volumen y valor</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Tendencia:</a:t>
            </a:r>
            <a:br>
              <a:rPr lang="es-419" sz="1400">
                <a:latin typeface="Raleway"/>
                <a:ea typeface="Raleway"/>
                <a:cs typeface="Raleway"/>
                <a:sym typeface="Raleway"/>
              </a:rPr>
            </a:br>
            <a:r>
              <a:rPr lang="es-419" sz="1200">
                <a:latin typeface="Raleway"/>
                <a:ea typeface="Raleway"/>
                <a:cs typeface="Raleway"/>
                <a:sym typeface="Raleway"/>
              </a:rPr>
              <a:t>A medio/largo plazo por región y categoría y  precios unitarios</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s-419" sz="1400">
                <a:solidFill>
                  <a:schemeClr val="dk1"/>
                </a:solidFill>
                <a:latin typeface="Raleway"/>
                <a:ea typeface="Raleway"/>
                <a:cs typeface="Raleway"/>
                <a:sym typeface="Raleway"/>
              </a:rPr>
              <a:t>Cuota:</a:t>
            </a:r>
            <a:br>
              <a:rPr lang="es-419" sz="1200">
                <a:latin typeface="Raleway"/>
                <a:ea typeface="Raleway"/>
                <a:cs typeface="Raleway"/>
                <a:sym typeface="Raleway"/>
              </a:rPr>
            </a:br>
            <a:r>
              <a:rPr lang="es-419" sz="1200">
                <a:latin typeface="Raleway"/>
                <a:ea typeface="Raleway"/>
                <a:cs typeface="Raleway"/>
                <a:sym typeface="Raleway"/>
              </a:rPr>
              <a:t>Porcentaje de ventas con cuota ganadora por región y categoría</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