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87" r:id="rId2"/>
    <p:sldId id="498" r:id="rId3"/>
    <p:sldId id="499" r:id="rId4"/>
    <p:sldId id="492" r:id="rId5"/>
    <p:sldId id="491" r:id="rId6"/>
    <p:sldId id="490" r:id="rId7"/>
    <p:sldId id="494" r:id="rId8"/>
    <p:sldId id="489" r:id="rId9"/>
    <p:sldId id="488" r:id="rId10"/>
    <p:sldId id="495" r:id="rId11"/>
    <p:sldId id="497" r:id="rId12"/>
    <p:sldId id="496" r:id="rId13"/>
    <p:sldId id="4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mba, Itziar" userId="0fa0a04a-6812-4b45-bdcf-55d25bb671ea" providerId="ADAL" clId="{B6A2328B-C963-422A-A006-0DD0296E9072}"/>
    <pc:docChg chg="modSld">
      <pc:chgData name="Lomba, Itziar" userId="0fa0a04a-6812-4b45-bdcf-55d25bb671ea" providerId="ADAL" clId="{B6A2328B-C963-422A-A006-0DD0296E9072}" dt="2019-04-22T16:37:31.325" v="0" actId="20577"/>
      <pc:docMkLst>
        <pc:docMk/>
      </pc:docMkLst>
      <pc:sldChg chg="modSp">
        <pc:chgData name="Lomba, Itziar" userId="0fa0a04a-6812-4b45-bdcf-55d25bb671ea" providerId="ADAL" clId="{B6A2328B-C963-422A-A006-0DD0296E9072}" dt="2019-04-22T16:37:31.325" v="0" actId="20577"/>
        <pc:sldMkLst>
          <pc:docMk/>
          <pc:sldMk cId="4132090828" sldId="487"/>
        </pc:sldMkLst>
        <pc:spChg chg="mod">
          <ac:chgData name="Lomba, Itziar" userId="0fa0a04a-6812-4b45-bdcf-55d25bb671ea" providerId="ADAL" clId="{B6A2328B-C963-422A-A006-0DD0296E9072}" dt="2019-04-22T16:37:31.325" v="0" actId="20577"/>
          <ac:spMkLst>
            <pc:docMk/>
            <pc:sldMk cId="4132090828" sldId="487"/>
            <ac:spMk id="15" creationId="{E278CBEF-7872-43F4-8000-BF26830746ED}"/>
          </ac:spMkLst>
        </pc:spChg>
      </pc:sldChg>
    </pc:docChg>
  </pc:docChgLst>
  <pc:docChgLst>
    <pc:chgData name="jcasanvazquez@hotmail.com" userId="24f2616975baadfc" providerId="LiveId" clId="{A135566D-0288-47BB-A214-58DAEBAB4628}"/>
    <pc:docChg chg="modSld">
      <pc:chgData name="jcasanvazquez@hotmail.com" userId="24f2616975baadfc" providerId="LiveId" clId="{A135566D-0288-47BB-A214-58DAEBAB4628}" dt="2019-05-06T18:02:00.981" v="0" actId="1076"/>
      <pc:docMkLst>
        <pc:docMk/>
      </pc:docMkLst>
      <pc:sldChg chg="modSp">
        <pc:chgData name="jcasanvazquez@hotmail.com" userId="24f2616975baadfc" providerId="LiveId" clId="{A135566D-0288-47BB-A214-58DAEBAB4628}" dt="2019-05-06T18:02:00.981" v="0" actId="1076"/>
        <pc:sldMkLst>
          <pc:docMk/>
          <pc:sldMk cId="1107997188" sldId="495"/>
        </pc:sldMkLst>
        <pc:picChg chg="mod">
          <ac:chgData name="jcasanvazquez@hotmail.com" userId="24f2616975baadfc" providerId="LiveId" clId="{A135566D-0288-47BB-A214-58DAEBAB4628}" dt="2019-05-06T18:02:00.981" v="0" actId="1076"/>
          <ac:picMkLst>
            <pc:docMk/>
            <pc:sldMk cId="1107997188" sldId="495"/>
            <ac:picMk id="2" creationId="{43076C58-A6B4-4D92-BA74-0CD2332A57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059BB-27C9-441A-A3F0-7E6B7FA1D479}" type="datetimeFigureOut">
              <a:rPr lang="en-US" smtClean="0"/>
              <a:t>5/6/2019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5B23A-5E91-4277-9278-FA62817DA66E}" type="slidenum">
              <a:rPr lang="en-US" smtClean="0"/>
              <a:t>‹Nº›</a:t>
            </a:fld>
            <a:endParaRPr lang="en-US"/>
          </a:p>
        </p:txBody>
      </p:sp>
    </p:spTree>
    <p:extLst>
      <p:ext uri="{BB962C8B-B14F-4D97-AF65-F5344CB8AC3E}">
        <p14:creationId xmlns:p14="http://schemas.microsoft.com/office/powerpoint/2010/main" val="8892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4079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87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101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51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16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009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33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348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937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272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564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524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6ED5EF7-D444-4B1F-9F89-945AE75D13DA}" type="slidenum">
              <a:rPr kumimoji="0" lang="es-E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s-E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62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F9F5A4E-B7FB-4953-9DEB-D6F3D8287EB4}" type="datetime1">
              <a:rPr lang="en-US" smtClean="0"/>
              <a:t>5/6/2019</a:t>
            </a:fld>
            <a:endParaRPr lang="en-US" dirty="0"/>
          </a:p>
        </p:txBody>
      </p:sp>
      <p:sp>
        <p:nvSpPr>
          <p:cNvPr id="8" name="Footer Placeholder 7"/>
          <p:cNvSpPr>
            <a:spLocks noGrp="1"/>
          </p:cNvSpPr>
          <p:nvPr>
            <p:ph type="ftr" sz="quarter" idx="11"/>
          </p:nvPr>
        </p:nvSpPr>
        <p:spPr/>
        <p:txBody>
          <a:bodyPr/>
          <a:lstStyle/>
          <a:p>
            <a:r>
              <a:rPr lang="en-US"/>
              <a:t>MSDF 1718_Analisis de Mercados_Mod 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212634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2C3CD-82EE-46CC-AB9E-03B75EB66B55}"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96244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98AEE-D816-4D34-8AA3-7195D493260F}"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91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A09E1-1500-46E0-9AA7-DA21464CAF59}"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6219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32169-2D20-4882-99B9-F647DB41291A}"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416494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525AE70-E7A2-4720-81EC-1536AF6A4B1D}" type="datetime1">
              <a:rPr lang="en-US" smtClean="0"/>
              <a:t>5/6/2019</a:t>
            </a:fld>
            <a:endParaRPr lang="en-US" dirty="0"/>
          </a:p>
        </p:txBody>
      </p:sp>
      <p:sp>
        <p:nvSpPr>
          <p:cNvPr id="4" name="Footer Placeholder 3"/>
          <p:cNvSpPr>
            <a:spLocks noGrp="1"/>
          </p:cNvSpPr>
          <p:nvPr>
            <p:ph type="ftr" sz="quarter" idx="11"/>
          </p:nvPr>
        </p:nvSpPr>
        <p:spPr/>
        <p:txBody>
          <a:bodyPr/>
          <a:lstStyle/>
          <a:p>
            <a:r>
              <a:rPr lang="en-US"/>
              <a:t>MSDF 1718_Analisis de Mercados_Mod 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99545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3FEE4E-6915-45B5-9740-FA4FDC5D511C}" type="datetime1">
              <a:rPr lang="en-US" smtClean="0"/>
              <a:t>5/6/2019</a:t>
            </a:fld>
            <a:endParaRPr lang="en-US" dirty="0"/>
          </a:p>
        </p:txBody>
      </p:sp>
      <p:sp>
        <p:nvSpPr>
          <p:cNvPr id="4" name="Footer Placeholder 3"/>
          <p:cNvSpPr>
            <a:spLocks noGrp="1"/>
          </p:cNvSpPr>
          <p:nvPr>
            <p:ph type="ftr" sz="quarter" idx="11"/>
          </p:nvPr>
        </p:nvSpPr>
        <p:spPr/>
        <p:txBody>
          <a:bodyPr/>
          <a:lstStyle/>
          <a:p>
            <a:r>
              <a:rPr lang="en-US"/>
              <a:t>MSDF 1718_Analisis de Mercados_Mod 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084193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2D8DFA-67C6-4608-8309-289B8A11E7DB}" type="datetime1">
              <a:rPr lang="en-US" smtClean="0"/>
              <a:t>5/6/2019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104180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F82C7-CDFE-4481-B054-0D9E7EB69DD1}" type="datetime1">
              <a:rPr lang="en-US" smtClean="0"/>
              <a:t>5/6/2019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935065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0AAC6C-AFFC-46E2-A41C-F4AC06733386}"/>
              </a:ext>
            </a:extLst>
          </p:cNvPr>
          <p:cNvSpPr>
            <a:spLocks noGrp="1"/>
          </p:cNvSpPr>
          <p:nvPr>
            <p:ph type="title"/>
          </p:nvPr>
        </p:nvSpPr>
        <p:spPr>
          <a:xfrm>
            <a:off x="0" y="0"/>
            <a:ext cx="12192000" cy="834013"/>
          </a:xfr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471501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 3 columns">
    <p:bg>
      <p:bgPr>
        <a:solidFill>
          <a:schemeClr val="bg1">
            <a:lumMod val="95000"/>
          </a:schemeClr>
        </a:solidFill>
        <a:effectLst/>
      </p:bgPr>
    </p:bg>
    <p:spTree>
      <p:nvGrpSpPr>
        <p:cNvPr id="1" name="Shape 208"/>
        <p:cNvGrpSpPr/>
        <p:nvPr/>
      </p:nvGrpSpPr>
      <p:grpSpPr>
        <a:xfrm>
          <a:off x="0" y="0"/>
          <a:ext cx="0" cy="0"/>
          <a:chOff x="0" y="0"/>
          <a:chExt cx="0" cy="0"/>
        </a:xfrm>
      </p:grpSpPr>
      <p:sp>
        <p:nvSpPr>
          <p:cNvPr id="210" name="Shape 210"/>
          <p:cNvSpPr txBox="1">
            <a:spLocks noGrp="1"/>
          </p:cNvSpPr>
          <p:nvPr>
            <p:ph type="title"/>
          </p:nvPr>
        </p:nvSpPr>
        <p:spPr>
          <a:xfrm>
            <a:off x="1371601" y="357657"/>
            <a:ext cx="9448801" cy="860400"/>
          </a:xfrm>
          <a:prstGeom prst="rect">
            <a:avLst/>
          </a:prstGeom>
        </p:spPr>
        <p:txBody>
          <a:bodyPr lIns="91425" tIns="91425" rIns="91425" bIns="91425" anchor="b" anchorCtr="0"/>
          <a:lstStyle>
            <a:lvl1pPr lvl="0" algn="ctr"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
        <p:nvSpPr>
          <p:cNvPr id="213" name="Shape 213"/>
          <p:cNvSpPr txBox="1">
            <a:spLocks noGrp="1"/>
          </p:cNvSpPr>
          <p:nvPr>
            <p:ph type="body" idx="3"/>
          </p:nvPr>
        </p:nvSpPr>
        <p:spPr>
          <a:xfrm>
            <a:off x="1345979" y="1782618"/>
            <a:ext cx="9500044" cy="4636655"/>
          </a:xfrm>
          <a:prstGeom prst="rect">
            <a:avLst/>
          </a:prstGeom>
        </p:spPr>
        <p:txBody>
          <a:bodyPr lIns="91425" tIns="91425" rIns="91425" bIns="91425" anchor="t" anchorCtr="0"/>
          <a:lstStyle>
            <a:lvl1pPr lvl="0" rtl="0">
              <a:spcBef>
                <a:spcPts val="0"/>
              </a:spcBef>
              <a:defRPr>
                <a:solidFill>
                  <a:schemeClr val="accent1">
                    <a:lumMod val="75000"/>
                  </a:schemeClr>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dirty="0"/>
          </a:p>
        </p:txBody>
      </p:sp>
    </p:spTree>
    <p:extLst>
      <p:ext uri="{BB962C8B-B14F-4D97-AF65-F5344CB8AC3E}">
        <p14:creationId xmlns:p14="http://schemas.microsoft.com/office/powerpoint/2010/main" val="255433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60606-1260-4BA9-A412-DA570BF37D07}" type="datetime1">
              <a:rPr lang="en-US" smtClean="0"/>
              <a:t>5/6/2019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239186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792480" y="676656"/>
            <a:ext cx="10888896" cy="571500"/>
          </a:xfrm>
        </p:spPr>
        <p:txBody>
          <a:bodyPr wrap="square">
            <a:noAutofit/>
          </a:bodyPr>
          <a:lstStyle>
            <a:lvl1pPr>
              <a:defRPr baseline="0">
                <a:solidFill>
                  <a:srgbClr val="009DD9"/>
                </a:solidFill>
              </a:defRPr>
            </a:lvl1pPr>
          </a:lstStyle>
          <a:p>
            <a:r>
              <a:rPr lang="en-US" dirty="0"/>
              <a:t>CLICK TO EDIT MASTER TITLE STYLE</a:t>
            </a:r>
          </a:p>
        </p:txBody>
      </p:sp>
      <p:sp>
        <p:nvSpPr>
          <p:cNvPr id="8" name="Text Placeholder 2"/>
          <p:cNvSpPr>
            <a:spLocks noGrp="1"/>
          </p:cNvSpPr>
          <p:nvPr>
            <p:ph type="body" idx="13"/>
          </p:nvPr>
        </p:nvSpPr>
        <p:spPr>
          <a:xfrm>
            <a:off x="792480" y="1280160"/>
            <a:ext cx="10880429" cy="315118"/>
          </a:xfrm>
        </p:spPr>
        <p:txBody>
          <a:bodyPr wrap="square" tIns="0" bIns="0" anchor="t" anchorCtr="0"/>
          <a:lstStyle>
            <a:lvl1pPr marL="0" indent="0">
              <a:spcBef>
                <a:spcPts val="0"/>
              </a:spcBef>
              <a:buNone/>
              <a:defRPr sz="1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2"/>
          <p:cNvSpPr>
            <a:spLocks noGrp="1"/>
          </p:cNvSpPr>
          <p:nvPr>
            <p:ph type="body" idx="15"/>
          </p:nvPr>
        </p:nvSpPr>
        <p:spPr>
          <a:xfrm>
            <a:off x="792481" y="6373368"/>
            <a:ext cx="10887287" cy="365760"/>
          </a:xfrm>
        </p:spPr>
        <p:txBody>
          <a:bodyPr wrap="square" tIns="0" bIns="0" anchor="b" anchorCtr="0"/>
          <a:lstStyle>
            <a:lvl1pPr marL="0" indent="0">
              <a:spcBef>
                <a:spcPts val="60"/>
              </a:spcBef>
              <a:buNone/>
              <a:defRPr sz="8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126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66A80-B7AD-4DA3-BA15-33777F52B405}" type="datetime1">
              <a:rPr lang="en-US" smtClean="0"/>
              <a:t>5/6/2019</a:t>
            </a:fld>
            <a:endParaRPr lang="en-US" dirty="0"/>
          </a:p>
        </p:txBody>
      </p:sp>
      <p:sp>
        <p:nvSpPr>
          <p:cNvPr id="5" name="Footer Placeholder 4"/>
          <p:cNvSpPr>
            <a:spLocks noGrp="1"/>
          </p:cNvSpPr>
          <p:nvPr>
            <p:ph type="ftr" sz="quarter" idx="11"/>
          </p:nvPr>
        </p:nvSpPr>
        <p:spPr/>
        <p:txBody>
          <a:bodyPr/>
          <a:lstStyle/>
          <a:p>
            <a:r>
              <a:rPr lang="en-US"/>
              <a:t>MSDF 1718_Analisis de Mercados_Mod 01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38993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EA4C4-390C-45DB-BF06-5FDDCE53E13E}"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1278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A1141A-0D4D-4168-B04C-CCDAFF67B071}" type="datetime1">
              <a:rPr lang="en-US" smtClean="0"/>
              <a:t>5/6/2019</a:t>
            </a:fld>
            <a:endParaRPr lang="en-US" dirty="0"/>
          </a:p>
        </p:txBody>
      </p:sp>
      <p:sp>
        <p:nvSpPr>
          <p:cNvPr id="8" name="Footer Placeholder 7"/>
          <p:cNvSpPr>
            <a:spLocks noGrp="1"/>
          </p:cNvSpPr>
          <p:nvPr>
            <p:ph type="ftr" sz="quarter" idx="11"/>
          </p:nvPr>
        </p:nvSpPr>
        <p:spPr/>
        <p:txBody>
          <a:bodyPr/>
          <a:lstStyle/>
          <a:p>
            <a:r>
              <a:rPr lang="en-US"/>
              <a:t>MSDF 1718_Analisis de Mercados_Mod 01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82917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0AC551-4511-4AE3-9E63-A81012BABE54}" type="datetime1">
              <a:rPr lang="en-US" smtClean="0"/>
              <a:t>5/6/2019</a:t>
            </a:fld>
            <a:endParaRPr lang="en-US" dirty="0"/>
          </a:p>
        </p:txBody>
      </p:sp>
      <p:sp>
        <p:nvSpPr>
          <p:cNvPr id="4" name="Footer Placeholder 3"/>
          <p:cNvSpPr>
            <a:spLocks noGrp="1"/>
          </p:cNvSpPr>
          <p:nvPr>
            <p:ph type="ftr" sz="quarter" idx="11"/>
          </p:nvPr>
        </p:nvSpPr>
        <p:spPr/>
        <p:txBody>
          <a:bodyPr/>
          <a:lstStyle/>
          <a:p>
            <a:r>
              <a:rPr lang="en-US"/>
              <a:t>MSDF 1718_Analisis de Mercados_Mod 01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164116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A33C5-213F-44A1-9903-A074973C8D84}" type="datetime1">
              <a:rPr lang="en-US" smtClean="0"/>
              <a:t>5/6/2019</a:t>
            </a:fld>
            <a:endParaRPr lang="en-US" dirty="0"/>
          </a:p>
        </p:txBody>
      </p:sp>
      <p:sp>
        <p:nvSpPr>
          <p:cNvPr id="3" name="Footer Placeholder 2"/>
          <p:cNvSpPr>
            <a:spLocks noGrp="1"/>
          </p:cNvSpPr>
          <p:nvPr>
            <p:ph type="ftr" sz="quarter" idx="11"/>
          </p:nvPr>
        </p:nvSpPr>
        <p:spPr/>
        <p:txBody>
          <a:bodyPr/>
          <a:lstStyle/>
          <a:p>
            <a:r>
              <a:rPr lang="en-US"/>
              <a:t>MSDF 1718_Analisis de Mercados_Mod 01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309454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16D6CC-2431-45BC-B8CF-A1C01AC45740}"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50863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BC4BAD-E8DD-4B33-9EB0-E51245B0CBEB}" type="datetime1">
              <a:rPr lang="en-US" smtClean="0"/>
              <a:t>5/6/2019</a:t>
            </a:fld>
            <a:endParaRPr lang="en-US" dirty="0"/>
          </a:p>
        </p:txBody>
      </p:sp>
      <p:sp>
        <p:nvSpPr>
          <p:cNvPr id="6" name="Footer Placeholder 5"/>
          <p:cNvSpPr>
            <a:spLocks noGrp="1"/>
          </p:cNvSpPr>
          <p:nvPr>
            <p:ph type="ftr" sz="quarter" idx="11"/>
          </p:nvPr>
        </p:nvSpPr>
        <p:spPr/>
        <p:txBody>
          <a:bodyPr/>
          <a:lstStyle/>
          <a:p>
            <a:r>
              <a:rPr lang="en-US"/>
              <a:t>MSDF 1718_Analisis de Mercados_Mod 01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extLst>
      <p:ext uri="{BB962C8B-B14F-4D97-AF65-F5344CB8AC3E}">
        <p14:creationId xmlns:p14="http://schemas.microsoft.com/office/powerpoint/2010/main" val="2879205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8DD4A2C-B1E4-482F-A0A3-913456D1626D}" type="datetime1">
              <a:rPr lang="en-US" smtClean="0"/>
              <a:t>5/6/2019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MSDF 1718_Analisis de Mercados_Mod 01</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extLst>
      <p:ext uri="{BB962C8B-B14F-4D97-AF65-F5344CB8AC3E}">
        <p14:creationId xmlns:p14="http://schemas.microsoft.com/office/powerpoint/2010/main" val="19583479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10" name="Picture 9">
            <a:extLst>
              <a:ext uri="{FF2B5EF4-FFF2-40B4-BE49-F238E27FC236}">
                <a16:creationId xmlns:a16="http://schemas.microsoft.com/office/drawing/2014/main" id="{7157920D-0F12-4741-ADB9-0811BE8A0443}"/>
              </a:ext>
            </a:extLst>
          </p:cNvPr>
          <p:cNvPicPr>
            <a:picLocks noChangeAspect="1"/>
          </p:cNvPicPr>
          <p:nvPr/>
        </p:nvPicPr>
        <p:blipFill>
          <a:blip r:embed="rId3"/>
          <a:stretch>
            <a:fillRect/>
          </a:stretch>
        </p:blipFill>
        <p:spPr>
          <a:xfrm>
            <a:off x="591458" y="1407886"/>
            <a:ext cx="10923075" cy="4948464"/>
          </a:xfrm>
          <a:prstGeom prst="rect">
            <a:avLst/>
          </a:prstGeom>
        </p:spPr>
      </p:pic>
      <p:sp>
        <p:nvSpPr>
          <p:cNvPr id="15" name="Title 1">
            <a:extLst>
              <a:ext uri="{FF2B5EF4-FFF2-40B4-BE49-F238E27FC236}">
                <a16:creationId xmlns:a16="http://schemas.microsoft.com/office/drawing/2014/main" id="{E278CBEF-7872-43F4-8000-BF26830746ED}"/>
              </a:ext>
            </a:extLst>
          </p:cNvPr>
          <p:cNvSpPr>
            <a:spLocks noGrp="1"/>
          </p:cNvSpPr>
          <p:nvPr>
            <p:ph type="title"/>
          </p:nvPr>
        </p:nvSpPr>
        <p:spPr>
          <a:xfrm>
            <a:off x="591458" y="210976"/>
            <a:ext cx="10515600" cy="1325563"/>
          </a:xfrm>
        </p:spPr>
        <p:txBody>
          <a:bodyPr/>
          <a:lstStyle/>
          <a:p>
            <a:r>
              <a:rPr lang="es-ES" dirty="0"/>
              <a:t>Case </a:t>
            </a:r>
            <a:r>
              <a:rPr lang="es-ES" dirty="0" err="1"/>
              <a:t>Study</a:t>
            </a:r>
            <a:r>
              <a:rPr lang="es-ES"/>
              <a:t> </a:t>
            </a:r>
            <a:endParaRPr lang="es-ES" dirty="0"/>
          </a:p>
        </p:txBody>
      </p:sp>
    </p:spTree>
    <p:extLst>
      <p:ext uri="{BB962C8B-B14F-4D97-AF65-F5344CB8AC3E}">
        <p14:creationId xmlns:p14="http://schemas.microsoft.com/office/powerpoint/2010/main" val="413209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43076C58-A6B4-4D92-BA74-0CD2332A5785}"/>
              </a:ext>
            </a:extLst>
          </p:cNvPr>
          <p:cNvPicPr>
            <a:picLocks noChangeAspect="1"/>
          </p:cNvPicPr>
          <p:nvPr/>
        </p:nvPicPr>
        <p:blipFill>
          <a:blip r:embed="rId3"/>
          <a:stretch>
            <a:fillRect/>
          </a:stretch>
        </p:blipFill>
        <p:spPr>
          <a:xfrm>
            <a:off x="965200" y="456821"/>
            <a:ext cx="10261600" cy="5619611"/>
          </a:xfrm>
          <a:prstGeom prst="rect">
            <a:avLst/>
          </a:prstGeom>
        </p:spPr>
      </p:pic>
    </p:spTree>
    <p:extLst>
      <p:ext uri="{BB962C8B-B14F-4D97-AF65-F5344CB8AC3E}">
        <p14:creationId xmlns:p14="http://schemas.microsoft.com/office/powerpoint/2010/main" val="110799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910D8FF4-E145-400E-819E-D0283ED3267A}"/>
              </a:ext>
            </a:extLst>
          </p:cNvPr>
          <p:cNvPicPr>
            <a:picLocks noChangeAspect="1"/>
          </p:cNvPicPr>
          <p:nvPr/>
        </p:nvPicPr>
        <p:blipFill>
          <a:blip r:embed="rId3"/>
          <a:stretch>
            <a:fillRect/>
          </a:stretch>
        </p:blipFill>
        <p:spPr>
          <a:xfrm>
            <a:off x="631371" y="599670"/>
            <a:ext cx="10929257" cy="5658660"/>
          </a:xfrm>
          <a:prstGeom prst="rect">
            <a:avLst/>
          </a:prstGeom>
        </p:spPr>
      </p:pic>
    </p:spTree>
    <p:extLst>
      <p:ext uri="{BB962C8B-B14F-4D97-AF65-F5344CB8AC3E}">
        <p14:creationId xmlns:p14="http://schemas.microsoft.com/office/powerpoint/2010/main" val="299500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9D45CC84-CFE1-4EF3-84F4-ED1EF5CCBFA1}"/>
              </a:ext>
            </a:extLst>
          </p:cNvPr>
          <p:cNvPicPr>
            <a:picLocks noChangeAspect="1"/>
          </p:cNvPicPr>
          <p:nvPr/>
        </p:nvPicPr>
        <p:blipFill>
          <a:blip r:embed="rId3"/>
          <a:stretch>
            <a:fillRect/>
          </a:stretch>
        </p:blipFill>
        <p:spPr>
          <a:xfrm>
            <a:off x="226927" y="406399"/>
            <a:ext cx="11126873" cy="5789418"/>
          </a:xfrm>
          <a:prstGeom prst="rect">
            <a:avLst/>
          </a:prstGeom>
        </p:spPr>
      </p:pic>
    </p:spTree>
    <p:extLst>
      <p:ext uri="{BB962C8B-B14F-4D97-AF65-F5344CB8AC3E}">
        <p14:creationId xmlns:p14="http://schemas.microsoft.com/office/powerpoint/2010/main" val="34720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9E7888D9-24E4-48D6-A706-61ADC9BE7EDD}"/>
              </a:ext>
            </a:extLst>
          </p:cNvPr>
          <p:cNvPicPr>
            <a:picLocks noChangeAspect="1"/>
          </p:cNvPicPr>
          <p:nvPr/>
        </p:nvPicPr>
        <p:blipFill>
          <a:blip r:embed="rId3"/>
          <a:stretch>
            <a:fillRect/>
          </a:stretch>
        </p:blipFill>
        <p:spPr>
          <a:xfrm>
            <a:off x="419100" y="485018"/>
            <a:ext cx="11353800" cy="5887964"/>
          </a:xfrm>
          <a:prstGeom prst="rect">
            <a:avLst/>
          </a:prstGeom>
        </p:spPr>
      </p:pic>
    </p:spTree>
    <p:extLst>
      <p:ext uri="{BB962C8B-B14F-4D97-AF65-F5344CB8AC3E}">
        <p14:creationId xmlns:p14="http://schemas.microsoft.com/office/powerpoint/2010/main" val="29539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58" y="210976"/>
            <a:ext cx="10515600" cy="1325563"/>
          </a:xfrm>
        </p:spPr>
        <p:txBody>
          <a:bodyPr/>
          <a:lstStyle/>
          <a:p>
            <a:r>
              <a:rPr lang="es-ES" dirty="0" err="1"/>
              <a:t>Main</a:t>
            </a:r>
            <a:r>
              <a:rPr lang="es-ES" dirty="0"/>
              <a:t> </a:t>
            </a:r>
            <a:r>
              <a:rPr lang="es-ES" dirty="0" err="1"/>
              <a:t>Questions</a:t>
            </a:r>
            <a:r>
              <a:rPr lang="es-ES" dirty="0"/>
              <a:t> (1/2)</a:t>
            </a:r>
          </a:p>
        </p:txBody>
      </p:sp>
      <p:sp>
        <p:nvSpPr>
          <p:cNvPr id="3" name="Content Placeholder 2"/>
          <p:cNvSpPr>
            <a:spLocks noGrp="1"/>
          </p:cNvSpPr>
          <p:nvPr>
            <p:ph idx="1"/>
          </p:nvPr>
        </p:nvSpPr>
        <p:spPr>
          <a:xfrm>
            <a:off x="482859" y="873757"/>
            <a:ext cx="11226282" cy="4935894"/>
          </a:xfrm>
        </p:spPr>
        <p:txBody>
          <a:bodyPr>
            <a:normAutofit/>
          </a:bodyPr>
          <a:lstStyle/>
          <a:p>
            <a:pPr marL="457200" lvl="1" indent="0">
              <a:buNone/>
            </a:pPr>
            <a:endParaRPr lang="en-US" sz="2800" dirty="0"/>
          </a:p>
          <a:p>
            <a:pPr marL="514350" indent="-514350">
              <a:buFont typeface="+mj-lt"/>
              <a:buAutoNum type="arabicPeriod"/>
            </a:pPr>
            <a:r>
              <a:rPr lang="en-US" sz="3200" b="1" dirty="0"/>
              <a:t>How would you allocate sales to neighborhoods via Trade Areas??  </a:t>
            </a:r>
          </a:p>
          <a:p>
            <a:pPr lvl="1"/>
            <a:r>
              <a:rPr lang="en-US" dirty="0"/>
              <a:t>Help questions: Can you find relationship between store sales and demographic data? How can you mix both? Can you come up with an algorithm that would help understand what geographical area is reached by which store? Is “distance to the store” accurate enough?</a:t>
            </a:r>
          </a:p>
          <a:p>
            <a:pPr marL="0" indent="0">
              <a:buNone/>
            </a:pPr>
            <a:r>
              <a:rPr lang="en-US" sz="3200" b="1" dirty="0"/>
              <a:t>2. Understand sales per neighborhood and compare </a:t>
            </a:r>
          </a:p>
          <a:p>
            <a:pPr lvl="1"/>
            <a:r>
              <a:rPr lang="en-US" sz="2800" dirty="0"/>
              <a:t> </a:t>
            </a:r>
            <a:r>
              <a:rPr lang="en-US" dirty="0"/>
              <a:t>How can we assess if a neighborhood is good or not for us? How can we compare a store against another?</a:t>
            </a:r>
            <a:endParaRPr lang="en-US" b="1" dirty="0"/>
          </a:p>
          <a:p>
            <a:endParaRPr lang="en-US" sz="3200" dirty="0"/>
          </a:p>
          <a:p>
            <a:endParaRPr lang="en-US" sz="3200" dirty="0"/>
          </a:p>
          <a:p>
            <a:pPr marL="457200" lvl="1" indent="0">
              <a:buNone/>
            </a:pPr>
            <a:endParaRPr lang="es-ES" dirty="0"/>
          </a:p>
          <a:p>
            <a:endParaRPr lang="es-ES" dirty="0"/>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spTree>
    <p:extLst>
      <p:ext uri="{BB962C8B-B14F-4D97-AF65-F5344CB8AC3E}">
        <p14:creationId xmlns:p14="http://schemas.microsoft.com/office/powerpoint/2010/main" val="151719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58" y="210976"/>
            <a:ext cx="10515600" cy="1325563"/>
          </a:xfrm>
        </p:spPr>
        <p:txBody>
          <a:bodyPr/>
          <a:lstStyle/>
          <a:p>
            <a:r>
              <a:rPr lang="es-ES" dirty="0" err="1"/>
              <a:t>Main</a:t>
            </a:r>
            <a:r>
              <a:rPr lang="es-ES" dirty="0"/>
              <a:t> </a:t>
            </a:r>
            <a:r>
              <a:rPr lang="es-ES" dirty="0" err="1"/>
              <a:t>Questions</a:t>
            </a:r>
            <a:r>
              <a:rPr lang="es-ES" dirty="0"/>
              <a:t> (2/2)</a:t>
            </a:r>
          </a:p>
        </p:txBody>
      </p:sp>
      <p:sp>
        <p:nvSpPr>
          <p:cNvPr id="3" name="Content Placeholder 2"/>
          <p:cNvSpPr>
            <a:spLocks noGrp="1"/>
          </p:cNvSpPr>
          <p:nvPr>
            <p:ph idx="1"/>
          </p:nvPr>
        </p:nvSpPr>
        <p:spPr>
          <a:xfrm>
            <a:off x="482859" y="961053"/>
            <a:ext cx="11226282" cy="4935894"/>
          </a:xfrm>
        </p:spPr>
        <p:txBody>
          <a:bodyPr>
            <a:normAutofit lnSpcReduction="10000"/>
          </a:bodyPr>
          <a:lstStyle/>
          <a:p>
            <a:pPr marL="457200" lvl="1" indent="0">
              <a:buNone/>
            </a:pPr>
            <a:endParaRPr lang="en-US" sz="2800" dirty="0"/>
          </a:p>
          <a:p>
            <a:pPr marL="0" indent="0">
              <a:buNone/>
            </a:pPr>
            <a:r>
              <a:rPr lang="en-US" sz="3200" b="1" dirty="0"/>
              <a:t>3. Give a recommendation on which stores to maintain sampling/stop/start sampling based on potential. Same for neighborhoods</a:t>
            </a:r>
          </a:p>
          <a:p>
            <a:pPr lvl="1"/>
            <a:r>
              <a:rPr lang="en-US" dirty="0"/>
              <a:t>Help questions: now that you have identified that a store is good or bad, can you figure where the main opportunities are? Where can we grow our market? Which neighborhoods /stores are the most interesting for us?</a:t>
            </a:r>
          </a:p>
          <a:p>
            <a:pPr marL="0" indent="0">
              <a:buNone/>
            </a:pPr>
            <a:r>
              <a:rPr lang="en-US" sz="3200" b="1" dirty="0"/>
              <a:t>4. Explain findings + think about how to solve the problem up to country level (scale)</a:t>
            </a:r>
          </a:p>
          <a:p>
            <a:pPr lvl="1"/>
            <a:r>
              <a:rPr lang="en-US" sz="2800" dirty="0"/>
              <a:t> </a:t>
            </a:r>
            <a:r>
              <a:rPr lang="en-US" dirty="0"/>
              <a:t>How would you explain your conclusions to business people who are not familiar to this dataset? What about if we had 600 demographics and 35MM rows, how would you approach the question programmatically?</a:t>
            </a:r>
            <a:endParaRPr lang="en-US" b="1" dirty="0"/>
          </a:p>
          <a:p>
            <a:endParaRPr lang="en-US" sz="3200" dirty="0"/>
          </a:p>
          <a:p>
            <a:endParaRPr lang="en-US" sz="3200" dirty="0"/>
          </a:p>
          <a:p>
            <a:pPr marL="457200" lvl="1" indent="0">
              <a:buNone/>
            </a:pPr>
            <a:endParaRPr lang="es-ES" dirty="0"/>
          </a:p>
          <a:p>
            <a:endParaRPr lang="es-ES" dirty="0"/>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spTree>
    <p:extLst>
      <p:ext uri="{BB962C8B-B14F-4D97-AF65-F5344CB8AC3E}">
        <p14:creationId xmlns:p14="http://schemas.microsoft.com/office/powerpoint/2010/main" val="89281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4CF2A38D-FF6C-44EF-8A9A-C331AD3834F1}"/>
              </a:ext>
            </a:extLst>
          </p:cNvPr>
          <p:cNvPicPr>
            <a:picLocks noChangeAspect="1"/>
          </p:cNvPicPr>
          <p:nvPr/>
        </p:nvPicPr>
        <p:blipFill>
          <a:blip r:embed="rId3"/>
          <a:stretch>
            <a:fillRect/>
          </a:stretch>
        </p:blipFill>
        <p:spPr>
          <a:xfrm>
            <a:off x="609600" y="430783"/>
            <a:ext cx="10576552" cy="5996433"/>
          </a:xfrm>
          <a:prstGeom prst="rect">
            <a:avLst/>
          </a:prstGeom>
        </p:spPr>
      </p:pic>
    </p:spTree>
    <p:extLst>
      <p:ext uri="{BB962C8B-B14F-4D97-AF65-F5344CB8AC3E}">
        <p14:creationId xmlns:p14="http://schemas.microsoft.com/office/powerpoint/2010/main" val="284997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CA14DE2F-9413-4CE5-9DF4-B7AB6A39F083}"/>
              </a:ext>
            </a:extLst>
          </p:cNvPr>
          <p:cNvPicPr>
            <a:picLocks noChangeAspect="1"/>
          </p:cNvPicPr>
          <p:nvPr/>
        </p:nvPicPr>
        <p:blipFill>
          <a:blip r:embed="rId3"/>
          <a:stretch>
            <a:fillRect/>
          </a:stretch>
        </p:blipFill>
        <p:spPr>
          <a:xfrm>
            <a:off x="986971" y="732764"/>
            <a:ext cx="9566878" cy="5392471"/>
          </a:xfrm>
          <a:prstGeom prst="rect">
            <a:avLst/>
          </a:prstGeom>
        </p:spPr>
      </p:pic>
    </p:spTree>
    <p:extLst>
      <p:ext uri="{BB962C8B-B14F-4D97-AF65-F5344CB8AC3E}">
        <p14:creationId xmlns:p14="http://schemas.microsoft.com/office/powerpoint/2010/main" val="139439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51828EBF-02EF-4E22-8C92-CF7D00DBC202}"/>
              </a:ext>
            </a:extLst>
          </p:cNvPr>
          <p:cNvPicPr>
            <a:picLocks noChangeAspect="1"/>
          </p:cNvPicPr>
          <p:nvPr/>
        </p:nvPicPr>
        <p:blipFill>
          <a:blip r:embed="rId3"/>
          <a:stretch>
            <a:fillRect/>
          </a:stretch>
        </p:blipFill>
        <p:spPr>
          <a:xfrm>
            <a:off x="667908" y="451148"/>
            <a:ext cx="10685892" cy="5955704"/>
          </a:xfrm>
          <a:prstGeom prst="rect">
            <a:avLst/>
          </a:prstGeom>
        </p:spPr>
      </p:pic>
    </p:spTree>
    <p:extLst>
      <p:ext uri="{BB962C8B-B14F-4D97-AF65-F5344CB8AC3E}">
        <p14:creationId xmlns:p14="http://schemas.microsoft.com/office/powerpoint/2010/main" val="42355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AAF90B98-FB80-466A-80A4-9F0428DC6043}"/>
              </a:ext>
            </a:extLst>
          </p:cNvPr>
          <p:cNvPicPr>
            <a:picLocks noChangeAspect="1"/>
          </p:cNvPicPr>
          <p:nvPr/>
        </p:nvPicPr>
        <p:blipFill>
          <a:blip r:embed="rId3"/>
          <a:stretch>
            <a:fillRect/>
          </a:stretch>
        </p:blipFill>
        <p:spPr>
          <a:xfrm>
            <a:off x="838200" y="483756"/>
            <a:ext cx="10966786" cy="5890488"/>
          </a:xfrm>
          <a:prstGeom prst="rect">
            <a:avLst/>
          </a:prstGeom>
        </p:spPr>
      </p:pic>
    </p:spTree>
    <p:extLst>
      <p:ext uri="{BB962C8B-B14F-4D97-AF65-F5344CB8AC3E}">
        <p14:creationId xmlns:p14="http://schemas.microsoft.com/office/powerpoint/2010/main" val="331988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4F61BA8C-E85A-456A-BCB1-814A9003C66A}"/>
              </a:ext>
            </a:extLst>
          </p:cNvPr>
          <p:cNvPicPr>
            <a:picLocks noChangeAspect="1"/>
          </p:cNvPicPr>
          <p:nvPr/>
        </p:nvPicPr>
        <p:blipFill>
          <a:blip r:embed="rId3"/>
          <a:stretch>
            <a:fillRect/>
          </a:stretch>
        </p:blipFill>
        <p:spPr>
          <a:xfrm>
            <a:off x="998764" y="812120"/>
            <a:ext cx="7905171" cy="4035652"/>
          </a:xfrm>
          <a:prstGeom prst="rect">
            <a:avLst/>
          </a:prstGeom>
        </p:spPr>
      </p:pic>
    </p:spTree>
    <p:extLst>
      <p:ext uri="{BB962C8B-B14F-4D97-AF65-F5344CB8AC3E}">
        <p14:creationId xmlns:p14="http://schemas.microsoft.com/office/powerpoint/2010/main" val="357962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200" b="0" i="0" u="none" strike="noStrike" kern="1200" cap="none" spc="0" normalizeH="0" baseline="0" noProof="0" smtClean="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ffectLst/>
              <a:uLnTx/>
              <a:uFillTx/>
              <a:latin typeface="Corbel" panose="020B0503020204020204"/>
              <a:ea typeface="+mn-ea"/>
              <a:cs typeface="+mn-cs"/>
            </a:endParaRPr>
          </a:p>
        </p:txBody>
      </p:sp>
      <p:pic>
        <p:nvPicPr>
          <p:cNvPr id="2" name="Picture 1">
            <a:extLst>
              <a:ext uri="{FF2B5EF4-FFF2-40B4-BE49-F238E27FC236}">
                <a16:creationId xmlns:a16="http://schemas.microsoft.com/office/drawing/2014/main" id="{ACE6739F-06EA-4829-B485-ABBE63E9BC5E}"/>
              </a:ext>
            </a:extLst>
          </p:cNvPr>
          <p:cNvPicPr>
            <a:picLocks noChangeAspect="1"/>
          </p:cNvPicPr>
          <p:nvPr/>
        </p:nvPicPr>
        <p:blipFill>
          <a:blip r:embed="rId3"/>
          <a:stretch>
            <a:fillRect/>
          </a:stretch>
        </p:blipFill>
        <p:spPr>
          <a:xfrm>
            <a:off x="478972" y="511323"/>
            <a:ext cx="10685638" cy="5599192"/>
          </a:xfrm>
          <a:prstGeom prst="rect">
            <a:avLst/>
          </a:prstGeom>
        </p:spPr>
      </p:pic>
    </p:spTree>
    <p:extLst>
      <p:ext uri="{BB962C8B-B14F-4D97-AF65-F5344CB8AC3E}">
        <p14:creationId xmlns:p14="http://schemas.microsoft.com/office/powerpoint/2010/main" val="380293993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253</Words>
  <Application>Microsoft Office PowerPoint</Application>
  <PresentationFormat>Panorámica</PresentationFormat>
  <Paragraphs>43</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Corbel</vt:lpstr>
      <vt:lpstr>Depth</vt:lpstr>
      <vt:lpstr>Case Study </vt:lpstr>
      <vt:lpstr>Main Questions (1/2)</vt:lpstr>
      <vt:lpstr>Main Questions (2/2)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5</dc:title>
  <dc:creator>Lomba, Itziar</dc:creator>
  <cp:lastModifiedBy>jcasanvazquez@hotmail.com</cp:lastModifiedBy>
  <cp:revision>1</cp:revision>
  <dcterms:created xsi:type="dcterms:W3CDTF">2019-04-22T16:15:48Z</dcterms:created>
  <dcterms:modified xsi:type="dcterms:W3CDTF">2019-05-06T18:02:12Z</dcterms:modified>
</cp:coreProperties>
</file>