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922" r:id="rId2"/>
    <p:sldId id="39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3C13-2E37-4AF1-B1D9-5AC9A84D9815}" type="datetimeFigureOut">
              <a:rPr lang="en-US" smtClean="0"/>
              <a:t>5/8/2019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18FEA-BE16-4B56-B448-A8D7436739F9}" type="slidenum">
              <a:rPr lang="en-US" smtClean="0"/>
              <a:t>‹Nº›</a:t>
            </a:fld>
            <a:endParaRPr lang="en-US"/>
          </a:p>
        </p:txBody>
      </p:sp>
    </p:spTree>
    <p:extLst>
      <p:ext uri="{BB962C8B-B14F-4D97-AF65-F5344CB8AC3E}">
        <p14:creationId xmlns:p14="http://schemas.microsoft.com/office/powerpoint/2010/main" val="122638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hangingPunct="0">
              <a:lnSpc>
                <a:spcPct val="80000"/>
              </a:lnSpc>
              <a:spcBef>
                <a:spcPct val="50000"/>
              </a:spcBef>
              <a:buClr>
                <a:schemeClr val="accent2"/>
              </a:buClr>
              <a:buSzPct val="75000"/>
              <a:buFont typeface="Wingdings" panose="05000000000000000000" pitchFamily="2" charset="2"/>
              <a:buNone/>
            </a:pPr>
            <a:r>
              <a:rPr lang="en-US" altLang="en-US" sz="1200" u="sng" dirty="0">
                <a:solidFill>
                  <a:schemeClr val="bg1"/>
                </a:solidFill>
                <a:latin typeface="Frutiger 45 Light" pitchFamily="2" charset="0"/>
              </a:rPr>
              <a:t>WHAT KIND OF MEMOS DO WE WRITE </a:t>
            </a:r>
            <a:r>
              <a:rPr lang="pt-PT" altLang="en-US" sz="1200" u="sng" dirty="0">
                <a:solidFill>
                  <a:schemeClr val="bg1"/>
                </a:solidFill>
                <a:latin typeface="Frutiger 45 Light" pitchFamily="2" charset="0"/>
              </a:rPr>
              <a:t>as Researchers</a:t>
            </a:r>
            <a:r>
              <a:rPr lang="en-US" altLang="en-US" sz="1200" u="sng" dirty="0">
                <a:solidFill>
                  <a:schemeClr val="bg1"/>
                </a:solidFill>
                <a:latin typeface="Frutiger 45 Light" pitchFamily="2" charset="0"/>
              </a:rPr>
              <a:t>?</a:t>
            </a:r>
          </a:p>
          <a:p>
            <a:pPr algn="l" eaLnBrk="0" hangingPunct="0">
              <a:lnSpc>
                <a:spcPct val="80000"/>
              </a:lnSpc>
              <a:spcBef>
                <a:spcPct val="50000"/>
              </a:spcBef>
              <a:buClr>
                <a:schemeClr val="bg1"/>
              </a:buClr>
              <a:buSzPct val="75000"/>
              <a:buFontTx/>
              <a:buChar char="•"/>
            </a:pPr>
            <a:r>
              <a:rPr lang="en-US" altLang="en-US" sz="1200" b="1" dirty="0">
                <a:solidFill>
                  <a:schemeClr val="bg1"/>
                </a:solidFill>
                <a:latin typeface="Frutiger 45 Light" pitchFamily="2" charset="0"/>
              </a:rPr>
              <a:t>Recommendations / research summaries /</a:t>
            </a:r>
            <a:endParaRPr lang="pt-PT" altLang="en-US" sz="1200" b="1" dirty="0">
              <a:solidFill>
                <a:schemeClr val="bg1"/>
              </a:solidFill>
              <a:latin typeface="Frutiger 45 Light" pitchFamily="2" charset="0"/>
            </a:endParaRPr>
          </a:p>
          <a:p>
            <a:pPr algn="l" eaLnBrk="0" hangingPunct="0">
              <a:lnSpc>
                <a:spcPct val="80000"/>
              </a:lnSpc>
              <a:spcBef>
                <a:spcPct val="50000"/>
              </a:spcBef>
              <a:buClr>
                <a:schemeClr val="bg1"/>
              </a:buClr>
              <a:buSzPct val="75000"/>
              <a:buFontTx/>
              <a:buChar char="•"/>
            </a:pPr>
            <a:r>
              <a:rPr lang="en-US" altLang="en-US" sz="1200" b="1" dirty="0">
                <a:solidFill>
                  <a:schemeClr val="bg1"/>
                </a:solidFill>
                <a:latin typeface="Frutiger 45 Light" pitchFamily="2" charset="0"/>
              </a:rPr>
              <a:t>meeting summaries / status reports / assessments </a:t>
            </a:r>
            <a:endParaRPr lang="pt-PT" altLang="en-US" sz="1200" b="1" dirty="0">
              <a:solidFill>
                <a:schemeClr val="bg1"/>
              </a:solidFill>
              <a:latin typeface="Frutiger 45 Light" pitchFamily="2" charset="0"/>
            </a:endParaRPr>
          </a:p>
          <a:p>
            <a:pPr algn="l" eaLnBrk="0" hangingPunct="0">
              <a:lnSpc>
                <a:spcPct val="80000"/>
              </a:lnSpc>
              <a:spcBef>
                <a:spcPct val="50000"/>
              </a:spcBef>
              <a:buClr>
                <a:schemeClr val="bg1"/>
              </a:buClr>
              <a:buSzPct val="75000"/>
              <a:buFontTx/>
              <a:buChar char="•"/>
            </a:pPr>
            <a:r>
              <a:rPr lang="en-US" altLang="en-US" sz="1200" b="1" dirty="0">
                <a:solidFill>
                  <a:schemeClr val="bg1"/>
                </a:solidFill>
                <a:latin typeface="Frutiger 45 Light" pitchFamily="2" charset="0"/>
              </a:rPr>
              <a:t>issue sheets ...</a:t>
            </a:r>
            <a:endParaRPr lang="pt-PT" altLang="en-US" sz="1200" b="1" dirty="0">
              <a:solidFill>
                <a:schemeClr val="bg1"/>
              </a:solidFill>
              <a:latin typeface="Frutiger 45 Light" pitchFamily="2"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899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F9F5A4E-B7FB-4953-9DEB-D6F3D8287EB4}" type="datetime1">
              <a:rPr lang="en-US" smtClean="0"/>
              <a:t>5/8/2019</a:t>
            </a:fld>
            <a:endParaRPr lang="en-US" dirty="0"/>
          </a:p>
        </p:txBody>
      </p:sp>
      <p:sp>
        <p:nvSpPr>
          <p:cNvPr id="8" name="Footer Placeholder 7"/>
          <p:cNvSpPr>
            <a:spLocks noGrp="1"/>
          </p:cNvSpPr>
          <p:nvPr>
            <p:ph type="ftr" sz="quarter" idx="11"/>
          </p:nvPr>
        </p:nvSpPr>
        <p:spPr/>
        <p:txBody>
          <a:bodyPr/>
          <a:lstStyle/>
          <a:p>
            <a:r>
              <a:rPr lang="en-US"/>
              <a:t>MSDF 1718_Analisis de Mercados_Mod 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256937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C2C3CD-82EE-46CC-AB9E-03B75EB66B55}"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4493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98AEE-D816-4D34-8AA3-7195D493260F}"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621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A09E1-1500-46E0-9AA7-DA21464CAF59}"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625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32169-2D20-4882-99B9-F647DB41291A}"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03347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25AE70-E7A2-4720-81EC-1536AF6A4B1D}" type="datetime1">
              <a:rPr lang="en-US" smtClean="0"/>
              <a:t>5/8/2019</a:t>
            </a:fld>
            <a:endParaRPr lang="en-US" dirty="0"/>
          </a:p>
        </p:txBody>
      </p:sp>
      <p:sp>
        <p:nvSpPr>
          <p:cNvPr id="4" name="Footer Placeholder 3"/>
          <p:cNvSpPr>
            <a:spLocks noGrp="1"/>
          </p:cNvSpPr>
          <p:nvPr>
            <p:ph type="ftr" sz="quarter" idx="11"/>
          </p:nvPr>
        </p:nvSpPr>
        <p:spPr/>
        <p:txBody>
          <a:bodyPr/>
          <a:lstStyle/>
          <a:p>
            <a:r>
              <a:rPr lang="en-US"/>
              <a:t>MSDF 1718_Analisis de Mercados_Mod 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38952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3FEE4E-6915-45B5-9740-FA4FDC5D511C}" type="datetime1">
              <a:rPr lang="en-US" smtClean="0"/>
              <a:t>5/8/2019</a:t>
            </a:fld>
            <a:endParaRPr lang="en-US" dirty="0"/>
          </a:p>
        </p:txBody>
      </p:sp>
      <p:sp>
        <p:nvSpPr>
          <p:cNvPr id="4" name="Footer Placeholder 3"/>
          <p:cNvSpPr>
            <a:spLocks noGrp="1"/>
          </p:cNvSpPr>
          <p:nvPr>
            <p:ph type="ftr" sz="quarter" idx="11"/>
          </p:nvPr>
        </p:nvSpPr>
        <p:spPr/>
        <p:txBody>
          <a:bodyPr/>
          <a:lstStyle/>
          <a:p>
            <a:r>
              <a:rPr lang="en-US"/>
              <a:t>MSDF 1718_Analisis de Mercados_Mod 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448806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D8DFA-67C6-4608-8309-289B8A11E7DB}"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a:t>MSDF 1718_Analisis de Mercados_Mod 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745588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F82C7-CDFE-4481-B054-0D9E7EB69DD1}"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a:t>MSDF 1718_Analisis de Mercados_Mod 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306278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AC6C-AFFC-46E2-A41C-F4AC06733386}"/>
              </a:ext>
            </a:extLst>
          </p:cNvPr>
          <p:cNvSpPr>
            <a:spLocks noGrp="1"/>
          </p:cNvSpPr>
          <p:nvPr>
            <p:ph type="title"/>
          </p:nvPr>
        </p:nvSpPr>
        <p:spPr>
          <a:xfrm>
            <a:off x="0" y="0"/>
            <a:ext cx="12192000" cy="834013"/>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3300763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 3 columns">
    <p:bg>
      <p:bgPr>
        <a:solidFill>
          <a:schemeClr val="bg1">
            <a:lumMod val="95000"/>
          </a:schemeClr>
        </a:solidFill>
        <a:effectLst/>
      </p:bgPr>
    </p:bg>
    <p:spTree>
      <p:nvGrpSpPr>
        <p:cNvPr id="1" name="Shape 208"/>
        <p:cNvGrpSpPr/>
        <p:nvPr/>
      </p:nvGrpSpPr>
      <p:grpSpPr>
        <a:xfrm>
          <a:off x="0" y="0"/>
          <a:ext cx="0" cy="0"/>
          <a:chOff x="0" y="0"/>
          <a:chExt cx="0" cy="0"/>
        </a:xfrm>
      </p:grpSpPr>
      <p:sp>
        <p:nvSpPr>
          <p:cNvPr id="210" name="Shape 210"/>
          <p:cNvSpPr txBox="1">
            <a:spLocks noGrp="1"/>
          </p:cNvSpPr>
          <p:nvPr>
            <p:ph type="title"/>
          </p:nvPr>
        </p:nvSpPr>
        <p:spPr>
          <a:xfrm>
            <a:off x="1371601" y="357657"/>
            <a:ext cx="9448801" cy="860400"/>
          </a:xfrm>
          <a:prstGeom prst="rect">
            <a:avLst/>
          </a:prstGeom>
        </p:spPr>
        <p:txBody>
          <a:bodyPr lIns="91425" tIns="91425" rIns="91425" bIns="91425" anchor="b" anchorCtr="0"/>
          <a:lstStyle>
            <a:lvl1pPr lvl="0" algn="ctr"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213" name="Shape 213"/>
          <p:cNvSpPr txBox="1">
            <a:spLocks noGrp="1"/>
          </p:cNvSpPr>
          <p:nvPr>
            <p:ph type="body" idx="3"/>
          </p:nvPr>
        </p:nvSpPr>
        <p:spPr>
          <a:xfrm>
            <a:off x="1345979" y="1782618"/>
            <a:ext cx="9500044" cy="4636655"/>
          </a:xfrm>
          <a:prstGeom prst="rect">
            <a:avLst/>
          </a:prstGeom>
        </p:spPr>
        <p:txBody>
          <a:bodyPr lIns="91425" tIns="91425" rIns="91425" bIns="91425" anchor="t" anchorCtr="0"/>
          <a:lstStyle>
            <a:lvl1pPr lvl="0" rtl="0">
              <a:spcBef>
                <a:spcPts val="0"/>
              </a:spcBef>
              <a:defRPr>
                <a:solidFill>
                  <a:schemeClr val="accent1">
                    <a:lumMod val="75000"/>
                  </a:schemeClr>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Tree>
    <p:extLst>
      <p:ext uri="{BB962C8B-B14F-4D97-AF65-F5344CB8AC3E}">
        <p14:creationId xmlns:p14="http://schemas.microsoft.com/office/powerpoint/2010/main" val="382100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60606-1260-4BA9-A412-DA570BF37D07}"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a:t>MSDF 1718_Analisis de Mercados_Mod 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986334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Headline/Conclusio - Inhal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4417" y="620713"/>
            <a:ext cx="10943168" cy="576262"/>
          </a:xfrm>
        </p:spPr>
        <p:txBody>
          <a:bodyPr/>
          <a:lstStyle/>
          <a:p>
            <a:r>
              <a:rPr lang="de-DE" dirty="0"/>
              <a:t>Conclusio durch Klicken bearbeiten</a:t>
            </a:r>
          </a:p>
        </p:txBody>
      </p:sp>
      <p:sp>
        <p:nvSpPr>
          <p:cNvPr id="3" name="Fußzeilenplatzhalter 2"/>
          <p:cNvSpPr>
            <a:spLocks noGrp="1"/>
          </p:cNvSpPr>
          <p:nvPr>
            <p:ph type="ftr" sz="quarter" idx="10"/>
          </p:nvPr>
        </p:nvSpPr>
        <p:spPr/>
        <p:txBody>
          <a:bodyPr/>
          <a:lstStyle/>
          <a:p>
            <a:r>
              <a:rPr lang="de-DE">
                <a:solidFill>
                  <a:prstClr val="black">
                    <a:tint val="75000"/>
                  </a:prstClr>
                </a:solidFill>
              </a:rPr>
              <a:t>P&amp;G Male Grooming</a:t>
            </a:r>
            <a:endParaRPr lang="de-DE" dirty="0">
              <a:solidFill>
                <a:prstClr val="black">
                  <a:tint val="75000"/>
                </a:prstClr>
              </a:solidFill>
            </a:endParaRPr>
          </a:p>
        </p:txBody>
      </p:sp>
      <p:sp>
        <p:nvSpPr>
          <p:cNvPr id="4" name="Foliennummernplatzhalter 3"/>
          <p:cNvSpPr>
            <a:spLocks noGrp="1"/>
          </p:cNvSpPr>
          <p:nvPr>
            <p:ph type="sldNum" sz="quarter" idx="11"/>
          </p:nvPr>
        </p:nvSpPr>
        <p:spPr/>
        <p:txBody>
          <a:bodyPr/>
          <a:lstStyle/>
          <a:p>
            <a:r>
              <a:rPr lang="de-DE" dirty="0">
                <a:solidFill>
                  <a:prstClr val="black">
                    <a:tint val="75000"/>
                  </a:prstClr>
                </a:solidFill>
              </a:rPr>
              <a:t>Seite </a:t>
            </a:r>
            <a:fld id="{B52E1AB6-6635-46F6-8739-227CE6E5D7DF}" type="slidenum">
              <a:rPr lang="de-DE" smtClean="0">
                <a:solidFill>
                  <a:prstClr val="black">
                    <a:tint val="75000"/>
                  </a:prstClr>
                </a:solidFill>
              </a:rPr>
              <a:pPr/>
              <a:t>‹Nº›</a:t>
            </a:fld>
            <a:endParaRPr lang="de-DE" dirty="0">
              <a:solidFill>
                <a:prstClr val="black">
                  <a:tint val="75000"/>
                </a:prstClr>
              </a:solidFill>
            </a:endParaRPr>
          </a:p>
        </p:txBody>
      </p:sp>
      <p:sp>
        <p:nvSpPr>
          <p:cNvPr id="5" name="Datumsplatzhalter 4"/>
          <p:cNvSpPr>
            <a:spLocks noGrp="1"/>
          </p:cNvSpPr>
          <p:nvPr>
            <p:ph type="dt" sz="half" idx="12"/>
          </p:nvPr>
        </p:nvSpPr>
        <p:spPr/>
        <p:txBody>
          <a:bodyPr/>
          <a:lstStyle/>
          <a:p>
            <a:r>
              <a:rPr lang="de-DE">
                <a:solidFill>
                  <a:prstClr val="black">
                    <a:tint val="75000"/>
                  </a:prstClr>
                </a:solidFill>
              </a:rPr>
              <a:t>P11-0260</a:t>
            </a:r>
            <a:endParaRPr lang="de-DE" dirty="0">
              <a:solidFill>
                <a:prstClr val="black">
                  <a:tint val="75000"/>
                </a:prstClr>
              </a:solidFill>
            </a:endParaRPr>
          </a:p>
        </p:txBody>
      </p:sp>
      <p:sp>
        <p:nvSpPr>
          <p:cNvPr id="8" name="Bildplatzhalter 7"/>
          <p:cNvSpPr>
            <a:spLocks noGrp="1"/>
          </p:cNvSpPr>
          <p:nvPr>
            <p:ph type="pic" sz="quarter" idx="13"/>
          </p:nvPr>
        </p:nvSpPr>
        <p:spPr>
          <a:xfrm>
            <a:off x="624418" y="1412875"/>
            <a:ext cx="10943167" cy="3816350"/>
          </a:xfrm>
        </p:spPr>
        <p:txBody>
          <a:bodyPr/>
          <a:lstStyle/>
          <a:p>
            <a:r>
              <a:rPr lang="de-DE" dirty="0"/>
              <a:t>Bild durch Klicken auf Symbol hinzufügen</a:t>
            </a:r>
          </a:p>
        </p:txBody>
      </p:sp>
      <p:sp>
        <p:nvSpPr>
          <p:cNvPr id="10" name="Textplatzhalter 9"/>
          <p:cNvSpPr>
            <a:spLocks noGrp="1"/>
          </p:cNvSpPr>
          <p:nvPr>
            <p:ph type="body" sz="quarter" idx="14" hasCustomPrompt="1"/>
          </p:nvPr>
        </p:nvSpPr>
        <p:spPr>
          <a:xfrm>
            <a:off x="624418" y="5445224"/>
            <a:ext cx="10943167" cy="720626"/>
          </a:xfrm>
        </p:spPr>
        <p:txBody>
          <a:bodyPr/>
          <a:lstStyle>
            <a:lvl1pPr>
              <a:defRPr b="0" baseline="0">
                <a:solidFill>
                  <a:schemeClr val="accent4"/>
                </a:solidFill>
              </a:defRPr>
            </a:lvl1pPr>
          </a:lstStyle>
          <a:p>
            <a:pPr lvl="0"/>
            <a:r>
              <a:rPr lang="de-DE" dirty="0"/>
              <a:t>Text für Bildbeschreibung durch klicken bearbeiten</a:t>
            </a:r>
          </a:p>
        </p:txBody>
      </p:sp>
      <p:sp>
        <p:nvSpPr>
          <p:cNvPr id="11" name="Textplatzhalter 5"/>
          <p:cNvSpPr>
            <a:spLocks noGrp="1"/>
          </p:cNvSpPr>
          <p:nvPr>
            <p:ph type="body" sz="quarter" idx="15" hasCustomPrompt="1"/>
          </p:nvPr>
        </p:nvSpPr>
        <p:spPr>
          <a:xfrm>
            <a:off x="624418" y="333375"/>
            <a:ext cx="10943167" cy="359321"/>
          </a:xfrm>
        </p:spPr>
        <p:txBody>
          <a:bodyPr tIns="18000"/>
          <a:lstStyle>
            <a:lvl1pPr>
              <a:spcAft>
                <a:spcPts val="0"/>
              </a:spcAft>
              <a:defRPr sz="1800" b="0" baseline="0">
                <a:solidFill>
                  <a:schemeClr val="accent2"/>
                </a:solidFill>
              </a:defRPr>
            </a:lvl1pPr>
            <a:lvl2pPr>
              <a:defRPr sz="1800"/>
            </a:lvl2pPr>
            <a:lvl3pPr>
              <a:defRPr sz="1800"/>
            </a:lvl3pPr>
            <a:lvl4pPr>
              <a:defRPr sz="1800"/>
            </a:lvl4pPr>
            <a:lvl5pPr>
              <a:defRPr sz="1800"/>
            </a:lvl5pPr>
          </a:lstStyle>
          <a:p>
            <a:pPr lvl="0"/>
            <a:r>
              <a:rPr lang="de-DE" dirty="0"/>
              <a:t>Headline durch klicken bearbeiten</a:t>
            </a:r>
          </a:p>
        </p:txBody>
      </p:sp>
    </p:spTree>
    <p:extLst>
      <p:ext uri="{BB962C8B-B14F-4D97-AF65-F5344CB8AC3E}">
        <p14:creationId xmlns:p14="http://schemas.microsoft.com/office/powerpoint/2010/main" val="242198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66A80-B7AD-4DA3-BA15-33777F52B405}"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a:t>MSDF 1718_Analisis de Mercados_Mod 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57179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EA4C4-390C-45DB-BF06-5FDDCE53E13E}"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13931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A1141A-0D4D-4168-B04C-CCDAFF67B071}" type="datetime1">
              <a:rPr lang="en-US" smtClean="0"/>
              <a:t>5/8/2019</a:t>
            </a:fld>
            <a:endParaRPr lang="en-US" dirty="0"/>
          </a:p>
        </p:txBody>
      </p:sp>
      <p:sp>
        <p:nvSpPr>
          <p:cNvPr id="8" name="Footer Placeholder 7"/>
          <p:cNvSpPr>
            <a:spLocks noGrp="1"/>
          </p:cNvSpPr>
          <p:nvPr>
            <p:ph type="ftr" sz="quarter" idx="11"/>
          </p:nvPr>
        </p:nvSpPr>
        <p:spPr/>
        <p:txBody>
          <a:bodyPr/>
          <a:lstStyle/>
          <a:p>
            <a:r>
              <a:rPr lang="en-US"/>
              <a:t>MSDF 1718_Analisis de Mercados_Mod 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29523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AC551-4511-4AE3-9E63-A81012BABE54}" type="datetime1">
              <a:rPr lang="en-US" smtClean="0"/>
              <a:t>5/8/2019</a:t>
            </a:fld>
            <a:endParaRPr lang="en-US" dirty="0"/>
          </a:p>
        </p:txBody>
      </p:sp>
      <p:sp>
        <p:nvSpPr>
          <p:cNvPr id="4" name="Footer Placeholder 3"/>
          <p:cNvSpPr>
            <a:spLocks noGrp="1"/>
          </p:cNvSpPr>
          <p:nvPr>
            <p:ph type="ftr" sz="quarter" idx="11"/>
          </p:nvPr>
        </p:nvSpPr>
        <p:spPr/>
        <p:txBody>
          <a:bodyPr/>
          <a:lstStyle/>
          <a:p>
            <a:r>
              <a:rPr lang="en-US"/>
              <a:t>MSDF 1718_Analisis de Mercados_Mod 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59211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A33C5-213F-44A1-9903-A074973C8D84}" type="datetime1">
              <a:rPr lang="en-US" smtClean="0"/>
              <a:t>5/8/2019</a:t>
            </a:fld>
            <a:endParaRPr lang="en-US" dirty="0"/>
          </a:p>
        </p:txBody>
      </p:sp>
      <p:sp>
        <p:nvSpPr>
          <p:cNvPr id="3" name="Footer Placeholder 2"/>
          <p:cNvSpPr>
            <a:spLocks noGrp="1"/>
          </p:cNvSpPr>
          <p:nvPr>
            <p:ph type="ftr" sz="quarter" idx="11"/>
          </p:nvPr>
        </p:nvSpPr>
        <p:spPr/>
        <p:txBody>
          <a:bodyPr/>
          <a:lstStyle/>
          <a:p>
            <a:r>
              <a:rPr lang="en-US"/>
              <a:t>MSDF 1718_Analisis de Mercados_Mod 01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70588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16D6CC-2431-45BC-B8CF-A1C01AC45740}"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74153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BC4BAD-E8DD-4B33-9EB0-E51245B0CBEB}"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5677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8DD4A2C-B1E4-482F-A0A3-913456D1626D}" type="datetime1">
              <a:rPr lang="en-US" smtClean="0"/>
              <a:t>5/8/2019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MSDF 1718_Analisis de Mercados_Mod 01</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11658241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2C2AA5-62BD-40B0-A191-34A4EFCB49D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sp>
        <p:nvSpPr>
          <p:cNvPr id="2" name="TextBox 1">
            <a:extLst>
              <a:ext uri="{FF2B5EF4-FFF2-40B4-BE49-F238E27FC236}">
                <a16:creationId xmlns:a16="http://schemas.microsoft.com/office/drawing/2014/main" id="{F7F50FCF-152E-438A-8817-9FD8416E94B9}"/>
              </a:ext>
            </a:extLst>
          </p:cNvPr>
          <p:cNvSpPr txBox="1"/>
          <p:nvPr/>
        </p:nvSpPr>
        <p:spPr>
          <a:xfrm>
            <a:off x="537028" y="178484"/>
            <a:ext cx="686525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orbel" panose="020B0503020204020204"/>
                <a:ea typeface="+mn-ea"/>
                <a:cs typeface="+mn-cs"/>
              </a:rPr>
              <a:t>Case Study 05: Store execution</a:t>
            </a:r>
          </a:p>
        </p:txBody>
      </p:sp>
      <p:sp>
        <p:nvSpPr>
          <p:cNvPr id="4" name="TextBox 3">
            <a:extLst>
              <a:ext uri="{FF2B5EF4-FFF2-40B4-BE49-F238E27FC236}">
                <a16:creationId xmlns:a16="http://schemas.microsoft.com/office/drawing/2014/main" id="{91E3F9D7-D087-46C6-9913-AFBACEA060C8}"/>
              </a:ext>
            </a:extLst>
          </p:cNvPr>
          <p:cNvSpPr txBox="1"/>
          <p:nvPr/>
        </p:nvSpPr>
        <p:spPr>
          <a:xfrm>
            <a:off x="537028" y="920621"/>
            <a:ext cx="10816772" cy="501675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orbel" panose="020B0503020204020204"/>
                <a:ea typeface="+mn-ea"/>
                <a:cs typeface="+mn-cs"/>
              </a:rPr>
              <a:t>Select 2 brands from same category at the same store OR 1 brand in 2 different stores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orbel" panose="020B0503020204020204"/>
                <a:ea typeface="+mn-ea"/>
                <a:cs typeface="+mn-cs"/>
              </a:rPr>
              <a:t>COMPARE key In store elements reviewed in class (Shelf layout, eye level, how the category is displayed in each store- what subcategories are at eye level, what brand seems to have best position), promotions, any second location?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orbel" panose="020B0503020204020204"/>
                <a:ea typeface="+mn-ea"/>
                <a:cs typeface="+mn-cs"/>
              </a:rPr>
              <a:t>Format: </a:t>
            </a:r>
            <a:r>
              <a:rPr kumimoji="0" lang="en-US" sz="3200" b="1" i="0" u="sng" strike="noStrike" kern="1200" cap="none" spc="0" normalizeH="0" baseline="0" noProof="0" dirty="0">
                <a:ln>
                  <a:noFill/>
                </a:ln>
                <a:solidFill>
                  <a:prstClr val="white"/>
                </a:solidFill>
                <a:effectLst/>
                <a:uLnTx/>
                <a:uFillTx/>
                <a:latin typeface="Corbel" panose="020B0503020204020204"/>
                <a:ea typeface="+mn-ea"/>
                <a:cs typeface="+mn-cs"/>
              </a:rPr>
              <a:t>One pager </a:t>
            </a:r>
            <a:r>
              <a:rPr kumimoji="0" lang="en-US" sz="3200" b="0" i="0" u="none" strike="noStrike" kern="1200" cap="none" spc="0" normalizeH="0" baseline="0" noProof="0" dirty="0">
                <a:ln>
                  <a:noFill/>
                </a:ln>
                <a:solidFill>
                  <a:prstClr val="white"/>
                </a:solidFill>
                <a:effectLst/>
                <a:uLnTx/>
                <a:uFillTx/>
                <a:latin typeface="Corbel" panose="020B0503020204020204"/>
                <a:ea typeface="+mn-ea"/>
                <a:cs typeface="+mn-cs"/>
              </a:rPr>
              <a:t>with the layout we studied already, you can attach pictures. (See next page)</a:t>
            </a:r>
          </a:p>
        </p:txBody>
      </p:sp>
    </p:spTree>
    <p:extLst>
      <p:ext uri="{BB962C8B-B14F-4D97-AF65-F5344CB8AC3E}">
        <p14:creationId xmlns:p14="http://schemas.microsoft.com/office/powerpoint/2010/main" val="91877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sp>
        <p:nvSpPr>
          <p:cNvPr id="10" name="Title 9">
            <a:extLst>
              <a:ext uri="{FF2B5EF4-FFF2-40B4-BE49-F238E27FC236}">
                <a16:creationId xmlns:a16="http://schemas.microsoft.com/office/drawing/2014/main" id="{ECB4B073-3120-48AF-B844-1C4D54573FB5}"/>
              </a:ext>
            </a:extLst>
          </p:cNvPr>
          <p:cNvSpPr>
            <a:spLocks noGrp="1"/>
          </p:cNvSpPr>
          <p:nvPr>
            <p:ph type="title"/>
          </p:nvPr>
        </p:nvSpPr>
        <p:spPr>
          <a:xfrm>
            <a:off x="493143" y="365125"/>
            <a:ext cx="10515600" cy="638402"/>
          </a:xfrm>
        </p:spPr>
        <p:txBody>
          <a:bodyPr>
            <a:normAutofit/>
          </a:bodyPr>
          <a:lstStyle/>
          <a:p>
            <a:r>
              <a:rPr lang="en-US" sz="3600" b="1" dirty="0"/>
              <a:t>Memo Writing</a:t>
            </a:r>
          </a:p>
        </p:txBody>
      </p:sp>
      <p:sp>
        <p:nvSpPr>
          <p:cNvPr id="6" name="Rectangle 4">
            <a:extLst>
              <a:ext uri="{FF2B5EF4-FFF2-40B4-BE49-F238E27FC236}">
                <a16:creationId xmlns:a16="http://schemas.microsoft.com/office/drawing/2014/main" id="{6639FCF6-364B-49FC-B2CF-439860CB68D4}"/>
              </a:ext>
            </a:extLst>
          </p:cNvPr>
          <p:cNvSpPr txBox="1">
            <a:spLocks noChangeArrowheads="1"/>
          </p:cNvSpPr>
          <p:nvPr/>
        </p:nvSpPr>
        <p:spPr>
          <a:xfrm>
            <a:off x="1465263" y="2311400"/>
            <a:ext cx="7770812" cy="4410075"/>
          </a:xfrm>
          <a:prstGeom prst="rect">
            <a:avLst/>
          </a:prstGeom>
          <a:noFill/>
          <a:ln/>
        </p:spPr>
        <p:txBody>
          <a:bodyPr vert="horz" lIns="107950" tIns="53975" rIns="107950" bIns="53975"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altLang="en-US" sz="2800" b="1" i="0" u="none" strike="noStrike" kern="1200" cap="none" spc="0" normalizeH="0" baseline="0" noProof="0" dirty="0">
                <a:ln>
                  <a:noFill/>
                </a:ln>
                <a:solidFill>
                  <a:prstClr val="white"/>
                </a:solidFill>
                <a:effectLst/>
                <a:uLnTx/>
                <a:uFillTx/>
                <a:latin typeface="Frutiger 45 Light" pitchFamily="2" charset="0"/>
                <a:ea typeface="+mn-ea"/>
                <a:cs typeface="+mn-cs"/>
              </a:rPr>
              <a:t>Key is to put the </a:t>
            </a:r>
            <a:r>
              <a:rPr kumimoji="0" lang="en-US" altLang="en-US" sz="2800" b="1" i="0" u="sng" strike="noStrike" kern="1200" cap="none" spc="0" normalizeH="0" baseline="0" noProof="0" dirty="0">
                <a:ln>
                  <a:noFill/>
                </a:ln>
                <a:solidFill>
                  <a:prstClr val="white"/>
                </a:solidFill>
                <a:effectLst/>
                <a:uLnTx/>
                <a:uFillTx/>
                <a:latin typeface="Frutiger 45 Light" pitchFamily="2" charset="0"/>
                <a:ea typeface="+mn-ea"/>
                <a:cs typeface="+mn-cs"/>
              </a:rPr>
              <a:t>most important things first</a:t>
            </a:r>
          </a:p>
        </p:txBody>
      </p:sp>
      <p:sp>
        <p:nvSpPr>
          <p:cNvPr id="8" name="Rectangle 6">
            <a:extLst>
              <a:ext uri="{FF2B5EF4-FFF2-40B4-BE49-F238E27FC236}">
                <a16:creationId xmlns:a16="http://schemas.microsoft.com/office/drawing/2014/main" id="{87D6FF4C-C186-4C71-A073-4377E6BDBE6A}"/>
              </a:ext>
            </a:extLst>
          </p:cNvPr>
          <p:cNvSpPr txBox="1">
            <a:spLocks noChangeArrowheads="1"/>
          </p:cNvSpPr>
          <p:nvPr/>
        </p:nvSpPr>
        <p:spPr>
          <a:xfrm>
            <a:off x="857250" y="1492399"/>
            <a:ext cx="9453563" cy="762000"/>
          </a:xfrm>
          <a:prstGeom prst="rect">
            <a:avLst/>
          </a:prstGeom>
          <a:noFill/>
          <a:ln/>
        </p:spPr>
        <p:txBody>
          <a:bodyPr vert="horz" lIns="92075" tIns="46038" rIns="92075" bIns="46038" rtlCol="0" anchor="ctr">
            <a:normAutofit fontScale="925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5400" b="1" i="0" u="none" strike="noStrike" kern="1200" cap="none" spc="0" normalizeH="0" baseline="0" noProof="0" dirty="0">
                <a:ln>
                  <a:noFill/>
                </a:ln>
                <a:solidFill>
                  <a:prstClr val="white"/>
                </a:solidFill>
                <a:effectLst/>
                <a:uLnTx/>
                <a:uFillTx/>
                <a:latin typeface="Frutiger 45 Light" pitchFamily="2" charset="0"/>
                <a:ea typeface="+mj-ea"/>
                <a:cs typeface="+mj-cs"/>
              </a:rPr>
              <a:t>The Inverted Pyramid Principle</a:t>
            </a:r>
          </a:p>
        </p:txBody>
      </p:sp>
      <p:sp>
        <p:nvSpPr>
          <p:cNvPr id="9" name="Line 7">
            <a:extLst>
              <a:ext uri="{FF2B5EF4-FFF2-40B4-BE49-F238E27FC236}">
                <a16:creationId xmlns:a16="http://schemas.microsoft.com/office/drawing/2014/main" id="{238E0806-7012-47ED-BF6C-4AC6E1345C55}"/>
              </a:ext>
            </a:extLst>
          </p:cNvPr>
          <p:cNvSpPr>
            <a:spLocks noChangeShapeType="1"/>
          </p:cNvSpPr>
          <p:nvPr/>
        </p:nvSpPr>
        <p:spPr bwMode="auto">
          <a:xfrm>
            <a:off x="1600200" y="2921000"/>
            <a:ext cx="3733800" cy="3657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Line 8">
            <a:extLst>
              <a:ext uri="{FF2B5EF4-FFF2-40B4-BE49-F238E27FC236}">
                <a16:creationId xmlns:a16="http://schemas.microsoft.com/office/drawing/2014/main" id="{ABEA36ED-056F-4FA8-AB48-244CD8E74330}"/>
              </a:ext>
            </a:extLst>
          </p:cNvPr>
          <p:cNvSpPr>
            <a:spLocks noChangeShapeType="1"/>
          </p:cNvSpPr>
          <p:nvPr/>
        </p:nvSpPr>
        <p:spPr bwMode="auto">
          <a:xfrm flipH="1">
            <a:off x="5334000" y="2921000"/>
            <a:ext cx="3733800" cy="3657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2" name="Line 9">
            <a:extLst>
              <a:ext uri="{FF2B5EF4-FFF2-40B4-BE49-F238E27FC236}">
                <a16:creationId xmlns:a16="http://schemas.microsoft.com/office/drawing/2014/main" id="{97F7F41D-A3B6-4067-A09A-8E2B25ADD96C}"/>
              </a:ext>
            </a:extLst>
          </p:cNvPr>
          <p:cNvSpPr>
            <a:spLocks noChangeShapeType="1"/>
          </p:cNvSpPr>
          <p:nvPr/>
        </p:nvSpPr>
        <p:spPr bwMode="auto">
          <a:xfrm>
            <a:off x="1612900" y="2921000"/>
            <a:ext cx="74406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3" name="Line 10">
            <a:extLst>
              <a:ext uri="{FF2B5EF4-FFF2-40B4-BE49-F238E27FC236}">
                <a16:creationId xmlns:a16="http://schemas.microsoft.com/office/drawing/2014/main" id="{FD047D53-C57A-47B6-B68C-F55E0DC4E5F4}"/>
              </a:ext>
            </a:extLst>
          </p:cNvPr>
          <p:cNvSpPr>
            <a:spLocks noChangeShapeType="1"/>
          </p:cNvSpPr>
          <p:nvPr/>
        </p:nvSpPr>
        <p:spPr bwMode="auto">
          <a:xfrm>
            <a:off x="2133600" y="3454400"/>
            <a:ext cx="6400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4" name="Line 11">
            <a:extLst>
              <a:ext uri="{FF2B5EF4-FFF2-40B4-BE49-F238E27FC236}">
                <a16:creationId xmlns:a16="http://schemas.microsoft.com/office/drawing/2014/main" id="{1A842CD3-5FBA-4B29-AFDB-AB579C23576E}"/>
              </a:ext>
            </a:extLst>
          </p:cNvPr>
          <p:cNvSpPr>
            <a:spLocks noChangeShapeType="1"/>
          </p:cNvSpPr>
          <p:nvPr/>
        </p:nvSpPr>
        <p:spPr bwMode="auto">
          <a:xfrm>
            <a:off x="3483769" y="4386942"/>
            <a:ext cx="3733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5" name="Line 12">
            <a:extLst>
              <a:ext uri="{FF2B5EF4-FFF2-40B4-BE49-F238E27FC236}">
                <a16:creationId xmlns:a16="http://schemas.microsoft.com/office/drawing/2014/main" id="{9898F093-AE99-4ABC-BC2C-2605975F63DC}"/>
              </a:ext>
            </a:extLst>
          </p:cNvPr>
          <p:cNvSpPr>
            <a:spLocks noChangeShapeType="1"/>
          </p:cNvSpPr>
          <p:nvPr/>
        </p:nvSpPr>
        <p:spPr bwMode="auto">
          <a:xfrm>
            <a:off x="4191000" y="5435600"/>
            <a:ext cx="2286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6" name="Rectangle 5">
            <a:extLst>
              <a:ext uri="{FF2B5EF4-FFF2-40B4-BE49-F238E27FC236}">
                <a16:creationId xmlns:a16="http://schemas.microsoft.com/office/drawing/2014/main" id="{9F7B5136-155A-4F71-BAF7-4D17DE3F269B}"/>
              </a:ext>
            </a:extLst>
          </p:cNvPr>
          <p:cNvSpPr>
            <a:spLocks noChangeArrowheads="1"/>
          </p:cNvSpPr>
          <p:nvPr/>
        </p:nvSpPr>
        <p:spPr bwMode="auto">
          <a:xfrm>
            <a:off x="2818606" y="2920999"/>
            <a:ext cx="5029200" cy="3182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55638" eaLnBrk="0" hangingPunct="0">
              <a:defRPr sz="2400">
                <a:solidFill>
                  <a:schemeClr val="tx1"/>
                </a:solidFill>
                <a:latin typeface="Times New Roman" panose="02020603050405020304" pitchFamily="18" charset="0"/>
              </a:defRPr>
            </a:lvl1pPr>
            <a:lvl2pPr marL="387350" algn="l" defTabSz="655638" eaLnBrk="0" hangingPunct="0">
              <a:defRPr sz="2400">
                <a:solidFill>
                  <a:schemeClr val="tx1"/>
                </a:solidFill>
                <a:latin typeface="Times New Roman" panose="02020603050405020304" pitchFamily="18" charset="0"/>
              </a:defRPr>
            </a:lvl2pPr>
            <a:lvl3pPr marL="774700" algn="l" defTabSz="655638" eaLnBrk="0" hangingPunct="0">
              <a:defRPr sz="2400">
                <a:solidFill>
                  <a:schemeClr val="tx1"/>
                </a:solidFill>
                <a:latin typeface="Times New Roman" panose="02020603050405020304" pitchFamily="18" charset="0"/>
              </a:defRPr>
            </a:lvl3pPr>
            <a:lvl4pPr marL="1162050" algn="l" defTabSz="655638" eaLnBrk="0" hangingPunct="0">
              <a:defRPr sz="2400">
                <a:solidFill>
                  <a:schemeClr val="tx1"/>
                </a:solidFill>
                <a:latin typeface="Times New Roman" panose="02020603050405020304" pitchFamily="18" charset="0"/>
              </a:defRPr>
            </a:lvl4pPr>
            <a:lvl5pPr marL="1549400" algn="l" defTabSz="655638" eaLnBrk="0" hangingPunct="0">
              <a:defRPr sz="2400">
                <a:solidFill>
                  <a:schemeClr val="tx1"/>
                </a:solidFill>
                <a:latin typeface="Times New Roman" panose="02020603050405020304" pitchFamily="18" charset="0"/>
              </a:defRPr>
            </a:lvl5pPr>
            <a:lvl6pPr marL="2006600" defTabSz="655638" eaLnBrk="0" fontAlgn="base" hangingPunct="0">
              <a:spcBef>
                <a:spcPct val="0"/>
              </a:spcBef>
              <a:spcAft>
                <a:spcPct val="0"/>
              </a:spcAft>
              <a:defRPr sz="2400">
                <a:solidFill>
                  <a:schemeClr val="tx1"/>
                </a:solidFill>
                <a:latin typeface="Times New Roman" panose="02020603050405020304" pitchFamily="18" charset="0"/>
              </a:defRPr>
            </a:lvl6pPr>
            <a:lvl7pPr marL="2463800" defTabSz="655638" eaLnBrk="0" fontAlgn="base" hangingPunct="0">
              <a:spcBef>
                <a:spcPct val="0"/>
              </a:spcBef>
              <a:spcAft>
                <a:spcPct val="0"/>
              </a:spcAft>
              <a:defRPr sz="2400">
                <a:solidFill>
                  <a:schemeClr val="tx1"/>
                </a:solidFill>
                <a:latin typeface="Times New Roman" panose="02020603050405020304" pitchFamily="18" charset="0"/>
              </a:defRPr>
            </a:lvl7pPr>
            <a:lvl8pPr marL="2921000" defTabSz="655638" eaLnBrk="0" fontAlgn="base" hangingPunct="0">
              <a:spcBef>
                <a:spcPct val="0"/>
              </a:spcBef>
              <a:spcAft>
                <a:spcPct val="0"/>
              </a:spcAft>
              <a:defRPr sz="2400">
                <a:solidFill>
                  <a:schemeClr val="tx1"/>
                </a:solidFill>
                <a:latin typeface="Times New Roman" panose="02020603050405020304" pitchFamily="18" charset="0"/>
              </a:defRPr>
            </a:lvl8pPr>
            <a:lvl9pPr marL="3378200" defTabSz="6556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655638" rtl="0" eaLnBrk="0" fontAlgn="auto" latinLnBrk="0" hangingPunct="0">
              <a:lnSpc>
                <a:spcPct val="100000"/>
              </a:lnSpc>
              <a:spcBef>
                <a:spcPct val="20000"/>
              </a:spcBef>
              <a:spcAft>
                <a:spcPts val="0"/>
              </a:spcAft>
              <a:buClrTx/>
              <a:buSzTx/>
              <a:buFontTx/>
              <a:buNone/>
              <a:tabLst/>
              <a:defRPr/>
            </a:pPr>
            <a:r>
              <a:rPr kumimoji="0" lang="en-US" altLang="en-US" sz="2400" b="1" i="0" u="sng" strike="noStrike" kern="1200" cap="none" spc="0" normalizeH="0" baseline="0" noProof="0" dirty="0">
                <a:ln>
                  <a:noFill/>
                </a:ln>
                <a:solidFill>
                  <a:prstClr val="white"/>
                </a:solidFill>
                <a:effectLst/>
                <a:uLnTx/>
                <a:uFillTx/>
                <a:latin typeface="Frutiger 45 Light" pitchFamily="2" charset="0"/>
                <a:ea typeface="+mn-ea"/>
                <a:cs typeface="+mn-cs"/>
              </a:rPr>
              <a:t>TITLE</a:t>
            </a:r>
          </a:p>
          <a:p>
            <a:pPr marL="0" marR="0" lvl="0" indent="0" algn="ctr" defTabSz="655638" rtl="0" eaLnBrk="0" fontAlgn="auto" latinLnBrk="0" hangingPunct="0">
              <a:lnSpc>
                <a:spcPct val="100000"/>
              </a:lnSpc>
              <a:spcBef>
                <a:spcPct val="20000"/>
              </a:spcBef>
              <a:spcAft>
                <a:spcPts val="0"/>
              </a:spcAft>
              <a:buClrTx/>
              <a:buSzTx/>
              <a:buFontTx/>
              <a:buNone/>
              <a:tabLst/>
              <a:defRPr/>
            </a:pPr>
            <a:endParaRPr kumimoji="0" lang="en-US" altLang="en-US" sz="1400" b="1" i="0" u="none" strike="noStrike" kern="1200" cap="none" spc="0" normalizeH="0" baseline="0" noProof="0" dirty="0">
              <a:ln>
                <a:noFill/>
              </a:ln>
              <a:solidFill>
                <a:prstClr val="white"/>
              </a:solidFill>
              <a:effectLst/>
              <a:uLnTx/>
              <a:uFillTx/>
              <a:latin typeface="Frutiger 45 Light" pitchFamily="2" charset="0"/>
              <a:ea typeface="+mn-ea"/>
              <a:cs typeface="+mn-cs"/>
            </a:endParaRPr>
          </a:p>
          <a:p>
            <a:pPr marL="0" marR="0" lvl="0" indent="0" algn="ctr" defTabSz="655638" rtl="0" eaLnBrk="0" fontAlgn="auto" latinLnBrk="0" hangingPunct="0">
              <a:lnSpc>
                <a:spcPct val="100000"/>
              </a:lnSpc>
              <a:spcBef>
                <a:spcPct val="20000"/>
              </a:spcBef>
              <a:spcAft>
                <a:spcPts val="0"/>
              </a:spcAft>
              <a:buClrTx/>
              <a:buSzTx/>
              <a:buFontTx/>
              <a:buNone/>
              <a:tabLst/>
              <a:defRPr/>
            </a:pPr>
            <a:r>
              <a:rPr kumimoji="0" lang="en-US" altLang="en-US" sz="2400" b="1" i="0" u="none" strike="noStrike" kern="1200" cap="none" spc="0" normalizeH="0" baseline="0" noProof="0" dirty="0">
                <a:ln>
                  <a:noFill/>
                </a:ln>
                <a:solidFill>
                  <a:prstClr val="white"/>
                </a:solidFill>
                <a:effectLst/>
                <a:uLnTx/>
                <a:uFillTx/>
                <a:latin typeface="Frutiger 45 Light" pitchFamily="2" charset="0"/>
                <a:ea typeface="+mn-ea"/>
                <a:cs typeface="+mn-cs"/>
              </a:rPr>
              <a:t>Background or research methodology</a:t>
            </a:r>
          </a:p>
          <a:p>
            <a:pPr marL="0" marR="0" lvl="0" indent="0" algn="ctr" defTabSz="655638" rtl="0" eaLnBrk="0" fontAlgn="auto" latinLnBrk="0" hangingPunct="0">
              <a:lnSpc>
                <a:spcPct val="100000"/>
              </a:lnSpc>
              <a:spcBef>
                <a:spcPct val="20000"/>
              </a:spcBef>
              <a:spcAft>
                <a:spcPts val="0"/>
              </a:spcAft>
              <a:buClrTx/>
              <a:buSzTx/>
              <a:buFontTx/>
              <a:buNone/>
              <a:tabLst/>
              <a:defRPr/>
            </a:pPr>
            <a:endParaRPr kumimoji="0" lang="en-US" altLang="en-US" sz="1400" b="1" i="0" u="none" strike="noStrike" kern="1200" cap="none" spc="0" normalizeH="0" baseline="0" noProof="0" dirty="0">
              <a:ln>
                <a:noFill/>
              </a:ln>
              <a:solidFill>
                <a:prstClr val="white"/>
              </a:solidFill>
              <a:effectLst/>
              <a:uLnTx/>
              <a:uFillTx/>
              <a:latin typeface="Frutiger 45 Light" pitchFamily="2" charset="0"/>
              <a:ea typeface="+mn-ea"/>
              <a:cs typeface="+mn-cs"/>
            </a:endParaRPr>
          </a:p>
          <a:p>
            <a:pPr marL="0" marR="0" lvl="0" indent="0" algn="ctr" defTabSz="655638" rtl="0" eaLnBrk="0" fontAlgn="auto" latinLnBrk="0" hangingPunct="0">
              <a:lnSpc>
                <a:spcPct val="100000"/>
              </a:lnSpc>
              <a:spcBef>
                <a:spcPct val="20000"/>
              </a:spcBef>
              <a:spcAft>
                <a:spcPts val="0"/>
              </a:spcAft>
              <a:buClrTx/>
              <a:buSzTx/>
              <a:buFontTx/>
              <a:buNone/>
              <a:tabLst/>
              <a:defRPr/>
            </a:pPr>
            <a:r>
              <a:rPr kumimoji="0" lang="en-US" altLang="en-US" sz="2400" b="1" i="0" u="none" strike="noStrike" kern="1200" cap="none" spc="0" normalizeH="0" baseline="0" noProof="0" dirty="0">
                <a:ln>
                  <a:noFill/>
                </a:ln>
                <a:solidFill>
                  <a:prstClr val="white"/>
                </a:solidFill>
                <a:effectLst/>
                <a:uLnTx/>
                <a:uFillTx/>
                <a:latin typeface="Frutiger 45 Light" pitchFamily="2" charset="0"/>
                <a:ea typeface="+mn-ea"/>
                <a:cs typeface="+mn-cs"/>
              </a:rPr>
              <a:t> CONCLUSION/RECO</a:t>
            </a:r>
          </a:p>
          <a:p>
            <a:pPr marL="0" marR="0" lvl="0" indent="0" algn="ctr" defTabSz="655638" rtl="0" eaLnBrk="0" fontAlgn="auto" latinLnBrk="0" hangingPunct="0">
              <a:lnSpc>
                <a:spcPct val="100000"/>
              </a:lnSpc>
              <a:spcBef>
                <a:spcPct val="20000"/>
              </a:spcBef>
              <a:spcAft>
                <a:spcPts val="0"/>
              </a:spcAft>
              <a:buClrTx/>
              <a:buSzTx/>
              <a:buFontTx/>
              <a:buNone/>
              <a:tabLst/>
              <a:defRPr/>
            </a:pPr>
            <a:endParaRPr kumimoji="0" lang="en-US" altLang="en-US" sz="1400" b="1" i="0" u="none" strike="noStrike" kern="1200" cap="none" spc="0" normalizeH="0" baseline="0" noProof="0" dirty="0">
              <a:ln>
                <a:noFill/>
              </a:ln>
              <a:solidFill>
                <a:prstClr val="white"/>
              </a:solidFill>
              <a:effectLst/>
              <a:uLnTx/>
              <a:uFillTx/>
              <a:latin typeface="Frutiger 45 Light" pitchFamily="2" charset="0"/>
              <a:ea typeface="+mn-ea"/>
              <a:cs typeface="+mn-cs"/>
            </a:endParaRPr>
          </a:p>
          <a:p>
            <a:pPr marL="0" marR="0" lvl="0" indent="0" algn="ctr" defTabSz="655638" rtl="0" eaLnBrk="0" fontAlgn="auto" latinLnBrk="0" hangingPunct="0">
              <a:lnSpc>
                <a:spcPct val="100000"/>
              </a:lnSpc>
              <a:spcBef>
                <a:spcPct val="20000"/>
              </a:spcBef>
              <a:spcAft>
                <a:spcPts val="0"/>
              </a:spcAft>
              <a:buClrTx/>
              <a:buSzTx/>
              <a:buFontTx/>
              <a:buNone/>
              <a:tabLst/>
              <a:defRPr/>
            </a:pPr>
            <a:endParaRPr kumimoji="0" lang="en-US" altLang="en-US" sz="1400" b="1" i="0" u="none" strike="noStrike" kern="1200" cap="none" spc="0" normalizeH="0" baseline="0" noProof="0" dirty="0">
              <a:ln>
                <a:noFill/>
              </a:ln>
              <a:solidFill>
                <a:prstClr val="white"/>
              </a:solidFill>
              <a:effectLst/>
              <a:uLnTx/>
              <a:uFillTx/>
              <a:latin typeface="Frutiger 45 Light" pitchFamily="2" charset="0"/>
              <a:ea typeface="+mn-ea"/>
              <a:cs typeface="+mn-cs"/>
            </a:endParaRPr>
          </a:p>
          <a:p>
            <a:pPr marL="0" marR="0" lvl="0" indent="0" algn="ctr" defTabSz="655638" rtl="0" eaLnBrk="0" fontAlgn="auto" latinLnBrk="0" hangingPunct="0">
              <a:lnSpc>
                <a:spcPct val="100000"/>
              </a:lnSpc>
              <a:spcBef>
                <a:spcPct val="20000"/>
              </a:spcBef>
              <a:spcAft>
                <a:spcPts val="0"/>
              </a:spcAft>
              <a:buClrTx/>
              <a:buSzTx/>
              <a:buFontTx/>
              <a:buNone/>
              <a:tabLst/>
              <a:defRPr/>
            </a:pPr>
            <a:r>
              <a:rPr kumimoji="0" lang="en-US" altLang="en-US" sz="2400" b="1" i="0" u="none" strike="noStrike" kern="1200" cap="none" spc="0" normalizeH="0" baseline="0" noProof="0" dirty="0">
                <a:ln>
                  <a:noFill/>
                </a:ln>
                <a:solidFill>
                  <a:prstClr val="white"/>
                </a:solidFill>
                <a:effectLst/>
                <a:uLnTx/>
                <a:uFillTx/>
                <a:latin typeface="Frutiger 45 Light" pitchFamily="2" charset="0"/>
                <a:ea typeface="+mn-ea"/>
                <a:cs typeface="+mn-cs"/>
              </a:rPr>
              <a:t>SUPPORT  </a:t>
            </a:r>
          </a:p>
        </p:txBody>
      </p:sp>
      <p:sp>
        <p:nvSpPr>
          <p:cNvPr id="2" name="TextBox 1">
            <a:extLst>
              <a:ext uri="{FF2B5EF4-FFF2-40B4-BE49-F238E27FC236}">
                <a16:creationId xmlns:a16="http://schemas.microsoft.com/office/drawing/2014/main" id="{C3DA4DE3-B5A4-4FFA-A214-C51FD0F0F990}"/>
              </a:ext>
            </a:extLst>
          </p:cNvPr>
          <p:cNvSpPr txBox="1"/>
          <p:nvPr/>
        </p:nvSpPr>
        <p:spPr>
          <a:xfrm>
            <a:off x="7619092" y="4590117"/>
            <a:ext cx="396251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Brand A better than B because of xxx (2 or 3 reasons)</a:t>
            </a:r>
          </a:p>
        </p:txBody>
      </p:sp>
      <p:sp>
        <p:nvSpPr>
          <p:cNvPr id="17" name="TextBox 16">
            <a:extLst>
              <a:ext uri="{FF2B5EF4-FFF2-40B4-BE49-F238E27FC236}">
                <a16:creationId xmlns:a16="http://schemas.microsoft.com/office/drawing/2014/main" id="{06896338-1969-43C0-BAFF-17298688ECE8}"/>
              </a:ext>
            </a:extLst>
          </p:cNvPr>
          <p:cNvSpPr txBox="1"/>
          <p:nvPr/>
        </p:nvSpPr>
        <p:spPr>
          <a:xfrm>
            <a:off x="6539705" y="5513121"/>
            <a:ext cx="521176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Explanation of the key reasons with more supporting data (Pictures or other data can be put in appendix, only include in the 1rst page if they are small and to the point)</a:t>
            </a:r>
          </a:p>
        </p:txBody>
      </p:sp>
    </p:spTree>
    <p:extLst>
      <p:ext uri="{BB962C8B-B14F-4D97-AF65-F5344CB8AC3E}">
        <p14:creationId xmlns:p14="http://schemas.microsoft.com/office/powerpoint/2010/main" val="138943263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Words>
  <Application>Microsoft Office PowerPoint</Application>
  <PresentationFormat>Panorámica</PresentationFormat>
  <Paragraphs>26</Paragraphs>
  <Slides>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Arial</vt:lpstr>
      <vt:lpstr>Calibri</vt:lpstr>
      <vt:lpstr>Corbel</vt:lpstr>
      <vt:lpstr>Frutiger 45 Light</vt:lpstr>
      <vt:lpstr>Wingdings</vt:lpstr>
      <vt:lpstr>Depth</vt:lpstr>
      <vt:lpstr>Presentación de PowerPoint</vt:lpstr>
      <vt:lpstr>Memo Writing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Lomba, Itziar</dc:creator>
  <cp:lastModifiedBy>jcasanvazquez@hotmail.com</cp:lastModifiedBy>
  <cp:revision>1</cp:revision>
  <dcterms:created xsi:type="dcterms:W3CDTF">2019-05-08T10:30:45Z</dcterms:created>
  <dcterms:modified xsi:type="dcterms:W3CDTF">2019-05-08T14:38:14Z</dcterms:modified>
</cp:coreProperties>
</file>