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DD65-9A23-4490-B3F2-B61F1B28953B}" type="datetimeFigureOut">
              <a:rPr lang="pt-PT" smtClean="0"/>
              <a:t>10/02/2021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5797C6E-07E5-4302-9501-1B789DF6ABD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046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DD65-9A23-4490-B3F2-B61F1B28953B}" type="datetimeFigureOut">
              <a:rPr lang="pt-PT" smtClean="0"/>
              <a:t>10/02/2021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97C6E-07E5-4302-9501-1B789DF6ABD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381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DD65-9A23-4490-B3F2-B61F1B28953B}" type="datetimeFigureOut">
              <a:rPr lang="pt-PT" smtClean="0"/>
              <a:t>10/02/2021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97C6E-07E5-4302-9501-1B789DF6ABD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952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DD65-9A23-4490-B3F2-B61F1B28953B}" type="datetimeFigureOut">
              <a:rPr lang="pt-PT" smtClean="0"/>
              <a:t>10/02/2021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97C6E-07E5-4302-9501-1B789DF6ABD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121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1BEDD65-9A23-4490-B3F2-B61F1B28953B}" type="datetimeFigureOut">
              <a:rPr lang="pt-PT" smtClean="0"/>
              <a:t>10/02/2021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PT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5797C6E-07E5-4302-9501-1B789DF6ABD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512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DD65-9A23-4490-B3F2-B61F1B28953B}" type="datetimeFigureOut">
              <a:rPr lang="pt-PT" smtClean="0"/>
              <a:t>10/02/2021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97C6E-07E5-4302-9501-1B789DF6ABD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643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DD65-9A23-4490-B3F2-B61F1B28953B}" type="datetimeFigureOut">
              <a:rPr lang="pt-PT" smtClean="0"/>
              <a:t>10/02/2021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97C6E-07E5-4302-9501-1B789DF6ABD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096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DD65-9A23-4490-B3F2-B61F1B28953B}" type="datetimeFigureOut">
              <a:rPr lang="pt-PT" smtClean="0"/>
              <a:t>10/02/2021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97C6E-07E5-4302-9501-1B789DF6ABD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04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DD65-9A23-4490-B3F2-B61F1B28953B}" type="datetimeFigureOut">
              <a:rPr lang="pt-PT" smtClean="0"/>
              <a:t>10/02/2021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97C6E-07E5-4302-9501-1B789DF6ABD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961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DD65-9A23-4490-B3F2-B61F1B28953B}" type="datetimeFigureOut">
              <a:rPr lang="pt-PT" smtClean="0"/>
              <a:t>10/02/2021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97C6E-07E5-4302-9501-1B789DF6ABD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9682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DD65-9A23-4490-B3F2-B61F1B28953B}" type="datetimeFigureOut">
              <a:rPr lang="pt-PT" smtClean="0"/>
              <a:t>10/02/2021</a:t>
            </a:fld>
            <a:endParaRPr lang="pt-PT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97C6E-07E5-4302-9501-1B789DF6ABD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081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1BEDD65-9A23-4490-B3F2-B61F1B28953B}" type="datetimeFigureOut">
              <a:rPr lang="pt-PT" smtClean="0"/>
              <a:t>10/02/2021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5797C6E-07E5-4302-9501-1B789DF6ABD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245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D0A06-DD77-46C6-90E6-318D7D67A3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Agentes Racionais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7D5F3D-155D-4352-8941-2CDB65050B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Introdução à Inteligência Artificial</a:t>
            </a:r>
          </a:p>
          <a:p>
            <a:r>
              <a:rPr lang="pt-PT" dirty="0"/>
              <a:t>ISEC – 2020/21</a:t>
            </a:r>
          </a:p>
        </p:txBody>
      </p:sp>
    </p:spTree>
    <p:extLst>
      <p:ext uri="{BB962C8B-B14F-4D97-AF65-F5344CB8AC3E}">
        <p14:creationId xmlns:p14="http://schemas.microsoft.com/office/powerpoint/2010/main" val="244310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66A37-7809-4ACC-AB59-48425A0DC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HÍPOTESE DA FUGA ENERGÉTICA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EDC57B0-A24C-4425-B282-7287BEE0A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A FUGA COM CUSTO ENERGÉTICO ASSOCIADO VAI PIORAR A DURAÇÃO DE VIDA DOS RATOS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CONCLUSÃO? </a:t>
            </a:r>
            <a:r>
              <a:rPr lang="pt-PT" u="sng" dirty="0"/>
              <a:t>Hipótese provada</a:t>
            </a:r>
            <a:endParaRPr lang="pt-PT" dirty="0"/>
          </a:p>
          <a:p>
            <a:endParaRPr lang="pt-PT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22616C3-1805-4D76-B9D2-986208769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414670"/>
              </p:ext>
            </p:extLst>
          </p:nvPr>
        </p:nvGraphicFramePr>
        <p:xfrm>
          <a:off x="3838993" y="3116180"/>
          <a:ext cx="4514014" cy="20549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15220">
                  <a:extLst>
                    <a:ext uri="{9D8B030D-6E8A-4147-A177-3AD203B41FA5}">
                      <a16:colId xmlns:a16="http://schemas.microsoft.com/office/drawing/2014/main" val="393511129"/>
                    </a:ext>
                  </a:extLst>
                </a:gridCol>
                <a:gridCol w="775846">
                  <a:extLst>
                    <a:ext uri="{9D8B030D-6E8A-4147-A177-3AD203B41FA5}">
                      <a16:colId xmlns:a16="http://schemas.microsoft.com/office/drawing/2014/main" val="3913146191"/>
                    </a:ext>
                  </a:extLst>
                </a:gridCol>
                <a:gridCol w="722948">
                  <a:extLst>
                    <a:ext uri="{9D8B030D-6E8A-4147-A177-3AD203B41FA5}">
                      <a16:colId xmlns:a16="http://schemas.microsoft.com/office/drawing/2014/main" val="4042397544"/>
                    </a:ext>
                  </a:extLst>
                </a:gridCol>
              </a:tblGrid>
              <a:tr h="3181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PT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>
                          <a:effectLst/>
                        </a:rPr>
                        <a:t>Gatos</a:t>
                      </a:r>
                      <a:endParaRPr lang="pt-PT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>
                          <a:effectLst/>
                        </a:rPr>
                        <a:t>Ratos</a:t>
                      </a:r>
                      <a:endParaRPr lang="pt-PT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6229625"/>
                  </a:ext>
                </a:extLst>
              </a:tr>
              <a:tr h="5789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 dirty="0" err="1">
                          <a:effectLst/>
                        </a:rPr>
                        <a:t>Vitórias</a:t>
                      </a:r>
                      <a:endParaRPr lang="pt-PT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97.10%</a:t>
                      </a:r>
                      <a:endParaRPr lang="pt-PT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>
                          <a:effectLst/>
                        </a:rPr>
                        <a:t>2.90%</a:t>
                      </a:r>
                      <a:endParaRPr lang="pt-PT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785544"/>
                  </a:ext>
                </a:extLst>
              </a:tr>
              <a:tr h="5789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PT" sz="1400">
                          <a:effectLst/>
                        </a:rPr>
                        <a:t>Média Agentes Finais (nas vitórias)</a:t>
                      </a:r>
                      <a:endParaRPr lang="pt-PT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7.76</a:t>
                      </a:r>
                      <a:endParaRPr lang="pt-PT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1.03</a:t>
                      </a:r>
                      <a:endParaRPr lang="pt-PT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0264211"/>
                  </a:ext>
                </a:extLst>
              </a:tr>
              <a:tr h="5789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PT" sz="1400">
                          <a:effectLst/>
                        </a:rPr>
                        <a:t>Média Ticks Totais (nas vitórias)</a:t>
                      </a:r>
                      <a:endParaRPr lang="pt-PT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>
                          <a:effectLst/>
                        </a:rPr>
                        <a:t>155.07</a:t>
                      </a:r>
                      <a:endParaRPr lang="pt-PT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430.52</a:t>
                      </a:r>
                      <a:endParaRPr lang="pt-PT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89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240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F8222-F150-4460-A8D0-16975940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HIPÓTESE DA IDADE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67AF327-9123-4A7F-8676-D9804B677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A IDADE DOS AGENTES TEM COMO CONSEQUÊNCIA A DIMINUIÇÃO DA DURAÇÃO MÉDIA DAS SIMULAÇÕES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CONCLUSÃO? </a:t>
            </a:r>
            <a:r>
              <a:rPr lang="pt-PT" u="sng" dirty="0"/>
              <a:t>Hipótese provada</a:t>
            </a:r>
            <a:endParaRPr lang="pt-PT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81C18B5-2CC4-4ED3-A248-2687991F1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304224"/>
              </p:ext>
            </p:extLst>
          </p:nvPr>
        </p:nvGraphicFramePr>
        <p:xfrm>
          <a:off x="3523330" y="3019926"/>
          <a:ext cx="5145339" cy="22449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50404">
                  <a:extLst>
                    <a:ext uri="{9D8B030D-6E8A-4147-A177-3AD203B41FA5}">
                      <a16:colId xmlns:a16="http://schemas.microsoft.com/office/drawing/2014/main" val="3741680824"/>
                    </a:ext>
                  </a:extLst>
                </a:gridCol>
                <a:gridCol w="867644">
                  <a:extLst>
                    <a:ext uri="{9D8B030D-6E8A-4147-A177-3AD203B41FA5}">
                      <a16:colId xmlns:a16="http://schemas.microsoft.com/office/drawing/2014/main" val="277785102"/>
                    </a:ext>
                  </a:extLst>
                </a:gridCol>
                <a:gridCol w="827291">
                  <a:extLst>
                    <a:ext uri="{9D8B030D-6E8A-4147-A177-3AD203B41FA5}">
                      <a16:colId xmlns:a16="http://schemas.microsoft.com/office/drawing/2014/main" val="2381323364"/>
                    </a:ext>
                  </a:extLst>
                </a:gridCol>
              </a:tblGrid>
              <a:tr h="354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PT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>
                          <a:effectLst/>
                        </a:rPr>
                        <a:t>Gatos</a:t>
                      </a:r>
                      <a:endParaRPr lang="pt-PT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>
                          <a:effectLst/>
                        </a:rPr>
                        <a:t>Ratos</a:t>
                      </a:r>
                      <a:endParaRPr lang="pt-PT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9383708"/>
                  </a:ext>
                </a:extLst>
              </a:tr>
              <a:tr h="6299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 dirty="0" err="1">
                          <a:effectLst/>
                        </a:rPr>
                        <a:t>Vitórias</a:t>
                      </a:r>
                      <a:endParaRPr lang="pt-PT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100.00%</a:t>
                      </a:r>
                      <a:endParaRPr lang="pt-PT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0.00%</a:t>
                      </a:r>
                      <a:endParaRPr lang="pt-PT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6240791"/>
                  </a:ext>
                </a:extLst>
              </a:tr>
              <a:tr h="6299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PT" sz="1400">
                          <a:effectLst/>
                        </a:rPr>
                        <a:t>Média Agentes Finais (nas vitórias)</a:t>
                      </a:r>
                      <a:endParaRPr lang="pt-PT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>
                          <a:effectLst/>
                        </a:rPr>
                        <a:t>8.09</a:t>
                      </a:r>
                      <a:endParaRPr lang="pt-PT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N/A</a:t>
                      </a:r>
                      <a:endParaRPr lang="pt-PT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6171234"/>
                  </a:ext>
                </a:extLst>
              </a:tr>
              <a:tr h="6299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PT" sz="1400">
                          <a:effectLst/>
                        </a:rPr>
                        <a:t>Média Ticks Totais (nas vitórias)</a:t>
                      </a:r>
                      <a:endParaRPr lang="pt-PT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>
                          <a:effectLst/>
                        </a:rPr>
                        <a:t>140.31</a:t>
                      </a:r>
                      <a:endParaRPr lang="pt-PT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N/A</a:t>
                      </a:r>
                      <a:endParaRPr lang="pt-PT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624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761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C901B-2350-4C8B-B05F-98C1019A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HIPÓTESE DA REPRODUÇÃO DOS GATOS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CC99E64-FFE0-4B86-93FD-857545016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REPRODUÇÃO DOS GATOS ABRE UMA OPORTUNIDADE AOS RATOS, POIS OS GATOS TÊM DISPÊNDIO EXTRA DE ENERGIA. PARA ALÉM DISSO, O NÚMERO MÉDIO DE GATOS FINAL DEVE AUMENTAR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CONCLUSÃO? </a:t>
            </a:r>
            <a:r>
              <a:rPr lang="pt-PT" u="sng" dirty="0"/>
              <a:t>Hipótese provada</a:t>
            </a:r>
            <a:endParaRPr lang="pt-PT" dirty="0"/>
          </a:p>
          <a:p>
            <a:endParaRPr lang="pt-PT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EB4DD41-9012-45F0-96E7-B65FA2276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915946"/>
              </p:ext>
            </p:extLst>
          </p:nvPr>
        </p:nvGraphicFramePr>
        <p:xfrm>
          <a:off x="3636460" y="3031958"/>
          <a:ext cx="4919080" cy="22286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47387">
                  <a:extLst>
                    <a:ext uri="{9D8B030D-6E8A-4147-A177-3AD203B41FA5}">
                      <a16:colId xmlns:a16="http://schemas.microsoft.com/office/drawing/2014/main" val="291204009"/>
                    </a:ext>
                  </a:extLst>
                </a:gridCol>
                <a:gridCol w="766087">
                  <a:extLst>
                    <a:ext uri="{9D8B030D-6E8A-4147-A177-3AD203B41FA5}">
                      <a16:colId xmlns:a16="http://schemas.microsoft.com/office/drawing/2014/main" val="1881790265"/>
                    </a:ext>
                  </a:extLst>
                </a:gridCol>
                <a:gridCol w="705606">
                  <a:extLst>
                    <a:ext uri="{9D8B030D-6E8A-4147-A177-3AD203B41FA5}">
                      <a16:colId xmlns:a16="http://schemas.microsoft.com/office/drawing/2014/main" val="2397901149"/>
                    </a:ext>
                  </a:extLst>
                </a:gridCol>
              </a:tblGrid>
              <a:tr h="5571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PT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>
                          <a:effectLst/>
                        </a:rPr>
                        <a:t>Gatos</a:t>
                      </a:r>
                      <a:endParaRPr lang="pt-PT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>
                          <a:effectLst/>
                        </a:rPr>
                        <a:t>Ratos</a:t>
                      </a:r>
                      <a:endParaRPr lang="pt-PT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8427761"/>
                  </a:ext>
                </a:extLst>
              </a:tr>
              <a:tr h="5571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>
                          <a:effectLst/>
                        </a:rPr>
                        <a:t>Vitórias</a:t>
                      </a:r>
                      <a:endParaRPr lang="pt-PT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>
                          <a:effectLst/>
                        </a:rPr>
                        <a:t>99.70%</a:t>
                      </a:r>
                      <a:endParaRPr lang="pt-PT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>
                          <a:effectLst/>
                        </a:rPr>
                        <a:t>0.30%</a:t>
                      </a:r>
                      <a:endParaRPr lang="pt-PT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4357459"/>
                  </a:ext>
                </a:extLst>
              </a:tr>
              <a:tr h="5571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PT" sz="1400">
                          <a:effectLst/>
                        </a:rPr>
                        <a:t>Média Agentes Finais (nas vitórias)</a:t>
                      </a:r>
                      <a:endParaRPr lang="pt-PT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>
                          <a:effectLst/>
                        </a:rPr>
                        <a:t>10.70</a:t>
                      </a:r>
                      <a:endParaRPr lang="pt-PT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>
                          <a:effectLst/>
                        </a:rPr>
                        <a:t>1.00</a:t>
                      </a:r>
                      <a:endParaRPr lang="pt-PT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56550957"/>
                  </a:ext>
                </a:extLst>
              </a:tr>
              <a:tr h="5571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PT" sz="1400">
                          <a:effectLst/>
                        </a:rPr>
                        <a:t>Média Ticks Totais (nas vitórias)</a:t>
                      </a:r>
                      <a:endParaRPr lang="pt-PT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>
                          <a:effectLst/>
                        </a:rPr>
                        <a:t>123.78</a:t>
                      </a:r>
                      <a:endParaRPr lang="pt-PT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283.00</a:t>
                      </a:r>
                      <a:endParaRPr lang="pt-PT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48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385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58550-8D3F-43C2-BB19-526DB67DB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HIPÓTESE DA REESTRUTURAÇÃO DE AÇÕES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57E9A2-C0B8-40E4-AAEA-D8B20F13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AS ALTERAÇÕES REFERIDAS AO NÍVEL DA REESTRUTURAÇÃO DAS AÇÕES VÃO AFETAR O MODELO DE TAL FORMA QUE OS RATOS VÃO TER MUITO MAIS “FORÇA” DO QUE TINHAM, 	MELHORANDO O SEU DESEMPENHO EM TODOS OS CAMPOS E AFETANDO NEGATIVAMENTE O DESEMPENHO DOS GATOS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CONCLUSÃO? </a:t>
            </a:r>
            <a:r>
              <a:rPr lang="pt-PT" u="sng" dirty="0"/>
              <a:t>Hipótese provada</a:t>
            </a:r>
            <a:endParaRPr lang="pt-PT" dirty="0"/>
          </a:p>
          <a:p>
            <a:endParaRPr lang="pt-PT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57E4FB1-055F-49E2-AC28-53782ED43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408438"/>
              </p:ext>
            </p:extLst>
          </p:nvPr>
        </p:nvGraphicFramePr>
        <p:xfrm>
          <a:off x="3710739" y="3272590"/>
          <a:ext cx="4770522" cy="20492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2032">
                  <a:extLst>
                    <a:ext uri="{9D8B030D-6E8A-4147-A177-3AD203B41FA5}">
                      <a16:colId xmlns:a16="http://schemas.microsoft.com/office/drawing/2014/main" val="2006765704"/>
                    </a:ext>
                  </a:extLst>
                </a:gridCol>
                <a:gridCol w="1144245">
                  <a:extLst>
                    <a:ext uri="{9D8B030D-6E8A-4147-A177-3AD203B41FA5}">
                      <a16:colId xmlns:a16="http://schemas.microsoft.com/office/drawing/2014/main" val="1353036870"/>
                    </a:ext>
                  </a:extLst>
                </a:gridCol>
                <a:gridCol w="1144245">
                  <a:extLst>
                    <a:ext uri="{9D8B030D-6E8A-4147-A177-3AD203B41FA5}">
                      <a16:colId xmlns:a16="http://schemas.microsoft.com/office/drawing/2014/main" val="3912575341"/>
                    </a:ext>
                  </a:extLst>
                </a:gridCol>
              </a:tblGrid>
              <a:tr h="251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PT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Gatos</a:t>
                      </a:r>
                      <a:endParaRPr lang="pt-PT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>
                          <a:effectLst/>
                        </a:rPr>
                        <a:t>Ratos</a:t>
                      </a:r>
                      <a:endParaRPr lang="pt-PT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5719696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>
                          <a:effectLst/>
                        </a:rPr>
                        <a:t>Vitórias</a:t>
                      </a:r>
                      <a:endParaRPr lang="pt-PT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32.40%</a:t>
                      </a:r>
                      <a:endParaRPr lang="pt-PT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67.60%</a:t>
                      </a:r>
                      <a:endParaRPr lang="pt-PT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46537939"/>
                  </a:ext>
                </a:extLst>
              </a:tr>
              <a:tr h="7729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PT" sz="1400" dirty="0">
                          <a:effectLst/>
                        </a:rPr>
                        <a:t>Média Agentes Finais (nas vitórias)</a:t>
                      </a:r>
                      <a:endParaRPr lang="pt-PT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4.29</a:t>
                      </a:r>
                      <a:endParaRPr lang="pt-PT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110.48</a:t>
                      </a:r>
                      <a:endParaRPr lang="pt-PT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06207757"/>
                  </a:ext>
                </a:extLst>
              </a:tr>
              <a:tr h="7729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PT" sz="1400">
                          <a:effectLst/>
                        </a:rPr>
                        <a:t>Média Ticks Totais (nas vitórias)</a:t>
                      </a:r>
                      <a:endParaRPr lang="pt-PT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>
                          <a:effectLst/>
                        </a:rPr>
                        <a:t>572.13</a:t>
                      </a:r>
                      <a:endParaRPr lang="pt-PT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698.96</a:t>
                      </a:r>
                      <a:endParaRPr lang="pt-PT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233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779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B475E-32BA-41EA-8ECE-0B9D02E9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Configurações das experiências (1)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03369C-5510-4B9F-8181-14D2FA3BD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N-</a:t>
            </a:r>
            <a:r>
              <a:rPr lang="pt-PT" dirty="0" err="1"/>
              <a:t>mice</a:t>
            </a:r>
            <a:r>
              <a:rPr lang="pt-PT" dirty="0"/>
              <a:t> (número inicial de ratos) = 25</a:t>
            </a:r>
          </a:p>
          <a:p>
            <a:r>
              <a:rPr lang="pt-PT" dirty="0"/>
              <a:t>N-</a:t>
            </a:r>
            <a:r>
              <a:rPr lang="pt-PT" dirty="0" err="1"/>
              <a:t>cats</a:t>
            </a:r>
            <a:r>
              <a:rPr lang="pt-PT" dirty="0"/>
              <a:t> (número inicial de gatos) = 10</a:t>
            </a:r>
          </a:p>
          <a:p>
            <a:r>
              <a:rPr lang="pt-PT" dirty="0" err="1"/>
              <a:t>initFoodPerc</a:t>
            </a:r>
            <a:r>
              <a:rPr lang="pt-PT" dirty="0"/>
              <a:t> (percentagem inicial de comida) = 10</a:t>
            </a:r>
          </a:p>
          <a:p>
            <a:r>
              <a:rPr lang="pt-PT" dirty="0" err="1"/>
              <a:t>foodPerTick</a:t>
            </a:r>
            <a:r>
              <a:rPr lang="pt-PT" dirty="0"/>
              <a:t> (comida gerada, por iteração, na simulação) = 8</a:t>
            </a:r>
          </a:p>
          <a:p>
            <a:r>
              <a:rPr lang="pt-PT" dirty="0" err="1"/>
              <a:t>foodGiven</a:t>
            </a:r>
            <a:r>
              <a:rPr lang="pt-PT" dirty="0"/>
              <a:t> (valor de energia que a comida oferece aos ratos) = 30</a:t>
            </a:r>
          </a:p>
          <a:p>
            <a:r>
              <a:rPr lang="pt-PT" dirty="0" err="1"/>
              <a:t>initEnergy_Cats</a:t>
            </a:r>
            <a:r>
              <a:rPr lang="pt-PT" dirty="0"/>
              <a:t> (energia inicial dos gatos) = 70</a:t>
            </a:r>
          </a:p>
          <a:p>
            <a:r>
              <a:rPr lang="pt-PT" dirty="0" err="1"/>
              <a:t>initEnergy_Mice</a:t>
            </a:r>
            <a:r>
              <a:rPr lang="pt-PT" dirty="0"/>
              <a:t> (energia inicial dos ratos) = 50</a:t>
            </a:r>
          </a:p>
          <a:p>
            <a:r>
              <a:rPr lang="pt-PT" dirty="0" err="1"/>
              <a:t>energeticAbsorption</a:t>
            </a:r>
            <a:r>
              <a:rPr lang="pt-PT" dirty="0"/>
              <a:t> (percentagem de energia que os gatos ganham dos ratos que comem) = 60</a:t>
            </a:r>
          </a:p>
        </p:txBody>
      </p:sp>
    </p:spTree>
    <p:extLst>
      <p:ext uri="{BB962C8B-B14F-4D97-AF65-F5344CB8AC3E}">
        <p14:creationId xmlns:p14="http://schemas.microsoft.com/office/powerpoint/2010/main" val="3924308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3DCD5-AD55-43CF-93BF-CBC5714D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Configurações das experiências (2)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5E04EAE-E0B7-4EBC-90DF-111039DA8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reproductionEnergyMice</a:t>
            </a:r>
            <a:r>
              <a:rPr lang="pt-PT" dirty="0"/>
              <a:t> (energia mínima necessária para reprodução dos ratos) = 15</a:t>
            </a:r>
          </a:p>
          <a:p>
            <a:r>
              <a:rPr lang="pt-PT" dirty="0" err="1"/>
              <a:t>reproductionChanceMice</a:t>
            </a:r>
            <a:r>
              <a:rPr lang="pt-PT" dirty="0"/>
              <a:t> (chance dos ratos reproduzirem) = 35</a:t>
            </a:r>
          </a:p>
          <a:p>
            <a:r>
              <a:rPr lang="pt-PT" dirty="0" err="1"/>
              <a:t>reproductionCooldown</a:t>
            </a:r>
            <a:r>
              <a:rPr lang="pt-PT" dirty="0"/>
              <a:t> (tempo de espera entre reproduções) = 25</a:t>
            </a:r>
          </a:p>
          <a:p>
            <a:r>
              <a:rPr lang="pt-PT" dirty="0" err="1"/>
              <a:t>jumpCost</a:t>
            </a:r>
            <a:r>
              <a:rPr lang="pt-PT" dirty="0"/>
              <a:t> (custo da habilidade salto dos gatos) = 25</a:t>
            </a:r>
          </a:p>
          <a:p>
            <a:r>
              <a:rPr lang="pt-PT" dirty="0" err="1"/>
              <a:t>runCost</a:t>
            </a:r>
            <a:r>
              <a:rPr lang="pt-PT" dirty="0"/>
              <a:t> (custo da habilidade de fuga dos ratos) = 10</a:t>
            </a:r>
          </a:p>
          <a:p>
            <a:r>
              <a:rPr lang="pt-PT" dirty="0" err="1"/>
              <a:t>maxAgeMice</a:t>
            </a:r>
            <a:r>
              <a:rPr lang="pt-PT" dirty="0"/>
              <a:t> (idade a partir da qual os ratos podem morrer de velhice) = 150</a:t>
            </a:r>
          </a:p>
          <a:p>
            <a:r>
              <a:rPr lang="pt-PT" dirty="0" err="1"/>
              <a:t>maxAgeCats</a:t>
            </a:r>
            <a:r>
              <a:rPr lang="pt-PT" dirty="0"/>
              <a:t> (idade a partir da qual os gatos podem morrer de velhice) = 450</a:t>
            </a:r>
          </a:p>
          <a:p>
            <a:r>
              <a:rPr lang="pt-PT" dirty="0" err="1"/>
              <a:t>oldAgeDeathChance</a:t>
            </a:r>
            <a:r>
              <a:rPr lang="pt-PT" dirty="0"/>
              <a:t> (chance de morrer de velhice) = 5</a:t>
            </a:r>
          </a:p>
        </p:txBody>
      </p:sp>
    </p:spTree>
    <p:extLst>
      <p:ext uri="{BB962C8B-B14F-4D97-AF65-F5344CB8AC3E}">
        <p14:creationId xmlns:p14="http://schemas.microsoft.com/office/powerpoint/2010/main" val="2685370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77B5F-BD52-4C15-A91F-6255BC5B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Configurações das experiências (3)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93D541A-9E0E-427D-9568-9DEAB909F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reproductionEnergyCats</a:t>
            </a:r>
            <a:r>
              <a:rPr lang="pt-PT" dirty="0"/>
              <a:t> (energia mínima necessária para reprodução dos gatos) = 35</a:t>
            </a:r>
          </a:p>
          <a:p>
            <a:r>
              <a:rPr lang="pt-PT" dirty="0" err="1"/>
              <a:t>reproductionChanceCats</a:t>
            </a:r>
            <a:r>
              <a:rPr lang="pt-PT" dirty="0"/>
              <a:t> (chance dos gatos reproduzirem) = 15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52461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2C682-F7E7-4BFF-B42F-3C0F5B172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pic>
        <p:nvPicPr>
          <p:cNvPr id="10" name="Marcador de Posição de Conteúdo 9">
            <a:extLst>
              <a:ext uri="{FF2B5EF4-FFF2-40B4-BE49-F238E27FC236}">
                <a16:creationId xmlns:a16="http://schemas.microsoft.com/office/drawing/2014/main" id="{33AF4FD7-F75F-403D-ABB6-54D18AF8D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80" y="1985692"/>
            <a:ext cx="7753040" cy="4051300"/>
          </a:xfrm>
        </p:spPr>
      </p:pic>
    </p:spTree>
    <p:extLst>
      <p:ext uri="{BB962C8B-B14F-4D97-AF65-F5344CB8AC3E}">
        <p14:creationId xmlns:p14="http://schemas.microsoft.com/office/powerpoint/2010/main" val="3295792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CCCAD-A11D-4DA0-94C0-A0F8BFB32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TRABALHO REALIZADO POR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9FFDA1F-5B57-4F0E-9AE7-E797E6A6C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TheForgotten</a:t>
            </a:r>
            <a:endParaRPr lang="pt-PT" dirty="0"/>
          </a:p>
          <a:p>
            <a:r>
              <a:rPr lang="pt-PT" dirty="0"/>
              <a:t>JOSEALM3IDA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64FAD88-24B2-428A-8224-6334AD461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4981575"/>
            <a:ext cx="39052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09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0F3D7-9A3D-47FA-9A21-34A72EBBE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Introdução: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850A6E52-1E21-4709-BEB1-E19B6FAA5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318" y="2093976"/>
            <a:ext cx="6069363" cy="4051300"/>
          </a:xfrm>
        </p:spPr>
      </p:pic>
    </p:spTree>
    <p:extLst>
      <p:ext uri="{BB962C8B-B14F-4D97-AF65-F5344CB8AC3E}">
        <p14:creationId xmlns:p14="http://schemas.microsoft.com/office/powerpoint/2010/main" val="2916063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EBF839B6-1BF6-4773-9265-214A6116B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61713" y="2241913"/>
            <a:ext cx="3930287" cy="393028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121CB67-5ED3-4E61-A7A2-356E6CE3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TAREFA 1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202A1D3-A508-4B50-A230-6BEDF8E6D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BASE</a:t>
            </a:r>
          </a:p>
          <a:p>
            <a:pPr lvl="1"/>
            <a:r>
              <a:rPr lang="pt-PT" u="sng" dirty="0"/>
              <a:t>118,92 </a:t>
            </a:r>
            <a:r>
              <a:rPr lang="pt-PT" u="sng" dirty="0" err="1"/>
              <a:t>ticks</a:t>
            </a:r>
            <a:endParaRPr lang="pt-PT" u="sng" dirty="0"/>
          </a:p>
          <a:p>
            <a:r>
              <a:rPr lang="pt-PT" dirty="0"/>
              <a:t>HIPÓTESE DO INSTINTO DE FUGA (rato sobrevive mais)</a:t>
            </a:r>
          </a:p>
          <a:p>
            <a:pPr lvl="1"/>
            <a:r>
              <a:rPr lang="pt-PT" u="sng" dirty="0"/>
              <a:t>214,36 </a:t>
            </a:r>
            <a:r>
              <a:rPr lang="pt-PT" u="sng" dirty="0" err="1"/>
              <a:t>ticks</a:t>
            </a:r>
            <a:r>
              <a:rPr lang="pt-PT" dirty="0"/>
              <a:t> (+ 95,44)</a:t>
            </a:r>
          </a:p>
          <a:p>
            <a:r>
              <a:rPr lang="pt-PT" dirty="0"/>
              <a:t>HIPÓTESE DO INSTINTO DE FUGA MELHORADO (rato sobrevive ainda mais)</a:t>
            </a:r>
          </a:p>
          <a:p>
            <a:pPr lvl="1"/>
            <a:r>
              <a:rPr lang="pt-PT" u="sng" dirty="0"/>
              <a:t>1841.53 </a:t>
            </a:r>
            <a:r>
              <a:rPr lang="pt-PT" u="sng" dirty="0" err="1"/>
              <a:t>ticks</a:t>
            </a:r>
            <a:r>
              <a:rPr lang="pt-PT" u="sng" dirty="0"/>
              <a:t> </a:t>
            </a:r>
            <a:r>
              <a:rPr lang="pt-PT" dirty="0"/>
              <a:t>(+ 1627.17)</a:t>
            </a:r>
          </a:p>
          <a:p>
            <a:r>
              <a:rPr lang="pt-PT" dirty="0"/>
              <a:t>HIPÓTESE DA PERSEGUIÇÃO (gato caça melhor)</a:t>
            </a:r>
          </a:p>
          <a:p>
            <a:pPr lvl="1"/>
            <a:r>
              <a:rPr lang="pt-PT" u="sng" dirty="0"/>
              <a:t>267.38 </a:t>
            </a:r>
            <a:r>
              <a:rPr lang="pt-PT" u="sng" dirty="0" err="1"/>
              <a:t>ticks</a:t>
            </a:r>
            <a:r>
              <a:rPr lang="pt-PT" u="sng" dirty="0"/>
              <a:t> </a:t>
            </a:r>
            <a:r>
              <a:rPr lang="pt-PT" dirty="0"/>
              <a:t>(- 1574.15)</a:t>
            </a:r>
          </a:p>
        </p:txBody>
      </p:sp>
    </p:spTree>
    <p:extLst>
      <p:ext uri="{BB962C8B-B14F-4D97-AF65-F5344CB8AC3E}">
        <p14:creationId xmlns:p14="http://schemas.microsoft.com/office/powerpoint/2010/main" val="277944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49C82-0A7D-4AE1-9764-1208C4C4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Configurações das experiências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9BD76C7-59D8-403B-AFFA-889532EF8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N-</a:t>
            </a:r>
            <a:r>
              <a:rPr lang="pt-PT" dirty="0" err="1"/>
              <a:t>cats</a:t>
            </a:r>
            <a:r>
              <a:rPr lang="pt-PT" dirty="0"/>
              <a:t>: 10</a:t>
            </a:r>
          </a:p>
          <a:p>
            <a:r>
              <a:rPr lang="pt-PT" dirty="0"/>
              <a:t>N-</a:t>
            </a:r>
            <a:r>
              <a:rPr lang="pt-PT" dirty="0" err="1"/>
              <a:t>mice</a:t>
            </a:r>
            <a:r>
              <a:rPr lang="pt-PT" dirty="0"/>
              <a:t>: 20</a:t>
            </a:r>
          </a:p>
          <a:p>
            <a:r>
              <a:rPr lang="pt-PT" dirty="0"/>
              <a:t>N.º de repetições: 1000</a:t>
            </a:r>
          </a:p>
        </p:txBody>
      </p:sp>
    </p:spTree>
    <p:extLst>
      <p:ext uri="{BB962C8B-B14F-4D97-AF65-F5344CB8AC3E}">
        <p14:creationId xmlns:p14="http://schemas.microsoft.com/office/powerpoint/2010/main" val="2897760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878149-9D46-41A1-BDB4-D0A2BA103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TAREFA 2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C900B28-1C0E-45A9-9374-33BD4D892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HIPÓTESE DA REPRODUÇÃO DOS RATOS</a:t>
            </a:r>
          </a:p>
          <a:p>
            <a:r>
              <a:rPr lang="pt-PT" dirty="0"/>
              <a:t>HIPÓTESE DA PERCEÇÃO DE COMIDA</a:t>
            </a:r>
          </a:p>
          <a:p>
            <a:r>
              <a:rPr lang="pt-PT" dirty="0"/>
              <a:t>HIPÓTESE DA ROTAÇÃO DOS GATOS</a:t>
            </a:r>
          </a:p>
          <a:p>
            <a:r>
              <a:rPr lang="pt-PT" dirty="0"/>
              <a:t>HIPÓTESE DO SALTO</a:t>
            </a:r>
          </a:p>
          <a:p>
            <a:r>
              <a:rPr lang="pt-PT" dirty="0"/>
              <a:t>HIPÓTESE DA FUGA ENERGÉTICA</a:t>
            </a:r>
          </a:p>
          <a:p>
            <a:r>
              <a:rPr lang="pt-PT" dirty="0"/>
              <a:t>HIPÓTESE DA IDADE</a:t>
            </a:r>
          </a:p>
          <a:p>
            <a:r>
              <a:rPr lang="pt-PT" dirty="0"/>
              <a:t>HIPÓTESE DA REPRODUÇÃO DOS GATOS</a:t>
            </a:r>
          </a:p>
          <a:p>
            <a:r>
              <a:rPr lang="pt-PT" dirty="0"/>
              <a:t>HIPÓTESE DA REESTRUTURAÇÃO DAS AÇÕES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E5ED1AB-47C6-4E83-935A-6AB078F51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453" y="1908509"/>
            <a:ext cx="5406189" cy="304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4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0FF7F-6609-4242-9458-E5044EBE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HIPÓTESE DA REPRODUÇÃO DOS RATOS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D724537-3341-4C5E-884B-70AFFB98E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A REPRODUÇÃO DOS RATOS VAI AUMENTAR A DURAÇÃO DA SIMULAÇÃO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CONCLUSÃO? </a:t>
            </a:r>
            <a:r>
              <a:rPr lang="pt-PT" u="sng" dirty="0"/>
              <a:t>Hipótese provada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5FE20F8-F787-4176-9773-DE6BE0FFD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378828"/>
              </p:ext>
            </p:extLst>
          </p:nvPr>
        </p:nvGraphicFramePr>
        <p:xfrm>
          <a:off x="3378283" y="2767264"/>
          <a:ext cx="5435433" cy="2288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88645">
                  <a:extLst>
                    <a:ext uri="{9D8B030D-6E8A-4147-A177-3AD203B41FA5}">
                      <a16:colId xmlns:a16="http://schemas.microsoft.com/office/drawing/2014/main" val="1383457927"/>
                    </a:ext>
                  </a:extLst>
                </a:gridCol>
                <a:gridCol w="923394">
                  <a:extLst>
                    <a:ext uri="{9D8B030D-6E8A-4147-A177-3AD203B41FA5}">
                      <a16:colId xmlns:a16="http://schemas.microsoft.com/office/drawing/2014/main" val="3067935392"/>
                    </a:ext>
                  </a:extLst>
                </a:gridCol>
                <a:gridCol w="923394">
                  <a:extLst>
                    <a:ext uri="{9D8B030D-6E8A-4147-A177-3AD203B41FA5}">
                      <a16:colId xmlns:a16="http://schemas.microsoft.com/office/drawing/2014/main" val="1836881174"/>
                    </a:ext>
                  </a:extLst>
                </a:gridCol>
              </a:tblGrid>
              <a:tr h="5721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PT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>
                          <a:effectLst/>
                        </a:rPr>
                        <a:t>Gatos</a:t>
                      </a:r>
                      <a:endParaRPr lang="pt-PT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>
                          <a:effectLst/>
                        </a:rPr>
                        <a:t>Ratos</a:t>
                      </a:r>
                      <a:endParaRPr lang="pt-PT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5099946"/>
                  </a:ext>
                </a:extLst>
              </a:tr>
              <a:tr h="572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 dirty="0" err="1">
                          <a:effectLst/>
                        </a:rPr>
                        <a:t>Vitórias</a:t>
                      </a:r>
                      <a:endParaRPr lang="pt-PT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32.10%</a:t>
                      </a:r>
                      <a:endParaRPr lang="pt-PT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>
                          <a:effectLst/>
                        </a:rPr>
                        <a:t>67.90%</a:t>
                      </a:r>
                      <a:endParaRPr lang="pt-PT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22556506"/>
                  </a:ext>
                </a:extLst>
              </a:tr>
              <a:tr h="572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PT" sz="1400">
                          <a:effectLst/>
                        </a:rPr>
                        <a:t>Média Agentes Finais (nas vitórias)</a:t>
                      </a:r>
                      <a:endParaRPr lang="pt-PT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4.54</a:t>
                      </a:r>
                      <a:endParaRPr lang="pt-PT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>
                          <a:effectLst/>
                        </a:rPr>
                        <a:t>88.44</a:t>
                      </a:r>
                      <a:endParaRPr lang="pt-PT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8084185"/>
                  </a:ext>
                </a:extLst>
              </a:tr>
              <a:tr h="572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PT" sz="1400">
                          <a:effectLst/>
                        </a:rPr>
                        <a:t>Média Ticks Totais (nas vitórias)</a:t>
                      </a:r>
                      <a:endParaRPr lang="pt-PT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>
                          <a:effectLst/>
                        </a:rPr>
                        <a:t>530.83</a:t>
                      </a:r>
                      <a:endParaRPr lang="pt-PT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830.03</a:t>
                      </a:r>
                      <a:endParaRPr lang="pt-PT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0575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1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0FF7F-6609-4242-9458-E5044EBE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HIPÓTESE DA PERCEÇÃO DE COMIDA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D724537-3341-4C5E-884B-70AFFB98E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A PERCEÇÃO DE COMIDA VAI MELHORAR A PERFORMANCE DOS RATOS EM TERMOS DE PERCENTAGEM DE VITÓRIAS, NÚMERO DE AGENTE FINAL E DURAÇÃO DE SIMULAÇÃO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CONCLUSÃO? </a:t>
            </a:r>
            <a:r>
              <a:rPr lang="pt-PT" u="sng" dirty="0"/>
              <a:t>Hipótese inválida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D060F40-DA49-4B0C-8567-24D5D7CA0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834465"/>
              </p:ext>
            </p:extLst>
          </p:nvPr>
        </p:nvGraphicFramePr>
        <p:xfrm>
          <a:off x="3669046" y="3080084"/>
          <a:ext cx="4945565" cy="24342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23853">
                  <a:extLst>
                    <a:ext uri="{9D8B030D-6E8A-4147-A177-3AD203B41FA5}">
                      <a16:colId xmlns:a16="http://schemas.microsoft.com/office/drawing/2014/main" val="4158570499"/>
                    </a:ext>
                  </a:extLst>
                </a:gridCol>
                <a:gridCol w="760856">
                  <a:extLst>
                    <a:ext uri="{9D8B030D-6E8A-4147-A177-3AD203B41FA5}">
                      <a16:colId xmlns:a16="http://schemas.microsoft.com/office/drawing/2014/main" val="1950852023"/>
                    </a:ext>
                  </a:extLst>
                </a:gridCol>
                <a:gridCol w="760856">
                  <a:extLst>
                    <a:ext uri="{9D8B030D-6E8A-4147-A177-3AD203B41FA5}">
                      <a16:colId xmlns:a16="http://schemas.microsoft.com/office/drawing/2014/main" val="3108865029"/>
                    </a:ext>
                  </a:extLst>
                </a:gridCol>
              </a:tblGrid>
              <a:tr h="60855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</a:pPr>
                      <a:endParaRPr lang="pt-PT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Gatos</a:t>
                      </a:r>
                      <a:endParaRPr lang="pt-PT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</a:pPr>
                      <a:r>
                        <a:rPr lang="en-US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Ratos</a:t>
                      </a:r>
                      <a:endParaRPr lang="pt-PT" sz="14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6227470"/>
                  </a:ext>
                </a:extLst>
              </a:tr>
              <a:tr h="60855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</a:pPr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Vitórias</a:t>
                      </a:r>
                      <a:endParaRPr lang="pt-PT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46.30%</a:t>
                      </a:r>
                      <a:endParaRPr lang="pt-PT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53.70%</a:t>
                      </a:r>
                      <a:endParaRPr lang="pt-PT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6568805"/>
                  </a:ext>
                </a:extLst>
              </a:tr>
              <a:tr h="60855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</a:pPr>
                      <a:r>
                        <a:rPr lang="pt-PT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Média Agentes Finais (nas vitórias)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4.85</a:t>
                      </a:r>
                      <a:endParaRPr lang="pt-PT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28.71</a:t>
                      </a:r>
                      <a:endParaRPr lang="pt-PT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1854248"/>
                  </a:ext>
                </a:extLst>
              </a:tr>
              <a:tr h="60855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</a:pPr>
                      <a:r>
                        <a:rPr lang="pt-PT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Média Ticks Totais (nas vitórias)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448.71</a:t>
                      </a:r>
                      <a:endParaRPr lang="pt-PT" sz="14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690.59</a:t>
                      </a:r>
                      <a:endParaRPr lang="pt-PT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8110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890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6F652-1A65-4B01-A34E-FC50738E7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HIPÓTESE DA ROTAÇÃO DOS GATOS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C5CD7F2-B44B-4F50-9977-80B17A508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A ROTAÇÃO DOS GATOS TEM COMO CONSEQUÊNCIA UM AUMENTO DA SUA PERCENTAGEM DE VITÓRIA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CONCLUSÃO? </a:t>
            </a:r>
            <a:r>
              <a:rPr lang="pt-PT" u="sng" dirty="0"/>
              <a:t>Hipótese provada</a:t>
            </a:r>
            <a:endParaRPr lang="pt-PT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048D1EF-33C4-4AD1-91A6-23409640F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73698"/>
              </p:ext>
            </p:extLst>
          </p:nvPr>
        </p:nvGraphicFramePr>
        <p:xfrm>
          <a:off x="3796088" y="3043990"/>
          <a:ext cx="4599823" cy="2201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69539">
                  <a:extLst>
                    <a:ext uri="{9D8B030D-6E8A-4147-A177-3AD203B41FA5}">
                      <a16:colId xmlns:a16="http://schemas.microsoft.com/office/drawing/2014/main" val="1720692491"/>
                    </a:ext>
                  </a:extLst>
                </a:gridCol>
                <a:gridCol w="785336">
                  <a:extLst>
                    <a:ext uri="{9D8B030D-6E8A-4147-A177-3AD203B41FA5}">
                      <a16:colId xmlns:a16="http://schemas.microsoft.com/office/drawing/2014/main" val="1061154869"/>
                    </a:ext>
                  </a:extLst>
                </a:gridCol>
                <a:gridCol w="744948">
                  <a:extLst>
                    <a:ext uri="{9D8B030D-6E8A-4147-A177-3AD203B41FA5}">
                      <a16:colId xmlns:a16="http://schemas.microsoft.com/office/drawing/2014/main" val="2108145848"/>
                    </a:ext>
                  </a:extLst>
                </a:gridCol>
              </a:tblGrid>
              <a:tr h="3407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PT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>
                          <a:effectLst/>
                        </a:rPr>
                        <a:t>Gatos</a:t>
                      </a:r>
                      <a:endParaRPr lang="pt-PT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>
                          <a:effectLst/>
                        </a:rPr>
                        <a:t>Ratos</a:t>
                      </a:r>
                      <a:endParaRPr lang="pt-PT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98905742"/>
                  </a:ext>
                </a:extLst>
              </a:tr>
              <a:tr h="6202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 dirty="0" err="1">
                          <a:effectLst/>
                        </a:rPr>
                        <a:t>Vitórias</a:t>
                      </a:r>
                      <a:endParaRPr lang="pt-PT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>
                          <a:effectLst/>
                        </a:rPr>
                        <a:t>96.80%</a:t>
                      </a:r>
                      <a:endParaRPr lang="pt-PT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>
                          <a:effectLst/>
                        </a:rPr>
                        <a:t>3.20%</a:t>
                      </a:r>
                      <a:endParaRPr lang="pt-PT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6159594"/>
                  </a:ext>
                </a:extLst>
              </a:tr>
              <a:tr h="6202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PT" sz="1400" dirty="0">
                          <a:effectLst/>
                        </a:rPr>
                        <a:t>Média Agentes Finais (nas vitórias)</a:t>
                      </a:r>
                      <a:endParaRPr lang="pt-PT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7.99</a:t>
                      </a:r>
                      <a:endParaRPr lang="pt-PT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>
                          <a:effectLst/>
                        </a:rPr>
                        <a:t>1.06</a:t>
                      </a:r>
                      <a:endParaRPr lang="pt-PT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580220"/>
                  </a:ext>
                </a:extLst>
              </a:tr>
              <a:tr h="6202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PT" sz="1400">
                          <a:effectLst/>
                        </a:rPr>
                        <a:t>Média Ticks Totais (nas vitórias)</a:t>
                      </a:r>
                      <a:endParaRPr lang="pt-PT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155.08</a:t>
                      </a:r>
                      <a:endParaRPr lang="pt-PT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417.59</a:t>
                      </a:r>
                      <a:endParaRPr lang="pt-PT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35040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760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0E5D2-34FA-42CA-90ED-BACDE2F7D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HIPÓTESE DO SALTO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2FF6F13-73C0-4419-9DDC-74F6CA672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O SALTO VAI MELHORAR AINDA MAIS A TAXA DE VITÓRIA DOS GATOS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CONCLUSÃO? </a:t>
            </a:r>
            <a:r>
              <a:rPr lang="pt-PT" u="sng" dirty="0"/>
              <a:t>Hipótese provada</a:t>
            </a:r>
            <a:endParaRPr lang="pt-PT" dirty="0"/>
          </a:p>
          <a:p>
            <a:endParaRPr lang="pt-PT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66F812E9-8FAC-4A2B-B2D8-5E515C3BF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425495"/>
              </p:ext>
            </p:extLst>
          </p:nvPr>
        </p:nvGraphicFramePr>
        <p:xfrm>
          <a:off x="3654508" y="3030714"/>
          <a:ext cx="4882984" cy="2232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22091">
                  <a:extLst>
                    <a:ext uri="{9D8B030D-6E8A-4147-A177-3AD203B41FA5}">
                      <a16:colId xmlns:a16="http://schemas.microsoft.com/office/drawing/2014/main" val="2148286269"/>
                    </a:ext>
                  </a:extLst>
                </a:gridCol>
                <a:gridCol w="760465">
                  <a:extLst>
                    <a:ext uri="{9D8B030D-6E8A-4147-A177-3AD203B41FA5}">
                      <a16:colId xmlns:a16="http://schemas.microsoft.com/office/drawing/2014/main" val="725127582"/>
                    </a:ext>
                  </a:extLst>
                </a:gridCol>
                <a:gridCol w="700428">
                  <a:extLst>
                    <a:ext uri="{9D8B030D-6E8A-4147-A177-3AD203B41FA5}">
                      <a16:colId xmlns:a16="http://schemas.microsoft.com/office/drawing/2014/main" val="1307726222"/>
                    </a:ext>
                  </a:extLst>
                </a:gridCol>
              </a:tblGrid>
              <a:tr h="5580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PT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>
                          <a:effectLst/>
                        </a:rPr>
                        <a:t>Gatos</a:t>
                      </a:r>
                      <a:endParaRPr lang="pt-PT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>
                          <a:effectLst/>
                        </a:rPr>
                        <a:t>Ratos</a:t>
                      </a:r>
                      <a:endParaRPr lang="pt-PT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9209419"/>
                  </a:ext>
                </a:extLst>
              </a:tr>
              <a:tr h="5580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 dirty="0" err="1">
                          <a:effectLst/>
                        </a:rPr>
                        <a:t>Vitórias</a:t>
                      </a:r>
                      <a:endParaRPr lang="pt-PT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98.70%</a:t>
                      </a:r>
                      <a:endParaRPr lang="pt-PT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>
                          <a:effectLst/>
                        </a:rPr>
                        <a:t>1.30%</a:t>
                      </a:r>
                      <a:endParaRPr lang="pt-PT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3498484"/>
                  </a:ext>
                </a:extLst>
              </a:tr>
              <a:tr h="5580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PT" sz="1400">
                          <a:effectLst/>
                        </a:rPr>
                        <a:t>Média Agentes Finais (nas vitórias)</a:t>
                      </a:r>
                      <a:endParaRPr lang="pt-PT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8.10</a:t>
                      </a:r>
                      <a:endParaRPr lang="pt-PT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1.00</a:t>
                      </a:r>
                      <a:endParaRPr lang="pt-PT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2710701"/>
                  </a:ext>
                </a:extLst>
              </a:tr>
              <a:tr h="5580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pt-PT" sz="1400">
                          <a:effectLst/>
                        </a:rPr>
                        <a:t>Média Ticks Totais (nas vitórias)</a:t>
                      </a:r>
                      <a:endParaRPr lang="pt-PT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>
                          <a:effectLst/>
                        </a:rPr>
                        <a:t>152.30</a:t>
                      </a:r>
                      <a:endParaRPr lang="pt-PT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</a:rPr>
                        <a:t>450.92</a:t>
                      </a:r>
                      <a:endParaRPr lang="pt-PT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5454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842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61</TotalTime>
  <Words>784</Words>
  <Application>Microsoft Office PowerPoint</Application>
  <PresentationFormat>Widescreen</PresentationFormat>
  <Paragraphs>215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Rockwell</vt:lpstr>
      <vt:lpstr>Rockwell Condensed</vt:lpstr>
      <vt:lpstr>Times New Roman</vt:lpstr>
      <vt:lpstr>Wingdings</vt:lpstr>
      <vt:lpstr>Tipo de Madeira</vt:lpstr>
      <vt:lpstr>Agentes Racionais</vt:lpstr>
      <vt:lpstr>Introdução:</vt:lpstr>
      <vt:lpstr>TAREFA 1</vt:lpstr>
      <vt:lpstr>Configurações das experiências</vt:lpstr>
      <vt:lpstr>TAREFA 2</vt:lpstr>
      <vt:lpstr>HIPÓTESE DA REPRODUÇÃO DOS RATOS</vt:lpstr>
      <vt:lpstr>HIPÓTESE DA PERCEÇÃO DE COMIDA</vt:lpstr>
      <vt:lpstr>HIPÓTESE DA ROTAÇÃO DOS GATOS</vt:lpstr>
      <vt:lpstr>HIPÓTESE DO SALTO</vt:lpstr>
      <vt:lpstr>HÍPOTESE DA FUGA ENERGÉTICA</vt:lpstr>
      <vt:lpstr>HIPÓTESE DA IDADE</vt:lpstr>
      <vt:lpstr>HIPÓTESE DA REPRODUÇÃO DOS GATOS</vt:lpstr>
      <vt:lpstr>HIPÓTESE DA REESTRUTURAÇÃO DE AÇÕES</vt:lpstr>
      <vt:lpstr>Configurações das experiências (1)</vt:lpstr>
      <vt:lpstr>Configurações das experiências (2)</vt:lpstr>
      <vt:lpstr>Configurações das experiências (3)</vt:lpstr>
      <vt:lpstr>CONCLUSÃO</vt:lpstr>
      <vt:lpstr>TRABALHO REALIZADO POR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Agentes Racionais</dc:title>
  <dc:creator>Ângelo Miguel</dc:creator>
  <cp:lastModifiedBy>José Almeida</cp:lastModifiedBy>
  <cp:revision>12</cp:revision>
  <dcterms:created xsi:type="dcterms:W3CDTF">2020-11-07T03:51:39Z</dcterms:created>
  <dcterms:modified xsi:type="dcterms:W3CDTF">2021-02-10T00:03:16Z</dcterms:modified>
</cp:coreProperties>
</file>