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8" r:id="rId6"/>
    <p:sldId id="273" r:id="rId7"/>
    <p:sldId id="270" r:id="rId8"/>
    <p:sldId id="272" r:id="rId9"/>
    <p:sldId id="267" r:id="rId10"/>
    <p:sldId id="269" r:id="rId11"/>
    <p:sldId id="274" r:id="rId12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395" autoAdjust="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11/07/2018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11/07/2018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 smtClean="0"/>
              <a:t>Haga clic para modificar el estilo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51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8891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336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1317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1764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2E67D-14C0-4ED9-A218-9C14494A6A84}" type="datetime1">
              <a:rPr lang="es-ES" noProof="0" smtClean="0"/>
              <a:pPr/>
              <a:t>11/07/2018</a:t>
            </a:fld>
            <a:endParaRPr lang="es-ES" noProof="0" dirty="0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4" name="Marcador de posición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A1DB83-C382-4684-8887-65A03EA4FFF0}" type="datetime1">
              <a:rPr lang="es-ES" noProof="0" smtClean="0"/>
              <a:pPr/>
              <a:t>11/07/2018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E81D3-9B82-44CA-B1F9-FCEFDC87935B}" type="datetime1">
              <a:rPr lang="es-ES" noProof="0" smtClean="0"/>
              <a:pPr/>
              <a:t>11/07/2018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11/07/2018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1D35CA-82F5-4AD4-B9EC-66E805B73542}" type="datetime1">
              <a:rPr lang="es-ES" noProof="0" smtClean="0"/>
              <a:pPr/>
              <a:t>11/07/2018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4CCE92-710B-4678-B1B1-EFCAA5CDF075}" type="datetime1">
              <a:rPr lang="es-ES" noProof="0" smtClean="0"/>
              <a:pPr/>
              <a:t>11/07/2018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FB0F2C-25D9-4D7E-B43A-29A2E16C960D}" type="datetime1">
              <a:rPr lang="es-ES" noProof="0" smtClean="0"/>
              <a:pPr/>
              <a:t>11/07/2018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34687D-B11B-47A5-95F6-B79DA932A6DF}" type="datetime1">
              <a:rPr lang="es-ES" noProof="0" smtClean="0"/>
              <a:pPr/>
              <a:t>11/07/2018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C656DE-1E46-4450-9484-A739B4FADFBC}" type="datetime1">
              <a:rPr lang="es-ES" noProof="0" smtClean="0"/>
              <a:pPr/>
              <a:t>11/07/2018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A77F8B-D469-4ECD-B91E-3B01AD692331}" type="datetime1">
              <a:rPr lang="es-ES" noProof="0" smtClean="0"/>
              <a:pPr/>
              <a:t>11/07/2018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A7B1C-709E-4257-93A5-EC2F0807D42F}" type="datetime1">
              <a:rPr lang="es-ES" noProof="0" smtClean="0"/>
              <a:pPr/>
              <a:t>11/07/2018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a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 smtClean="0"/>
              <a:t>Editar estilos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11/07/2018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01924" y="2564904"/>
            <a:ext cx="8735325" cy="115906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dirty="0" smtClean="0"/>
              <a:t>Implementación de Analizadores Léxicos </a:t>
            </a:r>
            <a:endParaRPr lang="es-E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197868" y="4077072"/>
            <a:ext cx="10585175" cy="2448272"/>
          </a:xfrm>
        </p:spPr>
        <p:txBody>
          <a:bodyPr rtlCol="0">
            <a:normAutofit fontScale="85000" lnSpcReduction="20000"/>
          </a:bodyPr>
          <a:lstStyle/>
          <a:p>
            <a:pPr algn="ctr"/>
            <a:r>
              <a:rPr lang="es-419" sz="2000" dirty="0" smtClean="0">
                <a:latin typeface="Arial Black" panose="020B0A04020102020204" pitchFamily="34" charset="0"/>
              </a:rPr>
              <a:t>Profesor: Leonel Esqueda </a:t>
            </a:r>
            <a:endParaRPr lang="es-PA" sz="2000" dirty="0" smtClean="0">
              <a:latin typeface="Arial Black" panose="020B0A04020102020204" pitchFamily="34" charset="0"/>
            </a:endParaRPr>
          </a:p>
          <a:p>
            <a:pPr algn="r"/>
            <a:endParaRPr lang="es-419" sz="2000" dirty="0" smtClean="0">
              <a:latin typeface="Arial Black" panose="020B0A04020102020204" pitchFamily="34" charset="0"/>
            </a:endParaRPr>
          </a:p>
          <a:p>
            <a:pPr algn="ctr"/>
            <a:r>
              <a:rPr lang="es-419" sz="2000" dirty="0" smtClean="0">
                <a:latin typeface="Arial Black" panose="020B0A04020102020204" pitchFamily="34" charset="0"/>
              </a:rPr>
              <a:t>Integrantes </a:t>
            </a:r>
          </a:p>
          <a:p>
            <a:pPr algn="ctr"/>
            <a:endParaRPr lang="es-PA" sz="2000" dirty="0">
              <a:latin typeface="Arial Black" panose="020B0A04020102020204" pitchFamily="34" charset="0"/>
            </a:endParaRPr>
          </a:p>
          <a:p>
            <a:pPr algn="ctr"/>
            <a:r>
              <a:rPr lang="es-PA" sz="2000" dirty="0" smtClean="0">
                <a:latin typeface="Arial Black" panose="020B0A04020102020204" pitchFamily="34" charset="0"/>
              </a:rPr>
              <a:t>Suehellen Méndez</a:t>
            </a:r>
          </a:p>
          <a:p>
            <a:pPr algn="ctr"/>
            <a:endParaRPr lang="es-PA" sz="2000" dirty="0">
              <a:latin typeface="Arial Black" panose="020B0A04020102020204" pitchFamily="34" charset="0"/>
            </a:endParaRPr>
          </a:p>
          <a:p>
            <a:pPr algn="ctr"/>
            <a:r>
              <a:rPr lang="es-PA" sz="2000" dirty="0">
                <a:latin typeface="Arial Black" panose="020B0A04020102020204" pitchFamily="34" charset="0"/>
              </a:rPr>
              <a:t>Josué de león </a:t>
            </a:r>
            <a:endParaRPr lang="es-PA" sz="2000" dirty="0" smtClean="0">
              <a:latin typeface="Arial Black" panose="020B0A04020102020204" pitchFamily="34" charset="0"/>
            </a:endParaRPr>
          </a:p>
          <a:p>
            <a:pPr algn="ctr"/>
            <a:endParaRPr lang="es-419" sz="2000" dirty="0">
              <a:latin typeface="Arial Black" panose="020B0A04020102020204" pitchFamily="34" charset="0"/>
            </a:endParaRPr>
          </a:p>
          <a:p>
            <a:pPr algn="r"/>
            <a:endParaRPr lang="es-419" sz="2000" dirty="0" smtClean="0">
              <a:latin typeface="Arial Black" panose="020B0A04020102020204" pitchFamily="34" charset="0"/>
            </a:endParaRPr>
          </a:p>
          <a:p>
            <a:pPr algn="r"/>
            <a:endParaRPr lang="es-419" sz="2000" dirty="0">
              <a:latin typeface="Arial Black" panose="020B0A04020102020204" pitchFamily="34" charset="0"/>
            </a:endParaRPr>
          </a:p>
          <a:p>
            <a:pPr algn="r"/>
            <a:endParaRPr lang="es-419" sz="2000" dirty="0" smtClean="0">
              <a:latin typeface="Arial Black" panose="020B0A04020102020204" pitchFamily="34" charset="0"/>
            </a:endParaRPr>
          </a:p>
          <a:p>
            <a:pPr algn="r"/>
            <a:r>
              <a:rPr lang="es-419" sz="2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11/07/2018</a:t>
            </a:r>
            <a:endParaRPr lang="es-PA" sz="2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28" y="584200"/>
            <a:ext cx="5370068" cy="12709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240881" y="548680"/>
            <a:ext cx="10360501" cy="1223963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6000" dirty="0" smtClean="0"/>
              <a:t>Introducción </a:t>
            </a:r>
            <a:endParaRPr lang="es-ES" sz="6000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125860" y="2708920"/>
            <a:ext cx="10360501" cy="2664296"/>
          </a:xfrm>
        </p:spPr>
        <p:txBody>
          <a:bodyPr rtlCol="0"/>
          <a:lstStyle/>
          <a:p>
            <a:pPr marL="0" indent="0" algn="just">
              <a:buNone/>
            </a:pPr>
            <a:r>
              <a:rPr lang="es-PA" dirty="0" smtClean="0"/>
              <a:t>La primera </a:t>
            </a:r>
            <a:r>
              <a:rPr lang="es-PA" dirty="0"/>
              <a:t>fase de un compilador, es </a:t>
            </a:r>
            <a:r>
              <a:rPr lang="es-PA" dirty="0" smtClean="0"/>
              <a:t>el análisis </a:t>
            </a:r>
            <a:r>
              <a:rPr lang="es-PA" dirty="0"/>
              <a:t>léxico. Las técnicas utilizadas para construir analizadores léxicos </a:t>
            </a:r>
            <a:r>
              <a:rPr lang="es-PA" dirty="0" smtClean="0"/>
              <a:t>también se </a:t>
            </a:r>
            <a:r>
              <a:rPr lang="es-PA" dirty="0"/>
              <a:t>pueden aplicar a otras áreas, como, por ejemplo, a lenguajes de consulta y sistemas </a:t>
            </a:r>
            <a:r>
              <a:rPr lang="es-PA" dirty="0" smtClean="0"/>
              <a:t>de recuperación </a:t>
            </a:r>
            <a:r>
              <a:rPr lang="es-PA" dirty="0"/>
              <a:t>de información.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240881" y="548680"/>
            <a:ext cx="10360501" cy="1223963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6000" dirty="0" smtClean="0"/>
              <a:t>Analizador Léxico</a:t>
            </a:r>
            <a:endParaRPr lang="es-ES" sz="6000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247420" y="2420888"/>
            <a:ext cx="10360501" cy="3887443"/>
          </a:xfrm>
        </p:spPr>
        <p:txBody>
          <a:bodyPr rtlCol="0"/>
          <a:lstStyle/>
          <a:p>
            <a:pPr marL="0" indent="0" algn="just">
              <a:buNone/>
            </a:pPr>
            <a:r>
              <a:rPr lang="es-PA" dirty="0"/>
              <a:t>Un analizador léxico </a:t>
            </a:r>
            <a:r>
              <a:rPr lang="es-PA" dirty="0" smtClean="0"/>
              <a:t>es </a:t>
            </a:r>
            <a:r>
              <a:rPr lang="es-PA" dirty="0"/>
              <a:t>la primera fase de un compilador consistente en un programa que recibe como entrada el código fuente de otro programa (secuencia de caracteres) y produce una salida compuesta de </a:t>
            </a:r>
            <a:r>
              <a:rPr lang="es-PA" dirty="0" err="1"/>
              <a:t>tokens</a:t>
            </a:r>
            <a:r>
              <a:rPr lang="es-PA" dirty="0"/>
              <a:t> (componentes léxicos) o símbolos. Estos </a:t>
            </a:r>
            <a:r>
              <a:rPr lang="es-PA" dirty="0" err="1"/>
              <a:t>tokens</a:t>
            </a:r>
            <a:r>
              <a:rPr lang="es-PA" dirty="0"/>
              <a:t> sirven para una posterior etapa del proceso de traducción, siendo la entrada para el analizador sintáctico (en inglés </a:t>
            </a:r>
            <a:r>
              <a:rPr lang="es-PA" dirty="0" err="1"/>
              <a:t>parser</a:t>
            </a:r>
            <a:r>
              <a:rPr lang="es-PA" dirty="0"/>
              <a:t>).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706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5753" y="476672"/>
            <a:ext cx="10360501" cy="1223963"/>
          </a:xfrm>
        </p:spPr>
        <p:txBody>
          <a:bodyPr rtlCol="0">
            <a:normAutofit/>
          </a:bodyPr>
          <a:lstStyle/>
          <a:p>
            <a:pPr algn="ctr"/>
            <a:r>
              <a:rPr lang="es-ES" sz="7200" dirty="0"/>
              <a:t>Análisis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35753" y="2276872"/>
            <a:ext cx="10132113" cy="3162280"/>
          </a:xfrm>
        </p:spPr>
        <p:txBody>
          <a:bodyPr rtlCol="0">
            <a:normAutofit/>
          </a:bodyPr>
          <a:lstStyle/>
          <a:p>
            <a:pPr marL="0" indent="0" algn="just">
              <a:buNone/>
            </a:pPr>
            <a:r>
              <a:rPr lang="es-PA" dirty="0"/>
              <a:t>Esta etapa está basada usualmente en una máquina de estados finitos. Esta máquina contiene la información de las posibles secuencias de caracteres que puede conformar cualquier </a:t>
            </a:r>
            <a:r>
              <a:rPr lang="es-PA" dirty="0" err="1"/>
              <a:t>token</a:t>
            </a:r>
            <a:r>
              <a:rPr lang="es-PA" dirty="0"/>
              <a:t> que sea parte del lenguaje (las instancias individuales de estas secuencias de caracteres son denominados lexemas). Por ejemplo, un </a:t>
            </a:r>
            <a:r>
              <a:rPr lang="es-PA" dirty="0" err="1"/>
              <a:t>token</a:t>
            </a:r>
            <a:r>
              <a:rPr lang="es-PA" dirty="0"/>
              <a:t> de naturaleza entero puede contener cualquier secuencia de caracteres numéricos.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247419" y="404664"/>
            <a:ext cx="10360501" cy="1223963"/>
          </a:xfrm>
        </p:spPr>
        <p:txBody>
          <a:bodyPr rtlCol="0">
            <a:normAutofit/>
          </a:bodyPr>
          <a:lstStyle/>
          <a:p>
            <a:pPr algn="ctr"/>
            <a:r>
              <a:rPr lang="es-ES" sz="6000" dirty="0"/>
              <a:t>Componentes léxicos (</a:t>
            </a:r>
            <a:r>
              <a:rPr lang="es-ES" sz="6000" dirty="0" err="1"/>
              <a:t>tokens</a:t>
            </a:r>
            <a:r>
              <a:rPr lang="es-ES" sz="6000" dirty="0" smtClean="0"/>
              <a:t>)</a:t>
            </a:r>
            <a:endParaRPr lang="es-ES" sz="6000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247418" y="2060848"/>
            <a:ext cx="10360501" cy="4320480"/>
          </a:xfrm>
        </p:spPr>
        <p:txBody>
          <a:bodyPr rtlCol="0">
            <a:noAutofit/>
          </a:bodyPr>
          <a:lstStyle/>
          <a:p>
            <a:pPr marL="0" indent="0" algn="just">
              <a:buNone/>
            </a:pPr>
            <a:r>
              <a:rPr lang="es-PA" sz="2400" dirty="0" smtClean="0"/>
              <a:t>Es la unidad </a:t>
            </a:r>
            <a:r>
              <a:rPr lang="es-PA" sz="2400" dirty="0"/>
              <a:t>mínima de información que significa algo a la hora de compilar; concepto de palabra; las fases de un lenguaje constan de cadenas de componentes léxicos</a:t>
            </a:r>
            <a:r>
              <a:rPr lang="es-PA" sz="2400" dirty="0" smtClean="0"/>
              <a:t>.</a:t>
            </a:r>
          </a:p>
          <a:p>
            <a:pPr marL="0" indent="0" algn="just">
              <a:buNone/>
            </a:pPr>
            <a:endParaRPr lang="es-PA" sz="2400" dirty="0"/>
          </a:p>
          <a:p>
            <a:pPr marL="0" indent="0" algn="just">
              <a:buNone/>
            </a:pPr>
            <a:r>
              <a:rPr lang="es-PA" sz="2400" dirty="0" smtClean="0"/>
              <a:t>Lexema: una </a:t>
            </a:r>
            <a:r>
              <a:rPr lang="es-PA" sz="2400" dirty="0"/>
              <a:t>secuencia de caracteres de entrada que comprenden un solo componente léxico se llama lexema; cadena de caracteres que extrae el componente abstracto del componente léxico</a:t>
            </a:r>
            <a:r>
              <a:rPr lang="es-PA" sz="2400" dirty="0" smtClean="0"/>
              <a:t>.</a:t>
            </a:r>
          </a:p>
          <a:p>
            <a:pPr marL="0" indent="0" algn="just">
              <a:buNone/>
            </a:pPr>
            <a:endParaRPr lang="es-PA" sz="2400" dirty="0"/>
          </a:p>
          <a:p>
            <a:pPr marL="0" indent="0" algn="just">
              <a:buNone/>
            </a:pPr>
            <a:r>
              <a:rPr lang="es-PA" sz="2400" dirty="0" smtClean="0"/>
              <a:t>Patrón: descripción </a:t>
            </a:r>
            <a:r>
              <a:rPr lang="es-PA" sz="2400" dirty="0"/>
              <a:t>de la forma que han de tomarlos lexemas para ajustarse a un componente léxico.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3079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125860" y="-27211"/>
            <a:ext cx="10360501" cy="1223963"/>
          </a:xfrm>
        </p:spPr>
        <p:txBody>
          <a:bodyPr rtlCol="0">
            <a:normAutofit/>
          </a:bodyPr>
          <a:lstStyle/>
          <a:p>
            <a:pPr algn="ctr"/>
            <a:r>
              <a:rPr lang="es-ES" sz="4400" dirty="0"/>
              <a:t>Analizador Léxico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89956" y="1412776"/>
            <a:ext cx="8392673" cy="223224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804" y="3878703"/>
            <a:ext cx="55149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s-ES" sz="5400" dirty="0" smtClean="0"/>
              <a:t>Funciones de un analizador léxico </a:t>
            </a:r>
            <a:endParaRPr lang="es-ES" sz="540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369080" y="1988840"/>
            <a:ext cx="10060105" cy="4170392"/>
          </a:xfrm>
        </p:spPr>
        <p:txBody>
          <a:bodyPr rtlCol="0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PA" sz="3200" dirty="0"/>
              <a:t>Eliminar los comentarios del programa.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PA" sz="3200" dirty="0" smtClean="0"/>
              <a:t> </a:t>
            </a:r>
            <a:r>
              <a:rPr lang="es-PA" sz="3200" dirty="0"/>
              <a:t>Eliminar espacios en blanco, tabuladores, retorno de carro, </a:t>
            </a:r>
            <a:r>
              <a:rPr lang="es-PA" sz="3200" dirty="0" smtClean="0"/>
              <a:t>etc.</a:t>
            </a:r>
            <a:endParaRPr lang="es-PA" sz="3200" dirty="0"/>
          </a:p>
          <a:p>
            <a:pPr>
              <a:buFont typeface="Wingdings" panose="05000000000000000000" pitchFamily="2" charset="2"/>
              <a:buChar char="q"/>
            </a:pPr>
            <a:r>
              <a:rPr lang="es-PA" sz="3200" dirty="0" smtClean="0"/>
              <a:t> </a:t>
            </a:r>
            <a:r>
              <a:rPr lang="es-PA" sz="3200" dirty="0"/>
              <a:t>Reconocer los identificadores de usuario, números, palabras reservadas del </a:t>
            </a:r>
            <a:r>
              <a:rPr lang="es-PA" sz="3200" dirty="0" smtClean="0"/>
              <a:t>lenguaje y </a:t>
            </a:r>
            <a:r>
              <a:rPr lang="es-PA" sz="3200" dirty="0"/>
              <a:t>tratarlos correctamente con respecto a la tabla de </a:t>
            </a:r>
            <a:r>
              <a:rPr lang="es-PA" sz="3200" dirty="0" smtClean="0"/>
              <a:t>símbolos.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PA" sz="3200" dirty="0"/>
              <a:t> </a:t>
            </a:r>
            <a:r>
              <a:rPr lang="es-PA" sz="3200" dirty="0" smtClean="0"/>
              <a:t>Avisar </a:t>
            </a:r>
            <a:r>
              <a:rPr lang="es-PA" sz="3200" dirty="0"/>
              <a:t>de errores léxicos. 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419" sz="6600" dirty="0" smtClean="0"/>
              <a:t> </a:t>
            </a:r>
            <a:endParaRPr lang="es-PA" sz="66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9" t="26005" r="40867" b="15247"/>
          <a:stretch/>
        </p:blipFill>
        <p:spPr>
          <a:xfrm>
            <a:off x="3790156" y="904990"/>
            <a:ext cx="5040560" cy="5035764"/>
          </a:xfr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37967">
            <a:off x="1545645" y="2229143"/>
            <a:ext cx="1524000" cy="1524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4618">
            <a:off x="9921641" y="2324218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2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nologí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60_TF02787990_TF02787990.potx" id="{711CCDD4-BD90-4388-A31E-EA977055FCFF}" vid="{C5F9FE6A-8390-4E5A-B0DB-91EA047CC61C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circuito de líneas triple (pantalla panorámica)</Template>
  <TotalTime>136</TotalTime>
  <Words>340</Words>
  <Application>Microsoft Office PowerPoint</Application>
  <PresentationFormat>Personalizado</PresentationFormat>
  <Paragraphs>39</Paragraphs>
  <Slides>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Wingdings</vt:lpstr>
      <vt:lpstr>Tecnología 16x9</vt:lpstr>
      <vt:lpstr>Implementación de Analizadores Léxicos </vt:lpstr>
      <vt:lpstr>Introducción </vt:lpstr>
      <vt:lpstr>Analizador Léxico</vt:lpstr>
      <vt:lpstr>Análisis</vt:lpstr>
      <vt:lpstr>Componentes léxicos (tokens)</vt:lpstr>
      <vt:lpstr>Analizador Léxico</vt:lpstr>
      <vt:lpstr>Funciones de un analizador léxico 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Implementación de Analizadores Léxicos</dc:title>
  <dc:creator>Suehellen Méndez</dc:creator>
  <cp:lastModifiedBy>Suehellen Méndez</cp:lastModifiedBy>
  <cp:revision>10</cp:revision>
  <dcterms:created xsi:type="dcterms:W3CDTF">2018-07-11T03:27:43Z</dcterms:created>
  <dcterms:modified xsi:type="dcterms:W3CDTF">2018-07-12T00:27:36Z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