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92" r:id="rId5"/>
    <p:sldId id="276" r:id="rId6"/>
    <p:sldId id="294" r:id="rId7"/>
    <p:sldId id="296" r:id="rId8"/>
    <p:sldId id="297" r:id="rId9"/>
    <p:sldId id="283" r:id="rId10"/>
    <p:sldId id="298" r:id="rId11"/>
    <p:sldId id="284" r:id="rId12"/>
    <p:sldId id="28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34"/>
  </p:normalViewPr>
  <p:slideViewPr>
    <p:cSldViewPr snapToGrid="0" showGuides="1">
      <p:cViewPr varScale="1">
        <p:scale>
          <a:sx n="77" d="100"/>
          <a:sy n="77" d="100"/>
        </p:scale>
        <p:origin x="912" y="6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8/13/2024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2024/8/13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5</a:t>
            </a:fld>
            <a:endParaRPr lang="zh-CN" altLang="en-US"/>
          </a:p>
        </p:txBody>
      </p:sp>
    </p:spTree>
    <p:extLst>
      <p:ext uri="{BB962C8B-B14F-4D97-AF65-F5344CB8AC3E}">
        <p14:creationId xmlns:p14="http://schemas.microsoft.com/office/powerpoint/2010/main" val="326284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1089830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0.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6.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335677" y="1931024"/>
            <a:ext cx="5257793" cy="2057441"/>
          </a:xfrm>
        </p:spPr>
        <p:txBody>
          <a:bodyPr/>
          <a:lstStyle/>
          <a:p>
            <a:r>
              <a:rPr lang="en-IN" b="1" i="0" u="none" strike="noStrike" dirty="0">
                <a:solidFill>
                  <a:srgbClr val="0F253E"/>
                </a:solidFill>
                <a:effectLst/>
                <a:latin typeface="Mate"/>
              </a:rPr>
              <a:t>E-Learning Platform</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07660" y="4116494"/>
            <a:ext cx="3566982" cy="1324255"/>
          </a:xfrm>
        </p:spPr>
        <p:txBody>
          <a:bodyPr/>
          <a:lstStyle/>
          <a:p>
            <a:pPr rtl="0">
              <a:spcBef>
                <a:spcPts val="0"/>
              </a:spcBef>
              <a:spcAft>
                <a:spcPts val="0"/>
              </a:spcAft>
            </a:pPr>
            <a:r>
              <a:rPr lang="en-IN" sz="1400" b="0" i="0" u="none" strike="noStrike" dirty="0">
                <a:solidFill>
                  <a:srgbClr val="0F253E"/>
                </a:solidFill>
                <a:effectLst/>
                <a:latin typeface="Lexend"/>
              </a:rPr>
              <a:t>INDHU R</a:t>
            </a:r>
            <a:endParaRPr lang="en-IN" sz="1400" b="0" dirty="0">
              <a:effectLst/>
            </a:endParaRPr>
          </a:p>
          <a:p>
            <a:pPr rtl="0">
              <a:spcBef>
                <a:spcPts val="0"/>
              </a:spcBef>
              <a:spcAft>
                <a:spcPts val="0"/>
              </a:spcAft>
            </a:pPr>
            <a:r>
              <a:rPr lang="en-IN" sz="1400" b="0" i="0" u="none" strike="noStrike" dirty="0">
                <a:solidFill>
                  <a:srgbClr val="0F253E"/>
                </a:solidFill>
                <a:effectLst/>
                <a:latin typeface="Lexend"/>
              </a:rPr>
              <a:t>JOTHSHANA S M</a:t>
            </a:r>
            <a:endParaRPr lang="en-IN" sz="1400" b="0" dirty="0">
              <a:effectLst/>
            </a:endParaRPr>
          </a:p>
          <a:p>
            <a:pPr rtl="0">
              <a:spcBef>
                <a:spcPts val="0"/>
              </a:spcBef>
              <a:spcAft>
                <a:spcPts val="0"/>
              </a:spcAft>
            </a:pPr>
            <a:r>
              <a:rPr lang="en-IN" sz="1400" b="0" i="0" u="none" strike="noStrike" dirty="0">
                <a:solidFill>
                  <a:srgbClr val="0F253E"/>
                </a:solidFill>
                <a:effectLst/>
                <a:latin typeface="Lexend"/>
              </a:rPr>
              <a:t>PRIYADARSHAN B</a:t>
            </a:r>
            <a:endParaRPr lang="en-IN" sz="1400" b="0" dirty="0">
              <a:effectLst/>
            </a:endParaRPr>
          </a:p>
          <a:p>
            <a:pPr rtl="0">
              <a:spcBef>
                <a:spcPts val="0"/>
              </a:spcBef>
              <a:spcAft>
                <a:spcPts val="0"/>
              </a:spcAft>
            </a:pPr>
            <a:r>
              <a:rPr lang="en-IN" sz="1400" b="0" i="0" u="none" strike="noStrike" dirty="0">
                <a:solidFill>
                  <a:srgbClr val="0F253E"/>
                </a:solidFill>
                <a:effectLst/>
                <a:latin typeface="Lexend"/>
              </a:rPr>
              <a:t>SOUNDHARYAA SHRI S</a:t>
            </a:r>
            <a:endParaRPr lang="en-IN" sz="1400" b="0" dirty="0">
              <a:effectLst/>
            </a:endParaRPr>
          </a:p>
          <a:p>
            <a:br>
              <a:rPr lang="en-IN" sz="1400" dirty="0"/>
            </a:br>
            <a:endParaRPr lang="en-US" sz="1400" dirty="0"/>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2">
            <a:extLst>
              <a:ext uri="{28A0092B-C50C-407E-A947-70E740481C1C}">
                <a14:useLocalDpi xmlns:a14="http://schemas.microsoft.com/office/drawing/2010/main"/>
              </a:ext>
            </a:extLst>
          </a:blip>
          <a:srcRect t="1875" r="1875"/>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Text Placeholder 8">
            <a:extLst>
              <a:ext uri="{FF2B5EF4-FFF2-40B4-BE49-F238E27FC236}">
                <a16:creationId xmlns:a16="http://schemas.microsoft.com/office/drawing/2014/main" id="{16292A22-9F66-B4AC-C4C3-0711D256573F}"/>
              </a:ext>
            </a:extLst>
          </p:cNvPr>
          <p:cNvSpPr txBox="1">
            <a:spLocks/>
          </p:cNvSpPr>
          <p:nvPr/>
        </p:nvSpPr>
        <p:spPr>
          <a:xfrm>
            <a:off x="1416699" y="3694919"/>
            <a:ext cx="3566982" cy="42376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600" b="1" dirty="0"/>
              <a:t>Contributors: </a:t>
            </a:r>
          </a:p>
        </p:txBody>
      </p:sp>
    </p:spTree>
    <p:extLst>
      <p:ext uri="{BB962C8B-B14F-4D97-AF65-F5344CB8AC3E}">
        <p14:creationId xmlns:p14="http://schemas.microsoft.com/office/powerpoint/2010/main" val="38984479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84631" y="1397387"/>
            <a:ext cx="5117162" cy="1325563"/>
          </a:xfrm>
        </p:spPr>
        <p:txBody>
          <a:bodyPr/>
          <a:lstStyle/>
          <a:p>
            <a:r>
              <a:rPr lang="en-US" dirty="0"/>
              <a:t>Aim &amp; Objective</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484631" y="2515923"/>
            <a:ext cx="4902377" cy="1619128"/>
          </a:xfrm>
        </p:spPr>
        <p:txBody>
          <a:bodyPr/>
          <a:lstStyle/>
          <a:p>
            <a:r>
              <a:rPr lang="en-US" sz="1800" b="0" i="0" u="none" strike="noStrike" dirty="0">
                <a:solidFill>
                  <a:srgbClr val="0F253E"/>
                </a:solidFill>
                <a:effectLst/>
                <a:latin typeface="Lexend"/>
              </a:rPr>
              <a:t>Develop an E-learning platform using React and Node.js, featuring interactive courses, secure authentication, instructional videos, and an integrated code compiler. The platform aims to provide a comprehensive learning experience, enabling users to access educational resources, practice coding, and discussion forum.</a:t>
            </a:r>
            <a:endParaRPr lang="en-US" dirty="0"/>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dirty="0"/>
              <a:t>E-Learning Platform</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775548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5369838" y="1938130"/>
            <a:ext cx="5824331" cy="3624614"/>
          </a:xfrm>
        </p:spPr>
        <p:txBody>
          <a:bodyPr/>
          <a:lstStyle/>
          <a:p>
            <a:r>
              <a:rPr lang="en-US" sz="1600" b="0" dirty="0"/>
              <a:t>Current e-learning platforms often lack integrated coding tools, have basic security, and offer poor user interfaces with static content. This project proposes a more advanced platform using React for a dynamic front-end and Node.js for efficient back-end operations. Key features include an embedded code compiler for hands-on coding practice with instant feedback and integrated instructional videos. The platform aims to provide a more secure, interactive, and user-friendly learning experience across all devices. By incorporating real-time updates and responsive design, it will enhance accessibility and engagement for users. Additionally, the use of scalable video hosting ensures smooth playback, minimizing disruptions. Ultimately, this solution seeks to bridge the gap between traditional e-learning and modern, interactive education.</a:t>
            </a:r>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dirty="0"/>
              <a:t>E-Learning Platform</a:t>
            </a:r>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3</a:t>
            </a:fld>
            <a:endParaRPr lang="en-US" altLang="zh-CN" noProof="0" dirty="0"/>
          </a:p>
        </p:txBody>
      </p:sp>
      <p:sp>
        <p:nvSpPr>
          <p:cNvPr id="7" name="Title 4">
            <a:extLst>
              <a:ext uri="{FF2B5EF4-FFF2-40B4-BE49-F238E27FC236}">
                <a16:creationId xmlns:a16="http://schemas.microsoft.com/office/drawing/2014/main" id="{F4E4241C-9D5D-72C3-97E7-CF7884163C35}"/>
              </a:ext>
            </a:extLst>
          </p:cNvPr>
          <p:cNvSpPr txBox="1">
            <a:spLocks/>
          </p:cNvSpPr>
          <p:nvPr/>
        </p:nvSpPr>
        <p:spPr>
          <a:xfrm>
            <a:off x="5369838" y="999822"/>
            <a:ext cx="5117162"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4400" dirty="0"/>
              <a:t>Abstract</a:t>
            </a:r>
          </a:p>
        </p:txBody>
      </p:sp>
    </p:spTree>
    <p:extLst>
      <p:ext uri="{BB962C8B-B14F-4D97-AF65-F5344CB8AC3E}">
        <p14:creationId xmlns:p14="http://schemas.microsoft.com/office/powerpoint/2010/main" val="329559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334790" y="734605"/>
            <a:ext cx="6075195" cy="1325563"/>
          </a:xfrm>
        </p:spPr>
        <p:txBody>
          <a:bodyPr/>
          <a:lstStyle/>
          <a:p>
            <a:r>
              <a:rPr lang="en-US" dirty="0"/>
              <a:t>Literature Survey</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34790" y="1913341"/>
            <a:ext cx="5371254" cy="4451407"/>
          </a:xfrm>
        </p:spPr>
        <p:txBody>
          <a:bodyPr/>
          <a:lstStyle/>
          <a:p>
            <a:r>
              <a:rPr lang="en-US" dirty="0"/>
              <a:t>E-learning platforms have significantly transformed education, offering flexibility and accessibility to learners worldwide. However, many existing platforms exhibit limitations, such as basic functionalities confined to course delivery, login systems, and video content without interactive features. The user interface on these platforms is often poorly designed, leading to usability issues, particularly on mobile devices. Security measures are typically minimal, relying solely on username and password protection, which raises concerns about data privacy. Moreover, the content provided is usually static, lacking interactivity and engagement, which diminishes the learning experience. These shortcomings underscore the necessity for more advanced, secure, and user-friendly e-learning solutions that incorporate modern web technologies, dynamic content, and integrated coding environments to foster a more engaging and effective learning process.</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dirty="0"/>
              <a:t>E-Learning Platform</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4</a:t>
            </a:fld>
            <a:endParaRPr lang="en-US" altLang="zh-CN" dirty="0"/>
          </a:p>
        </p:txBody>
      </p:sp>
    </p:spTree>
    <p:extLst>
      <p:ext uri="{BB962C8B-B14F-4D97-AF65-F5344CB8AC3E}">
        <p14:creationId xmlns:p14="http://schemas.microsoft.com/office/powerpoint/2010/main" val="40971925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3162881" y="274955"/>
            <a:ext cx="8591639" cy="764527"/>
          </a:xfrm>
        </p:spPr>
        <p:txBody>
          <a:bodyPr/>
          <a:lstStyle/>
          <a:p>
            <a:r>
              <a:rPr lang="en-US" dirty="0"/>
              <a:t>Proposed work and methodology</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3040142" y="1141669"/>
            <a:ext cx="8837119" cy="5076252"/>
          </a:xfrm>
        </p:spPr>
        <p:txBody>
          <a:bodyPr/>
          <a:lstStyle/>
          <a:p>
            <a:pPr rtl="0">
              <a:spcBef>
                <a:spcPts val="1200"/>
              </a:spcBef>
              <a:spcAft>
                <a:spcPts val="1200"/>
              </a:spcAft>
            </a:pPr>
            <a:r>
              <a:rPr lang="en-US" sz="1800" b="1" i="0" u="none" strike="noStrike" dirty="0">
                <a:solidFill>
                  <a:srgbClr val="0F253E"/>
                </a:solidFill>
                <a:effectLst/>
                <a:latin typeface="Lexend"/>
              </a:rPr>
              <a:t>Front-End Development: </a:t>
            </a:r>
            <a:r>
              <a:rPr lang="en-US" sz="1800" b="0" i="0" u="none" strike="noStrike" dirty="0">
                <a:solidFill>
                  <a:srgbClr val="0F253E"/>
                </a:solidFill>
                <a:effectLst/>
                <a:latin typeface="Lexend"/>
              </a:rPr>
              <a:t>React will be used to build a dynamic, responsive user interface, allowing for interactive and engaging course content with real-time updates and feedback. The platform will support seamless access across various devices, including desktops, tablets, and smartphones.</a:t>
            </a:r>
            <a:endParaRPr lang="en-US" b="0" dirty="0">
              <a:effectLst/>
            </a:endParaRPr>
          </a:p>
          <a:p>
            <a:pPr rtl="0">
              <a:spcBef>
                <a:spcPts val="1200"/>
              </a:spcBef>
              <a:spcAft>
                <a:spcPts val="1200"/>
              </a:spcAft>
            </a:pPr>
            <a:r>
              <a:rPr lang="en-US" sz="1800" b="1" i="0" u="none" strike="noStrike" dirty="0">
                <a:solidFill>
                  <a:srgbClr val="0F253E"/>
                </a:solidFill>
                <a:effectLst/>
                <a:latin typeface="Lexend"/>
              </a:rPr>
              <a:t>Back-End Development:</a:t>
            </a:r>
            <a:r>
              <a:rPr lang="en-US" sz="1800" b="0" i="0" u="none" strike="noStrike" dirty="0">
                <a:solidFill>
                  <a:srgbClr val="0F253E"/>
                </a:solidFill>
                <a:effectLst/>
                <a:latin typeface="Lexend"/>
              </a:rPr>
              <a:t> Node.js will handle server-side operations, managing user data, authentication, and course content efficiently. RESTful APIs will facilitate smooth data transfer and real-time updates between the front-end and back-end.</a:t>
            </a:r>
            <a:endParaRPr lang="en-US" b="0" dirty="0">
              <a:effectLst/>
            </a:endParaRPr>
          </a:p>
          <a:p>
            <a:pPr rtl="0">
              <a:spcBef>
                <a:spcPts val="1200"/>
              </a:spcBef>
              <a:spcAft>
                <a:spcPts val="1200"/>
              </a:spcAft>
            </a:pPr>
            <a:r>
              <a:rPr lang="en-US" sz="1800" b="1" i="0" u="none" strike="noStrike" dirty="0">
                <a:solidFill>
                  <a:srgbClr val="0F253E"/>
                </a:solidFill>
                <a:effectLst/>
                <a:latin typeface="Lexend"/>
              </a:rPr>
              <a:t>Integrated Compiler: </a:t>
            </a:r>
            <a:r>
              <a:rPr lang="en-US" sz="1800" b="0" i="0" u="none" strike="noStrike" dirty="0">
                <a:solidFill>
                  <a:srgbClr val="0F253E"/>
                </a:solidFill>
                <a:effectLst/>
                <a:latin typeface="Lexend"/>
              </a:rPr>
              <a:t>A key feature will be an integrated code compiler, enabling users to practice coding within the learning environment. It will support multiple programming languages and provide instant feedback on code submissions, promoting hands-on learning.</a:t>
            </a:r>
            <a:endParaRPr lang="en-US" b="0" dirty="0">
              <a:effectLst/>
            </a:endParaRPr>
          </a:p>
          <a:p>
            <a:pPr rtl="0">
              <a:spcBef>
                <a:spcPts val="1200"/>
              </a:spcBef>
              <a:spcAft>
                <a:spcPts val="1200"/>
              </a:spcAft>
            </a:pPr>
            <a:r>
              <a:rPr lang="en-US" sz="1800" b="1" i="0" u="none" strike="noStrike" dirty="0">
                <a:solidFill>
                  <a:srgbClr val="0F253E"/>
                </a:solidFill>
                <a:effectLst/>
                <a:latin typeface="Lexend"/>
              </a:rPr>
              <a:t>Video Integration: </a:t>
            </a:r>
            <a:r>
              <a:rPr lang="en-US" sz="1800" b="0" i="0" u="none" strike="noStrike" dirty="0">
                <a:solidFill>
                  <a:srgbClr val="0F253E"/>
                </a:solidFill>
                <a:effectLst/>
                <a:latin typeface="Lexend"/>
              </a:rPr>
              <a:t>Instructional videos will be embedded within the course content, offering visual and auditory learning aids. These videos will be hosted on a scalable video hosting service to ensure smooth playback and minimal latency.</a:t>
            </a:r>
            <a:br>
              <a:rPr lang="en-US" b="0" dirty="0">
                <a:effectLst/>
              </a:rPr>
            </a:br>
            <a:endParaRPr lang="en-US" dirty="0"/>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5</a:t>
            </a:fld>
            <a:endParaRPr lang="en-US" altLang="zh-CN" dirty="0"/>
          </a:p>
        </p:txBody>
      </p:sp>
    </p:spTree>
    <p:extLst>
      <p:ext uri="{BB962C8B-B14F-4D97-AF65-F5344CB8AC3E}">
        <p14:creationId xmlns:p14="http://schemas.microsoft.com/office/powerpoint/2010/main" val="29653498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1E3F7726-AC85-55B8-BDED-51E7BA85CD1C}"/>
              </a:ext>
            </a:extLst>
          </p:cNvPr>
          <p:cNvSpPr>
            <a:spLocks noGrp="1"/>
          </p:cNvSpPr>
          <p:nvPr>
            <p:ph type="title"/>
          </p:nvPr>
        </p:nvSpPr>
        <p:spPr/>
        <p:txBody>
          <a:bodyPr/>
          <a:lstStyle/>
          <a:p>
            <a:r>
              <a:rPr lang="en-US" dirty="0"/>
              <a:t>Plan for product launch</a:t>
            </a:r>
          </a:p>
        </p:txBody>
      </p:sp>
      <p:pic>
        <p:nvPicPr>
          <p:cNvPr id="8" name="图片占位符 7" descr="Businesswoman reviewing sticky notes on a wall">
            <a:extLst>
              <a:ext uri="{FF2B5EF4-FFF2-40B4-BE49-F238E27FC236}">
                <a16:creationId xmlns:a16="http://schemas.microsoft.com/office/drawing/2014/main" id="{66D3A5E9-F687-402F-8477-EE4CD418CA67}"/>
              </a:ext>
            </a:extLst>
          </p:cNvPr>
          <p:cNvPicPr>
            <a:picLocks noGrp="1" noChangeAspect="1"/>
          </p:cNvPicPr>
          <p:nvPr>
            <p:ph type="pic" sz="quarter" idx="57"/>
          </p:nvPr>
        </p:nvPicPr>
        <p:blipFill>
          <a:blip r:embed="rId2" cstate="print">
            <a:extLst>
              <a:ext uri="{28A0092B-C50C-407E-A947-70E740481C1C}">
                <a14:useLocalDpi xmlns:a14="http://schemas.microsoft.com/office/drawing/2010/main"/>
              </a:ext>
            </a:extLst>
          </a:blip>
          <a:srcRect/>
          <a:stretch>
            <a:fillRect/>
          </a:stretch>
        </p:blipFill>
        <p:spPr/>
      </p:pic>
      <p:sp>
        <p:nvSpPr>
          <p:cNvPr id="29" name="文本占位符 28">
            <a:extLst>
              <a:ext uri="{FF2B5EF4-FFF2-40B4-BE49-F238E27FC236}">
                <a16:creationId xmlns:a16="http://schemas.microsoft.com/office/drawing/2014/main" id="{0490F6D4-84D0-42DF-A807-E56706B577D6}"/>
              </a:ext>
            </a:extLst>
          </p:cNvPr>
          <p:cNvSpPr>
            <a:spLocks noGrp="1"/>
          </p:cNvSpPr>
          <p:nvPr>
            <p:ph type="body" sz="quarter" idx="27"/>
          </p:nvPr>
        </p:nvSpPr>
        <p:spPr/>
        <p:txBody>
          <a:bodyPr/>
          <a:lstStyle/>
          <a:p>
            <a:r>
              <a:rPr lang="en-US" altLang="zh-CN" dirty="0"/>
              <a:t>Planning</a:t>
            </a:r>
          </a:p>
          <a:p>
            <a:endParaRPr lang="zh-CN" altLang="en-US"/>
          </a:p>
        </p:txBody>
      </p:sp>
      <p:sp>
        <p:nvSpPr>
          <p:cNvPr id="30" name="文本占位符 29">
            <a:extLst>
              <a:ext uri="{FF2B5EF4-FFF2-40B4-BE49-F238E27FC236}">
                <a16:creationId xmlns:a16="http://schemas.microsoft.com/office/drawing/2014/main" id="{99E3B6AA-5679-428D-B466-0173CBC55728}"/>
              </a:ext>
            </a:extLst>
          </p:cNvPr>
          <p:cNvSpPr>
            <a:spLocks noGrp="1"/>
          </p:cNvSpPr>
          <p:nvPr>
            <p:ph type="body" sz="quarter" idx="28"/>
          </p:nvPr>
        </p:nvSpPr>
        <p:spPr>
          <a:xfrm>
            <a:off x="912627" y="5007731"/>
            <a:ext cx="1786718" cy="811178"/>
          </a:xfrm>
        </p:spPr>
        <p:txBody>
          <a:bodyPr/>
          <a:lstStyle/>
          <a:p>
            <a:r>
              <a:rPr lang="en-US" sz="1200" b="1" i="0" u="none" strike="noStrike" dirty="0">
                <a:solidFill>
                  <a:srgbClr val="0F253E"/>
                </a:solidFill>
                <a:effectLst/>
                <a:latin typeface="Arial" panose="020B0604020202020204" pitchFamily="34" charset="0"/>
              </a:rPr>
              <a:t>Deciding the features and discussing about requirements and cost optimization</a:t>
            </a:r>
            <a:endParaRPr lang="zh-CN" altLang="en-US" sz="1200" b="1" dirty="0"/>
          </a:p>
        </p:txBody>
      </p:sp>
      <p:pic>
        <p:nvPicPr>
          <p:cNvPr id="10" name="图片占位符 9" descr="People working in office">
            <a:extLst>
              <a:ext uri="{FF2B5EF4-FFF2-40B4-BE49-F238E27FC236}">
                <a16:creationId xmlns:a16="http://schemas.microsoft.com/office/drawing/2014/main" id="{D249D9CF-86A2-4E7B-8B6F-D02EE968C997}"/>
              </a:ext>
            </a:extLst>
          </p:cNvPr>
          <p:cNvPicPr>
            <a:picLocks noGrp="1" noChangeAspect="1"/>
          </p:cNvPicPr>
          <p:nvPr>
            <p:ph type="pic" sz="quarter" idx="58"/>
          </p:nvPr>
        </p:nvPicPr>
        <p:blipFill>
          <a:blip r:embed="rId3" cstate="print">
            <a:extLst>
              <a:ext uri="{28A0092B-C50C-407E-A947-70E740481C1C}">
                <a14:useLocalDpi xmlns:a14="http://schemas.microsoft.com/office/drawing/2010/main"/>
              </a:ext>
            </a:extLst>
          </a:blip>
          <a:srcRect/>
          <a:stretch>
            <a:fillRect/>
          </a:stretch>
        </p:blipFill>
        <p:spPr/>
      </p:pic>
      <p:sp>
        <p:nvSpPr>
          <p:cNvPr id="37" name="文本占位符 36">
            <a:extLst>
              <a:ext uri="{FF2B5EF4-FFF2-40B4-BE49-F238E27FC236}">
                <a16:creationId xmlns:a16="http://schemas.microsoft.com/office/drawing/2014/main" id="{3A30B02E-FBE1-41C5-AF6E-E1013275E84A}"/>
              </a:ext>
            </a:extLst>
          </p:cNvPr>
          <p:cNvSpPr>
            <a:spLocks noGrp="1"/>
          </p:cNvSpPr>
          <p:nvPr>
            <p:ph type="body" sz="quarter" idx="49"/>
          </p:nvPr>
        </p:nvSpPr>
        <p:spPr/>
        <p:txBody>
          <a:bodyPr/>
          <a:lstStyle/>
          <a:p>
            <a:r>
              <a:rPr lang="en-US" altLang="zh-CN" dirty="0"/>
              <a:t>Design</a:t>
            </a:r>
            <a:endParaRPr lang="zh-CN" altLang="en-US" dirty="0"/>
          </a:p>
        </p:txBody>
      </p:sp>
      <p:sp>
        <p:nvSpPr>
          <p:cNvPr id="38" name="文本占位符 37">
            <a:extLst>
              <a:ext uri="{FF2B5EF4-FFF2-40B4-BE49-F238E27FC236}">
                <a16:creationId xmlns:a16="http://schemas.microsoft.com/office/drawing/2014/main" id="{6BEF3457-28AE-41BA-B285-C77561919C1A}"/>
              </a:ext>
            </a:extLst>
          </p:cNvPr>
          <p:cNvSpPr>
            <a:spLocks noGrp="1"/>
          </p:cNvSpPr>
          <p:nvPr>
            <p:ph type="body" sz="quarter" idx="50"/>
          </p:nvPr>
        </p:nvSpPr>
        <p:spPr>
          <a:xfrm>
            <a:off x="2979171" y="5007731"/>
            <a:ext cx="1751207" cy="811178"/>
          </a:xfrm>
        </p:spPr>
        <p:txBody>
          <a:bodyPr/>
          <a:lstStyle/>
          <a:p>
            <a:r>
              <a:rPr lang="en-US" sz="1200" b="1" i="0" u="none" strike="noStrike" dirty="0">
                <a:solidFill>
                  <a:srgbClr val="0F253E"/>
                </a:solidFill>
                <a:effectLst/>
                <a:latin typeface="Arial" panose="020B0604020202020204" pitchFamily="34" charset="0"/>
              </a:rPr>
              <a:t>Designing the frontend using UI/UX design and backend using ER diagrams.</a:t>
            </a:r>
            <a:endParaRPr lang="zh-CN" altLang="en-US" sz="1200" b="1" dirty="0"/>
          </a:p>
        </p:txBody>
      </p:sp>
      <p:pic>
        <p:nvPicPr>
          <p:cNvPr id="12" name="图片占位符 11" descr="Layout of website design sketches on white paper">
            <a:extLst>
              <a:ext uri="{FF2B5EF4-FFF2-40B4-BE49-F238E27FC236}">
                <a16:creationId xmlns:a16="http://schemas.microsoft.com/office/drawing/2014/main" id="{3D51D04D-653C-45AE-9DDF-BE96BA267A6B}"/>
              </a:ext>
            </a:extLst>
          </p:cNvPr>
          <p:cNvPicPr>
            <a:picLocks noGrp="1" noChangeAspect="1"/>
          </p:cNvPicPr>
          <p:nvPr>
            <p:ph type="pic" sz="quarter" idx="59"/>
          </p:nvPr>
        </p:nvPicPr>
        <p:blipFill>
          <a:blip r:embed="rId4" cstate="print">
            <a:extLst>
              <a:ext uri="{28A0092B-C50C-407E-A947-70E740481C1C}">
                <a14:useLocalDpi xmlns:a14="http://schemas.microsoft.com/office/drawing/2010/main"/>
              </a:ext>
            </a:extLst>
          </a:blip>
          <a:srcRect/>
          <a:stretch>
            <a:fillRect/>
          </a:stretch>
        </p:blipFill>
        <p:spPr/>
      </p:pic>
      <p:sp>
        <p:nvSpPr>
          <p:cNvPr id="39" name="文本占位符 38">
            <a:extLst>
              <a:ext uri="{FF2B5EF4-FFF2-40B4-BE49-F238E27FC236}">
                <a16:creationId xmlns:a16="http://schemas.microsoft.com/office/drawing/2014/main" id="{1B558BFC-AA9F-4991-A6BB-D56BEC07C16E}"/>
              </a:ext>
            </a:extLst>
          </p:cNvPr>
          <p:cNvSpPr>
            <a:spLocks noGrp="1"/>
          </p:cNvSpPr>
          <p:nvPr>
            <p:ph type="body" sz="quarter" idx="51"/>
          </p:nvPr>
        </p:nvSpPr>
        <p:spPr/>
        <p:txBody>
          <a:bodyPr/>
          <a:lstStyle/>
          <a:p>
            <a:r>
              <a:rPr lang="en-IN" sz="1800" b="1" i="0" u="none" strike="noStrike" dirty="0">
                <a:solidFill>
                  <a:srgbClr val="0F253E"/>
                </a:solidFill>
                <a:effectLst/>
                <a:latin typeface="Arial" panose="020B0604020202020204" pitchFamily="34" charset="0"/>
              </a:rPr>
              <a:t>Development</a:t>
            </a:r>
            <a:endParaRPr lang="en-US" altLang="zh-CN" dirty="0"/>
          </a:p>
          <a:p>
            <a:endParaRPr lang="zh-CN" altLang="en-US" dirty="0"/>
          </a:p>
        </p:txBody>
      </p:sp>
      <p:sp>
        <p:nvSpPr>
          <p:cNvPr id="40" name="文本占位符 39">
            <a:extLst>
              <a:ext uri="{FF2B5EF4-FFF2-40B4-BE49-F238E27FC236}">
                <a16:creationId xmlns:a16="http://schemas.microsoft.com/office/drawing/2014/main" id="{17095E6E-F279-4342-B53E-E53B820336B3}"/>
              </a:ext>
            </a:extLst>
          </p:cNvPr>
          <p:cNvSpPr>
            <a:spLocks noGrp="1"/>
          </p:cNvSpPr>
          <p:nvPr>
            <p:ph type="body" sz="quarter" idx="52"/>
          </p:nvPr>
        </p:nvSpPr>
        <p:spPr/>
        <p:txBody>
          <a:bodyPr/>
          <a:lstStyle/>
          <a:p>
            <a:r>
              <a:rPr lang="en-US" sz="1200" b="1" i="0" u="none" strike="noStrike" dirty="0">
                <a:solidFill>
                  <a:srgbClr val="0F253E"/>
                </a:solidFill>
                <a:effectLst/>
                <a:latin typeface="Arial" panose="020B0604020202020204" pitchFamily="34" charset="0"/>
              </a:rPr>
              <a:t>Implementing the design as a code to develop a UI with backend integration.</a:t>
            </a:r>
            <a:endParaRPr lang="en-US" altLang="zh-CN" sz="1200" b="1" dirty="0"/>
          </a:p>
        </p:txBody>
      </p:sp>
      <p:pic>
        <p:nvPicPr>
          <p:cNvPr id="14" name="图片占位符 13" descr="Empty office chairs">
            <a:extLst>
              <a:ext uri="{FF2B5EF4-FFF2-40B4-BE49-F238E27FC236}">
                <a16:creationId xmlns:a16="http://schemas.microsoft.com/office/drawing/2014/main" id="{33C59A08-3A06-4556-AC83-C1337E73D0B3}"/>
              </a:ext>
            </a:extLst>
          </p:cNvPr>
          <p:cNvPicPr>
            <a:picLocks noGrp="1" noChangeAspect="1"/>
          </p:cNvPicPr>
          <p:nvPr>
            <p:ph type="pic" sz="quarter" idx="60"/>
          </p:nvPr>
        </p:nvPicPr>
        <p:blipFill>
          <a:blip r:embed="rId5" cstate="print">
            <a:extLst>
              <a:ext uri="{28A0092B-C50C-407E-A947-70E740481C1C}">
                <a14:useLocalDpi xmlns:a14="http://schemas.microsoft.com/office/drawing/2010/main"/>
              </a:ext>
            </a:extLst>
          </a:blip>
          <a:srcRect/>
          <a:stretch>
            <a:fillRect/>
          </a:stretch>
        </p:blipFill>
        <p:spPr/>
      </p:pic>
      <p:sp>
        <p:nvSpPr>
          <p:cNvPr id="41" name="文本占位符 40">
            <a:extLst>
              <a:ext uri="{FF2B5EF4-FFF2-40B4-BE49-F238E27FC236}">
                <a16:creationId xmlns:a16="http://schemas.microsoft.com/office/drawing/2014/main" id="{DBA8686B-D3EF-40DF-939C-F875885DD598}"/>
              </a:ext>
            </a:extLst>
          </p:cNvPr>
          <p:cNvSpPr>
            <a:spLocks noGrp="1"/>
          </p:cNvSpPr>
          <p:nvPr>
            <p:ph type="body" sz="quarter" idx="53"/>
          </p:nvPr>
        </p:nvSpPr>
        <p:spPr/>
        <p:txBody>
          <a:bodyPr/>
          <a:lstStyle/>
          <a:p>
            <a:pPr algn="ctr" rtl="0">
              <a:spcBef>
                <a:spcPts val="1000"/>
              </a:spcBef>
              <a:spcAft>
                <a:spcPts val="0"/>
              </a:spcAft>
            </a:pPr>
            <a:r>
              <a:rPr lang="en-IN" sz="1800" b="1" i="0" u="none" strike="noStrike" dirty="0">
                <a:solidFill>
                  <a:srgbClr val="0F253E"/>
                </a:solidFill>
                <a:effectLst/>
                <a:latin typeface="Arial" panose="020B0604020202020204" pitchFamily="34" charset="0"/>
              </a:rPr>
              <a:t>Testing</a:t>
            </a:r>
            <a:endParaRPr lang="en-IN" b="0" dirty="0">
              <a:effectLst/>
            </a:endParaRPr>
          </a:p>
          <a:p>
            <a:br>
              <a:rPr lang="en-IN" dirty="0"/>
            </a:br>
            <a:endParaRPr lang="en-US" altLang="zh-CN" dirty="0"/>
          </a:p>
          <a:p>
            <a:endParaRPr lang="zh-CN" altLang="en-US" dirty="0"/>
          </a:p>
        </p:txBody>
      </p:sp>
      <p:sp>
        <p:nvSpPr>
          <p:cNvPr id="42" name="文本占位符 41">
            <a:extLst>
              <a:ext uri="{FF2B5EF4-FFF2-40B4-BE49-F238E27FC236}">
                <a16:creationId xmlns:a16="http://schemas.microsoft.com/office/drawing/2014/main" id="{6BF979FF-A4F0-4625-889A-AB985F98B2D4}"/>
              </a:ext>
            </a:extLst>
          </p:cNvPr>
          <p:cNvSpPr>
            <a:spLocks noGrp="1"/>
          </p:cNvSpPr>
          <p:nvPr>
            <p:ph type="body" sz="quarter" idx="54"/>
          </p:nvPr>
        </p:nvSpPr>
        <p:spPr/>
        <p:txBody>
          <a:bodyPr/>
          <a:lstStyle/>
          <a:p>
            <a:pPr lvl="0"/>
            <a:r>
              <a:rPr lang="en-US" sz="1200" b="1" i="0" u="none" strike="noStrike" dirty="0">
                <a:solidFill>
                  <a:srgbClr val="0F253E"/>
                </a:solidFill>
                <a:effectLst/>
                <a:latin typeface="Arial" panose="020B0604020202020204" pitchFamily="34" charset="0"/>
              </a:rPr>
              <a:t>Testing the project with a team of tech people and implementing user testing</a:t>
            </a:r>
            <a:endParaRPr lang="en-US" sz="1200" b="1" dirty="0"/>
          </a:p>
        </p:txBody>
      </p:sp>
      <p:pic>
        <p:nvPicPr>
          <p:cNvPr id="90" name="Picture Placeholder 89" descr="People around a table on their laptops">
            <a:extLst>
              <a:ext uri="{FF2B5EF4-FFF2-40B4-BE49-F238E27FC236}">
                <a16:creationId xmlns:a16="http://schemas.microsoft.com/office/drawing/2014/main" id="{241F4F4E-4DAB-34E3-D036-85F0CB76A536}"/>
              </a:ext>
            </a:extLst>
          </p:cNvPr>
          <p:cNvPicPr>
            <a:picLocks noGrp="1" noChangeAspect="1"/>
          </p:cNvPicPr>
          <p:nvPr>
            <p:ph type="pic" sz="quarter" idx="61"/>
          </p:nvPr>
        </p:nvPicPr>
        <p:blipFill rotWithShape="1">
          <a:blip r:embed="rId6" cstate="print">
            <a:extLst>
              <a:ext uri="{28A0092B-C50C-407E-A947-70E740481C1C}">
                <a14:useLocalDpi xmlns:a14="http://schemas.microsoft.com/office/drawing/2010/main"/>
              </a:ext>
            </a:extLst>
          </a:blip>
          <a:srcRect/>
          <a:stretch/>
        </p:blipFill>
        <p:spPr/>
      </p:pic>
      <p:sp>
        <p:nvSpPr>
          <p:cNvPr id="43" name="文本占位符 42">
            <a:extLst>
              <a:ext uri="{FF2B5EF4-FFF2-40B4-BE49-F238E27FC236}">
                <a16:creationId xmlns:a16="http://schemas.microsoft.com/office/drawing/2014/main" id="{759A333C-6D37-427A-BE2A-4C2660134A5A}"/>
              </a:ext>
            </a:extLst>
          </p:cNvPr>
          <p:cNvSpPr>
            <a:spLocks noGrp="1"/>
          </p:cNvSpPr>
          <p:nvPr>
            <p:ph type="body" sz="quarter" idx="55"/>
          </p:nvPr>
        </p:nvSpPr>
        <p:spPr/>
        <p:txBody>
          <a:bodyPr/>
          <a:lstStyle/>
          <a:p>
            <a:r>
              <a:rPr lang="en-US" altLang="zh-CN" dirty="0"/>
              <a:t>Launch</a:t>
            </a:r>
          </a:p>
          <a:p>
            <a:endParaRPr lang="zh-CN" altLang="en-US" dirty="0"/>
          </a:p>
        </p:txBody>
      </p:sp>
      <p:sp>
        <p:nvSpPr>
          <p:cNvPr id="50" name="文本占位符 49">
            <a:extLst>
              <a:ext uri="{FF2B5EF4-FFF2-40B4-BE49-F238E27FC236}">
                <a16:creationId xmlns:a16="http://schemas.microsoft.com/office/drawing/2014/main" id="{4E9BE8F8-2FF1-43CB-B1AA-4F07E411D171}"/>
              </a:ext>
            </a:extLst>
          </p:cNvPr>
          <p:cNvSpPr>
            <a:spLocks noGrp="1"/>
          </p:cNvSpPr>
          <p:nvPr>
            <p:ph type="body" sz="quarter" idx="56"/>
          </p:nvPr>
        </p:nvSpPr>
        <p:spPr>
          <a:xfrm>
            <a:off x="9350037" y="5007731"/>
            <a:ext cx="1877574" cy="811178"/>
          </a:xfrm>
        </p:spPr>
        <p:txBody>
          <a:bodyPr/>
          <a:lstStyle/>
          <a:p>
            <a:r>
              <a:rPr lang="en-US" sz="1200" b="1" i="0" u="none" strike="noStrike" dirty="0">
                <a:solidFill>
                  <a:srgbClr val="0F253E"/>
                </a:solidFill>
                <a:effectLst/>
                <a:latin typeface="Arial" panose="020B0604020202020204" pitchFamily="34" charset="0"/>
              </a:rPr>
              <a:t>Deploying the project using deployment platforms</a:t>
            </a:r>
            <a:endParaRPr lang="zh-CN" altLang="en-US" sz="1200" b="1" dirty="0"/>
          </a:p>
        </p:txBody>
      </p:sp>
      <p:sp>
        <p:nvSpPr>
          <p:cNvPr id="4" name="Footer Placeholder 3">
            <a:extLst>
              <a:ext uri="{FF2B5EF4-FFF2-40B4-BE49-F238E27FC236}">
                <a16:creationId xmlns:a16="http://schemas.microsoft.com/office/drawing/2014/main" id="{695DA9C9-8185-D0AB-3C76-BC1CABABA354}"/>
              </a:ext>
            </a:extLst>
          </p:cNvPr>
          <p:cNvSpPr>
            <a:spLocks noGrp="1"/>
          </p:cNvSpPr>
          <p:nvPr>
            <p:ph type="ftr" sz="quarter" idx="62"/>
          </p:nvPr>
        </p:nvSpPr>
        <p:spPr/>
        <p:txBody>
          <a:bodyPr/>
          <a:lstStyle/>
          <a:p>
            <a:r>
              <a:rPr lang="en-US" dirty="0"/>
              <a:t>E-Learning Platform</a:t>
            </a:r>
          </a:p>
        </p:txBody>
      </p:sp>
      <p:sp>
        <p:nvSpPr>
          <p:cNvPr id="5" name="Slide Number Placeholder 4">
            <a:extLst>
              <a:ext uri="{FF2B5EF4-FFF2-40B4-BE49-F238E27FC236}">
                <a16:creationId xmlns:a16="http://schemas.microsoft.com/office/drawing/2014/main" id="{558D9DED-0D81-19D6-DF40-E6B4B5BFEF9E}"/>
              </a:ext>
            </a:extLst>
          </p:cNvPr>
          <p:cNvSpPr>
            <a:spLocks noGrp="1"/>
          </p:cNvSpPr>
          <p:nvPr>
            <p:ph type="sldNum" sz="quarter" idx="63"/>
          </p:nvPr>
        </p:nvSpPr>
        <p:spPr/>
        <p:txBody>
          <a:bodyPr/>
          <a:lstStyle/>
          <a:p>
            <a:fld id="{47FEACEE-25B4-4A2D-B147-27296E36371D}" type="slidenum">
              <a:rPr lang="en-US" altLang="zh-CN" smtClean="0"/>
              <a:pPr/>
              <a:t>6</a:t>
            </a:fld>
            <a:endParaRPr lang="en-US" altLang="zh-CN" dirty="0"/>
          </a:p>
        </p:txBody>
      </p:sp>
    </p:spTree>
    <p:extLst>
      <p:ext uri="{BB962C8B-B14F-4D97-AF65-F5344CB8AC3E}">
        <p14:creationId xmlns:p14="http://schemas.microsoft.com/office/powerpoint/2010/main" val="25171403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3600361" y="1307670"/>
            <a:ext cx="8591639" cy="764527"/>
          </a:xfrm>
        </p:spPr>
        <p:txBody>
          <a:bodyPr/>
          <a:lstStyle/>
          <a:p>
            <a:r>
              <a:rPr lang="en-US" dirty="0"/>
              <a:t>Contribution</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7</a:t>
            </a:fld>
            <a:endParaRPr lang="en-US" altLang="zh-CN" dirty="0"/>
          </a:p>
        </p:txBody>
      </p:sp>
      <p:sp>
        <p:nvSpPr>
          <p:cNvPr id="2" name="Rectangle 1">
            <a:extLst>
              <a:ext uri="{FF2B5EF4-FFF2-40B4-BE49-F238E27FC236}">
                <a16:creationId xmlns:a16="http://schemas.microsoft.com/office/drawing/2014/main" id="{CA7B46BC-C781-3D7C-2621-A6503E43B788}"/>
              </a:ext>
              <a:ext uri="{C183D7F6-B498-43B3-948B-1728B52AA6E4}">
                <adec:decorative xmlns:adec="http://schemas.microsoft.com/office/drawing/2017/decorative" val="1"/>
              </a:ext>
            </a:extLst>
          </p:cNvPr>
          <p:cNvSpPr/>
          <p:nvPr/>
        </p:nvSpPr>
        <p:spPr>
          <a:xfrm rot="16200000">
            <a:off x="4388129" y="1615105"/>
            <a:ext cx="1550501" cy="2912168"/>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
        <p:nvSpPr>
          <p:cNvPr id="3" name="Rectangle 2">
            <a:extLst>
              <a:ext uri="{FF2B5EF4-FFF2-40B4-BE49-F238E27FC236}">
                <a16:creationId xmlns:a16="http://schemas.microsoft.com/office/drawing/2014/main" id="{255AFB41-2AA1-5B58-A981-A08D091F5D8C}"/>
              </a:ext>
              <a:ext uri="{C183D7F6-B498-43B3-948B-1728B52AA6E4}">
                <adec:decorative xmlns:adec="http://schemas.microsoft.com/office/drawing/2017/decorative" val="1"/>
              </a:ext>
            </a:extLst>
          </p:cNvPr>
          <p:cNvSpPr/>
          <p:nvPr/>
        </p:nvSpPr>
        <p:spPr>
          <a:xfrm flipV="1">
            <a:off x="3707295" y="2999625"/>
            <a:ext cx="7486874" cy="7156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
        <p:nvSpPr>
          <p:cNvPr id="4" name="Rectangle 3">
            <a:extLst>
              <a:ext uri="{FF2B5EF4-FFF2-40B4-BE49-F238E27FC236}">
                <a16:creationId xmlns:a16="http://schemas.microsoft.com/office/drawing/2014/main" id="{56F86ABC-4A9C-B076-2439-617BC8D23CBD}"/>
              </a:ext>
              <a:ext uri="{C183D7F6-B498-43B3-948B-1728B52AA6E4}">
                <adec:decorative xmlns:adec="http://schemas.microsoft.com/office/drawing/2017/decorative" val="1"/>
              </a:ext>
            </a:extLst>
          </p:cNvPr>
          <p:cNvSpPr/>
          <p:nvPr/>
        </p:nvSpPr>
        <p:spPr>
          <a:xfrm rot="16200000">
            <a:off x="8131566" y="783835"/>
            <a:ext cx="1550501" cy="457470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
        <p:nvSpPr>
          <p:cNvPr id="6" name="文本占位符 38">
            <a:extLst>
              <a:ext uri="{FF2B5EF4-FFF2-40B4-BE49-F238E27FC236}">
                <a16:creationId xmlns:a16="http://schemas.microsoft.com/office/drawing/2014/main" id="{AB91BF26-48D2-96D8-04B3-2A54476F962D}"/>
              </a:ext>
            </a:extLst>
          </p:cNvPr>
          <p:cNvSpPr txBox="1">
            <a:spLocks/>
          </p:cNvSpPr>
          <p:nvPr/>
        </p:nvSpPr>
        <p:spPr>
          <a:xfrm>
            <a:off x="4598600" y="2467382"/>
            <a:ext cx="1877575" cy="5063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Frontend</a:t>
            </a:r>
            <a:endParaRPr lang="zh-CN" altLang="en-US" dirty="0"/>
          </a:p>
        </p:txBody>
      </p:sp>
      <p:sp>
        <p:nvSpPr>
          <p:cNvPr id="7" name="文本占位符 38">
            <a:extLst>
              <a:ext uri="{FF2B5EF4-FFF2-40B4-BE49-F238E27FC236}">
                <a16:creationId xmlns:a16="http://schemas.microsoft.com/office/drawing/2014/main" id="{8EAAEBB0-ED8F-91B7-65C6-5E8FA4E7DDFD}"/>
              </a:ext>
            </a:extLst>
          </p:cNvPr>
          <p:cNvSpPr txBox="1">
            <a:spLocks/>
          </p:cNvSpPr>
          <p:nvPr/>
        </p:nvSpPr>
        <p:spPr>
          <a:xfrm>
            <a:off x="4603569" y="3226981"/>
            <a:ext cx="1877575" cy="5063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Backend</a:t>
            </a:r>
            <a:endParaRPr lang="zh-CN" altLang="en-US" dirty="0"/>
          </a:p>
        </p:txBody>
      </p:sp>
      <p:sp>
        <p:nvSpPr>
          <p:cNvPr id="9" name="文本占位符 38">
            <a:extLst>
              <a:ext uri="{FF2B5EF4-FFF2-40B4-BE49-F238E27FC236}">
                <a16:creationId xmlns:a16="http://schemas.microsoft.com/office/drawing/2014/main" id="{E1B6D400-1607-86D3-E83A-7AF8749D8859}"/>
              </a:ext>
            </a:extLst>
          </p:cNvPr>
          <p:cNvSpPr txBox="1">
            <a:spLocks/>
          </p:cNvSpPr>
          <p:nvPr/>
        </p:nvSpPr>
        <p:spPr>
          <a:xfrm>
            <a:off x="6757784" y="2467382"/>
            <a:ext cx="3419061" cy="5063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err="1"/>
              <a:t>Indhu</a:t>
            </a:r>
            <a:r>
              <a:rPr lang="en-US" altLang="zh-CN" dirty="0"/>
              <a:t> R, </a:t>
            </a:r>
            <a:r>
              <a:rPr lang="en-US" altLang="zh-CN" dirty="0" err="1"/>
              <a:t>Jothshana</a:t>
            </a:r>
            <a:r>
              <a:rPr lang="en-US" altLang="zh-CN" dirty="0"/>
              <a:t> S M</a:t>
            </a:r>
            <a:endParaRPr lang="zh-CN" altLang="en-US" dirty="0"/>
          </a:p>
        </p:txBody>
      </p:sp>
      <p:sp>
        <p:nvSpPr>
          <p:cNvPr id="11" name="文本占位符 38">
            <a:extLst>
              <a:ext uri="{FF2B5EF4-FFF2-40B4-BE49-F238E27FC236}">
                <a16:creationId xmlns:a16="http://schemas.microsoft.com/office/drawing/2014/main" id="{EBFC17E0-45DA-7CF5-65A8-781BC1C3C1C1}"/>
              </a:ext>
            </a:extLst>
          </p:cNvPr>
          <p:cNvSpPr txBox="1">
            <a:spLocks/>
          </p:cNvSpPr>
          <p:nvPr/>
        </p:nvSpPr>
        <p:spPr>
          <a:xfrm>
            <a:off x="6757784" y="3242135"/>
            <a:ext cx="4075868" cy="5063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err="1"/>
              <a:t>Priyadarshan</a:t>
            </a:r>
            <a:r>
              <a:rPr lang="en-US" altLang="zh-CN" dirty="0"/>
              <a:t> B, </a:t>
            </a:r>
            <a:r>
              <a:rPr lang="en-US" altLang="zh-CN" dirty="0" err="1"/>
              <a:t>Soundharyaa</a:t>
            </a:r>
            <a:r>
              <a:rPr lang="en-US" altLang="zh-CN" dirty="0"/>
              <a:t> shri S</a:t>
            </a:r>
            <a:endParaRPr lang="zh-CN" altLang="en-US" dirty="0"/>
          </a:p>
        </p:txBody>
      </p:sp>
    </p:spTree>
    <p:extLst>
      <p:ext uri="{BB962C8B-B14F-4D97-AF65-F5344CB8AC3E}">
        <p14:creationId xmlns:p14="http://schemas.microsoft.com/office/powerpoint/2010/main" val="31903582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p:txBody>
          <a:bodyPr/>
          <a:lstStyle/>
          <a:p>
            <a:r>
              <a:rPr lang="en-US" dirty="0"/>
              <a:t>Individual contributions</a:t>
            </a:r>
          </a:p>
        </p:txBody>
      </p:sp>
      <p:sp>
        <p:nvSpPr>
          <p:cNvPr id="40" name="Text Placeholder 39">
            <a:extLst>
              <a:ext uri="{FF2B5EF4-FFF2-40B4-BE49-F238E27FC236}">
                <a16:creationId xmlns:a16="http://schemas.microsoft.com/office/drawing/2014/main" id="{FA2F9A05-8E79-46FF-1ABA-927EF2D69BC5}"/>
              </a:ext>
            </a:extLst>
          </p:cNvPr>
          <p:cNvSpPr>
            <a:spLocks noGrp="1"/>
          </p:cNvSpPr>
          <p:nvPr>
            <p:ph type="body" sz="quarter" idx="27"/>
          </p:nvPr>
        </p:nvSpPr>
        <p:spPr>
          <a:xfrm>
            <a:off x="838199" y="2067143"/>
            <a:ext cx="2370689" cy="866219"/>
          </a:xfrm>
        </p:spPr>
        <p:txBody>
          <a:bodyPr/>
          <a:lstStyle/>
          <a:p>
            <a:r>
              <a:rPr lang="en-US" dirty="0"/>
              <a:t>INDHU R</a:t>
            </a:r>
          </a:p>
        </p:txBody>
      </p:sp>
      <p:sp>
        <p:nvSpPr>
          <p:cNvPr id="50" name="Text Placeholder 49">
            <a:extLst>
              <a:ext uri="{FF2B5EF4-FFF2-40B4-BE49-F238E27FC236}">
                <a16:creationId xmlns:a16="http://schemas.microsoft.com/office/drawing/2014/main" id="{0532F467-8DBE-D445-0CF7-D5D242DAD663}"/>
              </a:ext>
            </a:extLst>
          </p:cNvPr>
          <p:cNvSpPr>
            <a:spLocks noGrp="1"/>
          </p:cNvSpPr>
          <p:nvPr>
            <p:ph type="body" sz="quarter" idx="32"/>
          </p:nvPr>
        </p:nvSpPr>
        <p:spPr>
          <a:xfrm>
            <a:off x="838199" y="2929824"/>
            <a:ext cx="2368827" cy="1860838"/>
          </a:xfrm>
        </p:spPr>
        <p:txBody>
          <a:bodyPr/>
          <a:lstStyle/>
          <a:p>
            <a:r>
              <a:rPr lang="en-US" sz="1600" b="0" kern="1200" dirty="0">
                <a:solidFill>
                  <a:srgbClr val="0F253E"/>
                </a:solidFill>
                <a:effectLst/>
                <a:latin typeface="Abadi" panose="020B0604020104020204" pitchFamily="34" charset="0"/>
                <a:ea typeface="+mn-ea"/>
                <a:cs typeface="+mn-cs"/>
              </a:rPr>
              <a:t>Gathering all the course resources and designing course page</a:t>
            </a:r>
            <a:endParaRPr lang="en-IN" sz="1600" dirty="0">
              <a:effectLst/>
            </a:endParaRPr>
          </a:p>
          <a:p>
            <a:pPr lvl="0"/>
            <a:endParaRPr lang="en-US" sz="1600" dirty="0"/>
          </a:p>
        </p:txBody>
      </p:sp>
      <p:sp>
        <p:nvSpPr>
          <p:cNvPr id="42" name="Text Placeholder 41">
            <a:extLst>
              <a:ext uri="{FF2B5EF4-FFF2-40B4-BE49-F238E27FC236}">
                <a16:creationId xmlns:a16="http://schemas.microsoft.com/office/drawing/2014/main" id="{48BF8F22-E288-84B0-03E9-82D678051D45}"/>
              </a:ext>
            </a:extLst>
          </p:cNvPr>
          <p:cNvSpPr>
            <a:spLocks noGrp="1"/>
          </p:cNvSpPr>
          <p:nvPr>
            <p:ph type="body" sz="quarter" idx="46"/>
          </p:nvPr>
        </p:nvSpPr>
        <p:spPr>
          <a:xfrm>
            <a:off x="3318220" y="2067143"/>
            <a:ext cx="2575683" cy="866219"/>
          </a:xfrm>
        </p:spPr>
        <p:txBody>
          <a:bodyPr/>
          <a:lstStyle/>
          <a:p>
            <a:r>
              <a:rPr lang="en-US" dirty="0"/>
              <a:t>JOTHSHANA S M</a:t>
            </a:r>
          </a:p>
        </p:txBody>
      </p:sp>
      <p:sp>
        <p:nvSpPr>
          <p:cNvPr id="52" name="Text Placeholder 51">
            <a:extLst>
              <a:ext uri="{FF2B5EF4-FFF2-40B4-BE49-F238E27FC236}">
                <a16:creationId xmlns:a16="http://schemas.microsoft.com/office/drawing/2014/main" id="{BACB9342-C47E-6729-46BE-F10DBB78182A}"/>
              </a:ext>
            </a:extLst>
          </p:cNvPr>
          <p:cNvSpPr>
            <a:spLocks noGrp="1"/>
          </p:cNvSpPr>
          <p:nvPr>
            <p:ph type="body" sz="quarter" idx="50"/>
          </p:nvPr>
        </p:nvSpPr>
        <p:spPr>
          <a:xfrm>
            <a:off x="3316359" y="2929823"/>
            <a:ext cx="2577541" cy="1860838"/>
          </a:xfrm>
        </p:spPr>
        <p:txBody>
          <a:bodyPr/>
          <a:lstStyle/>
          <a:p>
            <a:r>
              <a:rPr lang="en-US" sz="1600" b="0" kern="1200" dirty="0">
                <a:solidFill>
                  <a:srgbClr val="0F253E"/>
                </a:solidFill>
                <a:effectLst/>
                <a:latin typeface="Abadi" panose="020B0604020104020204" pitchFamily="34" charset="0"/>
                <a:ea typeface="+mn-ea"/>
                <a:cs typeface="+mn-cs"/>
              </a:rPr>
              <a:t>Designing a user-friendly and responsive web app for all other pages</a:t>
            </a:r>
            <a:endParaRPr lang="en-IN" sz="1600" dirty="0">
              <a:effectLst/>
            </a:endParaRPr>
          </a:p>
          <a:p>
            <a:endParaRPr lang="en-US" sz="1600" dirty="0"/>
          </a:p>
        </p:txBody>
      </p:sp>
      <p:sp>
        <p:nvSpPr>
          <p:cNvPr id="44" name="Text Placeholder 43">
            <a:extLst>
              <a:ext uri="{FF2B5EF4-FFF2-40B4-BE49-F238E27FC236}">
                <a16:creationId xmlns:a16="http://schemas.microsoft.com/office/drawing/2014/main" id="{D0C47E92-8875-E555-5480-8A9BAEE853A7}"/>
              </a:ext>
            </a:extLst>
          </p:cNvPr>
          <p:cNvSpPr>
            <a:spLocks noGrp="1"/>
          </p:cNvSpPr>
          <p:nvPr>
            <p:ph type="body" sz="quarter" idx="47"/>
          </p:nvPr>
        </p:nvSpPr>
        <p:spPr>
          <a:xfrm>
            <a:off x="6003235" y="2067143"/>
            <a:ext cx="2763077" cy="866219"/>
          </a:xfrm>
        </p:spPr>
        <p:txBody>
          <a:bodyPr/>
          <a:lstStyle/>
          <a:p>
            <a:r>
              <a:rPr lang="en-US" dirty="0"/>
              <a:t>PRIYADARSHAN B</a:t>
            </a:r>
          </a:p>
        </p:txBody>
      </p:sp>
      <p:sp>
        <p:nvSpPr>
          <p:cNvPr id="54" name="Text Placeholder 53">
            <a:extLst>
              <a:ext uri="{FF2B5EF4-FFF2-40B4-BE49-F238E27FC236}">
                <a16:creationId xmlns:a16="http://schemas.microsoft.com/office/drawing/2014/main" id="{DDCD388C-8374-D810-DCE5-554B7E05F55A}"/>
              </a:ext>
            </a:extLst>
          </p:cNvPr>
          <p:cNvSpPr>
            <a:spLocks noGrp="1"/>
          </p:cNvSpPr>
          <p:nvPr>
            <p:ph type="body" sz="quarter" idx="51"/>
          </p:nvPr>
        </p:nvSpPr>
        <p:spPr>
          <a:xfrm>
            <a:off x="6003232" y="2929824"/>
            <a:ext cx="2763079" cy="1860838"/>
          </a:xfrm>
        </p:spPr>
        <p:txBody>
          <a:bodyPr/>
          <a:lstStyle/>
          <a:p>
            <a:r>
              <a:rPr lang="en-US" dirty="0"/>
              <a:t>Creating API end points for courses, users and others to bring data from database </a:t>
            </a:r>
          </a:p>
        </p:txBody>
      </p:sp>
      <p:sp>
        <p:nvSpPr>
          <p:cNvPr id="46" name="Text Placeholder 45">
            <a:extLst>
              <a:ext uri="{FF2B5EF4-FFF2-40B4-BE49-F238E27FC236}">
                <a16:creationId xmlns:a16="http://schemas.microsoft.com/office/drawing/2014/main" id="{B87AFF1A-EF07-5FBF-C582-29AE302A47D5}"/>
              </a:ext>
            </a:extLst>
          </p:cNvPr>
          <p:cNvSpPr>
            <a:spLocks noGrp="1"/>
          </p:cNvSpPr>
          <p:nvPr>
            <p:ph type="body" sz="quarter" idx="48"/>
          </p:nvPr>
        </p:nvSpPr>
        <p:spPr>
          <a:xfrm>
            <a:off x="8875643" y="2067143"/>
            <a:ext cx="2686874" cy="866219"/>
          </a:xfrm>
        </p:spPr>
        <p:txBody>
          <a:bodyPr/>
          <a:lstStyle/>
          <a:p>
            <a:r>
              <a:rPr lang="en-US" dirty="0"/>
              <a:t>SOUNDHARYAA SHRI S</a:t>
            </a:r>
          </a:p>
        </p:txBody>
      </p:sp>
      <p:sp>
        <p:nvSpPr>
          <p:cNvPr id="56" name="Text Placeholder 55">
            <a:extLst>
              <a:ext uri="{FF2B5EF4-FFF2-40B4-BE49-F238E27FC236}">
                <a16:creationId xmlns:a16="http://schemas.microsoft.com/office/drawing/2014/main" id="{E62055F1-67DB-9D6D-ABE2-20C3B2514A43}"/>
              </a:ext>
            </a:extLst>
          </p:cNvPr>
          <p:cNvSpPr>
            <a:spLocks noGrp="1"/>
          </p:cNvSpPr>
          <p:nvPr>
            <p:ph type="body" sz="quarter" idx="52"/>
          </p:nvPr>
        </p:nvSpPr>
        <p:spPr>
          <a:xfrm>
            <a:off x="8875642" y="2929824"/>
            <a:ext cx="2694067" cy="1860838"/>
          </a:xfrm>
        </p:spPr>
        <p:txBody>
          <a:bodyPr/>
          <a:lstStyle/>
          <a:p>
            <a:r>
              <a:rPr lang="en-US" dirty="0"/>
              <a:t>Designing database for whole E-learning platform including role resource mapping.</a:t>
            </a:r>
          </a:p>
        </p:txBody>
      </p:sp>
      <p:sp>
        <p:nvSpPr>
          <p:cNvPr id="26" name="Rectangle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845391" y="2066625"/>
            <a:ext cx="10733695" cy="85953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
        <p:nvSpPr>
          <p:cNvPr id="4" name="Footer Placeholder 3">
            <a:extLst>
              <a:ext uri="{FF2B5EF4-FFF2-40B4-BE49-F238E27FC236}">
                <a16:creationId xmlns:a16="http://schemas.microsoft.com/office/drawing/2014/main" id="{DEFD68CE-EF5C-4046-41F5-3763D028DAE5}"/>
              </a:ext>
            </a:extLst>
          </p:cNvPr>
          <p:cNvSpPr>
            <a:spLocks noGrp="1"/>
          </p:cNvSpPr>
          <p:nvPr>
            <p:ph type="ftr" sz="quarter" idx="54"/>
          </p:nvPr>
        </p:nvSpPr>
        <p:spPr/>
        <p:txBody>
          <a:bodyPr/>
          <a:lstStyle/>
          <a:p>
            <a:r>
              <a:rPr lang="en-US" dirty="0"/>
              <a:t>E-Learning Platform</a:t>
            </a:r>
          </a:p>
        </p:txBody>
      </p:sp>
      <p:sp>
        <p:nvSpPr>
          <p:cNvPr id="5" name="Slide Number Placeholder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a:lstStyle/>
          <a:p>
            <a:fld id="{47FEACEE-25B4-4A2D-B147-27296E36371D}" type="slidenum">
              <a:rPr lang="en-US" altLang="zh-CN" noProof="0" smtClean="0"/>
              <a:pPr/>
              <a:t>8</a:t>
            </a:fld>
            <a:endParaRPr lang="en-US" altLang="zh-CN" noProof="0" dirty="0"/>
          </a:p>
        </p:txBody>
      </p:sp>
    </p:spTree>
    <p:extLst>
      <p:ext uri="{BB962C8B-B14F-4D97-AF65-F5344CB8AC3E}">
        <p14:creationId xmlns:p14="http://schemas.microsoft.com/office/powerpoint/2010/main" val="26240212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617252" y="3071191"/>
            <a:ext cx="5055698" cy="786518"/>
          </a:xfrm>
        </p:spPr>
        <p:txBody>
          <a:bodyPr/>
          <a:lstStyle/>
          <a:p>
            <a:r>
              <a:rPr lang="en-US" sz="5400"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C81503-9DEF-42F3-A99B-D5E0223E195B}">
  <ds:schemaRefs>
    <ds:schemaRef ds:uri="http://schemas.microsoft.com/office/2006/documentManagement/types"/>
    <ds:schemaRef ds:uri="http://purl.org/dc/dcmitype/"/>
    <ds:schemaRef ds:uri="71af3243-3dd4-4a8d-8c0d-dd76da1f02a5"/>
    <ds:schemaRef ds:uri="http://www.w3.org/XML/1998/namespace"/>
    <ds:schemaRef ds:uri="http://schemas.microsoft.com/office/2006/metadata/properties"/>
    <ds:schemaRef ds:uri="http://purl.org/dc/terms/"/>
    <ds:schemaRef ds:uri="230e9df3-be65-4c73-a93b-d1236ebd677e"/>
    <ds:schemaRef ds:uri="http://purl.org/dc/elements/1.1/"/>
    <ds:schemaRef ds:uri="http://schemas.microsoft.com/sharepoint/v3"/>
    <ds:schemaRef ds:uri="http://schemas.microsoft.com/office/infopath/2007/PartnerControls"/>
    <ds:schemaRef ds:uri="http://schemas.openxmlformats.org/package/2006/metadata/core-properties"/>
    <ds:schemaRef ds:uri="16c05727-aa75-4e4a-9b5f-8a80a1165891"/>
  </ds:schemaRefs>
</ds:datastoreItem>
</file>

<file path=customXml/itemProps3.xml><?xml version="1.0" encoding="utf-8"?>
<ds:datastoreItem xmlns:ds="http://schemas.openxmlformats.org/officeDocument/2006/customXml" ds:itemID="{6F156100-9533-4411-B0C0-FA18F914F7B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316</TotalTime>
  <Words>677</Words>
  <Application>Microsoft Office PowerPoint</Application>
  <PresentationFormat>Widescreen</PresentationFormat>
  <Paragraphs>59</Paragraphs>
  <Slides>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等线</vt:lpstr>
      <vt:lpstr>Abadi</vt:lpstr>
      <vt:lpstr>Arial</vt:lpstr>
      <vt:lpstr>Calibri</vt:lpstr>
      <vt:lpstr>Lexend</vt:lpstr>
      <vt:lpstr>Mate</vt:lpstr>
      <vt:lpstr>Posterama Text Black</vt:lpstr>
      <vt:lpstr>Posterama Text SemiBold</vt:lpstr>
      <vt:lpstr>Office 主题​​</vt:lpstr>
      <vt:lpstr>E-Learning Platform</vt:lpstr>
      <vt:lpstr>Aim &amp; Objective</vt:lpstr>
      <vt:lpstr>Current e-learning platforms often lack integrated coding tools, have basic security, and offer poor user interfaces with static content. This project proposes a more advanced platform using React for a dynamic front-end and Node.js for efficient back-end operations. Key features include an embedded code compiler for hands-on coding practice with instant feedback and integrated instructional videos. The platform aims to provide a more secure, interactive, and user-friendly learning experience across all devices. By incorporating real-time updates and responsive design, it will enhance accessibility and engagement for users. Additionally, the use of scalable video hosting ensures smooth playback, minimizing disruptions. Ultimately, this solution seeks to bridge the gap between traditional e-learning and modern, interactive education.</vt:lpstr>
      <vt:lpstr>Literature Survey</vt:lpstr>
      <vt:lpstr>Proposed work and methodology</vt:lpstr>
      <vt:lpstr>Plan for product launch</vt:lpstr>
      <vt:lpstr>Contribution</vt:lpstr>
      <vt:lpstr>Individual contributions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JOTHSHANA S M</dc:creator>
  <cp:lastModifiedBy>JOTHSHANA S M</cp:lastModifiedBy>
  <cp:revision>3</cp:revision>
  <dcterms:created xsi:type="dcterms:W3CDTF">2024-08-13T04:00:53Z</dcterms:created>
  <dcterms:modified xsi:type="dcterms:W3CDTF">2024-08-13T09:16:57Z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