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885" r:id="rId5"/>
    <p:sldId id="886" r:id="rId6"/>
    <p:sldId id="887" r:id="rId7"/>
    <p:sldId id="888" r:id="rId8"/>
    <p:sldId id="889" r:id="rId9"/>
    <p:sldId id="890" r:id="rId10"/>
    <p:sldId id="891" r:id="rId11"/>
    <p:sldId id="892" r:id="rId12"/>
    <p:sldId id="893" r:id="rId13"/>
    <p:sldId id="869" r:id="rId14"/>
    <p:sldId id="872" r:id="rId15"/>
    <p:sldId id="894" r:id="rId16"/>
    <p:sldId id="882" r:id="rId17"/>
    <p:sldId id="883" r:id="rId18"/>
    <p:sldId id="884" r:id="rId19"/>
    <p:sldId id="895" r:id="rId20"/>
    <p:sldId id="896" r:id="rId21"/>
    <p:sldId id="348" r:id="rId22"/>
  </p:sldIdLst>
  <p:sldSz cx="9721850" cy="6121400"/>
  <p:notesSz cx="6735445" cy="9865995"/>
  <p:defaultTextStyle>
    <a:defPPr>
      <a:defRPr lang="en-US"/>
    </a:defPPr>
    <a:lvl1pPr marL="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92"/>
    <a:srgbClr val="FFFF66"/>
    <a:srgbClr val="FFFF99"/>
    <a:srgbClr val="FF9900"/>
    <a:srgbClr val="F2CF50"/>
    <a:srgbClr val="CFE6F9"/>
    <a:srgbClr val="D6EAFA"/>
    <a:srgbClr val="76D7FA"/>
    <a:srgbClr val="C1DFF7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1" autoAdjust="0"/>
    <p:restoredTop sz="94660"/>
  </p:normalViewPr>
  <p:slideViewPr>
    <p:cSldViewPr>
      <p:cViewPr varScale="1">
        <p:scale>
          <a:sx n="127" d="100"/>
          <a:sy n="127" d="100"/>
        </p:scale>
        <p:origin x="1218" y="132"/>
      </p:cViewPr>
      <p:guideLst>
        <p:guide orient="horz" pos="1947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334" tIns="45167" rIns="90334" bIns="4516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0334" tIns="45167" rIns="90334" bIns="45167" rtlCol="0"/>
          <a:lstStyle>
            <a:lvl1pPr algn="r">
              <a:defRPr sz="1200"/>
            </a:lvl1pPr>
          </a:lstStyle>
          <a:p>
            <a:fld id="{B8D8914D-0A92-4960-A041-D4489FDE9DA7}" type="datetimeFigureOut">
              <a:rPr lang="en-US" smtClean="0"/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739775"/>
            <a:ext cx="58753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34" tIns="45167" rIns="90334" bIns="45167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334" tIns="45167" rIns="90334" bIns="45167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334" tIns="45167" rIns="90334" bIns="451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0334" tIns="45167" rIns="90334" bIns="45167" rtlCol="0" anchor="b"/>
          <a:lstStyle>
            <a:lvl1pPr algn="r">
              <a:defRPr sz="1200"/>
            </a:lvl1pPr>
          </a:lstStyle>
          <a:p>
            <a:fld id="{12B84BF8-3AE9-420E-B6F8-24B55D9C57F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4BF8-3AE9-420E-B6F8-24B55D9C57F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84BF8-3AE9-420E-B6F8-24B55D9C57F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hdphoto1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12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19837"/>
            <a:ext cx="9721850" cy="614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766846" y="1697953"/>
            <a:ext cx="8263573" cy="64266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Edit Presentation Title Style </a:t>
            </a:r>
            <a:endParaRPr lang="en-US" dirty="0"/>
          </a:p>
        </p:txBody>
      </p:sp>
      <p:sp>
        <p:nvSpPr>
          <p:cNvPr id="9" name="標題 8"/>
          <p:cNvSpPr txBox="1"/>
          <p:nvPr userDrawn="1"/>
        </p:nvSpPr>
        <p:spPr>
          <a:xfrm>
            <a:off x="0" y="1195897"/>
            <a:ext cx="9721850" cy="1157792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txBody>
          <a:bodyPr vert="horz" lIns="86411" tIns="43205" rIns="86411" bIns="43205" rtlCol="0" anchor="ctr">
            <a:noAutofit/>
          </a:bodyPr>
          <a:lstStyle>
            <a:lvl1pPr marL="812800" indent="0"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defRPr/>
            </a:pPr>
            <a:endParaRPr lang="en-US" sz="4500" kern="0" dirty="0">
              <a:solidFill>
                <a:schemeClr val="bg1"/>
              </a:solidFill>
              <a:effectLst>
                <a:glow>
                  <a:schemeClr val="bg1">
                    <a:alpha val="40000"/>
                  </a:schemeClr>
                </a:glo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http://eip.tw.pegatroncorp.com/Download/logo_cht/PEGATRON_logo_CHT_Horizontal.png"/>
          <p:cNvPicPr>
            <a:picLocks noChangeAspect="1" noChangeArrowheads="1"/>
          </p:cNvPicPr>
          <p:nvPr userDrawn="1"/>
        </p:nvPicPr>
        <p:blipFill>
          <a:blip r:embed="rId3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06081" y="1332540"/>
            <a:ext cx="417086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 userDrawn="1"/>
        </p:nvSpPr>
        <p:spPr>
          <a:xfrm>
            <a:off x="252413" y="160635"/>
            <a:ext cx="3138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FFC000"/>
                </a:solidFill>
              </a:rPr>
              <a:t>PEGATRON proprietary</a:t>
            </a:r>
            <a:r>
              <a:rPr lang="en-US" sz="1400" b="0" baseline="0" dirty="0">
                <a:solidFill>
                  <a:srgbClr val="FFC000"/>
                </a:solidFill>
              </a:rPr>
              <a:t> and confidential</a:t>
            </a:r>
            <a:endParaRPr lang="en-US" sz="1400" b="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86093" y="746843"/>
            <a:ext cx="4295505" cy="449917"/>
          </a:xfrm>
        </p:spPr>
        <p:txBody>
          <a:bodyPr anchor="b"/>
          <a:lstStyle>
            <a:lvl1pPr marL="0" indent="0">
              <a:buNone/>
              <a:defRPr sz="2300" b="0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en-US" altLang="zh-TW" dirty="0"/>
              <a:t>Click to Edit Master Title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86093" y="1261033"/>
            <a:ext cx="4295505" cy="424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938565" y="746843"/>
            <a:ext cx="4297193" cy="449917"/>
          </a:xfrm>
        </p:spPr>
        <p:txBody>
          <a:bodyPr anchor="b"/>
          <a:lstStyle>
            <a:lvl1pPr marL="0" indent="0">
              <a:buNone/>
              <a:defRPr sz="2300" b="0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en-US" altLang="zh-TW" dirty="0"/>
              <a:t>Click to Edit Master Title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938565" y="1261033"/>
            <a:ext cx="4297193" cy="424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nne_chou\Desktop\PPT template\BK_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717087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-185"/>
          <a:stretch>
            <a:fillRect/>
          </a:stretch>
        </p:blipFill>
        <p:spPr bwMode="auto">
          <a:xfrm>
            <a:off x="1327456" y="1226084"/>
            <a:ext cx="6988451" cy="35057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10" name="文字方塊 9"/>
          <p:cNvSpPr txBox="1"/>
          <p:nvPr userDrawn="1"/>
        </p:nvSpPr>
        <p:spPr>
          <a:xfrm>
            <a:off x="1492554" y="3704014"/>
            <a:ext cx="2296475" cy="779751"/>
          </a:xfrm>
          <a:prstGeom prst="rect">
            <a:avLst/>
          </a:prstGeom>
          <a:noFill/>
        </p:spPr>
        <p:txBody>
          <a:bodyPr lIns="86411" tIns="43205" rIns="86411" bIns="43205">
            <a:spAutoFit/>
          </a:bodyPr>
          <a:lstStyle/>
          <a:p>
            <a:pPr algn="ctr">
              <a:defRPr/>
            </a:pPr>
            <a:r>
              <a:rPr lang="en-US" altLang="zh-TW" sz="4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 &amp; A</a:t>
            </a:r>
            <a:endParaRPr lang="zh-TW" altLang="en-US" sz="4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 userDrawn="1"/>
        </p:nvSpPr>
        <p:spPr>
          <a:xfrm>
            <a:off x="1045412" y="2153826"/>
            <a:ext cx="7599869" cy="1402999"/>
          </a:xfrm>
          <a:prstGeom prst="rect">
            <a:avLst/>
          </a:prstGeom>
          <a:noFill/>
        </p:spPr>
        <p:txBody>
          <a:bodyPr lIns="86411" tIns="43205" rIns="86411" bIns="43205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TW" sz="3800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THANK YOU</a:t>
            </a:r>
            <a:endParaRPr lang="en-US" altLang="zh-TW" sz="3800" dirty="0">
              <a:solidFill>
                <a:schemeClr val="tx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TW" sz="1900" dirty="0">
                <a:solidFill>
                  <a:srgbClr val="FFC000"/>
                </a:solidFill>
                <a:latin typeface="Century Gothic" panose="020B0502020202020204" pitchFamily="34" charset="0"/>
                <a:ea typeface="Batang" panose="02030600000101010101" pitchFamily="18" charset="-127"/>
              </a:rPr>
              <a:t>                           http://www.pegatroncorp.com/</a:t>
            </a:r>
            <a:endParaRPr lang="zh-TW" altLang="en-US" sz="1900" dirty="0">
              <a:solidFill>
                <a:srgbClr val="FFC000"/>
              </a:solidFill>
              <a:latin typeface="Century Gothic" panose="020B0502020202020204" pitchFamily="34" charset="0"/>
              <a:ea typeface="Batang" panose="02030600000101010101" pitchFamily="18" charset="-127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0347" y="3090994"/>
            <a:ext cx="1818023" cy="2570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ub Titl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9139" y="2289414"/>
            <a:ext cx="8263573" cy="674800"/>
          </a:xfrm>
        </p:spPr>
        <p:txBody>
          <a:bodyPr anchor="ctr"/>
          <a:lstStyle>
            <a:lvl1pPr algn="ctr">
              <a:defRPr sz="3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Click to Edit Sub Title Text Styles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ub Title &amp;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9139" y="2289414"/>
            <a:ext cx="8263573" cy="674800"/>
          </a:xfrm>
        </p:spPr>
        <p:txBody>
          <a:bodyPr anchor="ctr"/>
          <a:lstStyle>
            <a:lvl1pPr algn="ctr">
              <a:defRPr sz="3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Click to Edit Sub Title Text Styles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574799" y="3060700"/>
            <a:ext cx="6572253" cy="2056762"/>
          </a:xfrm>
        </p:spPr>
        <p:txBody>
          <a:bodyPr anchor="t">
            <a:normAutofit/>
          </a:bodyPr>
          <a:lstStyle>
            <a:lvl1pPr marL="431800" indent="-431800">
              <a:buFont typeface="Wingdings 3" panose="05040102010807070707" pitchFamily="18" charset="2"/>
              <a:buChar char=""/>
              <a:defRPr sz="2300">
                <a:solidFill>
                  <a:srgbClr val="9999FF"/>
                </a:solidFill>
              </a:defRPr>
            </a:lvl1pPr>
            <a:lvl2pPr marL="4318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84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245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</p:txBody>
      </p:sp>
      <p:cxnSp>
        <p:nvCxnSpPr>
          <p:cNvPr id="8" name="直線接點 7"/>
          <p:cNvCxnSpPr>
            <a:cxnSpLocks noChangeShapeType="1"/>
          </p:cNvCxnSpPr>
          <p:nvPr userDrawn="1"/>
        </p:nvCxnSpPr>
        <p:spPr bwMode="auto">
          <a:xfrm>
            <a:off x="763414" y="2996936"/>
            <a:ext cx="8232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cxnSp>
        <p:nvCxnSpPr>
          <p:cNvPr id="5" name="直線接點 4"/>
          <p:cNvCxnSpPr>
            <a:cxnSpLocks noChangeShapeType="1"/>
          </p:cNvCxnSpPr>
          <p:nvPr userDrawn="1"/>
        </p:nvCxnSpPr>
        <p:spPr bwMode="auto">
          <a:xfrm>
            <a:off x="269692" y="682569"/>
            <a:ext cx="9182467" cy="6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cxnSp>
        <p:nvCxnSpPr>
          <p:cNvPr id="4" name="直線接點 3"/>
          <p:cNvCxnSpPr>
            <a:cxnSpLocks noChangeShapeType="1"/>
          </p:cNvCxnSpPr>
          <p:nvPr userDrawn="1"/>
        </p:nvCxnSpPr>
        <p:spPr bwMode="auto">
          <a:xfrm>
            <a:off x="269692" y="682569"/>
            <a:ext cx="9182467" cy="6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8759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86093" y="746842"/>
            <a:ext cx="4293817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941940" y="746842"/>
            <a:ext cx="4293817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orizont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82758" y="746843"/>
            <a:ext cx="8756335" cy="2340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sz="half" idx="10" hasCustomPrompt="1"/>
          </p:nvPr>
        </p:nvSpPr>
        <p:spPr>
          <a:xfrm>
            <a:off x="482758" y="3151958"/>
            <a:ext cx="8756335" cy="2340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tic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86093" y="168379"/>
            <a:ext cx="8749665" cy="449867"/>
          </a:xfrm>
        </p:spPr>
        <p:txBody>
          <a:bodyPr/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86093" y="746843"/>
            <a:ext cx="2861792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sz="half" idx="10" hasCustomPrompt="1"/>
          </p:nvPr>
        </p:nvSpPr>
        <p:spPr>
          <a:xfrm>
            <a:off x="3430029" y="746843"/>
            <a:ext cx="2861792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sz="half" idx="11" hasCustomPrompt="1"/>
          </p:nvPr>
        </p:nvSpPr>
        <p:spPr>
          <a:xfrm>
            <a:off x="6373965" y="746843"/>
            <a:ext cx="2861792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ertic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 hasCustomPrompt="1"/>
          </p:nvPr>
        </p:nvSpPr>
        <p:spPr>
          <a:xfrm>
            <a:off x="479422" y="746843"/>
            <a:ext cx="2155177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</a:lstStyle>
          <a:p>
            <a:pPr lvl="0"/>
            <a:r>
              <a:rPr lang="en-US" altLang="zh-TW" dirty="0"/>
              <a:t>Click to Edit Text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</p:txBody>
      </p:sp>
      <p:sp>
        <p:nvSpPr>
          <p:cNvPr id="6" name="內容版面配置區 4"/>
          <p:cNvSpPr>
            <a:spLocks noGrp="1"/>
          </p:cNvSpPr>
          <p:nvPr>
            <p:ph sz="quarter" idx="12" hasCustomPrompt="1"/>
          </p:nvPr>
        </p:nvSpPr>
        <p:spPr>
          <a:xfrm>
            <a:off x="2682031" y="746843"/>
            <a:ext cx="2155177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</a:lstStyle>
          <a:p>
            <a:pPr lvl="0"/>
            <a:r>
              <a:rPr lang="en-US" altLang="zh-TW" dirty="0"/>
              <a:t>Click to Edit Text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</p:txBody>
      </p:sp>
      <p:sp>
        <p:nvSpPr>
          <p:cNvPr id="9" name="內容版面配置區 4"/>
          <p:cNvSpPr>
            <a:spLocks noGrp="1"/>
          </p:cNvSpPr>
          <p:nvPr>
            <p:ph sz="quarter" idx="14" hasCustomPrompt="1"/>
          </p:nvPr>
        </p:nvSpPr>
        <p:spPr>
          <a:xfrm>
            <a:off x="4884641" y="746843"/>
            <a:ext cx="2155177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</a:lstStyle>
          <a:p>
            <a:pPr lvl="0"/>
            <a:r>
              <a:rPr lang="en-US" altLang="zh-TW" dirty="0"/>
              <a:t>Click to Edit Text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</p:txBody>
      </p:sp>
      <p:sp>
        <p:nvSpPr>
          <p:cNvPr id="10" name="內容版面配置區 4"/>
          <p:cNvSpPr>
            <a:spLocks noGrp="1"/>
          </p:cNvSpPr>
          <p:nvPr>
            <p:ph sz="quarter" idx="15" hasCustomPrompt="1"/>
          </p:nvPr>
        </p:nvSpPr>
        <p:spPr>
          <a:xfrm>
            <a:off x="7087250" y="746843"/>
            <a:ext cx="2155177" cy="478800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</a:lstStyle>
          <a:p>
            <a:pPr lvl="0"/>
            <a:r>
              <a:rPr lang="en-US" altLang="zh-TW" dirty="0"/>
              <a:t>Click to Edit Text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5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86093" y="168379"/>
            <a:ext cx="8749665" cy="449867"/>
          </a:xfrm>
          <a:prstGeom prst="rect">
            <a:avLst/>
          </a:prstGeom>
        </p:spPr>
        <p:txBody>
          <a:bodyPr vert="horz" lIns="86411" tIns="43205" rIns="86411" bIns="43205" rtlCol="0" anchor="ctr">
            <a:noAutofit/>
          </a:bodyPr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6093" y="746842"/>
            <a:ext cx="8749665" cy="4788000"/>
          </a:xfrm>
          <a:prstGeom prst="rect">
            <a:avLst/>
          </a:prstGeom>
        </p:spPr>
        <p:txBody>
          <a:bodyPr vert="horz" lIns="86411" tIns="43205" rIns="86411" bIns="43205" rtlCol="0">
            <a:normAutofit/>
          </a:bodyPr>
          <a:lstStyle/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cxnSp>
        <p:nvCxnSpPr>
          <p:cNvPr id="12" name="直線接點 11"/>
          <p:cNvCxnSpPr>
            <a:cxnSpLocks noChangeShapeType="1"/>
          </p:cNvCxnSpPr>
          <p:nvPr userDrawn="1"/>
        </p:nvCxnSpPr>
        <p:spPr bwMode="auto">
          <a:xfrm>
            <a:off x="269692" y="682569"/>
            <a:ext cx="9182467" cy="6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863600" rtl="0" eaLnBrk="1" latinLnBrk="0" hangingPunct="1">
        <a:spcBef>
          <a:spcPct val="0"/>
        </a:spcBef>
        <a:buNone/>
        <a:defRPr sz="2600" kern="1200" baseline="0">
          <a:solidFill>
            <a:schemeClr val="tx1"/>
          </a:solidFill>
          <a:latin typeface="Century Gothic" panose="020B0502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23850" indent="-323850" algn="l" defTabSz="8636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19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1pPr>
      <a:lvl2pPr marL="702310" indent="-269875" algn="l" defTabSz="8636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9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2pPr>
      <a:lvl3pPr marL="1080135" indent="-215900" algn="l" defTabSz="8636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9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3pPr>
      <a:lvl4pPr marL="1511935" indent="-215900" algn="l" defTabSz="863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4pPr>
      <a:lvl5pPr marL="1944370" indent="-215900" algn="l" defTabSz="863600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5pPr>
      <a:lvl6pPr marL="2376170" indent="-215900" algn="l" defTabSz="863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863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5900" algn="l" defTabSz="863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3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Centimani System – Script files</a:t>
            </a:r>
            <a:r>
              <a:rPr lang="zh-TW" altLang="en-US" dirty="0"/>
              <a:t>開發介紹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68000" y="1188492"/>
            <a:ext cx="8749665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欄位名稱說明</a:t>
            </a:r>
            <a:endParaRPr lang="en-US" altLang="zh-TW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(1)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TestID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	: Test Item Code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，須參照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TestItemCode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檔案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(2) Index		: Command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序號，不能重複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(3) Send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(4) Reply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(5)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EndPrompt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EndPrompt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(6) Ref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(7) Validation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(8) Prompt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(9) Waiting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(10)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ExecMode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ExecMode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(11) Description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參照第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頁的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說明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Script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6429" y="756444"/>
            <a:ext cx="8928991" cy="47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20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Sheet</a:t>
            </a:r>
            <a:endParaRPr lang="en-US" altLang="zh-TW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5502954" y="1206929"/>
            <a:ext cx="3600000" cy="1565739"/>
            <a:chOff x="5148957" y="2091872"/>
            <a:chExt cx="3600000" cy="1565739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48957" y="2091872"/>
              <a:ext cx="3600000" cy="154087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7073585" y="2807214"/>
              <a:ext cx="432000" cy="1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03321" y="3477611"/>
              <a:ext cx="396000" cy="18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/>
            <p:cNvCxnSpPr>
              <a:endCxn id="14" idx="0"/>
            </p:cNvCxnSpPr>
            <p:nvPr/>
          </p:nvCxnSpPr>
          <p:spPr>
            <a:xfrm flipH="1">
              <a:off x="6601321" y="2987214"/>
              <a:ext cx="635868" cy="4903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09" y="3443899"/>
            <a:ext cx="4320000" cy="1849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箭號: 向右 19"/>
          <p:cNvSpPr/>
          <p:nvPr/>
        </p:nvSpPr>
        <p:spPr>
          <a:xfrm rot="6727683">
            <a:off x="6430827" y="3055478"/>
            <a:ext cx="720000" cy="360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 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Instrument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4421" y="756444"/>
            <a:ext cx="9072000" cy="302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欄位名稱說明</a:t>
            </a:r>
            <a:endParaRPr lang="en-US" altLang="zh-TW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		: Mount Device by Station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，可設定多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Station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，只需使用逗號隔開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Name 		: Device Name (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所設定的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Switch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可能有關連性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Sub		: Sub Device (1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表示為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Sub Device)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ControlDLL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	: Device control library (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檔案放在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資料夾內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Settings 	: Settings of Device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，由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開發者提供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Functions 	: Device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所支援的功能，能寫多項，用逗號隔開即可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Version 	: Device library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版本，用於驗證是否有載錯版本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Switch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設定與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連接的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Switch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，若無則空白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Format	: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SwitchName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,”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連接設定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1”,”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連接設定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2”,…</a:t>
            </a:r>
            <a:endParaRPr lang="en-US" altLang="zh-TW" sz="12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	: Description of Device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848" y="3778667"/>
            <a:ext cx="6021517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Instrument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4421" y="756444"/>
            <a:ext cx="9072000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欄位名稱說明</a:t>
            </a:r>
            <a:endParaRPr lang="en-US" altLang="zh-TW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		: Mount Switch by Station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，可設定多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Station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，只需使用逗號隔開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Name 		: Switch Name (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之間的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Switch Name)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ControlDLL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	: Switch control library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Settings 	: Settings of Switch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，由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開發者提供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Version 	: Switch library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版本，用於驗證是否有載錯版本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Loss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altLang="zh-TW" sz="12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	: Description of Switch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431" y="3060900"/>
            <a:ext cx="5407894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  <a:headEnd/>
            <a:tailEnd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Global.ini -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使用說明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8000" y="828000"/>
            <a:ext cx="8712000" cy="151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兩區塊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cs typeface="Arial" panose="020B0604020202020204" pitchFamily="34" charset="0"/>
              </a:rPr>
              <a:t>	Settings	: For DUTs Sheet</a:t>
            </a:r>
            <a:r>
              <a:rPr lang="zh-TW" altLang="en-US" sz="1200" dirty="0">
                <a:cs typeface="Arial" panose="020B0604020202020204" pitchFamily="34" charset="0"/>
              </a:rPr>
              <a:t>、</a:t>
            </a:r>
            <a:r>
              <a:rPr lang="en-US" altLang="zh-TW" sz="1200" dirty="0">
                <a:cs typeface="Arial" panose="020B0604020202020204" pitchFamily="34" charset="0"/>
              </a:rPr>
              <a:t>Instrument Sheet and Switch Sheet</a:t>
            </a:r>
            <a:endParaRPr lang="en-US" altLang="zh-TW" sz="1200" dirty="0"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cs typeface="Arial" panose="020B0604020202020204" pitchFamily="34" charset="0"/>
              </a:rPr>
              <a:t>	Scripts	: For Test Script Sheet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 startAt="2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設定方式為參數名稱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數值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 startAt="2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取值方式為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*$(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參數名稱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524" y="3132708"/>
            <a:ext cx="3823448" cy="223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73" y="2196604"/>
            <a:ext cx="5442154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4356869" y="3010429"/>
            <a:ext cx="670679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35185" y="3003435"/>
            <a:ext cx="612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48557" y="3404966"/>
            <a:ext cx="1152000" cy="144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48557" y="3549658"/>
            <a:ext cx="1260000" cy="144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/>
          <p:cNvCxnSpPr>
            <a:stCxn id="9" idx="3"/>
            <a:endCxn id="7" idx="1"/>
          </p:cNvCxnSpPr>
          <p:nvPr/>
        </p:nvCxnSpPr>
        <p:spPr>
          <a:xfrm flipV="1">
            <a:off x="2700557" y="3118429"/>
            <a:ext cx="1656312" cy="35853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/>
          <p:cNvCxnSpPr>
            <a:stCxn id="10" idx="3"/>
            <a:endCxn id="8" idx="2"/>
          </p:cNvCxnSpPr>
          <p:nvPr/>
        </p:nvCxnSpPr>
        <p:spPr>
          <a:xfrm flipV="1">
            <a:off x="2808557" y="3219435"/>
            <a:ext cx="2532628" cy="40222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Log -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基本介紹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8000" y="828000"/>
            <a:ext cx="8749665" cy="2200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檔案位於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資料夾內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有兩種類型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Log (System, DUT)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System Log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，檔名為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System.log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DUT Log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，檔名格式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Pass : </a:t>
            </a:r>
            <a:r>
              <a:rPr lang="zh-TW" alt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第幾機</a:t>
            </a:r>
            <a:r>
              <a:rPr lang="en-US" altLang="zh-TW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+Station Name-ISN-</a:t>
            </a:r>
            <a:r>
              <a:rPr lang="zh-TW" alt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測試時間</a:t>
            </a:r>
            <a:r>
              <a:rPr lang="en-US" altLang="zh-TW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-PASS.log</a:t>
            </a:r>
            <a:endParaRPr lang="en-US" altLang="zh-TW" sz="1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Fail	 : </a:t>
            </a:r>
            <a:r>
              <a:rPr lang="zh-TW" alt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第幾機</a:t>
            </a:r>
            <a:r>
              <a:rPr lang="en-US" altLang="zh-TW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+Station Name-ISN-</a:t>
            </a:r>
            <a:r>
              <a:rPr lang="zh-TW" alt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測試時間</a:t>
            </a:r>
            <a:r>
              <a:rPr lang="en-US" altLang="zh-TW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-Test ID.log</a:t>
            </a:r>
            <a:endParaRPr lang="en-US" altLang="zh-TW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資料夾內尚有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NotUploadList.txt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檔，此為尚未上傳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檔到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FTP Server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的檔案清單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677" y="3189791"/>
            <a:ext cx="5259137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5183220" y="3521721"/>
            <a:ext cx="360000" cy="180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74068" y="3853294"/>
            <a:ext cx="2196000" cy="720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Log - System Log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8000" y="828000"/>
            <a:ext cx="8749665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紀錄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Centimani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開機流程與系統錯誤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內容格式為「</a:t>
            </a:r>
            <a:r>
              <a:rPr lang="zh-TW" alt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日期 時間 </a:t>
            </a:r>
            <a:r>
              <a:rPr lang="en-US" altLang="zh-TW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&lt;System&gt;    </a:t>
            </a:r>
            <a:r>
              <a:rPr lang="zh-TW" alt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訊息內容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」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常見問題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   (1) Scripts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內容格式有錯誤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   (2) Script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檔案無法存取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   (3) Device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無法連線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1019" y="2123584"/>
            <a:ext cx="5809818" cy="30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Log - DUT Log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8000" y="756444"/>
            <a:ext cx="8749665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紀錄每個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每次測試的所有執行訊息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內容格式為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「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日期 時間 </a:t>
            </a: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&lt;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第幾機</a:t>
            </a: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&gt; &gt; 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</a:t>
            </a: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Command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」、「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日期 時間 </a:t>
            </a: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&lt;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第幾機</a:t>
            </a:r>
            <a:r>
              <a:rPr lang="en-US" altLang="zh-TW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&gt; &lt; 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執行結果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錯誤問題如何確認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(1)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先找出測試失敗的測項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(2)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比對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執行順序是否與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一致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(3)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確認執行結果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 startAt="4"/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執行結果常見的問題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(1)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字樣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			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(2)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所存的值與取出的值不同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(3) Function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執行結果有錯誤或沒變化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(4) DUT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回覆訊息的時間差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(5)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沒有符合所設定的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4564" y="2556644"/>
            <a:ext cx="5390857" cy="27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CentimaniScriptTool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8000" y="828000"/>
            <a:ext cx="8749665" cy="379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選擇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[Load 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TestID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list] 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載入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TestItemCode*.xlsx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結果將顯示於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內，可初步確認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選擇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[Check 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MainScript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載入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*TestFlow.xlsx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進行初步定義確認與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TestID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index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編排，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結果將顯示於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內，可初步確認，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於 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SheetName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可切換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選擇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[Gen 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CheckSum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載入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TestItemCode*.xlsx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 /*TestFlow.xlsx/Instruments.xml/Switches.xml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進行 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CheckSum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程序將回存各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file checksum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於相對目錄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system.ini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00" y="3204716"/>
            <a:ext cx="4328071" cy="240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46" y="717498"/>
            <a:ext cx="4340825" cy="241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Centimani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DebugLaunch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8000" y="756444"/>
            <a:ext cx="8749665" cy="250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功能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讓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Centimani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進入免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check checksum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debug mode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，並能維持一天使用權限。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步驟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1.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首先先將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System.ini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DebugMode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設成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2.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執行資料夾內的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DebugLaunch.exe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3.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若無權限則會出現輸入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PW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視窗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4. ID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PW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若通過驗證則會啟動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Centimani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5. ID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PW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若沒通過驗證則會出現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Fail to Launch Debug Mode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然後啟動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normal mode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centimani</a:t>
            </a:r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444678" y="1188913"/>
            <a:ext cx="3024000" cy="1512000"/>
            <a:chOff x="1332533" y="1752737"/>
            <a:chExt cx="3210775" cy="172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32533" y="1752737"/>
              <a:ext cx="3210775" cy="172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1340090" y="2547784"/>
              <a:ext cx="648072" cy="1800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" y="3636956"/>
            <a:ext cx="3224232" cy="172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55" y="4243216"/>
            <a:ext cx="2160000" cy="10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箭號: 向右 10"/>
          <p:cNvSpPr/>
          <p:nvPr/>
        </p:nvSpPr>
        <p:spPr>
          <a:xfrm rot="1525578">
            <a:off x="3083705" y="4300218"/>
            <a:ext cx="396000" cy="36000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32" y="3483745"/>
            <a:ext cx="1420200" cy="86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910" y="3636764"/>
            <a:ext cx="3259596" cy="18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箭號: 向右 13"/>
          <p:cNvSpPr/>
          <p:nvPr/>
        </p:nvSpPr>
        <p:spPr>
          <a:xfrm rot="20114995">
            <a:off x="5527736" y="4785373"/>
            <a:ext cx="720000" cy="36000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/>
          <p:cNvSpPr/>
          <p:nvPr/>
        </p:nvSpPr>
        <p:spPr>
          <a:xfrm rot="18674343">
            <a:off x="5213690" y="4426524"/>
            <a:ext cx="540000" cy="360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48" y="820206"/>
            <a:ext cx="5472000" cy="16707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Related Diagrams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1252968" y="995139"/>
            <a:ext cx="792088" cy="1510367"/>
            <a:chOff x="1901040" y="2867347"/>
            <a:chExt cx="792088" cy="1510367"/>
          </a:xfrm>
        </p:grpSpPr>
        <p:sp>
          <p:nvSpPr>
            <p:cNvPr id="17" name="矩形 16"/>
            <p:cNvSpPr/>
            <p:nvPr/>
          </p:nvSpPr>
          <p:spPr>
            <a:xfrm>
              <a:off x="1901040" y="2867347"/>
              <a:ext cx="409377" cy="4964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352197" y="4197714"/>
              <a:ext cx="340931" cy="18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2" name="直線單箭頭接點 21"/>
            <p:cNvCxnSpPr>
              <a:stCxn id="17" idx="2"/>
              <a:endCxn id="40" idx="0"/>
            </p:cNvCxnSpPr>
            <p:nvPr/>
          </p:nvCxnSpPr>
          <p:spPr>
            <a:xfrm>
              <a:off x="2105729" y="3363846"/>
              <a:ext cx="416934" cy="8338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圖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21" y="1548532"/>
            <a:ext cx="5472000" cy="1655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8" y="3708772"/>
            <a:ext cx="5807116" cy="1728000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4171073" y="2708217"/>
            <a:ext cx="468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80805" y="3045610"/>
            <a:ext cx="396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箭號: 向右 73"/>
          <p:cNvSpPr/>
          <p:nvPr/>
        </p:nvSpPr>
        <p:spPr>
          <a:xfrm rot="7112772">
            <a:off x="3579833" y="3429195"/>
            <a:ext cx="504000" cy="288000"/>
          </a:xfrm>
          <a:prstGeom prst="rightArrow">
            <a:avLst/>
          </a:prstGeom>
          <a:solidFill>
            <a:srgbClr val="00206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/>
          <p:cNvSpPr/>
          <p:nvPr/>
        </p:nvSpPr>
        <p:spPr>
          <a:xfrm rot="1915751">
            <a:off x="2008495" y="2520524"/>
            <a:ext cx="360000" cy="288000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610678" y="1692548"/>
            <a:ext cx="684000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315644" y="1692548"/>
            <a:ext cx="576000" cy="2880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8" name="接點: 肘形 87"/>
          <p:cNvCxnSpPr>
            <a:stCxn id="64" idx="2"/>
            <a:endCxn id="61" idx="3"/>
          </p:cNvCxnSpPr>
          <p:nvPr/>
        </p:nvCxnSpPr>
        <p:spPr>
          <a:xfrm rot="5400000">
            <a:off x="4167243" y="2897779"/>
            <a:ext cx="247393" cy="228268"/>
          </a:xfrm>
          <a:prstGeom prst="bentConnector2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圖說文字 6"/>
          <p:cNvSpPr/>
          <p:nvPr/>
        </p:nvSpPr>
        <p:spPr>
          <a:xfrm>
            <a:off x="314848" y="2593188"/>
            <a:ext cx="1332000" cy="504000"/>
          </a:xfrm>
          <a:prstGeom prst="wedgeRoundRectCallout">
            <a:avLst>
              <a:gd name="adj1" fmla="val 61713"/>
              <a:gd name="adj2" fmla="val -59892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不同站別可設定不同分頁管理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圓角矩形圖說文字 6"/>
          <p:cNvSpPr/>
          <p:nvPr/>
        </p:nvSpPr>
        <p:spPr>
          <a:xfrm>
            <a:off x="1656805" y="3179240"/>
            <a:ext cx="1800000" cy="864000"/>
          </a:xfrm>
          <a:prstGeom prst="wedgeRoundRectCallout">
            <a:avLst>
              <a:gd name="adj1" fmla="val 65539"/>
              <a:gd name="adj2" fmla="val -44450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如果有不同測項但執行的</a:t>
            </a:r>
            <a:r>
              <a:rPr lang="en-US" altLang="zh-TW" sz="1200" dirty="0">
                <a:solidFill>
                  <a:schemeClr val="tx1"/>
                </a:solidFill>
              </a:rPr>
              <a:t>Command</a:t>
            </a:r>
            <a:r>
              <a:rPr lang="zh-TW" altLang="en-US" sz="1200" dirty="0">
                <a:solidFill>
                  <a:schemeClr val="tx1"/>
                </a:solidFill>
              </a:rPr>
              <a:t>重複性很高，則可使用</a:t>
            </a:r>
            <a:r>
              <a:rPr lang="en-US" altLang="zh-TW" sz="1200" dirty="0">
                <a:solidFill>
                  <a:schemeClr val="tx1"/>
                </a:solidFill>
              </a:rPr>
              <a:t>Marco</a:t>
            </a:r>
            <a:r>
              <a:rPr lang="zh-TW" altLang="en-US" sz="1200" dirty="0">
                <a:solidFill>
                  <a:schemeClr val="tx1"/>
                </a:solidFill>
              </a:rPr>
              <a:t>來方便編輯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圓角矩形圖說文字 6"/>
          <p:cNvSpPr/>
          <p:nvPr/>
        </p:nvSpPr>
        <p:spPr>
          <a:xfrm>
            <a:off x="2772693" y="1116484"/>
            <a:ext cx="1692000" cy="504000"/>
          </a:xfrm>
          <a:prstGeom prst="wedgeRoundRectCallout">
            <a:avLst>
              <a:gd name="adj1" fmla="val 61403"/>
              <a:gd name="adj2" fmla="val 51128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Instrument</a:t>
            </a:r>
            <a:r>
              <a:rPr lang="zh-TW" altLang="en-US" sz="1200" dirty="0">
                <a:solidFill>
                  <a:schemeClr val="tx1"/>
                </a:solidFill>
              </a:rPr>
              <a:t>欄位是對應</a:t>
            </a:r>
            <a:r>
              <a:rPr lang="en-US" altLang="zh-TW" sz="1200" dirty="0" err="1">
                <a:solidFill>
                  <a:schemeClr val="tx1"/>
                </a:solidFill>
              </a:rPr>
              <a:t>Devcie</a:t>
            </a:r>
            <a:r>
              <a:rPr lang="zh-TW" altLang="en-US" sz="1200" dirty="0">
                <a:solidFill>
                  <a:schemeClr val="tx1"/>
                </a:solidFill>
              </a:rPr>
              <a:t>的</a:t>
            </a:r>
            <a:r>
              <a:rPr lang="en-US" altLang="zh-TW" sz="1200" dirty="0">
                <a:solidFill>
                  <a:schemeClr val="tx1"/>
                </a:solidFill>
              </a:rPr>
              <a:t>Functions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853" y="3636948"/>
            <a:ext cx="4932098" cy="165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5" name="矩形 94"/>
          <p:cNvSpPr/>
          <p:nvPr/>
        </p:nvSpPr>
        <p:spPr>
          <a:xfrm>
            <a:off x="7835924" y="3759918"/>
            <a:ext cx="540000" cy="138901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52458" y="3759918"/>
            <a:ext cx="540000" cy="2520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00253" y="3759918"/>
            <a:ext cx="648000" cy="252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13" y="2052588"/>
            <a:ext cx="3832344" cy="14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8" name="直線單箭頭接點 57"/>
          <p:cNvCxnSpPr>
            <a:stCxn id="54" idx="3"/>
            <a:endCxn id="95" idx="0"/>
          </p:cNvCxnSpPr>
          <p:nvPr/>
        </p:nvCxnSpPr>
        <p:spPr>
          <a:xfrm>
            <a:off x="6733061" y="2304636"/>
            <a:ext cx="1372863" cy="145528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/>
          <p:cNvCxnSpPr>
            <a:stCxn id="78" idx="3"/>
            <a:endCxn id="54" idx="0"/>
          </p:cNvCxnSpPr>
          <p:nvPr/>
        </p:nvCxnSpPr>
        <p:spPr>
          <a:xfrm>
            <a:off x="5891644" y="1836548"/>
            <a:ext cx="517417" cy="324088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headEnd type="triangle"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圖說文字 6"/>
          <p:cNvSpPr/>
          <p:nvPr/>
        </p:nvSpPr>
        <p:spPr>
          <a:xfrm>
            <a:off x="4788917" y="828524"/>
            <a:ext cx="1728000" cy="648000"/>
          </a:xfrm>
          <a:prstGeom prst="wedgeRoundRectCallout">
            <a:avLst>
              <a:gd name="adj1" fmla="val -11881"/>
              <a:gd name="adj2" fmla="val 76584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Switch</a:t>
            </a:r>
            <a:r>
              <a:rPr lang="zh-TW" altLang="en-US" sz="1200" dirty="0">
                <a:solidFill>
                  <a:schemeClr val="tx1"/>
                </a:solidFill>
              </a:rPr>
              <a:t>欄位第一個參數值是對應</a:t>
            </a:r>
            <a:r>
              <a:rPr lang="en-US" altLang="zh-TW" sz="1200" dirty="0">
                <a:solidFill>
                  <a:srgbClr val="FF0000"/>
                </a:solidFill>
              </a:rPr>
              <a:t>Device Name</a:t>
            </a:r>
            <a:r>
              <a:rPr lang="zh-TW" altLang="en-US" sz="1200" dirty="0">
                <a:solidFill>
                  <a:schemeClr val="tx1"/>
                </a:solidFill>
              </a:rPr>
              <a:t>或</a:t>
            </a:r>
            <a:r>
              <a:rPr lang="en-US" altLang="zh-TW" sz="1200" dirty="0">
                <a:solidFill>
                  <a:srgbClr val="FF0000"/>
                </a:solidFill>
              </a:rPr>
              <a:t>Switch Name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85061" y="2160636"/>
            <a:ext cx="648000" cy="2880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圓角矩形圖說文字 6"/>
          <p:cNvSpPr/>
          <p:nvPr/>
        </p:nvSpPr>
        <p:spPr>
          <a:xfrm>
            <a:off x="6805141" y="1116564"/>
            <a:ext cx="2038318" cy="720000"/>
          </a:xfrm>
          <a:prstGeom prst="wedgeRoundRectCallout">
            <a:avLst>
              <a:gd name="adj1" fmla="val -66472"/>
              <a:gd name="adj2" fmla="val 56651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Switch</a:t>
            </a:r>
            <a:r>
              <a:rPr lang="zh-TW" altLang="en-US" sz="1200" dirty="0">
                <a:solidFill>
                  <a:schemeClr val="tx1"/>
                </a:solidFill>
              </a:rPr>
              <a:t>欄位是設定</a:t>
            </a:r>
            <a:r>
              <a:rPr lang="en-US" altLang="zh-TW" sz="1200" dirty="0">
                <a:solidFill>
                  <a:srgbClr val="FF0000"/>
                </a:solidFill>
              </a:rPr>
              <a:t>Switch Name</a:t>
            </a:r>
            <a:r>
              <a:rPr lang="zh-TW" altLang="en-US" sz="1200" dirty="0">
                <a:solidFill>
                  <a:srgbClr val="FF0000"/>
                </a:solidFill>
              </a:rPr>
              <a:t>，</a:t>
            </a:r>
            <a:r>
              <a:rPr lang="zh-TW" altLang="en-US" sz="1200" dirty="0">
                <a:solidFill>
                  <a:schemeClr val="tx1"/>
                </a:solidFill>
              </a:rPr>
              <a:t>則</a:t>
            </a:r>
            <a:r>
              <a:rPr lang="en-US" altLang="zh-TW" sz="1200" dirty="0">
                <a:solidFill>
                  <a:srgbClr val="FF0000"/>
                </a:solidFill>
              </a:rPr>
              <a:t>Device</a:t>
            </a:r>
            <a:r>
              <a:rPr lang="zh-TW" altLang="en-US" sz="1200" dirty="0">
                <a:solidFill>
                  <a:schemeClr val="tx1"/>
                </a:solidFill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</a:rPr>
              <a:t>Switch</a:t>
            </a:r>
            <a:r>
              <a:rPr lang="zh-TW" altLang="en-US" sz="1200" dirty="0">
                <a:solidFill>
                  <a:schemeClr val="tx1"/>
                </a:solidFill>
              </a:rPr>
              <a:t>必須也設定</a:t>
            </a:r>
            <a:r>
              <a:rPr lang="en-US" altLang="zh-TW" sz="1200" dirty="0">
                <a:solidFill>
                  <a:srgbClr val="FF0000"/>
                </a:solidFill>
              </a:rPr>
              <a:t>Switch Name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接點: 肘形 58"/>
          <p:cNvCxnSpPr>
            <a:stCxn id="77" idx="2"/>
            <a:endCxn id="41" idx="0"/>
          </p:cNvCxnSpPr>
          <p:nvPr/>
        </p:nvCxnSpPr>
        <p:spPr>
          <a:xfrm rot="16200000" flipH="1">
            <a:off x="5198780" y="1734445"/>
            <a:ext cx="1779370" cy="2271575"/>
          </a:xfrm>
          <a:prstGeom prst="bentConnector3">
            <a:avLst>
              <a:gd name="adj1" fmla="val 65289"/>
            </a:avLst>
          </a:prstGeom>
          <a:ln w="19050">
            <a:solidFill>
              <a:srgbClr val="FFC000"/>
            </a:solidFill>
            <a:prstDash val="solid"/>
            <a:headEnd type="triangle" w="med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78" idx="2"/>
            <a:endCxn id="39" idx="0"/>
          </p:cNvCxnSpPr>
          <p:nvPr/>
        </p:nvCxnSpPr>
        <p:spPr>
          <a:xfrm flipH="1">
            <a:off x="4922458" y="1980548"/>
            <a:ext cx="681186" cy="17793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294005" y="762635"/>
          <a:ext cx="4502184" cy="48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115050" imgH="6600825" progId="Paint.Picture">
                  <p:embed/>
                </p:oleObj>
              </mc:Choice>
              <mc:Fallback>
                <p:oleObj name="" r:id="rId1" imgW="6115050" imgH="6600825" progId="Paint.Picture">
                  <p:embed/>
                  <p:pic>
                    <p:nvPicPr>
                      <p:cNvPr id="0" name="圖片 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94005" y="762635"/>
                        <a:ext cx="4502184" cy="48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System.ini -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位於</a:t>
            </a:r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System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資料夾內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16656" y="738941"/>
            <a:ext cx="19800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LargeWindow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 	     </a:t>
            </a:r>
            <a:endParaRPr lang="en-US" altLang="zh-TW" sz="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RetryCount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 	      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DeviceSemaphore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DebugMode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 	        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IndividualScanBarCode</a:t>
            </a:r>
            <a:endParaRPr lang="en-US" altLang="zh-TW" sz="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NewFormatScriptFile</a:t>
            </a:r>
            <a:endParaRPr lang="en-US" altLang="zh-TW" sz="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TestItemCodeFile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StationList</a:t>
            </a:r>
            <a:endParaRPr lang="en-US" altLang="zh-TW" sz="800" b="1" dirty="0" err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StationName</a:t>
            </a:r>
            <a:endParaRPr lang="en-US" altLang="zh-TW" sz="8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SendWithout\n</a:t>
            </a:r>
            <a:endParaRPr lang="en-US" altLang="zh-TW" sz="8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SFIS_Enable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SFIS_AutoLogin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SFIS_WebLink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SFIS_TSP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SFIS_OPID_LENGTH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SFIS_OPID_PATERN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SFIS_CheckRouteType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SFIS_RepairEnable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SFIS_RepairType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SFIS_RepairReason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SFIS_RepairDuty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SFIS_RepairNGRP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SFIS_SkipSaveResultOnFail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SFIS_GetDateISN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SFIS_ResultFile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FTP_Enable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FTP_Host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FTP_ID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FTP_PW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FTP_Folder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MiniCloud_Enable</a:t>
            </a:r>
            <a:r>
              <a:rPr lang="en-US" altLang="zh-TW" sz="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MiniCloud_Host</a:t>
            </a:r>
            <a:r>
              <a:rPr lang="en-US" altLang="zh-TW" sz="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TW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MiniCloud_ProjectName</a:t>
            </a:r>
            <a:endParaRPr lang="en-US" altLang="zh-TW" sz="800" b="1" dirty="0" err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MiniCloud_LogPath</a:t>
            </a:r>
            <a:endParaRPr lang="en-US" altLang="zh-TW" sz="800" b="1" dirty="0" err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MiniCloud_iPLAS</a:t>
            </a:r>
            <a:endParaRPr lang="en-US" altLang="zh-TW" sz="800" b="1" dirty="0" err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altLang="zh-TW" sz="8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MiniCloud_iPLASLogPath</a:t>
            </a:r>
            <a:endParaRPr lang="en-US" altLang="zh-TW" sz="800" b="1" dirty="0" err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29077" y="738941"/>
            <a:ext cx="31320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程式視窗大小設定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(Default)</a:t>
            </a:r>
            <a:endParaRPr lang="en-US" altLang="zh-TW" sz="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重測次數上限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Devce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in Semaphore Mode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Debug Window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Individual Scan Barcode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New Format Script File Name 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檔案請放置於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TW" alt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資料夾內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Test Item Code File Name 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檔案請放置於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TW" alt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資料夾內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All Stations of Project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Station Name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不要在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後端自動加上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Shop floor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Auto login when shop floor timeout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Web Link of shop floor server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SFIS TSP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Length of OP ID for checking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Pattern of OP ID for checking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RouteType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for SFIS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CheckRoute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SFIS Repair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RepairType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for SFIS Repair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RepairReason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for SFIS Repair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RepairDuty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for SFIS Repair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RepairNGRP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for SFIS Repair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Not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SaveResult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when test is fail.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ISN for Get Shop floor’s Date Time 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ResultFile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for SFIS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SaveResult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FTP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FTP Server IP Address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FTP ID for login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FTP Password for login</a:t>
            </a:r>
            <a:r>
              <a:rPr lang="en-US" altLang="zh-TW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(Default)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FTP default directory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MiniCloud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MiniCloud Server IP Address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Project Name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Log Path for MiniCloud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Enable/Disable iPLAS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Log Path for iPLAS</a:t>
            </a:r>
            <a:endParaRPr lang="en-US" altLang="zh-TW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757" y="2700940"/>
            <a:ext cx="4999128" cy="252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基本介紹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4421" y="756444"/>
            <a:ext cx="9072000" cy="21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檔案請放置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資料夾內並於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System.ini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設定檔案名稱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NewFormatScriptFile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設定，如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FailCount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位於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Properties Sheet)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使用的設定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位於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Instrument Sheet)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使用的設定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位於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Switch Sheet)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相關的設定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位於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DUTs Sheet)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各站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Test Script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編輯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請對應各站的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Sheet)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DUTs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4421" y="756444"/>
            <a:ext cx="9072000" cy="22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欄位名稱說明</a:t>
            </a:r>
            <a:endParaRPr lang="en-US" altLang="zh-TW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(1) Load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是否載入此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，值為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true / false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(2) DUT Name	: Project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Name / Model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(3) Station	: Station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，格式為</a:t>
            </a:r>
            <a:r>
              <a:rPr lang="en-US" altLang="zh-TW" sz="12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Station </a:t>
            </a:r>
            <a:r>
              <a:rPr lang="en-US" altLang="zh-TW" sz="12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Name,Skip</a:t>
            </a:r>
            <a:r>
              <a:rPr lang="en-US" altLang="zh-TW" sz="12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start test confirm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(1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Skip; 0Confirm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(4) Parameter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帶入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Test Script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的參數設定值，限於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欄位使用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(5)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SFIF_DeviceID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: SFIF Device ID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(6)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ScanBarcode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要刷的條碼規則，格式為</a:t>
            </a:r>
            <a:r>
              <a:rPr lang="en-US" altLang="zh-TW" sz="12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{Name1,Length1,Pattern1};{Name2,Length2,Pattern2}</a:t>
            </a:r>
            <a:endParaRPr lang="en-US" altLang="zh-TW" sz="12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(7) Connection1…. 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的連線設定或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DUT control library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的掛載設定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85" y="3168932"/>
            <a:ext cx="5849024" cy="198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432379">
            <a:off x="4094242" y="4075812"/>
            <a:ext cx="4873177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DUTs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4420" y="756444"/>
            <a:ext cx="9072000" cy="34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設定說明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(1)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格式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	: </a:t>
            </a:r>
            <a:r>
              <a:rPr lang="en-US" altLang="zh-TW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“Type”,”Name”,”</a:t>
            </a:r>
            <a:r>
              <a:rPr lang="en-US" altLang="zh-TW" sz="12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ConnectString</a:t>
            </a:r>
            <a:r>
              <a:rPr lang="en-US" altLang="zh-TW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zh-TW" sz="1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(2) Type		: </a:t>
            </a:r>
            <a:r>
              <a:rPr lang="en-US" altLang="zh-TW" sz="1200" dirty="0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200" dirty="0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200" dirty="0" err="1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1200" dirty="0" err="1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DLL:LibraryName</a:t>
            </a:r>
            <a:r>
              <a:rPr lang="en-US" altLang="zh-TW" sz="1200" dirty="0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(Library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檔案須放置在</a:t>
            </a:r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資料夾內</a:t>
            </a:r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TW" sz="1200" dirty="0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APP (Console Application)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 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TW" sz="1200" dirty="0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SSH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TW" sz="1200" dirty="0">
                <a:highlight>
                  <a:srgbClr val="CFE6F9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</a:t>
            </a:r>
            <a:endParaRPr lang="en-US" altLang="zh-TW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(3) Name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自訂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Connection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使用編輯有關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(4)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ConnectString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TCP	: 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網卡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IP,DUT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IP,DUT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TCP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Port,Connection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Timeout,Response Timeout</a:t>
            </a:r>
            <a:endParaRPr lang="en-US" altLang="zh-TW" sz="11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UDP	: 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網卡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IP,DUT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IP,DUT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UDP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Port,Connection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Timeout,Response Timeout</a:t>
            </a:r>
            <a:endParaRPr lang="en-US" altLang="zh-TW" sz="11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 Port,Baud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Rate,Date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Bit,Stop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Bit,Parity,Check DUT Ready Timeout,Response Timeout</a:t>
            </a:r>
            <a:endParaRPr lang="en-US" altLang="zh-TW" sz="11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DLL	: 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Library開發者定義</a:t>
            </a:r>
            <a:endParaRPr lang="zh-TW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APP	: 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File path of application, check app action(0/1)</a:t>
            </a:r>
            <a:endParaRPr lang="zh-TW" altLang="en-US" sz="11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SSH	: 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Local IP,Target IP,Port,User,Password,Ready Timeout(ms),Default Timeout(ms)</a:t>
            </a:r>
            <a:endParaRPr lang="zh-TW" altLang="en-US" sz="11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HTTP	: 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LocalIP,TargetIP,Port,CheckReady Timeout,Default Timeout,Path,ContentType</a:t>
            </a: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25055" y="1152679"/>
            <a:ext cx="90720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欄位名稱說明</a:t>
            </a:r>
            <a:endParaRPr lang="en-US" altLang="zh-TW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(1)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TestID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	: Test Item Code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，須參照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TestItemCode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檔案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(2) Index		: Command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序號，不能重複 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	 (</a:t>
            </a:r>
            <a:r>
              <a:rPr lang="en-US" altLang="zh-TW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TW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不需自行填入</a:t>
            </a:r>
            <a:r>
              <a:rPr lang="en-US" altLang="zh-TW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TW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第一次生成請清為空白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(3) Phase		: Test Phase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Pretest 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測試前要先做的事，如控制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Power Switch Power On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1~96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Normal Test (DUT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測試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End Test (DUT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測試結束後要進行的事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，如控制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Power Switch Power Off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End Pass (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DUT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測試如果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Pass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要進行的事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1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End Fail (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DUT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測試如果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Fail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要進行的事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(4) Title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測項名稱，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為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RunMode,Title,</a:t>
            </a:r>
            <a:r>
              <a:rPr lang="en-US" altLang="zh-TW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RetryCount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Run Mode	: 0: Normal Run </a:t>
            </a:r>
            <a:r>
              <a:rPr lang="en-US" altLang="zh-TW" sz="1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(Default)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| 1: Always Run | 2: Skip | 3: Run on fail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(5) Marco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需要額外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Sheet Name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，若需要帶入參數則填在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欄位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(6) Instrument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需要用到的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Device Function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(7) Switch		: DUT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與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Device/Switch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的接線設定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Format	: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DeviceName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,”DUT(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ChainNo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1, 2, …):Device(Route-Port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或由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zh-TW" altLang="en-US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提供者定義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  <a:endParaRPr lang="en-US" altLang="zh-TW" sz="11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SwitchName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,” DUT(</a:t>
            </a:r>
            <a:r>
              <a:rPr lang="en-US" altLang="zh-TW" sz="1100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ChainNo</a:t>
            </a:r>
            <a:r>
              <a:rPr lang="en-US" altLang="zh-TW" sz="1100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1, 2, …):Switch(L1, L2, …)”</a:t>
            </a:r>
            <a:endParaRPr lang="en-US" altLang="zh-TW" sz="1100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Script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4420" y="756444"/>
            <a:ext cx="9072000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 Sheet</a:t>
            </a:r>
            <a:endParaRPr lang="en-US" altLang="zh-TW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箭號: 向右 14"/>
          <p:cNvSpPr/>
          <p:nvPr/>
        </p:nvSpPr>
        <p:spPr>
          <a:xfrm rot="3388256">
            <a:off x="6736302" y="2593683"/>
            <a:ext cx="720000" cy="360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981" y="1188239"/>
            <a:ext cx="4104000" cy="1079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6251748" y="1288730"/>
            <a:ext cx="324000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97861" y="2124343"/>
            <a:ext cx="252000" cy="158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413748" y="1612095"/>
            <a:ext cx="110490" cy="5835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698" y="3186553"/>
            <a:ext cx="2952000" cy="908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Script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4421" y="742732"/>
            <a:ext cx="9072000" cy="469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(8) Send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要執行的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         	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內部定義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參考 </a:t>
            </a:r>
            <a:endParaRPr lang="en-US" altLang="zh-TW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 	DUT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定義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: Format: 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ConnectionName@Command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zh-TW" sz="1100" b="1" dirty="0" err="1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LAN@wl</a:t>
            </a:r>
            <a:r>
              <a:rPr lang="en-US" altLang="zh-TW" sz="1100" b="1" dirty="0">
                <a:highlight>
                  <a:srgbClr val="BCE292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up</a:t>
            </a:r>
            <a:endParaRPr lang="en-US" altLang="zh-TW" sz="1100" b="1" dirty="0">
              <a:highlight>
                <a:srgbClr val="BCE292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Device	: Format: :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Dev.FunctionName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,”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參數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1”,”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參數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2”,”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參數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3”,….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zh-TW" sz="1100" b="1" dirty="0">
                <a:highlight>
                  <a:srgbClr val="BCE292"/>
                </a:highlight>
                <a:cs typeface="Arial" panose="020B0604020202020204" pitchFamily="34" charset="0"/>
              </a:rPr>
              <a:t>:Dev.SwitchON,”1”</a:t>
            </a:r>
            <a:endParaRPr lang="en-US" altLang="zh-TW" sz="1100" dirty="0">
              <a:highlight>
                <a:srgbClr val="BCE292"/>
              </a:highlight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DLL	: Format: :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LibraryName.FunctionName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,”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參數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1”,”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參數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2”,”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參數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3”,….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zh-TW" sz="1100" b="1" dirty="0">
                <a:highlight>
                  <a:srgbClr val="BCE292"/>
                </a:highlight>
                <a:cs typeface="Arial" panose="020B0604020202020204" pitchFamily="34" charset="0"/>
              </a:rPr>
              <a:t>:LIB.FORMMAC,”IWF”,”123”</a:t>
            </a:r>
            <a:endParaRPr lang="en-US" altLang="zh-TW" sz="1200" b="1" dirty="0">
              <a:highlight>
                <a:srgbClr val="BCE292"/>
              </a:highlight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(9) Reply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確認執行的結果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Format	: 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表示結果是否為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or @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表示結果是否含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(10)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EndPrompt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設定表示已經回覆完成的字串，可加快測試速度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(11) Ref	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將執行的結果存起來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Format	: </a:t>
            </a:r>
            <a:r>
              <a:rPr lang="zh-TW" altLang="en-US" sz="11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變數名稱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區域變數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TW" sz="11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zh-TW" altLang="en-US" sz="11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變數名稱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全域變數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TW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輔助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function	: </a:t>
            </a:r>
            <a:r>
              <a:rPr lang="zh-TW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用法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zh-TW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直接在變數後面加下列的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起始位置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","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長度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擷取某位置開始，長度多長的字串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WithinString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字串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1","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字串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2",”index”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擷取介於字串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與字串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間的字串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rpString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被替換的字串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","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替換的字串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將被替換的字串替換成替換的字串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maString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指定字串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擷取指定字串後面的字串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mbString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,"</a:t>
            </a:r>
            <a:r>
              <a:rPr lang="zh-TW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指定字串</a:t>
            </a: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擷取指定字串前面的字串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getMAC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抓取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格式為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Aa:Bb:Cc:Dd:Ee:Ff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:getMAC2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	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抓取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格式為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AaBbCcDdEeFf</a:t>
            </a:r>
            <a:endParaRPr lang="en-US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:getMAC3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	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抓取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格式為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Aa-Bb-Cc-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Ee-Ff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upString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轉大寫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lwString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轉小寫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inMAC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將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格式為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AaBbCcDdEeFf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轉成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Aa:Bb:Cc:Dd:Ee:Ff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TW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TW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rmMAC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			(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將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格式為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Aa:Bb:Cc:Dd:Ee:Ff</a:t>
            </a:r>
            <a:r>
              <a:rPr lang="zh-TW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轉成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AaBbCcDdEeFf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085061" y="2987427"/>
            <a:ext cx="3475461" cy="1368000"/>
            <a:chOff x="5040480" y="1101768"/>
            <a:chExt cx="3475461" cy="1368000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40480" y="1101768"/>
              <a:ext cx="3475461" cy="136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" name="矩形 18"/>
            <p:cNvSpPr/>
            <p:nvPr/>
          </p:nvSpPr>
          <p:spPr>
            <a:xfrm>
              <a:off x="6912688" y="2181920"/>
              <a:ext cx="1224136" cy="2159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6" name="物件 5"/>
          <p:cNvGraphicFramePr/>
          <p:nvPr/>
        </p:nvGraphicFramePr>
        <p:xfrm>
          <a:off x="3724910" y="804545"/>
          <a:ext cx="756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showAsIcon="1" r:id="rId2" imgW="914400" imgH="771525" progId="Word.Document.12">
                  <p:embed/>
                </p:oleObj>
              </mc:Choice>
              <mc:Fallback>
                <p:oleObj name="Document" showAsIcon="1" r:id="rId2" imgW="914400" imgH="771525" progId="Word.Document.12">
                  <p:embed/>
                  <p:pic>
                    <p:nvPicPr>
                      <p:cNvPr id="0" name="圖片 10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4910" y="804545"/>
                        <a:ext cx="756000" cy="504000"/>
                      </a:xfrm>
                      <a:prstGeom prst="rect">
                        <a:avLst/>
                      </a:prstGeom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2628900" y="1044575"/>
            <a:ext cx="972000" cy="216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New Script File - Script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設定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1F805CC-F6C3-4C6F-8E01-17D391709BDD}" type="slidenum">
              <a:rPr lang="zh-TW" altLang="en-US" smtClean="0"/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4420" y="756444"/>
            <a:ext cx="9072000" cy="428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(12) Validation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驗證某變數的值是否有符合設定的上下限條件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Format	: (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KeyName,Value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type,DL,UL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	Value type	: </a:t>
            </a:r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字串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%d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整數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%f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浮點數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zh-TW" sz="1100" b="1" dirty="0">
                <a:latin typeface="Arial" panose="020B0604020202020204" pitchFamily="34" charset="0"/>
                <a:cs typeface="Arial" panose="020B0604020202020204" pitchFamily="34" charset="0"/>
              </a:rPr>
              <a:t>%x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(16</a:t>
            </a:r>
            <a:r>
              <a:rPr lang="zh-TW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進位整數</a:t>
            </a: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(13) Prompt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用來確認收到特定訊息後才執行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，第一字元為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表示含有即可，沒有則是全符合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(14) Waiting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等待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DUT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回應的時間，沒設定則以預設為主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(15)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ExecMode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執行模式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  	0	: Normal mode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  	1	: Direct Retry on Fail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  	2	: Retry from Retry Point   ex: 2:RetryPoint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  	3	: Continue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  	4	: Condition	ex: 4:PassStep,FailStep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	5	: Run on Fail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	6	: Skip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	7	: Calibration  	ex: 7:CalibrationSetp,timeout(</a:t>
            </a:r>
            <a:r>
              <a:rPr lang="en-US" altLang="zh-TW" sz="1100" b="1" dirty="0" err="1">
                <a:cs typeface="Arial" panose="020B0604020202020204" pitchFamily="34" charset="0"/>
              </a:rPr>
              <a:t>ms</a:t>
            </a:r>
            <a:r>
              <a:rPr lang="en-US" altLang="zh-TW" sz="1100" b="1" dirty="0">
                <a:cs typeface="Arial" panose="020B0604020202020204" pitchFamily="34" charset="0"/>
              </a:rPr>
              <a:t>)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altLang="zh-TW" sz="1100" b="1" dirty="0">
                <a:cs typeface="Arial" panose="020B0604020202020204" pitchFamily="34" charset="0"/>
              </a:rPr>
              <a:t>8	: Normal mode while SFIS Enable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1100" b="1" dirty="0">
                <a:cs typeface="Arial" panose="020B0604020202020204" pitchFamily="34" charset="0"/>
              </a:rPr>
              <a:t>  	9	: Direct Retry while SFIS Enable</a:t>
            </a:r>
            <a:endParaRPr lang="en-US" altLang="zh-TW" sz="1100" b="1" dirty="0"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(16) Description	:</a:t>
            </a:r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描述執行的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en-US" altLang="zh-TW" sz="1200" dirty="0"/>
          </a:p>
          <a:p>
            <a:pPr>
              <a:lnSpc>
                <a:spcPct val="140000"/>
              </a:lnSpc>
            </a:pPr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PS: 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取變數值得方式為</a:t>
            </a:r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*(</a:t>
            </a:r>
            <a:r>
              <a:rPr lang="zh-TW" alt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變數名稱</a:t>
            </a:r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，若是要使用</a:t>
            </a:r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Global.ini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所設定的值則為</a:t>
            </a:r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*$(</a:t>
            </a:r>
            <a:r>
              <a:rPr lang="zh-TW" alt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變數名稱</a:t>
            </a:r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2894" y="2341126"/>
            <a:ext cx="4966301" cy="147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8429</Words>
  <Application>WPS Presentation</Application>
  <PresentationFormat>自訂</PresentationFormat>
  <Paragraphs>343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新細明體</vt:lpstr>
      <vt:lpstr>Wingdings</vt:lpstr>
      <vt:lpstr>Calibri</vt:lpstr>
      <vt:lpstr>新細明體</vt:lpstr>
      <vt:lpstr>Century Gothic</vt:lpstr>
      <vt:lpstr>微軟正黑體</vt:lpstr>
      <vt:lpstr>Tahoma</vt:lpstr>
      <vt:lpstr>Wingdings 3</vt:lpstr>
      <vt:lpstr>Batang</vt:lpstr>
      <vt:lpstr>Verdana</vt:lpstr>
      <vt:lpstr>Segoe UI</vt:lpstr>
      <vt:lpstr>Microsoft YaHei</vt:lpstr>
      <vt:lpstr>SimSun</vt:lpstr>
      <vt:lpstr>Arial Unicode MS</vt:lpstr>
      <vt:lpstr>Office 佈景主題</vt:lpstr>
      <vt:lpstr>Paint.Picture</vt:lpstr>
      <vt:lpstr>Word.Document.12</vt:lpstr>
      <vt:lpstr>Centimani System – Script files開發介紹</vt:lpstr>
      <vt:lpstr>Related Diagrams</vt:lpstr>
      <vt:lpstr>System.ini - 位於System資料夾內</vt:lpstr>
      <vt:lpstr>New Script File - 基本介紹</vt:lpstr>
      <vt:lpstr>New Script File - DUTs設定</vt:lpstr>
      <vt:lpstr>New Script File - DUTs設定</vt:lpstr>
      <vt:lpstr>New Script File - Script設定</vt:lpstr>
      <vt:lpstr>New Script File - Script設定</vt:lpstr>
      <vt:lpstr>New Script File - Script設定</vt:lpstr>
      <vt:lpstr>New Script File - Script設定</vt:lpstr>
      <vt:lpstr> New Script File - Instrument設定</vt:lpstr>
      <vt:lpstr>New Script File - Instrument設定</vt:lpstr>
      <vt:lpstr>Global.ini - 使用說明</vt:lpstr>
      <vt:lpstr>Log - 基本介紹</vt:lpstr>
      <vt:lpstr>Log - System Log</vt:lpstr>
      <vt:lpstr>Log - DUT Log</vt:lpstr>
      <vt:lpstr>CentimaniScriptTool</vt:lpstr>
      <vt:lpstr>Centimani DebugLaunch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XiD Production Improvement</dc:title>
  <dc:creator>Carlos Chen(陳志和_Pegatron) &lt;Carlos_Chen@pegatroncorp.com&gt;;Jason7 Chang(張德森_Pegatron) &lt;Jason7_Chang@pegatroncorp.com&gt;;Steven1 Liu(劉宗鑫_Pegatron) &lt;Steven1_Liu@pegatroncorp.com&gt;;Jonathan0314 Chen(陳信州_Pegatron) &lt;Jonathan0314_Chen@pegatroncorp.com&gt;;Gordon Tseng(曾國原_Pegatron) &lt;Gordon_Tseng@pegatroncorp.com&gt;;Tanglang Cheng(鄭聖耀_Pegatron) &lt;Tanglang_Cheng@pegatroncorp.com&gt;;David Ksf(郭勝夫_Pegatron) &lt;David_Ksf@pegatroncorp.com&gt;</dc:creator>
  <cp:keywords>Cisco XiD</cp:keywords>
  <dc:subject>Cisco XiD Production Improvement</dc:subject>
  <cp:lastModifiedBy>hill_yang</cp:lastModifiedBy>
  <cp:revision>1653</cp:revision>
  <cp:lastPrinted>2015-12-25T01:09:00Z</cp:lastPrinted>
  <dcterms:created xsi:type="dcterms:W3CDTF">2015-01-10T15:46:00Z</dcterms:created>
  <dcterms:modified xsi:type="dcterms:W3CDTF">2018-04-27T05:20:07Z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1028-10.8.0.6228</vt:lpwstr>
  </property>
</Properties>
</file>