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87" r:id="rId2"/>
    <p:sldId id="300" r:id="rId3"/>
    <p:sldId id="302" r:id="rId4"/>
    <p:sldId id="303" r:id="rId5"/>
    <p:sldId id="304" r:id="rId6"/>
    <p:sldId id="305" r:id="rId7"/>
    <p:sldId id="306" r:id="rId8"/>
    <p:sldId id="308" r:id="rId9"/>
    <p:sldId id="307" r:id="rId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429" autoAdjust="0"/>
  </p:normalViewPr>
  <p:slideViewPr>
    <p:cSldViewPr>
      <p:cViewPr varScale="1">
        <p:scale>
          <a:sx n="73" d="100"/>
          <a:sy n="73" d="100"/>
        </p:scale>
        <p:origin x="1080"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F7D0EE-3ED3-B14E-9DF8-3F76511463D1}" type="datetimeFigureOut">
              <a:rPr kumimoji="1" lang="zh-CN" altLang="en-US" smtClean="0"/>
              <a:t>2017/3/26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9915C7-B8D9-B344-BD1D-D4D00E12E0AC}" type="slidenum">
              <a:rPr kumimoji="1" lang="zh-CN" altLang="en-US" smtClean="0"/>
              <a:t>‹#›</a:t>
            </a:fld>
            <a:endParaRPr kumimoji="1" lang="zh-CN" altLang="en-US"/>
          </a:p>
        </p:txBody>
      </p:sp>
    </p:spTree>
    <p:extLst>
      <p:ext uri="{BB962C8B-B14F-4D97-AF65-F5344CB8AC3E}">
        <p14:creationId xmlns:p14="http://schemas.microsoft.com/office/powerpoint/2010/main" val="672512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E8F435DF-C8B2-7C45-B30C-432184A0146C}" type="datetimeFigureOut">
              <a:rPr lang="zh-CN" altLang="en-US"/>
              <a:pPr>
                <a:defRPr/>
              </a:pPr>
              <a:t>2017/3/26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CFEA946E-79CA-EE49-A24A-10AFB464E99C}" type="slidenum">
              <a:rPr lang="zh-CN" altLang="en-US"/>
              <a:pPr>
                <a:defRPr/>
              </a:pPr>
              <a:t>‹#›</a:t>
            </a:fld>
            <a:endParaRPr lang="zh-CN" altLang="en-US"/>
          </a:p>
        </p:txBody>
      </p:sp>
    </p:spTree>
    <p:extLst>
      <p:ext uri="{BB962C8B-B14F-4D97-AF65-F5344CB8AC3E}">
        <p14:creationId xmlns:p14="http://schemas.microsoft.com/office/powerpoint/2010/main" val="1537403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42DC364C-D17B-5D43-AF73-D4B34E311D79}" type="slidenum">
              <a:rPr lang="zh-CN" altLang="en-US"/>
              <a:pPr/>
              <a:t>1</a:t>
            </a:fld>
            <a:endParaRPr lang="zh-CN" altLang="en-US"/>
          </a:p>
        </p:txBody>
      </p:sp>
    </p:spTree>
    <p:extLst>
      <p:ext uri="{BB962C8B-B14F-4D97-AF65-F5344CB8AC3E}">
        <p14:creationId xmlns:p14="http://schemas.microsoft.com/office/powerpoint/2010/main" val="62065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2</a:t>
            </a:fld>
            <a:endParaRPr lang="zh-CN" altLang="en-US"/>
          </a:p>
        </p:txBody>
      </p:sp>
    </p:spTree>
    <p:extLst>
      <p:ext uri="{BB962C8B-B14F-4D97-AF65-F5344CB8AC3E}">
        <p14:creationId xmlns:p14="http://schemas.microsoft.com/office/powerpoint/2010/main" val="207723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3</a:t>
            </a:fld>
            <a:endParaRPr lang="zh-CN" altLang="en-US"/>
          </a:p>
        </p:txBody>
      </p:sp>
    </p:spTree>
    <p:extLst>
      <p:ext uri="{BB962C8B-B14F-4D97-AF65-F5344CB8AC3E}">
        <p14:creationId xmlns:p14="http://schemas.microsoft.com/office/powerpoint/2010/main" val="242960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4</a:t>
            </a:fld>
            <a:endParaRPr lang="zh-CN" altLang="en-US"/>
          </a:p>
        </p:txBody>
      </p:sp>
    </p:spTree>
    <p:extLst>
      <p:ext uri="{BB962C8B-B14F-4D97-AF65-F5344CB8AC3E}">
        <p14:creationId xmlns:p14="http://schemas.microsoft.com/office/powerpoint/2010/main" val="192321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5</a:t>
            </a:fld>
            <a:endParaRPr lang="zh-CN" altLang="en-US"/>
          </a:p>
        </p:txBody>
      </p:sp>
    </p:spTree>
    <p:extLst>
      <p:ext uri="{BB962C8B-B14F-4D97-AF65-F5344CB8AC3E}">
        <p14:creationId xmlns:p14="http://schemas.microsoft.com/office/powerpoint/2010/main" val="3202201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6</a:t>
            </a:fld>
            <a:endParaRPr lang="zh-CN" altLang="en-US"/>
          </a:p>
        </p:txBody>
      </p:sp>
    </p:spTree>
    <p:extLst>
      <p:ext uri="{BB962C8B-B14F-4D97-AF65-F5344CB8AC3E}">
        <p14:creationId xmlns:p14="http://schemas.microsoft.com/office/powerpoint/2010/main" val="84329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7</a:t>
            </a:fld>
            <a:endParaRPr lang="zh-CN" altLang="en-US"/>
          </a:p>
        </p:txBody>
      </p:sp>
    </p:spTree>
    <p:extLst>
      <p:ext uri="{BB962C8B-B14F-4D97-AF65-F5344CB8AC3E}">
        <p14:creationId xmlns:p14="http://schemas.microsoft.com/office/powerpoint/2010/main" val="372095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8</a:t>
            </a:fld>
            <a:endParaRPr lang="zh-CN" altLang="en-US"/>
          </a:p>
        </p:txBody>
      </p:sp>
    </p:spTree>
    <p:extLst>
      <p:ext uri="{BB962C8B-B14F-4D97-AF65-F5344CB8AC3E}">
        <p14:creationId xmlns:p14="http://schemas.microsoft.com/office/powerpoint/2010/main" val="334318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zh-CN" dirty="0" smtClean="0"/>
              <a:t>1</a:t>
            </a: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AD79814-63AC-E74E-9A2C-7A2DA6FDDFCB}" type="slidenum">
              <a:rPr lang="zh-CN" altLang="en-US"/>
              <a:pPr/>
              <a:t>9</a:t>
            </a:fld>
            <a:endParaRPr lang="zh-CN" altLang="en-US"/>
          </a:p>
        </p:txBody>
      </p:sp>
    </p:spTree>
    <p:extLst>
      <p:ext uri="{BB962C8B-B14F-4D97-AF65-F5344CB8AC3E}">
        <p14:creationId xmlns:p14="http://schemas.microsoft.com/office/powerpoint/2010/main" val="179774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992BAF-C39F-7F4B-AF98-5F0B4F3C58F8}" type="slidenum">
              <a:rPr lang="en-US" altLang="zh-CN"/>
              <a:pPr>
                <a:defRPr/>
              </a:pPr>
              <a:t>‹#›</a:t>
            </a:fld>
            <a:endParaRPr lang="en-US" altLang="zh-CN"/>
          </a:p>
        </p:txBody>
      </p:sp>
    </p:spTree>
    <p:extLst>
      <p:ext uri="{BB962C8B-B14F-4D97-AF65-F5344CB8AC3E}">
        <p14:creationId xmlns:p14="http://schemas.microsoft.com/office/powerpoint/2010/main" val="148208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29A199-C55A-CC4D-8DDE-325EEBD84F41}" type="slidenum">
              <a:rPr lang="en-US" altLang="zh-CN"/>
              <a:pPr>
                <a:defRPr/>
              </a:pPr>
              <a:t>‹#›</a:t>
            </a:fld>
            <a:endParaRPr lang="en-US" altLang="zh-CN"/>
          </a:p>
        </p:txBody>
      </p:sp>
    </p:spTree>
    <p:extLst>
      <p:ext uri="{BB962C8B-B14F-4D97-AF65-F5344CB8AC3E}">
        <p14:creationId xmlns:p14="http://schemas.microsoft.com/office/powerpoint/2010/main" val="24414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D30196-C210-884E-B760-45104D968BB3}" type="slidenum">
              <a:rPr lang="en-US" altLang="zh-CN"/>
              <a:pPr>
                <a:defRPr/>
              </a:pPr>
              <a:t>‹#›</a:t>
            </a:fld>
            <a:endParaRPr lang="en-US" altLang="zh-CN"/>
          </a:p>
        </p:txBody>
      </p:sp>
    </p:spTree>
    <p:extLst>
      <p:ext uri="{BB962C8B-B14F-4D97-AF65-F5344CB8AC3E}">
        <p14:creationId xmlns:p14="http://schemas.microsoft.com/office/powerpoint/2010/main" val="1574340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DC8526A-E5D0-2D4E-81BC-3DC134C58281}" type="slidenum">
              <a:rPr lang="en-US" altLang="zh-CN"/>
              <a:pPr>
                <a:defRPr/>
              </a:pPr>
              <a:t>‹#›</a:t>
            </a:fld>
            <a:endParaRPr lang="en-US" altLang="zh-CN"/>
          </a:p>
        </p:txBody>
      </p:sp>
    </p:spTree>
    <p:extLst>
      <p:ext uri="{BB962C8B-B14F-4D97-AF65-F5344CB8AC3E}">
        <p14:creationId xmlns:p14="http://schemas.microsoft.com/office/powerpoint/2010/main" val="79305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35BFD2-DEAA-404F-9577-6128DAF2B07D}" type="slidenum">
              <a:rPr lang="en-US" altLang="zh-CN"/>
              <a:pPr>
                <a:defRPr/>
              </a:pPr>
              <a:t>‹#›</a:t>
            </a:fld>
            <a:endParaRPr lang="en-US" altLang="zh-CN"/>
          </a:p>
        </p:txBody>
      </p:sp>
    </p:spTree>
    <p:extLst>
      <p:ext uri="{BB962C8B-B14F-4D97-AF65-F5344CB8AC3E}">
        <p14:creationId xmlns:p14="http://schemas.microsoft.com/office/powerpoint/2010/main" val="67696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337F00-C33E-5A4C-B0E2-11E6C668341B}" type="slidenum">
              <a:rPr lang="en-US" altLang="zh-CN"/>
              <a:pPr>
                <a:defRPr/>
              </a:pPr>
              <a:t>‹#›</a:t>
            </a:fld>
            <a:endParaRPr lang="en-US" altLang="zh-CN"/>
          </a:p>
        </p:txBody>
      </p:sp>
    </p:spTree>
    <p:extLst>
      <p:ext uri="{BB962C8B-B14F-4D97-AF65-F5344CB8AC3E}">
        <p14:creationId xmlns:p14="http://schemas.microsoft.com/office/powerpoint/2010/main" val="39395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744508-A333-BA42-B0E2-53AA0F870D13}" type="slidenum">
              <a:rPr lang="en-US" altLang="zh-CN"/>
              <a:pPr>
                <a:defRPr/>
              </a:pPr>
              <a:t>‹#›</a:t>
            </a:fld>
            <a:endParaRPr lang="en-US" altLang="zh-CN"/>
          </a:p>
        </p:txBody>
      </p:sp>
    </p:spTree>
    <p:extLst>
      <p:ext uri="{BB962C8B-B14F-4D97-AF65-F5344CB8AC3E}">
        <p14:creationId xmlns:p14="http://schemas.microsoft.com/office/powerpoint/2010/main" val="53329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323FA73-A8A6-C242-B1BE-7319A09F8F38}" type="slidenum">
              <a:rPr lang="en-US" altLang="zh-CN"/>
              <a:pPr>
                <a:defRPr/>
              </a:pPr>
              <a:t>‹#›</a:t>
            </a:fld>
            <a:endParaRPr lang="en-US" altLang="zh-CN"/>
          </a:p>
        </p:txBody>
      </p:sp>
    </p:spTree>
    <p:extLst>
      <p:ext uri="{BB962C8B-B14F-4D97-AF65-F5344CB8AC3E}">
        <p14:creationId xmlns:p14="http://schemas.microsoft.com/office/powerpoint/2010/main" val="170987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B5661E8-93FE-A547-A8B3-BE6AF6B203F1}" type="slidenum">
              <a:rPr lang="en-US" altLang="zh-CN"/>
              <a:pPr>
                <a:defRPr/>
              </a:pPr>
              <a:t>‹#›</a:t>
            </a:fld>
            <a:endParaRPr lang="en-US" altLang="zh-CN"/>
          </a:p>
        </p:txBody>
      </p:sp>
    </p:spTree>
    <p:extLst>
      <p:ext uri="{BB962C8B-B14F-4D97-AF65-F5344CB8AC3E}">
        <p14:creationId xmlns:p14="http://schemas.microsoft.com/office/powerpoint/2010/main" val="23375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FF2A276-01B7-D841-8589-D435332407C9}" type="slidenum">
              <a:rPr lang="en-US" altLang="zh-CN"/>
              <a:pPr>
                <a:defRPr/>
              </a:pPr>
              <a:t>‹#›</a:t>
            </a:fld>
            <a:endParaRPr lang="en-US" altLang="zh-CN"/>
          </a:p>
        </p:txBody>
      </p:sp>
    </p:spTree>
    <p:extLst>
      <p:ext uri="{BB962C8B-B14F-4D97-AF65-F5344CB8AC3E}">
        <p14:creationId xmlns:p14="http://schemas.microsoft.com/office/powerpoint/2010/main" val="89891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987BE13-CEAA-6C4F-9A06-644DD4DE2455}" type="slidenum">
              <a:rPr lang="en-US" altLang="zh-CN"/>
              <a:pPr>
                <a:defRPr/>
              </a:pPr>
              <a:t>‹#›</a:t>
            </a:fld>
            <a:endParaRPr lang="en-US" altLang="zh-CN"/>
          </a:p>
        </p:txBody>
      </p:sp>
    </p:spTree>
    <p:extLst>
      <p:ext uri="{BB962C8B-B14F-4D97-AF65-F5344CB8AC3E}">
        <p14:creationId xmlns:p14="http://schemas.microsoft.com/office/powerpoint/2010/main" val="46496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E625D0-BA18-764F-A73F-2110DF9F1C27}" type="slidenum">
              <a:rPr lang="en-US" altLang="zh-CN"/>
              <a:pPr>
                <a:defRPr/>
              </a:pPr>
              <a:t>‹#›</a:t>
            </a:fld>
            <a:endParaRPr lang="en-US" altLang="zh-CN"/>
          </a:p>
        </p:txBody>
      </p:sp>
    </p:spTree>
    <p:extLst>
      <p:ext uri="{BB962C8B-B14F-4D97-AF65-F5344CB8AC3E}">
        <p14:creationId xmlns:p14="http://schemas.microsoft.com/office/powerpoint/2010/main" val="210954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ea typeface="宋体" panose="02010600030101010101" pitchFamily="2" charset="-122"/>
              </a:defRPr>
            </a:lvl1pPr>
          </a:lstStyle>
          <a:p>
            <a:pPr>
              <a:defRPr/>
            </a:pPr>
            <a:fld id="{74D5E99E-A179-644F-ACDD-5CBDC4C0E8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0" y="-19050"/>
            <a:ext cx="9180513" cy="4384154"/>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sp>
        <p:nvSpPr>
          <p:cNvPr id="27" name="矩形 26"/>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sp>
        <p:nvSpPr>
          <p:cNvPr id="3" name="文本框 2"/>
          <p:cNvSpPr txBox="1"/>
          <p:nvPr/>
        </p:nvSpPr>
        <p:spPr>
          <a:xfrm>
            <a:off x="737828" y="1777404"/>
            <a:ext cx="7704856" cy="1077218"/>
          </a:xfrm>
          <a:prstGeom prst="rect">
            <a:avLst/>
          </a:prstGeom>
          <a:noFill/>
        </p:spPr>
        <p:txBody>
          <a:bodyPr wrap="square" rtlCol="0">
            <a:spAutoFit/>
          </a:bodyPr>
          <a:lstStyle/>
          <a:p>
            <a:pPr algn="ctr"/>
            <a:r>
              <a:rPr kumimoji="1" lang="en-US" altLang="zh-CN" sz="3200" b="1" dirty="0">
                <a:solidFill>
                  <a:schemeClr val="bg1"/>
                </a:solidFill>
                <a:latin typeface="Times New Roman" charset="0"/>
                <a:ea typeface="Times New Roman" charset="0"/>
                <a:cs typeface="Times New Roman" charset="0"/>
              </a:rPr>
              <a:t>A HMM Based on Daily Rate </a:t>
            </a:r>
            <a:endParaRPr kumimoji="1" lang="en-US" altLang="zh-CN" sz="3200" b="1" dirty="0" smtClean="0">
              <a:solidFill>
                <a:schemeClr val="bg1"/>
              </a:solidFill>
              <a:latin typeface="Times New Roman" charset="0"/>
              <a:ea typeface="Times New Roman" charset="0"/>
              <a:cs typeface="Times New Roman" charset="0"/>
            </a:endParaRPr>
          </a:p>
          <a:p>
            <a:pPr algn="ctr"/>
            <a:r>
              <a:rPr kumimoji="1" lang="en-US" altLang="zh-CN" sz="3200" b="1" dirty="0" smtClean="0">
                <a:solidFill>
                  <a:schemeClr val="bg1"/>
                </a:solidFill>
                <a:latin typeface="Times New Roman" charset="0"/>
                <a:ea typeface="Times New Roman" charset="0"/>
                <a:cs typeface="Times New Roman" charset="0"/>
              </a:rPr>
              <a:t>of </a:t>
            </a:r>
            <a:r>
              <a:rPr kumimoji="1" lang="en-US" altLang="zh-CN" sz="3200" b="1" dirty="0">
                <a:solidFill>
                  <a:schemeClr val="bg1"/>
                </a:solidFill>
                <a:latin typeface="Times New Roman" charset="0"/>
                <a:ea typeface="Times New Roman" charset="0"/>
                <a:cs typeface="Times New Roman" charset="0"/>
              </a:rPr>
              <a:t>Return for SSE</a:t>
            </a:r>
            <a:endParaRPr kumimoji="1" lang="zh-CN" altLang="en-US" sz="3200" b="1" dirty="0">
              <a:solidFill>
                <a:schemeClr val="bg1"/>
              </a:solidFill>
              <a:latin typeface="Times New Roman" charset="0"/>
              <a:ea typeface="Times New Roman" charset="0"/>
              <a:cs typeface="Times New Roman" charset="0"/>
            </a:endParaRPr>
          </a:p>
        </p:txBody>
      </p:sp>
      <p:sp>
        <p:nvSpPr>
          <p:cNvPr id="5" name="文本框 4"/>
          <p:cNvSpPr txBox="1"/>
          <p:nvPr/>
        </p:nvSpPr>
        <p:spPr>
          <a:xfrm>
            <a:off x="2123728" y="4887016"/>
            <a:ext cx="4968552" cy="369332"/>
          </a:xfrm>
          <a:prstGeom prst="rect">
            <a:avLst/>
          </a:prstGeom>
          <a:noFill/>
        </p:spPr>
        <p:txBody>
          <a:bodyPr wrap="square" rtlCol="0">
            <a:spAutoFit/>
          </a:bodyPr>
          <a:lstStyle/>
          <a:p>
            <a:pPr algn="ctr"/>
            <a:r>
              <a:rPr kumimoji="1" lang="en-US" altLang="zh-CN" b="1" dirty="0" smtClean="0">
                <a:latin typeface="Times New Roman" charset="0"/>
                <a:ea typeface="Times New Roman" charset="0"/>
                <a:cs typeface="Times New Roman" charset="0"/>
              </a:rPr>
              <a:t>Chen </a:t>
            </a:r>
            <a:r>
              <a:rPr kumimoji="1" lang="en-US" altLang="zh-CN" b="1" dirty="0" err="1" smtClean="0">
                <a:latin typeface="Times New Roman" charset="0"/>
                <a:ea typeface="Times New Roman" charset="0"/>
                <a:cs typeface="Times New Roman" charset="0"/>
              </a:rPr>
              <a:t>Zhiyun</a:t>
            </a:r>
            <a:r>
              <a:rPr kumimoji="1" lang="en-US" altLang="zh-CN" b="1" dirty="0" smtClean="0">
                <a:latin typeface="Times New Roman" charset="0"/>
                <a:ea typeface="Times New Roman" charset="0"/>
                <a:cs typeface="Times New Roman" charset="0"/>
              </a:rPr>
              <a:t> 1501213406</a:t>
            </a:r>
          </a:p>
        </p:txBody>
      </p:sp>
    </p:spTree>
    <p:extLst>
      <p:ext uri="{BB962C8B-B14F-4D97-AF65-F5344CB8AC3E}">
        <p14:creationId xmlns:p14="http://schemas.microsoft.com/office/powerpoint/2010/main" val="2044918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Background-Markov Process</a:t>
            </a:r>
            <a:endParaRPr lang="zh-CN" altLang="en-US" sz="2400" b="1" dirty="0">
              <a:solidFill>
                <a:schemeClr val="bg1"/>
              </a:solidFill>
              <a:latin typeface="Times New Roman" charset="0"/>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67544" y="1268760"/>
                <a:ext cx="8219256" cy="4857403"/>
              </a:xfrm>
            </p:spPr>
            <p:txBody>
              <a:bodyPr/>
              <a:lstStyle/>
              <a:p>
                <a:pPr algn="just">
                  <a:spcAft>
                    <a:spcPts val="0"/>
                  </a:spcAft>
                </a:pP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If </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 stochastic process has its </a:t>
                </a:r>
                <a:r>
                  <a:rPr lang="en-US" altLang="zh-CN" sz="1800" b="1" kern="100" dirty="0">
                    <a:latin typeface="等线" panose="02010600030101010101" pitchFamily="2" charset="-122"/>
                    <a:ea typeface="等线" panose="02010600030101010101" pitchFamily="2" charset="-122"/>
                    <a:cs typeface="Times New Roman" panose="02020603050405020304" pitchFamily="18" charset="0"/>
                  </a:rPr>
                  <a:t>future state only related to the present state </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and has nothing to do with the state of the past, then we call it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Markovy</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 stochastic process which have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markovy</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is called Markov process. It is customary to use the conditional probability distribution under continuous time to define the Markov process, where we introduce discrete time and discrete state as an example. If the time and state are discrete, we call the Markov chain.</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 system has a state of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𝑆</a:t>
                </a:r>
                <a:r>
                  <a:rPr lang="en-US" altLang="zh-CN" sz="1800" kern="100" baseline="-25000" dirty="0">
                    <a:latin typeface="等线" panose="02010600030101010101" pitchFamily="2" charset="-122"/>
                    <a:ea typeface="等线" panose="02010600030101010101" pitchFamily="2" charset="-122"/>
                    <a:cs typeface="Times New Roman" panose="02020603050405020304" pitchFamily="18" charset="0"/>
                  </a:rPr>
                  <a:t>1</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𝑆</a:t>
                </a:r>
                <a:r>
                  <a:rPr lang="en-US" altLang="zh-CN" sz="1800" kern="100" baseline="-25000" dirty="0">
                    <a:latin typeface="等线" panose="02010600030101010101" pitchFamily="2" charset="-122"/>
                    <a:ea typeface="等线" panose="02010600030101010101" pitchFamily="2" charset="-122"/>
                    <a:cs typeface="Times New Roman" panose="02020603050405020304" pitchFamily="18" charset="0"/>
                  </a:rPr>
                  <a:t>2</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𝑆</a:t>
                </a:r>
                <a:r>
                  <a:rPr lang="en-US" altLang="zh-CN" sz="1800" kern="100" baseline="-25000" dirty="0">
                    <a:latin typeface="Cambria Math" panose="02040503050406030204" pitchFamily="18" charset="0"/>
                    <a:ea typeface="等线" panose="02010600030101010101" pitchFamily="2" charset="-122"/>
                    <a:cs typeface="Cambria Math" panose="02040503050406030204" pitchFamily="18" charset="0"/>
                  </a:rPr>
                  <a:t>N</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with the state of time shift occurred. Assume that the system is in the state of the moment. If the state of the system is only in relation to its state at time t-1, the process of its state change over time is a Markov process. Further, if the state sequence is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𝑄</a:t>
                </a:r>
                <a:r>
                  <a:rPr lang="en-US" altLang="zh-CN" sz="1800" kern="100" baseline="-25000" dirty="0">
                    <a:latin typeface="等线" panose="02010600030101010101" pitchFamily="2" charset="-122"/>
                    <a:ea typeface="等线" panose="02010600030101010101" pitchFamily="2" charset="-122"/>
                    <a:cs typeface="Times New Roman" panose="02020603050405020304" pitchFamily="18" charset="0"/>
                  </a:rPr>
                  <a:t>1</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𝑄</a:t>
                </a:r>
                <a:r>
                  <a:rPr lang="en-US" altLang="zh-CN" sz="1800" kern="100" baseline="-25000" dirty="0">
                    <a:latin typeface="等线" panose="02010600030101010101" pitchFamily="2" charset="-122"/>
                    <a:ea typeface="等线" panose="02010600030101010101" pitchFamily="2" charset="-122"/>
                    <a:cs typeface="Times New Roman" panose="02020603050405020304" pitchFamily="18" charset="0"/>
                  </a:rPr>
                  <a:t>2</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𝑄</a:t>
                </a:r>
                <a:r>
                  <a:rPr lang="en-US" altLang="zh-CN" sz="1800" kern="100" baseline="-25000" dirty="0">
                    <a:latin typeface="Cambria Math" panose="02040503050406030204" pitchFamily="18" charset="0"/>
                    <a:ea typeface="等线" panose="02010600030101010101" pitchFamily="2" charset="-122"/>
                    <a:cs typeface="Cambria Math" panose="02040503050406030204" pitchFamily="18" charset="0"/>
                  </a:rPr>
                  <a:t>t</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a:t>
                </a:r>
                <a:r>
                  <a:rPr lang="en-US" altLang="zh-CN" sz="1800" kern="100" dirty="0">
                    <a:latin typeface="Cambria Math" panose="02040503050406030204" pitchFamily="18" charset="0"/>
                    <a:ea typeface="等线" panose="02010600030101010101" pitchFamily="2" charset="-122"/>
                    <a:cs typeface="Cambria Math" panose="02040503050406030204" pitchFamily="18" charset="0"/>
                  </a:rPr>
                  <a:t>𝑄</a:t>
                </a:r>
                <a:r>
                  <a:rPr lang="en-US" altLang="zh-CN" sz="1800" kern="100" baseline="-25000" dirty="0">
                    <a:latin typeface="Cambria Math" panose="02040503050406030204" pitchFamily="18" charset="0"/>
                    <a:ea typeface="等线" panose="02010600030101010101" pitchFamily="2" charset="-122"/>
                    <a:cs typeface="Cambria Math" panose="02040503050406030204" pitchFamily="18" charset="0"/>
                  </a:rPr>
                  <a:t>n</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then</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spcAft>
                    <a:spcPts val="0"/>
                  </a:spcAft>
                  <a:buNone/>
                </a:pPr>
                <a14:m>
                  <m:oMathPara xmlns:m="http://schemas.openxmlformats.org/officeDocument/2006/math">
                    <m:oMathParaPr>
                      <m:jc m:val="centerGroup"/>
                    </m:oMathParaPr>
                    <m:oMath xmlns:m="http://schemas.openxmlformats.org/officeDocument/2006/math">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P</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Sub>
                        </m:e>
                        <m:e>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Sub>
                        </m:e>
                      </m:d>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P</m:t>
                      </m:r>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𝑄</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67544" y="1268760"/>
                <a:ext cx="8219256" cy="4857403"/>
              </a:xfrm>
              <a:blipFill>
                <a:blip r:embed="rId4"/>
                <a:stretch>
                  <a:fillRect l="-445" t="-627"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4462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Background-Hidden Markov Model</a:t>
            </a:r>
            <a:endParaRPr lang="zh-CN" altLang="en-US" sz="2400" b="1" dirty="0">
              <a:solidFill>
                <a:schemeClr val="bg1"/>
              </a:solidFill>
              <a:latin typeface="Times New Roman" charset="0"/>
            </a:endParaRPr>
          </a:p>
        </p:txBody>
      </p:sp>
      <p:sp>
        <p:nvSpPr>
          <p:cNvPr id="2" name="内容占位符 1"/>
          <p:cNvSpPr>
            <a:spLocks noGrp="1"/>
          </p:cNvSpPr>
          <p:nvPr>
            <p:ph idx="1"/>
          </p:nvPr>
        </p:nvSpPr>
        <p:spPr>
          <a:xfrm>
            <a:off x="467544" y="1268760"/>
            <a:ext cx="8219256" cy="4857403"/>
          </a:xfrm>
        </p:spPr>
        <p:txBody>
          <a:bodyPr/>
          <a:lstStyle/>
          <a:p>
            <a:pPr algn="just">
              <a:spcAft>
                <a:spcPts val="0"/>
              </a:spcAft>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T</a:t>
            </a:r>
            <a:r>
              <a:rPr lang="en-US" altLang="zh-CN" sz="1600" kern="100" dirty="0" smtClean="0">
                <a:latin typeface="等线" panose="02010600030101010101" pitchFamily="2" charset="-122"/>
                <a:ea typeface="等线" panose="02010600030101010101" pitchFamily="2" charset="-122"/>
                <a:cs typeface="Times New Roman" panose="02020603050405020304" pitchFamily="18" charset="0"/>
              </a:rPr>
              <a:t>he </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variables in the hidden Markov model can be divided into two groups. The first group is the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state variable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𝑄</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1,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𝑄</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2, ...,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𝑄𝑡</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𝑄𝑛</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𝑄𝑡</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said the time of the system state, the length is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𝑛</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where each state quantity range is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𝑆</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1,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𝑆</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2, ...,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𝑆𝑁</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 It is often assumed that the state variables are hidden and unobservable, so the state variable is also called the hidden variable. The second group is the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observation variable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𝑂</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1,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𝑂</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2, ...,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𝑂𝑡</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 </a:t>
            </a:r>
            <a:r>
              <a:rPr lang="en-US" altLang="zh-CN" sz="1600" b="1" kern="100" dirty="0">
                <a:latin typeface="Cambria Math" panose="02040503050406030204" pitchFamily="18" charset="0"/>
                <a:ea typeface="等线" panose="02010600030101010101" pitchFamily="2" charset="-122"/>
                <a:cs typeface="Cambria Math" panose="02040503050406030204" pitchFamily="18" charset="0"/>
              </a:rPr>
              <a:t>𝑂𝑛</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𝑂𝑡</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that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𝑡</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time observation value, the value of each observation variable can be discrete or continuous type. For the convenience of discussion, we take discrete observation variables as an example, and assume that the range of values </a:t>
            </a:r>
            <a:r>
              <a:rPr lang="zh-CN" altLang="zh-CN" sz="1600" kern="100" dirty="0">
                <a:latin typeface="等线" panose="02010600030101010101" pitchFamily="2" charset="-122"/>
                <a:ea typeface="MS Gothic" panose="020B0609070205080204" pitchFamily="49" charset="-128"/>
                <a:cs typeface="MS Gothic" panose="020B0609070205080204" pitchFamily="49" charset="-128"/>
              </a:rPr>
              <a:t>​​</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is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𝑜</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1,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𝑜</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2, ..., </a:t>
            </a:r>
            <a:r>
              <a:rPr lang="en-US" altLang="zh-CN" sz="1600" kern="100" dirty="0">
                <a:latin typeface="Cambria Math" panose="02040503050406030204" pitchFamily="18" charset="0"/>
                <a:ea typeface="等线" panose="02010600030101010101" pitchFamily="2" charset="-122"/>
                <a:cs typeface="Cambria Math" panose="02040503050406030204" pitchFamily="18" charset="0"/>
              </a:rPr>
              <a:t>𝑜𝑀</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From the arrows in Figure 1 we can see the dependencies between variables. At any one time, the value of the observed variable depends only on the state variable, regardless of the value of the other state variables and the observed variables. At the same time, the state variable is dependent on the state t-1, which is independent of the previous state. This is the above-mentioned Markov process.</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652577"/>
            <a:ext cx="5274310" cy="1454150"/>
          </a:xfrm>
          <a:prstGeom prst="rect">
            <a:avLst/>
          </a:prstGeom>
          <a:noFill/>
          <a:ln>
            <a:noFill/>
          </a:ln>
        </p:spPr>
      </p:pic>
    </p:spTree>
    <p:extLst>
      <p:ext uri="{BB962C8B-B14F-4D97-AF65-F5344CB8AC3E}">
        <p14:creationId xmlns:p14="http://schemas.microsoft.com/office/powerpoint/2010/main" val="207669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Prediction and Hypothesis</a:t>
            </a:r>
            <a:endParaRPr lang="zh-CN" altLang="en-US" sz="2400" b="1" dirty="0">
              <a:solidFill>
                <a:schemeClr val="bg1"/>
              </a:solidFill>
              <a:latin typeface="Times New Roman" charset="0"/>
            </a:endParaRPr>
          </a:p>
        </p:txBody>
      </p:sp>
      <p:sp>
        <p:nvSpPr>
          <p:cNvPr id="2" name="内容占位符 1"/>
          <p:cNvSpPr>
            <a:spLocks noGrp="1"/>
          </p:cNvSpPr>
          <p:nvPr>
            <p:ph idx="1"/>
          </p:nvPr>
        </p:nvSpPr>
        <p:spPr>
          <a:xfrm>
            <a:off x="467544" y="1268760"/>
            <a:ext cx="8219256" cy="4857403"/>
          </a:xfrm>
        </p:spPr>
        <p:txBody>
          <a:bodyPr/>
          <a:lstStyle/>
          <a:p>
            <a:pPr algn="just">
              <a:spcAft>
                <a:spcPts val="0"/>
              </a:spcAft>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Hidden Markov model was first applied to speech recognition, and then in other areas have been widely used, such as natural language processing, biological gene sequence analysis and face recognition and so on. So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how can the hidden Markov model be applied to the stock </a:t>
            </a:r>
            <a:r>
              <a:rPr lang="en-US" altLang="zh-CN" sz="1600" b="1" kern="100" dirty="0" smtClean="0">
                <a:latin typeface="等线" panose="02010600030101010101" pitchFamily="2" charset="-122"/>
                <a:ea typeface="等线" panose="02010600030101010101" pitchFamily="2" charset="-122"/>
                <a:cs typeface="Times New Roman" panose="02020603050405020304" pitchFamily="18" charset="0"/>
              </a:rPr>
              <a:t>market's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forecast, or is it predictive</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Here we need to return to the hidden basic Markovian model of the two basic assumptions, the Markovian and the observation of the independence of the distribution. </a:t>
            </a:r>
            <a:endParaRPr lang="en-US" altLang="zh-CN" sz="16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First, where the Markovian refers to the first-order Markovian, the flaw of this hypothesis is that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there is still no more complex correlation between the hidden state</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The first order is the simplest case, so we will start from this model, after all, the first-order hidden Markov model of the timing effect is good? If not, we can further improve and study higher-order, more complex models. Our goal is to look for a Markov model that can better characterize the state of the market. </a:t>
            </a:r>
            <a:endParaRPr lang="en-US" altLang="zh-CN" sz="16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Second, </a:t>
            </a: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each observation variable is only determined by the hidden state</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this assumption is acceptable. For example, there is a significant difference between the yield of the bull market and the bear market, and the volume of the shock bear is far from the turnover of the fast bull, so we have reason to believe that these two indicators are different in different market conditions. And this distribution only depends on the market state itself.</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Tree>
    <p:extLst>
      <p:ext uri="{BB962C8B-B14F-4D97-AF65-F5344CB8AC3E}">
        <p14:creationId xmlns:p14="http://schemas.microsoft.com/office/powerpoint/2010/main" val="924054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Data</a:t>
            </a:r>
            <a:endParaRPr lang="zh-CN" altLang="en-US" sz="2400" b="1" dirty="0">
              <a:solidFill>
                <a:schemeClr val="bg1"/>
              </a:solidFill>
              <a:latin typeface="Times New Roman" charset="0"/>
            </a:endParaRPr>
          </a:p>
        </p:txBody>
      </p:sp>
      <p:sp>
        <p:nvSpPr>
          <p:cNvPr id="2" name="内容占位符 1"/>
          <p:cNvSpPr>
            <a:spLocks noGrp="1"/>
          </p:cNvSpPr>
          <p:nvPr>
            <p:ph idx="1"/>
          </p:nvPr>
        </p:nvSpPr>
        <p:spPr>
          <a:xfrm>
            <a:off x="467544" y="1268760"/>
            <a:ext cx="8219256" cy="4857403"/>
          </a:xfrm>
        </p:spPr>
        <p:txBody>
          <a:bodyPr/>
          <a:lstStyle/>
          <a:p>
            <a:pPr algn="just">
              <a:spcAft>
                <a:spcPts val="0"/>
              </a:spcAft>
            </a:pP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From: Wind</a:t>
            </a:r>
          </a:p>
          <a:p>
            <a:pPr algn="just">
              <a:spcAft>
                <a:spcPts val="0"/>
              </a:spcAft>
            </a:pP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Open, close, high, </a:t>
            </a: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low </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of Shanghai Stock composite </a:t>
            </a: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index and other index such as VMA, RSI, PVT.. </a:t>
            </a:r>
          </a:p>
          <a:p>
            <a:pPr algn="just">
              <a:spcAft>
                <a:spcPts val="0"/>
              </a:spcAft>
            </a:pPr>
            <a:endPar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Frequency</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daily</a:t>
            </a:r>
          </a:p>
          <a:p>
            <a:pPr algn="just">
              <a:spcAft>
                <a:spcPts val="0"/>
              </a:spcAft>
            </a:pP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Time period</a:t>
            </a: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 Jan </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4, </a:t>
            </a: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2000 to Dec 31, 2016 </a:t>
            </a:r>
            <a:endParaRPr lang="zh-CN" altLang="en-US" dirty="0"/>
          </a:p>
        </p:txBody>
      </p:sp>
    </p:spTree>
    <p:extLst>
      <p:ext uri="{BB962C8B-B14F-4D97-AF65-F5344CB8AC3E}">
        <p14:creationId xmlns:p14="http://schemas.microsoft.com/office/powerpoint/2010/main" val="25724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Empirical Methodology</a:t>
            </a:r>
            <a:endParaRPr lang="zh-CN" altLang="en-US" sz="2400" b="1" dirty="0">
              <a:solidFill>
                <a:schemeClr val="bg1"/>
              </a:solidFill>
              <a:latin typeface="Times New Roman" charset="0"/>
            </a:endParaRPr>
          </a:p>
        </p:txBody>
      </p:sp>
      <p:sp>
        <p:nvSpPr>
          <p:cNvPr id="2" name="内容占位符 1"/>
          <p:cNvSpPr>
            <a:spLocks noGrp="1"/>
          </p:cNvSpPr>
          <p:nvPr>
            <p:ph idx="1"/>
          </p:nvPr>
        </p:nvSpPr>
        <p:spPr>
          <a:xfrm>
            <a:off x="467544" y="1268760"/>
            <a:ext cx="8219256" cy="4857403"/>
          </a:xfrm>
        </p:spPr>
        <p:txBody>
          <a:bodyPr/>
          <a:lstStyle/>
          <a:p>
            <a:pPr algn="just">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Step1. Choose the number of hidden states.</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Step2</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Select a single technical indicator as a model input variable.</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Step3</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Determine the hidden state of the sample 1~n corresponding to the hidden state category {up, down, shock}, and generate trading signals. In the beginning, for each number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{1, 2, …, n}, calculate the corresponding long strategy. Then, the sort long strategy in accordance with the yield from high to low and divided into three groups, respectively, on behalf of "up", "shock" and "fall" state set. Finally, replace all numbers with numbers 1,0 and -1, where 1,0 and -1 represent the categories in which the numbers belong, "up", "shock" and "down" to form the final trade signal.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Tree>
    <p:extLst>
      <p:ext uri="{BB962C8B-B14F-4D97-AF65-F5344CB8AC3E}">
        <p14:creationId xmlns:p14="http://schemas.microsoft.com/office/powerpoint/2010/main" val="2355827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Empirical Methodology</a:t>
            </a:r>
            <a:endParaRPr lang="zh-CN" altLang="en-US" sz="2400" b="1" dirty="0">
              <a:solidFill>
                <a:schemeClr val="bg1"/>
              </a:solidFill>
              <a:latin typeface="Times New Roman" charset="0"/>
            </a:endParaRPr>
          </a:p>
        </p:txBody>
      </p:sp>
      <p:sp>
        <p:nvSpPr>
          <p:cNvPr id="2" name="内容占位符 1"/>
          <p:cNvSpPr>
            <a:spLocks noGrp="1"/>
          </p:cNvSpPr>
          <p:nvPr>
            <p:ph idx="1"/>
          </p:nvPr>
        </p:nvSpPr>
        <p:spPr>
          <a:xfrm>
            <a:off x="467544" y="1268760"/>
            <a:ext cx="8219256" cy="4857403"/>
          </a:xfrm>
        </p:spPr>
        <p:txBody>
          <a:bodyPr/>
          <a:lstStyle/>
          <a:p>
            <a:pPr algn="just">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Step4. Calculate the evaluation index in the sample of the strategy, such as the winning percentage, the transaction frequency, the annualized rate of return, the maximum retracement, the profit taking ratio, the sharp ratio. </a:t>
            </a:r>
            <a:endPar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Step5. Repeat Step2 ~ Step4, select the yield retracement ratio and the highest winning percentage of technical indicators. </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800" kern="100" dirty="0" smtClean="0">
                <a:latin typeface="等线" panose="02010600030101010101" pitchFamily="2" charset="-122"/>
                <a:ea typeface="等线" panose="02010600030101010101" pitchFamily="2" charset="-122"/>
                <a:cs typeface="Times New Roman" panose="02020603050405020304" pitchFamily="18" charset="0"/>
              </a:rPr>
              <a:t>Step </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6. Use the identified technical indicators for sample detection.</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dirty="0"/>
          </a:p>
        </p:txBody>
      </p:sp>
    </p:spTree>
    <p:extLst>
      <p:ext uri="{BB962C8B-B14F-4D97-AF65-F5344CB8AC3E}">
        <p14:creationId xmlns:p14="http://schemas.microsoft.com/office/powerpoint/2010/main" val="2589011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5" name="AutoShape 1" descr="data:image/png;base64,iVBORw0KGgoAAAANSUhEUgAAA3IAAAHiCAYAAACtLv6LAAAABHNCSVQICAgIfAhkiAAAAAlwSFlzAAALEgAACxIB0t1+/AAAIABJREFUeJzs3X9w1FWe7/9nk5gQQ/iV74AsPxxAOAxB7mhgkIHvzBIDxWUWEBwHKK9xQb7M1BQL3IlBYIOApHS/kpmrgotfZakZQEYQA4tFVocAOv7Ym0CWvTNZwxEVwXSAsCqQzob8aPL9I+meTtJJuvOzO3k9qiw+/fmc/uR8kk9NzavOOe/jqKmpQURERERERMJHr67ugIiIiIiIiARHQU5ERERERCTMKMiJiIiIiIiEGQU5ERERERGRMKMgJyIiIiIiEmYU5ERERERERMJMZCCNjDFfAjcBN1Blrf2BMWYzsBy4Vtdsg7X2X+rarweW1bVfZa39Q935ROC3QG8g21q7ur0eREREREREpKcIKMgBNcBfW2u/aXDuN9ba3/g2NMaMBxYB44GhQI4xZoy1tgbYCTxhrc0zxmQbY2Zba99p+2OIiIiIiIj0HMFMrXQEeG4+8HtrbZW19kvgM2CKMWYIEGetzatrtwd4KJjOioiIiIiISHAjcjnGGDfw/1lrX6s7/3fGmBTgDJBqrb0O/BXwv32+W0TtyFxV3bGHs+68X8aYaGAycJnaKZoiIiIiIiI9SQQwBDhtra3wvRBokJtmrb1sjPkOcNwYc47aaZLP1F3fCvwaeKKdOgy1Ie6DdryfiIiIiIhIOPq/gQ99TwQU5Ky1l+v+vWaMOQz8wFrrDVnGmF3A23UfncBwn68Po3Ykzll37Hve2cyPvQzw+uuvc9dddwXSTelEBQUFTJgwoau7IWFC74u0ht4bCYbeFwmW3hkJVle8M1euXOHRRx+Fumzkq8UgZ4y5E4iw1pYaY2KBWcAWY8xd1tordc0WAH+uOz4K7DfG/IbaqZNjgDxrbY0x5qYxZgqQBzwGvNTMj3YD3HXXXQwbNqyZZtIVrl69qr+LBEzvi7SG3hsJht4XCZbeGQlWF78zjZaaBTIiNxg4bIzxtH/dWvsHY8weY8z3qV0/dwH4OYC19hNjzEHgE6Aa+GVdxUqAX1K7/UAMtdsPqGKliIiIiIhIkFoMctbaC8D3/ZxPaeY7zwLP+jmfD9wbZB9FRERERETERzDbD4iIiIiIiEgIUJATEREREREJMwpyIiIiIiIiYUZBTkREREREJMwoyImIiIiIiIQZBTkREREREQnKH//4R2bPns2sWbN49dVXvecPHz5MSUmJ93NSUhLXr19v9l5ZWVls3brV77UVK1bgcrkand++fTu7d+9udL6oqIi5c+cG+hhBy8vL4+zZs+3Wri0U5EREREREJGBut5utW7eya9cujh07xrFjx/j888+B2lDmG+QAampq/N3Gy+FwNHnt1VdfpU+fPkF9pyPl5uYGFNACbdcWgWwILiIiIiIiYSztpT8CsG3Vj9p8rz/96U+MGDGCYcOGAfCTn/yEEydO8Nlnn1FQUMCTTz5JTEwMb7zxBgD79u3j1KlTVFVV8eKLLzJq1KhG9ywpKWH58uV89dVXJCcnk5aWBtSO6GVlZdG/f3927tzJkSNHiI+PZ8iQISQkJABQUFDAhg0bcDgcTJs2zXtPt9tNZmYmp0+fprKykkcffZRFixaRm5vLjh07GDBgAOfPnychIYHMzMxGfdqzZw8HDhwgIiKCMWPGMHPmTA4cOECvXr04evQo6enplJaWsnPnTqqqqujfvz+ZmZmUl5fXa7dx40ZGjhzJ5s2bKS4uBmDDhg3cf//9bfo7KMiJiIiIiHRjaS/9kXMXv/UetzXMXb16lSFDhng/Dx48mD/96U+sWLGCffv2sW7dOm/IAhg4cCBZWVns37+f3bt3k5GRUe9+NTU1FBYWcuTIEaKiopg9ezYpKSkMHjzY26agoIDs7GyOHj1KVVUVCxcuZMKECQCsX7+eTZs2MWnSJJ5//nnvdw4dOkTfvn05dOgQlZWVLFmyxBv0CgsLOXbsGIMGDWLJkiXk5+eTmJhYr1+vvfYaJ0+e5I477sDlcmGtZfHixcTGxrJ06VIAbt68ycGDBwF488032bVrF0899VSjdqmpqTz++OMkJiZSXFzM8uXLyc7ObtPfQUFOREREREQC1tK0xoZTKWfOnAlAQkICx48f93u/qVOneqdQjh49GqfT6Q1yNTU1nDlzhlmzZhEdHU10dDRJSUlAbZByuVxMmjQJgPnz5/PBBx8A8NFHH2Gt5d133wXA5XJx6dIlIiMjmThxovf+48aNw+l0NgpyxhhSU1NJTk4mOTnZ7/NdvnyZNWvWcO3aNaqqqhg+fLjfdh9//LF3+ilAWVkZ5eXlxMTENPu7bI6CnIiIiIhIN7Zt1Y/adWrl4MGDuXz5svfzlStX6o2eNQx6UVFRAPTq1Yvq6mq/9/S0AYiIiMDtdte77nA46gUjz3HDn9UwRD799NP1pltC7fq1ln4e1K7PO336NKdOneKVV15hy5YtjdpkZGSwbNkyZsyYQV5eHtu3b/f7fDU1NRw8eLDez20rFTsREREREenmtq36UbuEOIAJEyZw8eJFioqKqKysJDs7mwcffBCA2NhYv1UmmxNIMZTJkyeTk5NDRUUFLpeL9957D4C4uDji4uLIz88H4O233/Z+b/r06ezfv98bHi9cuEB5eXnAfSouLmbKlCmkpqZSWlrKrVu3iI2NpayszNvO5XIxaNAgoLZip0fDdtOmTWPv3r3ez4WFhQH1ozkakRMRERERkYBFRkayceNGnnjiCW7fvs1Pf/pTRo8eDcDChQvZtGlTvWInHg6Hw++0zKbO+xo/fjxz5sxh3rx5xMfHc++993qvPffcc36LnTzyyCM4nU4WLFgA1K7Ve/nll5vsgy+3283atWspLS0FICUlhTvvvJMZM2awatUqTpw4QXp6OitXrmT16tX07duXBx54AKfTCVCv3caNG0lPT+eZZ55h3rx5uN1uJk+ezObNm5t95pY4WkrAXcUY813gwokTJ7wVcSR0+FsQKtIUvS/SGnpvJBh6XyRYemckWF3xzhQVFXlGO0daa7/0vaaplSIiIiIiImFGQU5ERERERCTMKMiJiIiIiIiEGQU5ERERERGRMKMgJyIiIiIiEmYU5ERERERERMKMgpyIiIiIiARl/fr1/PCHP2Tu3Ln1zh8+fJiSkhLv56SkJK5fv97svbKysti6davfaytWrPC7wfj27dvZvXt3o/NFRUWN+tSe8vLyOHv2bLu1awsFORERERERCcrDDz/Mrl27Gp3PysqqF+QAWtq3urnNwF999VX69OkT1Hc6Um5ubkABLdB2bRHZoXcXEREREZEul56zDYCM5LR2ud+kSZMoKiqqd+6dd96hoKCAJ598kpiYGN544w0A9u3bx6lTp6iqquLFF19k1KhRje5XUlLC8uXL+eqrr0hOTiYtrbafSUlJZGVl0b9/f3bu3MmRI0eIj49nyJAhJCQkAFBQUMCGDRtwOBxMmzbNe0+3201mZianT5+msrKSRx99lEWLFpGbm8uOHTsYMGAA58+fJyEhgczMzEZ92rNnDwcOHCAiIoIxY8Ywc+ZMDhw4QK9evTh69Cjp6emUlpayc+dOqqqq6N+/P5mZmZSXl9drt3HjRkaOHMnmzZspLi4GYMOGDdx///1t+hsoyImIiIiIdGPpOdv49OsvvMftFeYamj17Nq+//jrr1q3zhiyAgQMHkpWVxf79+9m9ezcZGRn1vldTU0NhYSFHjhwhKiqK2bNnk5KSwuDBg71tCgoKyM7O5ujRo1RVVbFw4UImTJgA1E7z3LRpE5MmTeL555/3fufQoUP07duXQ4cOUVlZyZIlS7xBr7CwkGPHjjFo0CCWLFlCfn4+iYmJ9fr12muvcfLkSe644w5cLhfWWhYvXkxsbCxLly4F4ObNmxw8eBCAN998k127dvHUU081apeamsrjjz9OYmIixcXFLF++nOzs7Db9vhXkRERERESk3TScSjlz5kwAEhISOH78eKP2DoeDqVOneqdQjh49GqfT6Q1yNTU1nDlzhlmzZhEdHU10dDRJSUlAbZByuVxMmjQJgPnz5/PBBx8A8NFHH2Gt5d133wXA5XJx6dIlIiMjmThxovf+48aNw+l0NgpyxhhSU1NJTk4mOTnZ7/NdvnyZNWvWcO3aNaqqqhg+fLjfdh9//DGff/6593NZWRnl5eXExMS0/AttgoKciIiIiEg3lpGc1u5TK5vTcP1aVFQUAL169aK6utrvdzxtACIiInC73Y3u6RuMPMcNf1bDEPn000/Xm24JtevXWvp5ULs+7/Tp05w6dYpXXnmFLVu2NGqTkZHBsmXLmDFjBnl5eWzfvt3v89XU1HDw4MF6P7etVOxERERERKSby0hO65QQFxsb67fKZHMCKYYyefJkcnJyqKiowOVy8d577wEQFxdHXFwc+fn5ALz99tve702fPp39+/d7w+OFCxcoLy8PuE/FxcVMmTKF1NRUSktLuXXrFrGxsZSVlXnbuVwuBg0aBNRW7PRo2G7atGns3bvX+7mwsDCgfjRHQU5ERERERILyq1/9isWLF3PhwgV+/OMf89ZbbwGwcOFCNm3axIIFC6ioqKj3HYfD4bfaZFPnfY0fP545c+Ywb948VqxYwb333uu99txzz/HMM8/w0EMP1fvOI488wj333MOCBQuYO3cumzdvxu12N9kHX263m7Vr1zJ37lwWLlxISkoKd955JzNmzOD48eM89NBDnDlzhpUrV7J69WoWLlzIgAEDvPfxbZefn096ejoFBQXMmzePn/zkJxw4cKDZ5w2Eo6UE3FWMMd8FLpw4cYJhw4Z1dXekAX8LQkWaovdFWkPvjQRD74sES++MBKsr3pmioiIefPBBgJHW2i99r2lETkREREREJMwoyImIiIiIiIQZBTkRERERkR4iPWebt4KlhDcFORERERGRHsCzMfinX3+hMNcNKMiJiIiIiIiEGW0ILiIiIiLSzXlG4MbGjwI6Z2Nw6VgakRMRERER6cZ8p1RC20Pc5cuXeeyxx/jJT37C3/zN37Bnzx7vtcOHD1NSUuL9nJSUxPXr15u9X1ZWFlu3bvV7bcWKFX43GN++fTu7d+9udL6oqIi5c+cG+ihBy8vL4+zZs+3Wri00IiciIiIi0kNcuuFs8z0iIyPZsGED3/ve9ygrK2PhwoVMmzaN0aNHk5WVxZgxYxg0aJC3fUv7Vje3Gfirr74a9Hc6Um5uLrGxsdx3333t0q4tFORERERERLqxjOQ03lq+hNs1t3lz1kDSc7a1aVTuO9/5Dt/5zncAiI2NZfTo0ZSUlPDZZ59RUFDAk08+SUxMDG+88QYA+/bt49SpU1RVVfHiiy8yatSoRvcsKSlh+fLlfPXVVyQnJ5OWVtu/pKQksrKy6N+/Pzt37uTIkSPEx8czZMgQEhISACgoKGDDhg04HA6mTZvmvafb7SYzM5PTp09TWVnJo48+yqJFi8jNzWXHjh0MGDCA8+fPk5CQQGZmZqM+7dmzhwMHDhAREcGYMWOYOXMmBw4coFevXhw9epT09HRKS0vZuXMnVVVV9O/fn8zMTMrLy+u127hxIyNHjmTz5s0UFxcDsGHDBu6///5W/w1AQU5EREREpFv709oN3HWtEoBH/vANh2a132hWUVERhYWFTJw4kdjYWPbt28e6deu8IQtg4MCBZGVlsX//fnbv3k1GRka9e9TU1FBYWMiRI0eIiopi9uzZpKSkMHjwYG+bgoICsrOzOXr0KFVVVSxcuJAJEyYAsH79ejZt2sSkSZN4/vnnvd85dOgQffv25dChQ1RWVrJkyRJv0CssLOTYsWMMGjSIJUuWkJ+fT2JiYr1+vfbaa5w8eZI77rgDl8uFtZbFixcTGxvL0qVLAbh58yYHDx4E4M0332TXrl089dRTjdqlpqby+OOPk5iYSHFxMcuXLyc7O7tNv3sFORERERGRHiQ6Mqpd7lNWVsaqVav4+7//e2JjY73nG06lnDlzJgAJCQkcP3680X0cDgdTp06lT58+AIwePRqn0+kNcjU1NZw5c4ZZs2YRHR1NdHQ0SUlJQG2QcrlcTJo0CYD58+fzwQcfAPDRRx9hreXdd98FwOVycenSJSIjI5k4caL3/uPGjcPpdDYKcsYYUlNTSU5OJjk52e/zXb58mTVr1nDt2jWqqqoYPny433Yff/wxn3/+eb3fXXl5OTExMc38hpunICciIiIi0o1NfP5Z/rR2A+e/ucDb/30wex5+oc33rKqqYtWqVcybN69eyIHG69eiomqDY69evaiurvZ7P08bgIiICNxud6N7+gYjz3HDn9UwRD799NP1pltC7fq1ln4e1K7PO336NKdOneKVV15hy5YtjdpkZGSwbNkyZsyYQV5eHtu3b/f7fDU1NRw8eLDez20rVa0UEREREenmJj7/LA/v+n27hLiamhr+/u//ntGjR/O3f/u39a7Fxsb6rTLZ0v2a43A4mDx5Mjk5OVRUVOByuXjvvfcAiIuLIy4ujvz8fADefvtt7/emT5/O/v37veHxwoULlJeXB9yn4uJipkyZQmpqKqWlpdy6dYvY2FjKysq87Vwul7ewy+HDh73nG7abNm0ae/fu9X4uLCwMqB/N0YiciIiIiEgP4tlTrrUFT/Lz8zl69CjGGB566CEAfvWrX/GjH/2IhQsXsmnTpnrFTjwcDoffapNNnfc1fvx45syZw7x584iPj+fee+/1Xnvuuef8Fjt55JFHcDqdLFiwAKhdq/fyyy832QdfbrebtWvXUlpaCkBKSgp33nknM2bMYNWqVZw4cYL09HRWrlzJ6tWr6du3Lw888ABOZ21VUN92GzduJD09nWeeeYZ58+bhdruZPHkymzdvbvaZW+JoKQF3FWPMd4ELJ06cYNiwYV3dHWnA34JQkabofZHW0HsjwdD7IsHqqe+MZ085qN0cXBuDB64r3pmioiIefPBBgJHW2i99r2lqpYiIiIiISJhRkBMRERER6SEyktMYGz9Ko3HdgNbIiYiIiIj0IApw3UNAQc4Y8yVwE3ADVdbaHxhjBgIHgLuBL4GfWWuv17VfDyyra7/KWvuHuvOJwG+B3kC2tXZ1Oz6LiIiIiIg00NbiJhKaAp1aWQP8tbX2PmvtD+rOrQOOW2vHAifqPmOMGQ8sAsYDs4F/NMZ4ysDsBJ6w1o4BxhhjZrfTc4iIiIiISAOe4iaffv2FN9BJ9xDMGrmGdTrnAb+rO/4d8FDd8Xzg99baqrrKKp8BU4wxQ4A4a21eXbs9Pt8RERERERGRAAUzIpdjjDljjPl/6s4NttZerTu+CgyuO/4roMjnu0XAUD/nnXXnRURERESkA3REcZOKigoeeeQR5s+fz5w5c/j1r3/tvXb48GFKSkq8n5OSkrh+/Xqz98vKymLr1q1+r61YscLvBuPbt29n9+7djc4XFRUxd+7cQB8laHl5eZw9e7bd2rVFoMVOpllrLxtjvgMcN8ac871ora0xxnTIhnQFBQVcvXq15YbS6fLz87u6CxJG9L5Ia+i9kWDofZFg9ZR3ZsGAJKB9n/d//s//SXR0NG63my1btjBkyBCMMfzud7+jurqaUaNGAVBZWcm///u/ExcX1+S9Ll68SElJid/+/fznP8da2+j85cuX6d27d6PvXLt2jfLy8g772x4+fJiYmBhu377dLu1acu3atSavBRTkrLWX6/69Zow5DPwAuGqMuctae6Vu2qQnejuB4T5fH0btSJyz7tj3vLOlnz1hwgRtCB6CeuommtI6el+kNfTeSDD0vkiweto7s/ulDwFYtmp6u963vLyc3r1784Mf/IDPPvuMixcv8k//9E/ExMTwxhtvEBUVxZ///GdOnTpFVVUVL774ojfkeVy6dIkvvviCnTt38tVXX5GcnExaWu3oYVJSEllZWfTv35+dO3dy5MgR4uPjGTJkCPfccw+JiYkUFBSwYcMGHA4H06ZNIyYmhsTERNxuN5mZmZw+fZrKykoeffRRFi1aRG5uLjt27GDAgAGcP3+ehIQEMjMzGz3bnj17OHDgABEREYwZM4aZM2fywQcf0KtXL/7t3/6N9PR0SktL2blzJ1VVVfTv35/MzEzKy8vrtdu4cSMjR45k8+bNFBcXA7Bhwwbuv//+Fn+/RUVFTV5rMcgZY+4EIqy1pcaYWGAWsAU4CjwO/L91/x6p+8pRYL8x5jfUTp0cA+TVjdrdNMZMAfKAx4CXWuy9iIiIiIi02u6XPqTo4rfe42WrpnMudwcA46asbNU9b9++zYIFC7h06RJLlizhnnvu4Z577uH1119n3bp1JCQkeNsOHDiQrKws9u/fz+7du8nIyKh3r5qaGgoLCzly5AhRUVHMnj2blJQUBg8e7G1TUFBAdnY2R48epaqqioULFzJhwgQA1q9fz6ZNm5g0aRLPP/+89zuHDh2ib9++HDp0iMrKSpYsWcK0adMAKCws5NixYwwaNIglS5b4DfavvfYaJ0+e5I477sDlcmGtZfHixcTGxrJ06VIAbt68ycGDBwF488032bVrF0899VSjdqmpqTz++OMkJiZSXFzM8uXLyc7ObtXv3iOQEbnBwGFjjKf969baPxhjzgAHjTFPULf9AIC19hNjzEHgE6Aa+KW11jPt8pfUbj8QQ+32A++0qfciIiIiIhKUc7k7KLtx0XvcmjDXq1cv/vmf/5nS0lKeeOIJcnNzmTJlClAbzHzNnDkTgISEBI4fP97oXg6Hg6lTp9KnTx8ARo8ejdPp9Aa5mpoazpw5w6xZs4iOjiY6OpqkpNrpojdv3sTlcjFp0iQA5s+fzwcffADARx99hLWWd999FwCXy8WlS5eIjIxk4sSJ3vuPGzcOp9PZKMgZY0hNTSU5OZnk5GTved/nu3z5MmvWrOHatWtUVVUxfPhwv+0+/vhjPv/8c+/nsrIyysvLiYmJaeE33bQWg5y19gLwfT/nvwGSG38DrLXPAs/6OZ8P3Bt8N0VEREREpDW+GP+vRN4YwYh+Q+tG4/693e4dFxfHj3/8Y/7jP/7DG+QcjvrF7qOiooDa8FddXe33Pp42ABEREbjd7nrXHQ5HvWDkOW74sxqGyKeffto7CueRm5vb4s8DePXVVzl9+jSnTp3ilVdeYcuWLY3aZGRksGzZMmbMmEFeXh7bt2/3+3w1NTUcPHiw3s9tq2C2HxARERERkTCQnrPN+9+nX3/BJ2Pf44vx/wrUTqeM7Xc3sf3ubtVo3DfffMPNmzcBuHXrFh9//DHf+973AIiNjfVbZbI5DcNXQw6Hg8mTJ5OTk0NFRQUul4v33nsPqA2ScXFx3uImb7/9tvd706dPZ//+/d7weOHCBcrLywPuU3FxMVOmTCE1NZXS0lJu3bpFbGwsZWVl3nYul4tBgwYBtQVOPBq2mzZtGnv37vV+LiwsDKgfzQm0aqWIiIiIiIQBT3gD6B0Z7bdNa9fGQW0lxXXr1nH79m1u377N/PnzmTp1KgALFy5k06ZN3mInvhwOR6MRtObO+xo/fjxz5sxh3rx5xMfHc++9f5nk99xzz9UrduLxyCOP4HQ6WbBgAVC7Vu/ll19usg++3G43a9eupbS0FICUlBTuvPNOZsyYwapVqzhx4gTp6emsXLmS1atX07dvXx544AGcztpajr7tNm7cSHp6Os888wzz5s3D7XYzefJkNm/e3Owzt8TRUgLuKsaY7wIXTpw4oaqVIainVXqSttH7Iq2h90aCofdFgtWd3xnfIDc2/i8VIttrH7meqivemaKiIh588EGAkdbaL32vaURORERERKSb6R0ZzYh+Q7l0o3aEaM/DL3Rxj6S9aY2ciIiIiEg34RmNu1VdwfmvL3CruoJb1RWkvLWmq7sm7UxBTkREREREJMwoyImIiIiIdBMZyWmMjR/F2PhRHFj0j/SOjKZ3ZHS9qZXncnd4NwSX8KU1ciIiIiIi3YhvUZOGa+PaYzNwCQ0akRMREREREQkzCnIiIiIiIj1EWzcD9+V2u3nooYf4xS9+4T13+PBhSkpKvJ+TkpK4fv16s/fJyspi69atfq+tWLHC7wbj27dvZ/fu3Y3OFxUVMXfu3EAfIWh5eXmcPXu23dq1haZWioiIiIj0IO01nXLPnj2MHj2asrIy77msrCzGjBnDoEGDvOda2re6uc3AX3311aC/05Fyc3OJjY3lvvvua5d2baEgJyIiIiLSzXmKm7RXiLty5Qrvv/8+v/jFL/jtb38LwDvvvENBQQFPPvkkMTExvPHGGwDs27ePU6dOUVVVxYsvvsioUaMa3a+kpITly5fz1VdfkZycTFpa7Tq/pKQksrKy6N+/Pzt37uTIkSPEx8czZMgQEhISACgoKGDDhg04HA6mTZvmvafb7SYzM5PTp09TWVnJo48+yqJFi8jNzWXHjh0MGDCA8+fPk5CQQGZmZqM+7dmzhwMHDhAREcGYMWOYOXMmBw4coFevXhw9epT09HRKS0vZuXMnVVVV9O/fn8zMTMrLy+u127hxIyNHjmTz5s0UFxcDsGHDBu6///42/Q0U5EREREREuqlzuTsod13htrvC+7k9wtyzzz7L2rVr6017nD17Nq+//jrr1q3zhiyAgQMHkpWVxf79+9m9ezcZGRn17lVTU0NhYSFHjhwhKiqK2bNnk5KSwuDBg71tCgoKyM7O5ujRo1RVVbFw4UImTJgAwPr169m0aROTJk3i+eef937n0KFD9O3bl0OHDlFZWcmSJUu8Qa+wsJBjx44xaNAglixZQn5+PomJifX69dprr3Hy5EnuuOMOXC4X1loWL15MbGwsS5cuBeDmzZscPHgQgDfffJNdu3bx1FNPNWqXmprK448/TmJiIsXFxSxfvpzs7Ow2/Q0U5EREREREuiHfCpXt6dSpU8THxzN+/Hhyc3MbXW84lXLmzJkAJCQkcPz48UbtHQ4HU6dOpU+fPgCMHj0ap9PpDXI1NTWcOXOGWbNmER0dTXR0NElJSUBtkHK5XEyaNAmA+fM+EkLDAAAgAElEQVTn88EHHwDw0UcfYa3l3XffBcDlcnHp0iUiIyOZOHGi9/7jxo3D6XQ2CnLGGFJTU0lOTiY5Odnv812+fJk1a9Zw7do1qqqqGD58uN92H3/8MZ9//rn3c1lZGeXl5cTExPj5DQdGQU5EREREpBtJz9kGwP+I+0tI6BURTUyfu9plNO7s2bOcPHmS999/n8rKSlwuF2vXrvWOhjVcvxYVFVXbh169qK6u9ntPTxuAiIgI3G53vesOh6NeMPIcN/xZDUPk008/XW+6JdSuX2vp50Ht+rzTp09z6tQpXnnlFbZs2dKoTUZGBsuWLWPGjBnk5eWxfft2v89XU1PDwYMH6/3ctlLVShERERGRbiI9Zxuffv0Fn379BftKy70VKu97MKPd1sf96le/4v333+fkyZP85je/4YEHHvCGuNjYWL9VJpsTSDGUyZMnk5OTQ0VFBS6Xi/feew+AuLg44uLiyM/PB+Dtt9/2fm/69Ons37/fGx4vXLhAeXl5wH0qLi5mypQppKamUlpayq1bt4iNja1X3MXlcnkLuxw+fNh7vmG7adOmsXfvXu/nwsLCgPrRHI3IiYiIiIh0U5294ffChQvZtGlTvWInHg6Hw2+1yabO+xo/fjxz5sxh3rx5xMfHc++993qvPffcc36LnTzyyCM4nU4WLFgA1K7Ve/nll5vsgy+3283atWspLS0FICUlhTvvvJMZM2awatUqTpw4QXp6OitXrmT16tX07duXBx54AKfTCVCv3caNG0lPT+eZZ55h3rx5uN1uJk+ezObNm5t95pY4WkrAXcUY813gwokTJxg2bFhXd0ca8LcgVKQpel+kNfTeSDD0vkiwuvM745lamZGc1mSb9q5i2RN0xTtTVFTEgw8+CDDSWvul7zWNyImIiIiIdCPNBTioXwSlvapYSufTGjkREREREZEwoyAnIiIiItKDjJuy0lsERaNx4UtTK0VEREREehgFuPCnETkREREREZEwoyAnIiIiIiISZhTkREREREQkKElJScydO5eHHnqIn/70p97zhw8fpqSkpF6769evN3uvrKwstm7d6vfaihUr/G4wvn37dnbv3t3ofFFREXPnzg30MYKWl5fH2bNn261dW2iNnIiIiIiIBG3v3r3079+/3rmsrCzGjBnDoEGDvOda2re6uc3AX3311aC/05Fyc3OJjY3lvvvua5d2baEgJyIiIiLSzf3DxxaAdT807XbPhgHtnXfeoaCggCeffJKYmBjeeOMNAPbt28epU6eoqqrixRdfZNSoUY3uVVJSwvLly/nqq69ITk4mLa12L7ykpCSysrLo378/O3fu5MiRI8THxzNkyBASEhIAKCgoYMOGDTgcDqZNm+a9p9vtJjMzk9OnT1NZWcmjjz7KokWLyM3NZceOHQwYMIDz58+TkJBAZmZmoz7t2bOHAwcOEBERwZgxY5g5cyYHDhygV69eHD16lPT0dEpLS9m5cydVVVX079+fzMxMysvL67XbuHEjI0eOZPPmzRQXFwOwYcMG7r///jb9/hXkRERERES6sX/42PL59TLvcXuEOYfDwdKlS+nVqxeLFy/mZz/7GbNnz+b1119n3bp13pAFMHDgQLKysti/fz+7d+8mIyOj3r1qamooLCzkyJEjREVFMXv2bFJSUhg8eLC3TUFBAdnZ2Rw9epSqqioWLlzIhAkTAFi/fj2bNm1i0qRJPP/8897vHDp0iL59+3Lo0CEqKytZsmSJN+gVFhZy7NgxBg0axJIlS8jPzycxMbFev1577TVOnjzJHXfcgcvlwlrL4sWLiY2NZenSpQDcvHmTgwcPAvDmm2+ya9cunnrqqUbtUlNTefzxx0lMTKS4uJjly5eTnZ3dpr+BgpyIiIiISA91LncHEPx2BL///e8ZNGgQ33zzDUuXLmXUqFFMmjQJaDxSN3PmTAASEhI4fvx4o3s5HA6mTp1Knz59ABg9ejROp9Mb5Gpqajhz5gyzZs0iOjqa6OhokpKSgNog5XK5vD97/vz5fPDBBwB89NFHWGt59913AXC5XFy6dInIyEgmTpzovf+4ceNwOp2NgpwxhtTUVJKTk0lOTvae932+y5cvs2bNGq5du0ZVVRXDhw/32+7jjz/m888/934uKyujvLycmJiYFn7TTVOQExERERHpxtb90PidWnkudwdlNy56j4MJc541cAMHDmTmzJn86U9/8oaphuvXoqKiAOjVqxfV1dV+7+dpAxAREYHb7a533eFw1AtGnuOGP6thiHz66afrTbeE2vVrLf08qF2fd/r0aU6dOsUrr7zCli1bGrXJyMhg2bJlzJgxg7y8PLZv3+73+Wpqajh48GC9n9tWqlopIiIiItLNrfuhabf1ceXl5d5Kkv/1X//Fhx9+yNixYwGIjY31W2WyOYEUQ5k8eTI5OTlUVFTgcrl47733AIiLiyMuLo78/HwA3n77be/3pk+fzv79+73h8cKFC5SXlwfcp+LiYqZMmUJqaiqlpaXcunWL2NhYysrKvO1cLpc31B4+fNh7vmG7adOmsXfvXu/nwsLCgPrRHI3IiYiIiIh0E+k52wDISE5rse24KStbNbXyP//zP1m5sra92+1m7ty5TJ8+HYCFCxeyadOmesVOPBwOh99qk02d9zV+/HjmzJnDvHnziI+P59577/Vee+655/wWO3nkkUdwOp0sWLAAqB09fPnll5vsgy+3283atWspLS0FICUlhTvvvJMZM2awatUqTpw4QXp6OitXrmT16tX07duXBx54AKfTCVCv3caNG0lPT+eZZ55h3rx5uN1uJk+ezObNm5t95pY4WkrAXcUY813gwokTJxg2bFhXd0ca8LcgVKQpel+kNfTeSDD0vkiwuuM7k56zjU+//gKAsfGjAgpzEriueGeKiop48MEHAUZaa7/0vaaplSIiIiIiImFGQU5EREREpBvISE5jbPwojcb1EFojJyIiIiLSTSjA9RwakRMRERER6WbO5e7wFjKR7klBTkRERESkG/HsD1d246LCXDemICciIiIi0o2Uu674PZbuRUFORERERKQbielzl99j6V4U5EREREREupFxU1YS2+9uYvvd3eJG31pLF75UtVJEREREpJtpKcDBX9bSeY4D+Y6EDo3IiYiIiIiIhBkFORERERGRHiiYKZgSejS1UkRERESkh1KAC18akRMREREREQkzCnIiIiIiIiEuPWcb6Tnb2tzGH1WuDE8BBTljTIQx5qwx5u26z5uNMUV1584aY/67T9v1xpjzxphzxphZPucTjTF/rrv2Yvs/ioiIiIhI95Oes41Pv/6CT7/+osmgFkgbfzyVK8tuXFSYCzOBjsitBj4Bauo+1wC/sdbeV/ffvwAYY8YDi4DxwGzgH40xjrrv7ASesNaOAcYYY2a310OIiIiIiIj0JC0GOWPMMGAOsAvwhDKHz7Gv+cDvrbVV1tovgc+AKcaYIUCctTavrt0e4KE29l1EREREpNvLSE5jbPwoxsaPIiM5rdVt/FHlyvAVSNXK/wWkAX19ztUAf2eMSQHOAKnW2uvAXwH/26ddETAUqKo79nDWnRcRERERkRYEEs6CCXC+FODCU7NBzhjzN0CJtfasMeavfS7tBJ6pO94K/Bp4oiM6WFBQwNWrVzvi1tJG+fn5Xd0FCSN6X6Q19N5IMPS+SLDC9Z3ZW3QUgMeGzWvbjW4cr/2338w29qjn6Ox35tq1a01ea2lE7ofAPGPMHKA30NcYs8dam+JpYIzZBbxd99EJDPf5/jBqR+Kcdce+552BdH7ChAkMGzas5YbSqfLz80lMTOzqbkiY0PsiraH3RoKh90WCFW7vTHrONi7dqP2/z7eqKwA4/O3JVo/CncvdQVn11wDEVv+rRuUC0BXvTFFRUZPXml0jZ63dYK0dbq0dCSwGTlprU+rWvHksAP5cd3wUWGyMiTLGjATGAHnW2ivATWPMlLriJ48BR1r/SCIiIiIiPYOnIuWt6gpviBMJZI2ch4O/VK183hjz3+o+XwB+DmCt/cQYc5DaCpfVwC+ttZ7v/BL4LRADZFtr32l790VEREREepbekdGM6De01aNxULsuzrPdgEbjwlPAQc5a+x7wXt3xY820exZ41s/5fODeoHsoIiIiItKDZSSneadWNhfgPPvHBRrwFODCW6D7yImIiIiISBfJSE5jRL+mi763dkNwCV8KciIiIiIiIU5BTRpSkBMRERERCXMZyWn0joymd2R0m9bOSfhQkBMRERERCWGeEbix8aMYGz/Kb1BLz9nmrWqpEbueIZiqlSIiIiIi0olS3lrj3XLAX4hTaOu5FOREREREREKQZ5Stueuffv0F8JfROgi8aqWENwU5EREREZFuQAGuZ9EaORERERGREOQpYNLSdQeOTuyVhAoFORERERGRELXn4ReaLHLimXpZQ422JeiBNLVSRERERCSEacqk+KMRORERERGRMJSRnMbY+FH0joxuclsC6b40IiciIiIiEqYU3noujciJiIiIiISp9JxtWhvXQynIiYiIiIiEIc8+cip00jMpyImIiIiIhLlLN5xd3QXpZApyIiIiIiJh5FzuDs7l7qi3z9yt6gqNyvUwCnIiIiIiIiGq4Rq4c7k7KLtxkbIbFzmXu4MR/YZ2Ye+kKynIiYiIiIiEmPScbaS8tabFNXC+WxBIz6IgJyIiIiISQjxFTG5VVzS6Nm7KSmL73U1sv7sZN2Wl9/yt6oo2Fz3xTNmU8KB95EREREREQlTvyGhG9Btab7843wDXXjxTNj3HHfEzpH0pyImIiIiIhJCM5DTvyFogG34H2166BwU5EREREZEQE2wga2uAGzdlpXdapUbjwoOCnIiIiIiIKMCFGRU7EREREREJMypMIgpyIiIiIiJhpOFectIzKciJiIiIiISghpuBi/hSkBMRERERCTGeveT87Q03bspKviaSr4nUurYeTEFORERERCTEXLrhbPJaes42dn17nV3fXm+XETuttwtPCnIiIiIiIiEkPWcbt6orgNoNwTtybzittwtfCnIiIiIiIiFqRL+hjc5lJKcxNn4UY+NHaQPwHkz7yImIiIiIhJCM5DTvlMmmglp7BThtBB6+FOREREREREJMZ460KcCFJ02tFBERERERCTMKciIiIiIiImFGQU5EREREJIRoI3AJhIKciIiIiEiIaG4j8FCgkBk6FOREREREREKE70bgzW0K3hWbeId6yOxpFOREREREREKE775x/vaQA23iLbUU5EREREREQkQob/Ydyn3ribSPnIiIiIhIGOnKTbwV4EKHRuREREREREJEoOvQxk1ZqY28ezgFORERERERCYiqVoYOBTkRERERkRARyuvQVLUytGiNnIiIiIhICOmKAHcudwflrivE9LlLUzbDhEbkRERERER6MM92BrfdFc1uaRDKo4U9kUbkRERERERChGfKYqgGpVDtV0+kETkRERERkRDQVWvQxk1ZSWy/u+kVEU1sv7ubnFqpQiehJaAROWNMBHAGKLLWzjXGDAQOAHcDXwI/s9Zer2u7HlgGuIFV1to/1J1PBH4L9AayrbWr2/dRRERERESkNVpaF+cJmZ5jjcx1vUBH5FYDnwA1dZ/XAcettWOBE3WfMcaMBxYB44HZwD8aYxx139kJPGGtHQOMMcbMbp9HEBEREREJf6G8Bu3SDaffY+k6LQY5Y8wwYA6wC/CEsnnA7+qOfwc8VHc8H/i9tbbKWvsl8BkwxRgzBIiz1ubVtdvj8x0RERERkR4vlNfHjeg31O+xdJ1ARuT+F5AG3PY5N9hae7Xu+CowuO74r4Ain3ZFwFA/551150VEREREerxQ36MtIzmN3pHR9I6MbjFoai1d52h2jZwx5m+AEmvtWWPMX/trY62tMcbU+LvWHgoKCrh69WrLDaXT5efnd3UXJIzofZHW0HsjwdD7IsEKpXfGVeaqdxxKfQPYW3SUW9UVAKz55008Nmxek+2Kb5W02C5cdfbf5dq1a01ea6nYyQ+BecaYOdQWKelrjNkLXDXG3GWtvVI3bbKkrr0TGO7z/WHUjsQ56459zwc0uXbChAkMGzas5YbSqfLz80lMTOzqbkiY0PsiraH3RoKh90WCFWrvTGJiYkhOrfT0qU9sH6gLaH1i+zT5uzv87cmA2oWjrnhnioqKmrzW7NRKa+0Ga+1wa+1IYDFw0lr7GHAUeLyu2ePAkbrjo8BiY0yUMWYkMAbIs9ZeAW4aY6bUFT95zOc7IiIiIiI9WqiGOM90TyDgQiy9I6NDsmBLdxPshuCeKZT/ABw0xjxB3fYDANbaT4wxB6mtcFkN/NJa6/nOL6ndfiCG2u0H3mlb10VEREREwp9vaf+Ut9aw5+EXurhHjV264WyxX77PIR0v4CBnrX0feL/u+BsguYl2zwLP+jmfD9zbum6KiIiIiHR/t6orQmaftozkNFLeWsOt6oqA+qUtCjpXoPvIiYiIiIhIB/BUhAxFwWw1oC0KOpeCnIiIiIhIF9vz8Ashuxl4oGveLt1w4sARks/QHQW7Rk5ERERERDpAqIWfYNa8eaZggqZVdhaNyImIiIiICADncndwLndHV3dDAqAgJyIiIiIinMvdQdmNi5TduMi53B1kJKcFPN1zz8Mv0Dsymt6R0SFZdbM70tRKERERERHxK5jpnipw0rk0IiciIiIiIoybspLYfncT2+9uxk1ZGdQ0S9/Nwz2bm0vH0oiciIiIiIgAtWEO/jLN0nPsOS+hQyNyIiIiIiJdKD1nW9iPYgWznk7ah0bkRERERES6iG+J//ScbSETgjxTKz3HgQiVvvcUCnIiIiIiItKIplOGNk2tFBERERHpIpqSKK2lICciIiIi0kU8a+MU4iRYCnIiIiIiIl0gXEr2d4diLN2RgpyIiIiIiPgVLmGzJ1KQExERERERvy7dcPo9lq6nICciIiIiIn6N6DfU7/G53B3e7Qn8aem6tJ2CnIiIiIhIF+kdGR3SFSv9VdU8l7uDshsXKbtx0W9Ya+m6tA/tIyciIiIi0sl8NwIPNQ03Ag/VkNnTaURORERERESAwEbTxk1ZSWy/u4ntd7ffTcNbui7tQyNyIiIiIiKdLCM5Laz3kPMEtKaeQQGu42lETkRERESkC3jCTyiV9Q9mNM13a4KUt9bUu6ZiJx1PQU5EREREpAuE6h5t46asDHpE7VZ1hfcZVOykcyjIiYiIiIiIV6BbC2Qkp9E7MroTeya+FORERERERLqAv9L+XS3YrQX2PPxCo2dQsZPOoWInIiIiIiJdJFQCnD/lrisBtfP3DApwHU8jciIiIiIiAtQGsF4RtdMlb7srGo3KeUbbPG2k62hETkRERESkE6XnbOPSDScj+g0NyRG5mD53UXbjYrNtbrsrvNMr95WWA6E9utgdaURORERERKSTeCpV3qquCLlqlYB3BC7QNW6XbjhDsvJmT6AgJyIiIiLSSS7dcDb7uSv5FjKBpte5+RYz+WOvgZ3ZRfGhICciIiIi0klG9Bva7OdwUu66wv+Ii/FbeVMbgnc8BTkRERERkU7i2XvNgSOkth2AwLcN8IzcedbJ/ej2N36va0PwjqViJyIiIiIinSQ9Zxu3qiu6uhtNas22AbeqK/i0tHaNXKgE06YKynjW8bXUz0DbdSWNyImIiIiISMB8tyD4mkhv1cqG17tqQ/CmCsp4zrdUmMW3Xcpbazqr20HTiJyIiIiISCfJSE4Li9GelvgGtD/6eZ6u3BDcXwGZ9JxtnP/6QrNt/F27VV0RUiONvhTkREREREQ6USiGgtYKxVA6ot9QPv36C+/nSzecjaazNldkxt/3Q5GmVoqIiIiIdIL0nG3daq+1QKcqdjZPQZmm9I6MbjZ4Nvx+qFYWVZATEREREelgoRp6uqs9D7/A2PhR9I6MpqK6st41z3TJ5oRqePOlICciIiIiIkHLSE7zu4dcKLlVXUENNV3djQ6hNXIiIiIiIh0sIznNWwExVENPa4TiszQ12ubAQXRklHdLgt0vfQjAslXTG7UNh6I0CnIiIiIiIh3Md/+4UK2C2B14prBC7Vo4z1q3hvvJ7X7pQ4oufus99oQ5f/vPeQLff5sW02nPEQgFORERERGRDuZb+TBUqyB2N57g3FzhE1++IdCzlnHUJ1O9gc9V5iIxsWP62hpaIyciIiIi0sF8i2eEQyGNcOVZt+cb3hpuDA610ymH3T2AYXcP8Du10qPkyk3vcen16o7pdCspyImIiIiIdLBwKAzSXWQkp9WrWtmUZaum1wtxviHQ83cadFdf7/W4/qE1mTG0eiMiIiIi0k0pwHUuz++7qaIlnrVvHstWTW/UZtmq6ex+6cN6I3OhQkFORERERES6LX8B2rfYie85f9MsS67cpLLCTWWFu8k2XaHZIGeM6Q28D0QDUcA/W2vXG2M2A8uBa3VNN1hr/6XuO+uBZYAbWGWt/UPd+UTgt0BvINtau7rdn0ZERERERHqstmwZUHLlZqOgtvulD6mscLdb/9pTs2vkrLW3gBnW2u8DE4EZxpjpQA3wG2vtfXX/eULceGARMB6YDfyjMcZRd7udwBPW2jHAGGPM7I55JBERERER6Wk8VScbFjZpSVR0BFHREVRWuCm6+C1b1h7x2y4i0hEyo3EQQLETa+1/1R1GARGAZwzS4af5fOD31toqa+2XwGfAFGPMECDOWptX124P8FBbOi4iIiIiEi7Sc7YFFS662rncHZzL3dHl9+gMg+7qW6+oicMdweatB4D61S1n/2xIV3XRrxaDnDGmlzHm34GrwClr7X/UXfo7Y8z/Mcb8kzGmf925vwKKfL5eBAz1c95Zd15EREREpFtr7UhRVzmXu4OyGxcpu3Gx1UGsPe4RrGAqgzbcfmDZqunURPifQtmwumWoaLHYibX2NvB9Y0w/4F1jzF9TO03ymbomW4FfA090VCdFRERERERaEszauIbhbNPzD3lH4jZvXNSu/eoIAVettNbeMMYcAyZZa9/znDfG7ALervvoBIb7fG0YtSNxzrpj3/MBbWlfUFDA1atXA+2mdKL8/Pyu7oKEEb0v0hp6byQYel8kWJ31ziwYkMTeMpf3OOTf1cipEFnb37LIqa3rb3vcowvMnXMP0PS70dnPce3atSavtVS18v8Cqq21140xMcBMYIsx5i5r7ZW6ZguAP9cdHwX2G2N+Q+3UyTFAnrW2xhhz0xgzBcgDHgNeCqTzEyZMYNiwYS03lE6Vn59PYmJiV3dDwoTeF2kNvTcSDL0vEqzOfmfC7/1sj/6GxzP/w4ZsANY9O6fZdl3xvzNFRUVNXmtpRG4I8DtjTC9q19PttdaeMMbsMcZ8n9rqlReAnwNYaz8xxhwEPgGqgV9aa2vq7vVLarcfiKF2+4F3Wv9IIiIiIiIi9QW6/YBnM3DPHnFQG+haCnOhpNkgZ639M3C/n/MpzXznWeBZP+fzgXtb0UcRERERkbDWlv3NJDCeojKe46Z+176bgTt86vBXVYbmfnFNabFqpYiIiIiItF64Va3sSYaOGOANczU1fxmpCwcBFzsREREREREJJek527h0w8mIfkPJSE4LaOSz5MrNep+HjhjgHaELJwpyIiIiIiIdKNCAIYHzBLhb1RUA3tHOQNbGedbEhTsFORERERGRDqYA135818K1RVR0BMtWTQ+r6ZS+tEZORERERETClgMHY+NHBRSWl62azrC7BzDs7gHeCpW+5xpuEh7KNCInIiIiIiJhIyM5jZS31ninVY6JHxnUiKe/sBZOAc5DI3IiIiIiIhIW0nO2kZ6zjRH9htI7Mpqx8aO853sajciJiIiIiNB4rzcVKAkt/tbG+RY8SXlrDXsefqErutYlFOREREREpMfyHcnx3Uy64ee2hDkFwo5TUV3pPb5VXdHmv1U40dRKEREREemRfDfqvnTD2eE/oydO/2tPGclpjI0fxdj4UfSOjAaghppO7cPulz4MmSqXCnIiIiIi0iOd//qC93hEv6HekOAZ0XHgoHdkdJtGeDoqIPZUGclpZCSnMaLf0EbX2vq3aslHf7hG0cVvKbr4bUiEOU2tFBEREZEe5zef/9Y7muPAUS8A+FZEbMt0vfScbd77dHTI6Gl8N1n3PdeTKMiJiIiISI8WHRkF1AYv3+IZrdHUejh/I0gSPN/fb2cHt2mzvsP/+agcCI3tCjS1UkRERER6nF+N/lt6R0bTOzKaPQ+/4F3L5hvigtloGhqvh/Nd09XTRos6QkvrDT1bE3SkZaumh0SIA43IiYiIiEgP1VKp+mA3mvZHAa5jXLrhrDfl1Xdrgp5SuVIjciIiIiLS43lGzzzVED2CHeXxbFLdE4JEZ/P9G92qrqg3MudbVKanFJhRkBMRERERoTYo7Hn4Be90SCDgrQP8Tc3sjKl+PU1TFSt9z3XUesSP/nAtJKpVeijIiYiIiEiP5S9staaQRsMRId/1XIsO/LJd+trTpby1hpS31vhde9jR6xF3v/Qh1/+ziqKL3/IPG7Lb/f6toSAnIiIiIj1SS8UzggkHDUeBfINdDTWkvLWmfTrdQ3m2hLhVXeENcw3/Jp1VybKywh0SI3MKciIiIiLSIwWyrirQcNBw/VZbtjCQ0LNs1XQiIh1d3Y16FOREREREpEcKZF3V7pc+DHj0peH6LU+w82xxIK235+EX6B0ZjQNHl+3JN/tnQxh29wCG3T0gJLYgUJATERERkR6ppamTu1/6kKKL31J08dtWT6Xb8/ALCnHtZES/odRQE1DxmY6ifeREREREREJAW9ZUecJEU/c4//WFVt+7u2vpdyct04iciIiIiPQo6Tnb2Ft0tNG5hqM8y1ZNb3IqXVOFUjKS03BQu5ZKRU7+4lzuDs7l7gBaLjLTlI6uTBluNCInIiIiIj2GJ0R4jjOS0/ye8whmGp0nlERHRqnYiY9zuTsou3HRe2JoJnkAACAASURBVNwWCnB/oRE5EREREenRAqle2VBGcpq3kIlvGPz06y8Y0W+oipw0QyNr7UMjciIiIiLSY3hCl6vMFXCI8BQ68R2dS8/Z5h118zc9UAGulmcELrbf3Vy64eRw6f/f3v1Hx1Xfd8J/z4ys8SDLlmxXmFhYxBz8NYSwCoJ1MK666eNgjtfgZGntdGnIxkloHqoqdIOoonVPNq0fRUWkT1aPT5JDiDchTQnauo3B68TgdhutIxKwHB9CsL8OdpAfGWT5h4QtIY+kmdk/Zr5X33vnzu87P+7M+3WOD6P5pTszd8T93M/n+/lMYxeYWXMCM3JEREREVFF2bezAJxvvN35ONoZA71zZ03XAuN6auWOWKZ4qqZx6dxhn3j2Lp8cnTOviHtr7KNcQ5oAZOSIiIiKqaCpLpy4nMhMMYU/fYZy+5WUjG6dKK1M9lswe2vuo8R4+tPdRZjCzwIwcEREREVW8XRs7bAOxHe0bUO33JXxcsYZTu8HadW2oWdKEmiVNuOeer6bMWCYbvm7XVbRYMhkSn08M5IiIiIiINNagobN7M6r9PlT7fdjRvgG7NnZg+eI/xPLFf8gsXApr17Vh7bo2AOZgedWSlfDAYzSESTZ8PdtxBfngxJB4p5R8aWXXv/4at6yeQud6UexNISIiIiKX23moF2fePYulVUvQ0tJie7t1FMGevsOYCYYARA/kx+74HcxG6gAAPYOSx6lp0oMw9R4zo5m9ks/IRQCcmphCz6As9qa4Us+g5HtHREREhOharJMXT+PqXBBvXx3LOrszcmXa4S0rf3pWzdooRmW29KynrpQaySQbEl9oJR/IUfZ6BiVOTUzh1MQU2g4eK/bmEBERERWNPi4gGbugQT94H7vjdxAMhQEAfp+X2bg0WYM39R6vfuMuo1RxJhjCTDBk6g4KIK1GNIW0o31D0YM4wCWB3I11NfyS5CgYCjMzR0RERATAAw/et7AhYWBg1/hEHbife+eycV1jbSB/G1lmrCMeEjWXAea7gwKltT6u1JR8IOcp9ga4GNP+RERERPMZHZUFem77N0xz5NLR03UgljWay8cmlr1E5ZF6tjNZd9BSUipdK0u+2Ym+Ro5ZufT1DEoj7Q8w9U9ERESVSW9eks4aqxO/2A0ARqdFAKZmJ5S9RO+9XqaoyirVdenO+CsU1bVSXS5miWXJZ+Qodx4Auzc1F3sziIiIiArOujYrmRO/2I2pd4cx9e6wEdBZXf/6OG6sq+HSH4fo2S0VMOullUDiGX+VruQDuWqvh1+ULHSuF/D7oh9vBOD6OCIiIqo4eoOThVX+rIMBvfyvs3szOtcLHps6QJ/J1tN1AGOj8+sPx0Yvl0T5olUpda0s+dLKr7TegsbGxmJvhis11gZwamKq2JtBREREVHTpzCtbu67NtrQSmC/1UyfHGcg5S5WuejzzP6uh28UOmKxKZXtKPiNH2VF/ZJj6JyIiokqVzfyxteva4oI4RR/txGqn9J34xW5TqerOQ73YeajXyG55tO6GkUj0H6VW8hk5ypz6IwNwdAMRERFVNj2Ay7Vpxrl3LgMBd3RWLBVq3aG6/HdXpo3mMzsP9WI17jICN49nPoir9vvQsGJxyWS/ShEDOSIiIiIqe3r3yp2HevHx+t/P6PF7+g6jfngcMy3LUe2vQudmnih32spV9cZlBnCpMZArU36fF421gYrNxrF+nYiIiADgob2PAkhvjVw6rh26gMam+tR3JADx6w53wZIZ3QijqQmDt8wwkCsTrz3eBQA48LFPVXSDk55BidMTU4hoPzOYIyIiqkwP7X3U6Fp55t2zWLNsNYBoADE0NJTRc+1o38CAI0vWNYfW0la795PvdWoM5MrAa4934YqMZqCGz48DC6oBACNXpou5WQWnrw0kIiIissp1FhmDisIopaHbpcw1XSv1YYGUWP3FsWJvQlGoTJzOk+C+REREVBmeeeDrWFjlx8IqP1YtWWmU9FFps86TI3tJAzkhxEIhxC+EEMeEEG8IIb4au36pEOIlIcRJIcSLQog67TFfEkL8RghxQghxj3Z9ixDiV7Hb/lsmG6kPC2QwF++2J7rhXbgQAPDv930PC+ZmAQDBULgiWuOqTJzeqdaD6CB0tgcmIiKqLHqr+52HerFqyUqsWrISJy+exsmLpxnMuUDDisW2l0tJKSSZkgZyUsqrAD4ipWwGcBuAjwghNgDoBPCSlHINgH+O/QwhxC0AtgO4BcC9AL4hhFCJkW8C+IyU8iYANwkh7s3HC6pUdz33A9QKgVohsGp5XdztpbCzFVK1zzXJZiIiInKIanU/9e4wXnzxS0bwdubds8XeNMqAmi/X2FRfkmWVpZJkSrlGTkr5XuxiNQAfgHEA9wP4vdj13wPwr4gGc1sBPCulnAXwlhDiTQDrhBDDAGqllK/EHvMMgI8B+Ek6G6kWlzK1Gu/l7Q8CiAZytz3RDSAacetdG91YZ9x28BgAYPem5iJvCREREbmd3rEy13Vy5Dy7xialfLyqxyRnz4wXrTFLyrSFEMIrhDgG4ByA/yWl/DWAa6WU52J3OQfg2tjl9wEY0R4+AmClzfVnY9dnZCYYKnrkW0pe3v4gwlevInz1Kl7e/iD+8tmX8JfPvgQgGsC5tVtj28FjCIbCCIbCRkCXiLXBiQfRIegzobBxXaU1fSEiIqpUa9e1oWZJE2qWNOGee76KNctWY82y1di1scP4R6WlVLJbmdDLPSMRFG3708nIhQE0CyGWADgohPiI5faIECJi/+jcvf766zh37hwmpyaN6yanJjNuGVuOwuH5YOWFTdtxfskyAEDXD36CB9b+jnHb5NQkfFUe1NZV4d/cHXDsvcvXZzATAlSrkplQyPb3/NMl/af5tiYNCyKYnJpERLuuzmv/HFRY/AwoG9xvKBPcXwgAUHUXgOj+oIZ+J9o3uM8Un9uO8YeGhvBv7g7gnbMTCM2ZQ6B8bP/58+cT3pb2+AEp5btCiP8JoAXAOSHECinlqBDiOgCqVeJZANdrD2tENBN3NnZZvz6tYuVbb70VL/7jWxi/OIswIpgGcKXmGrS0tKS76eXrfzyLn33sD6KnAjQTtfXG+7On7zAmLkSbnyyqWeTY+zY0NJS3z2C1lmVbXbcILS3mzKLK2AHR7NsiRLNuagB6z6DEudjj/T4vdn2U5ZnFls/9hcoX9xvKBPcXSsU0hBrcZ0pFS4t7Zsbp+4y+3UC03NLJY21lZGQk4W2pulYuVx0phRABAB8F8EsAzwP4VOxunwLwo9jl5wF8QghRLYR4P4CbALwipRwFcFkIsS7W/OST2mOS+h/fPYKR4XF4IoAvlmUZ5lo5vPZ4F157vAtevx9AtFtl1Ux04OVs1QJXd2rsXC9wY10NbqyriSsP7RmURhAHRAO4zvUCuzc1G/fVH797UzN6BqWr3w8iIiLKzc5DvexaWSR6F9FEdrRvKPkgzo6+3cVYApZqjdx1AP4ltkbuFwBekFL+M4AeAB8VQpwE8PuxnyGlfANAP4A3APwYwCNSSpUuegTA0wB+A+BNKWVajU7sTAdD6OgbyPbhrqcGgF+REuFg0Lh++fRk3H1LvetPIiooSxWAJRqxoNYIqjV0HENAREREVFh6F9FUwRxlLmlppZTyVwBut7n+EoCNCR7TDaDb5vohAB/MdAP/8D/dgRf/8S2MjV7GNIDjwdlMn6K8xcoqvQsX4q//6KOmbpWKmwI4RW9i0jMojddj17iEzUyIiIjIjl5OaS2tJMqVXhJajPLQtNfIFZP+hqhMXG97a7E2p+hue6Ibrz3ehanhYYSvXgUA1DQ1AYBrO1UqdlkzFajpa+N0jbWBhM/XuV7g83tfjV7e7O73hoiIiJJTWZ+/uzKN31z8LSKInvDeeaiXAVwRrF3XZnwma9e1FXlrnGU33kvNbS5UMOeKQE5XyQGcTs2Me+3xLtPPbqNnEPUs3I11NfAAiAC2YwhUT8pqnzdp8NrRN4CzsS9Zx9n5clzuR0REROVFlfEBwL+dC+Ek8tZUnTJQbgFcItnMbc71OD7lHDkqbbc90e14EPfa4114efuDxs6VDz2DEg8fOGpav6aXSI5cmTb9+VWZOA+inShX19UYQV66a9+GRy/jxPA4TgyPV/QaSyIiokqysMrPbFyRpdPwxG1y7UPx8vYHjZ4X2R5zM5AjE9VIJXz1ak47VjIq86YHaiNXpk3Bml25ZDAURiTBbekIRgfUERERURlSw8Avogp/Fzs5vLDKj2ce+HqRt6yylXPDE9W1ck/fYYyNXka135dWYPfa413G8qhcuC6Q6+gbYDalgC69eTrv77ff5zUFZyrAUyMEVJmlLtmIgkTCESDg92FtUz1LK4mIiMrQ2nVtGPAuNX5etWRlEbeGKkFP1wGMDI9jJhjCTDCLpIHHY6quUyPGlBM9icdluCqQ6+gbMErjtnXtL/bmuI5agAkg4Wy1257ohnfhQgDAkZWb8cr7Njteiti5XhiBmd/nxe5N8QO71Xy4zvUCpy3ZO/15UgVxve2tCPh9xs9NKxYziCMiIipTqjPlmmWrsWbZapZUlgCVKa1Z0lR26+X29B3OKnjTj7cRiRiBmz5iTAV0U6dOJ3weVwVyukqfJZcptQBzZHgcf/rsy0lnq9U0NeHIys14N9CAq/563ByXD8tN28FjRmCWaI2bytDp981Wf/cWBPw+BPw+I4jr6BvAtq793IeIiIjKhD70G+CYgVKydl1b2QVxVh4PMlovpzrO66aGh20vJ+KqQM6aXalk1rRrRhJERonKVr0eZwM5q5Er0xi5Mg2/zwu/z5u0XDKTUkqlo28A08GQEfyrzO50MMTGJ0RERESUFb3hycpV9Rk99rYnulErBGqFMEaL6WqamnDbE92ouXF1wudwVSAHzGdXvPmNLUqaNe2ajh3tG1AdC4KvHbqA6okgvKEIRq5Mo2dQmspWv994Lz6y6BSW4gpCfh9+HQk7GvDs3tQMv89rdKAMhsLGv8bagClQU/f1+7z49ubbc56Td/LMOE6eGTddNzx6mcEcERGRy+3a2MGSSio4lYFTlW9qGVMiejJGdZ/Xmw16Fy5MGNxZuS6QU9mVcATGWjkehKenYcVi4/LsogUI+zwIhsI4NTGFKyvNnSBve6IbbV/7j3hvxaK8bMvuTc14avPtaXWg3L2p2XYdXbp621uxtqkeXk+04UnYkpFUmbmtj+3L+ncQERFR8e3a2IE/rg2UXXdEKg96MuZnH/uDpPdV4wnKco2cwvK4zJ1rWY5IVXof/c3w4gMer2l9GQD80yWkPb8tXf4Uw71z0dveCn918rLccARsokNERORi5dzqnkpXVjPlIhG8vP3BuKvVCLB0xhO4LpBT2RXVvKISpbP4MZFqvw/V/irjZw+AucszODv4tnGdKj1UDVKuiQA3BMNGsNwzKHFu1oNTE1NoO3gs620BYBoCnm/93VsquiSXiIiIiPJDzZRL5rYnuqNdUSyyPbZ3XSAHRIO5/u4taFqxuOLmgukDBL0LF5rmTiSjgrKZYAgfPBs0ZrBNHH4bF149Z7pvOIKkGU49+ErUdTJdemlltoO+M7Hvya3GiQA7/d1b8r4NRERElB/l3OqeykPtmjWAxwPvwoW467kfADB3sFRr5GqFgHfhwvJqdqLonQcrlV3b0nSMjV5Gw5Hz6FwvsHomknC8wI72DQj5fZhEBMe1VpfWgEueSX+un3V+XTaDvXPV296KJm29oNcTHRT+wte2Ov67OMCeiIiosCqh1T25k1ojh0jEdByvd7C867kfGE1Q7nruB1jbmbhxj2sDuUplbVWaLlW7W+33YSYYwsjwOHq6DuCaCLAIHtwMj6lkVWU431uxyBTEWUXmwrjw6jlMB0Mpg7meQWk7vy6dwd5OUyW6a5vqse/JrY5l4toOHjPKTTnAnoiIiIjSoYK3TLg2kNMPxCulrDJXO9o3mDpXWg2PXjbNWwPi3+eOvgG89c5l4zFzU7Np/369JLOQa+MS6W1vdXTfaTt4zBij8LkXhkxjDjjAnoiIiKiypZuQeXn7g7aNUKyqUt6jhFViAGekZGOXM43cd7RvMOZbqMvDo5cRWbEITYiOdLBS77PKMGF4HCs+fC18Xh9Gj4wBiJYnJspqqexbY20ApyamjMvlZiYUNi5HvPFjDoZHL4OIiIiIKleqY/eXtz9o9MN4efuDuP5rf5Pwvq4O5Cg7ekcda3cdPROXTNWb41hUU2P87K/2oaNvIO5xKksFwFgLB6DgpZSFsLquxghUPR4PlrY04NLQmHG7yspV4gkIIiIiInKWa0srK1W2a+TSlarcUHUJ/ew9Dabr7eb59QxKI4hTirEerlA61wsglHg9IREREeXPzkO92Hmot9ibQWR47fEuvPZ4V0aPueu5H8C7cKGpq2UizMi5UD4CuFSMssosqWHfqsyyFIO5jr4BDI9eRtOKxVlnzb59Xws+v/dVAEDDhVk0NNUDiM7m81f7mI0jIiLKg52HenHy4mnj8q6NiTv9ERVCusuhVKCn354qgFOYkaOMqbVeeiMUu9ls+miB3ZuaE3atLAX6OAtrZjGVtoPH8LkDR41uld964E5864E7TdnNcIQNT4iIiIgqUaKB3yrYuyJlxpk7gIEcpam3vRXe2Li56WAIT784ZlyvghVrENR28BhGrkyXZPYtU4nmwelrAIOhsBHM6Y/Rm5yw4QkRERFR+drTdxh7+g7jtie6ceT6LTiycjPCV69mFail4vpATr1ZlF8dfQNxXRiT0Vvxq+CmGMO/06Wyi2o4OABs69qPjr4BbOvab8yDswZzM5Y1gIo+Q07XlGT8AxERERG5156+wxgZHjfmNb/rX453Aw04snKzcR/rujnvwoVZ975wdSCnv1mVEsxls2jSaQG/L67ZSbpz/Uq92YkqgdTLLKeDIdv79gxK06h0v8+L3Zua4+7XtGIxZx4SERHl0a6NHVizbDXWLFvN9XFUEmZn5o8ffYEAbnui21RK+fL2B3FFSoSvXsXU8HBWx/dsduIiuc6Qc0qirJIepOze1Gxk4uyCGzdSmTq7EQJ+n9c0G08NT1eXlXTHOxAREVFmGMBRKYloZ/uvaVqV9L7hq1eNdXKZHN+7OiO3o30DGpvq0dhUHzcPjYpDX0u2e1Ozq4K43vbWuIYtSsDvQ9OKxaYSS1Uq6vd5EQyF45q4WEc56OWWbHpCREREVFn0MWJ3PfcD1AoB78KFWT+fqwM5IBrMqSAuUUOKcpHvGXLJpFM6ufWxfUagotaXuU1/9xYE/D54PTCauyh2jUo61wtTJi5dJ88wmCMiIiIqJyrJVO33Gckma8Lptie6jeP4257oNgK6bI7vy6K0ck/fYQyPXsaJ4CwA+9K3UtQzKHF6YgrVCdZW2SlWOSWQvBxwW9d+UzMUvYOlGz4LpaNvIG5NnNeDhOvkAKQ9H6+3vRVbH9uHcCS6Fs+N7w8RERERJZZNlWC2x/euD+R6ug5gJhiCD8DN8OA4IiXV4j3RAb6aqQZE29Z/7sDRhM0yqDTp693SaeCSaedPIiIiInIn1YgxncDObih4OlxdWrmn7zBmbDIlpdLiPdMB2NY5ZG6iShJ1Xo/7mnqoEtKA34eA34e1TfVYs6redB/1OjNd72Z3goEllkRERLnZeagXD+19FDsP9RZ7U4gAZNZZP5eh4K4O5HTVfh8iTXWmNVyFnDHXMyiNYE2/nIhqlOFJei93sQbQ4QhcGaT0treiv3sL+ru3GA1LVHC3tqke/d1bsnpeuxMMeoklERERZWbnoV6cvHgaV+eCOHnxNIM5qiiuLq3c0b4hYdpSRcLqcj67WuplkmoQNoCUQZoqx8tmrRwVlt0IgbVN9XG3pXoO9djh0ctJ190RERERkTsli1Gs1Hw5dTkTrg7kAJg6VgL2B9Unz4wXbHtmYkEcANOw6FMXJ43GFnrg1lgbMIJAIBrUWddbuWX2mB6o6NeVEzVCAEBWA771+2/r2o/gTAhrVnFQOBERUTZ2bezAzkO9OPPuWaxaspKz5KgkZLI+DqjgZidA9ODaMzxhXO5tb8WO9g3ofOwFhCMRHI9EsK1rf9YlccmoEko1SywSuwzAyMwBQDgSwYnhcXx+76sIBXzG7XoQp88iU8GcHji4ocNhqW+fk06eGc9pv8rH/khERFRpGLxRKSlkVWBZrJG7ZnQSi+DBInhwzeikcf3p6mgXy3zRm5nombjG2gB2b2o2rYHzVnmxtKUh7jnKaY1cpQlHomMJtnXtL/amEBEREVGFKYtATm8ioV/u795iDHbOR/Zj5Mq0cdkuXOxcL7C6ribh4z0Antp8O26sqzH9s5ZWqiYblZTtqhTWIfblPtSeiIjIaTsP9bLJCZUMNRTcOgg8H8oikEv0hqkh1fnqnthYG0h5n871Ar7pEGYmgrg0NIZQ9fxbXh0rwexcL0z/FFVWyaYYpUPvYOn1RIPsbE8SqM9Xda20/qzuw8COiIjInupayY6VVEp2tG/IexAHlEkgB8S/YR19A3kPgBKNEHjrncvY1rXfOAD/1gN3ouHCLNY21cM3Yy7BJHeaDoYQjuR3ZqFdYEdEREREBJRRIJdMwO/LW1li53qBpzbfbjQ4AYDp4BymgyHTAXhveytOnhnH2cG3MTMRhG86FFdC2TMo8fm9r5pa1Ct2w6TJ3VR2z65sdnj0Mj9/IiKiNCys8mPNstVsekIVpyy6Vlr1dB3AMpjnfKVq4Z9Ni3/VsbJzvcDuTc3oGZR4653LuHboPK6FudGKKvMEgEtDY8a26c91amIKCPgwtnwBtj62D/5qX9rbQoWTzv6UyXMperA2HQwh4J///POZ+SMiInIjVVZJVKnKLpDr6TqAmVhJ5eIz7+Ivn7wvroW/og6is2nxrw8BV+MCOteLaMvRWLHl7f4qfMXmubye1AGACvrUwTxb1ZcWpzO827r2x5UC68EbG90QERERka6sSysjkfmBfMrw6GVj3ZFqG59NCZvesVK/nEh/9xYE/D4E/D7se3Jr3O1qvd3su9GmKPrjGMSVN+t6Tr1LqX6ygYiIiObt2tiBNctWs6ySKlbZBXKd3ZvhSXM4m5oBFpyZP4jWLyfSMyhNw76DobBRZrmjfQNCfh8mEcHR4KzpADxVUNa5XuC7f3SXEfAxgKs86nO3ZotPDI9j62P7irx1RERERFQqyi6Q29N3GAuqfaj2+4xxBNa1RzrVfVBJZ1RBqgzceysW5TSInFm4yqI3Penv3mKMHOjoGzDtu+EIOHyciIgohqMHqNKVVSC3p+8wRobHMRMMGevkgMSNIrwJMnepyiv1sQF+nzduiHeyboREyegZOLsZgulkjImIiIio/JVdsxM7ve2t2PrYPiPz5vUAa1bVm7oPAjAanqTD7/OisTYQN0JA/51E6dCb7eidKpWA32cEdGtW1cfdTkREVIl2bewwMnFcI0eVqKwCuR3tG7Cn7zDGRi+jYcVi04DwfU9uNcrS9LJFPeBSnQOng6GE3Sv1bpVETlh05l3cDg+OJijHVRnlfM+SU+s8Lx45Z/p9LPMlIiIiKj0pAzkhxPUAngHQACAC4CkpZZ8Q4r8C+CyA87G7dkkpfxx7zJcA7AAQAtAupXwxdn0LgO8CWAjggJTyC46+GsAUvFmlOiBtWrE4ZVYu026VRMn0dB2AJwL44MEdHg8mk+yDasj8tq79aFqx2NGsr36CYmb5AlPn1G1d+xnMERFRydHnyO081MusHFWcdNbIzQL4cynlBwB8GMCfCiFuRjSo+1sp5Ydi/1QQdwuA7QBuAXAvgG8IIdRqtG8C+IyU8iYANwkh7nX49aTU0TeAbV37TSWVqrFEOmvb9PVx+mWiXPmrfehtbzWVVwb8vrh9UQV0dvswEREREVWGlIGclHJUSnksdnkSwHEAK2M327UL2QrgWSnlrJTyLQBvAlgnhLgOQK2U8pXY/Z4B8LEctz8jai2SfiCsN5dQwVyyTIea92ZtcEKUjc7uzaj2R7usdnZvBmBuzqMuq5MMdmvorPtwNqzZZa8HHINBREQljXPkqNJltEZOCHEDgA8B+DmAuwH8mRDiIQBHAHxRSjkB4H2x25URRAO/2dhl5SzmA8KSpw6Qe9tbGcCRo1QAp+hNePSTCr3trabxA06tmbPORQSiow6cLt8kIiLKhV1jEwZwVMnSDuSEEIsA/AOAL0gpJ4UQ3wTwV7Gb/xrA1wB8xukNfP3113Hu3DlHnusTd9fg6akpjE3MoqFuAT5xdw0A4OmpKeP2oaGhuMc9/eIYRi7MAAD+76/+GJ+9p8GR7XE7u/eKnKH2Tet7HNICrqvBEB74i+fRULcAjcurjcdl+rlMTgEquR6eCxvr406fnXD0M+b+QtngfkOZ4P5Svr4/8jzevhr9/9Oj+76MTzbej3+6FL3t40uzf17uM5SpQu8z58+fT3hbWoGcEGIBgL0A/k5K+SMAkFKOabc/DeCF2I9nAVyvPbwR0Uzc2dhl/fqzqX73rbfeisbGxlR3S1tLS3rX6f5m73wW5O2LM/jhz6YqPlMxNDSEllRvHDnOt/cdYC4EryeaNZuZi2DkwkzWMwt7BiUW1QCLYj9fPHIO6os9MxdxbF/n/kLZ4H5DmeD+Ut6eePM7AICaa+7HpHcp/vsFn1FN8lIwu+Uu3GcoU8XYZ0ZGRhLelnKNXKxRyXcAvCGl/Lp2/XXa3T4O4Fexy88D+IQQoloI8X4ANwF4RUo5CuCyEGJd7Dk/CeBHmb6YQuvoGzANZQ5HkNNaJKJsqfEYAIyZiEo2ZZaqU+WpiSmcTjBS4+SZcVM5JxERUaHtPNSLCCKoueZ+VPmuhcezIG5JAFElSicjdzeAPwbwmhDil7HrugD8kRCiGdHulb8F8CcAIKV8QwjRD+ANAHMAHpFSqsPORxAdPxBAdPzAT5x6IUSVRGXkFL1BKDftCQAAIABJREFUSjYiAE5NTOHGO67FWkQDw+BMCOFItEtmKY8gUPPv1NlY689ERFSePABWs/kcVbCUgZyU8jDsM3c/TvKYbgDdNtcPAfhgJhtYbKrxhJ7xYBMIKob+7i2mofZqv1RBXKIh9ol0rhdoO3gs7qymeg49A1iKegYlTk9MGWPU2w4eQ2NtwJiH1zMoHfmfe8+gNLp6NtYGeMBARFRguzZ24KG9j2LqveexeNGn4PFE14VHUjyOqNylM0eOEM1KTAdDDOKoqPq7txiZsd72VvR3b8Hw6OW0xg/YzVBsrA3A7/PC7/PGjdTo795SsiMI2g4ewyktiAOAYCicsEQ0198TDIURDIVxamLKyPgREVHhPPPA17Fm2WpUe98zXW8dn0NUSTIaP1Ap9vQdBgDsaN9Q5C0hSs66hvPkmfGE9zsxHL1NBXzL7rjWyF4lmotYagEcYD8uQXHy7Gyy30OlSWWY/T4vdm9qLvbmEJEDHtr7KIJzM7hp2fuNUQN6NUljbaCYm0dUVMzIWezpO4yR4XGMDI9jT99hI3uxtqkeXo9zs7uI8iEcgW1WznfmXdwcGzGg6GcxeUYzNQ8SB7xUfA8fOGoc2AVDYbQdPAYgGpAzi0rkPjsP9WL7c4/g6lwQEURw8uJpY47c7k3NuLGuhn+TqeIxkEvi5Jlxo2Tt5JlxU+MHolLQ295qnGRQrCcb9vQdxjURYBE8uBkeBPy+uPLgRGc0O/oGjJJMtd+r64qlc72A3+e1hKXzVMB18ci5nLazc73AjXU1RtnpkjcncXT/b9ixtgT1DMq4bOxMKGzqzMpgjsg9dh7qxcmLpxGxfLPPvDs/tapzvWAQRxWPgZzFjvYNaGyqR8jvw68j82VV1nbvRKWit70V+57cioDfByB6siFRsBHwV6G/e4upbNDv89r+z1CVY54YHjfWiG59bF9a6/HySZXURADbgG51XQ2O7v9NVtupsjdtB4+h7eAxdK4X2L2pGRePnDPeB44fcYfVdTXF3gQictiqJSuLvQlEJYWBnI3jCOM4zGtj1jbVl2zjByLAPIJAz8qpkxONTfX4SvfmuMdlsr6g2Cc0rOvWGmsDpgN2D6JDzW8IhuNKSdN5bpW9Uc1NHj5w1KlNpzxS2VP9nzpbr7KqROQeuzZ2YGGVHwur/FizbLXxX7VGjoii2OzEQm8K4fUA/mofO1WS66isnNpvVeMelUnqbW9NOW9NH71hHUNgV55ZaHomUc/STTVUY8VwNIj7gMeDnjS3026dYATRAK+3vTXlOAZ9NAQVlloPl6jBid5xlKVYRKUh2fd256FeXJ0LGj8/88DXC7ZdRG7C05RJhCOcGUflQy+V3Na1P631Bb3trbbDxpOVb+bTxSPnMDMRxMxEEAE5n3XUs4r+BT7TY7Y+ti/ltqbToVJ/H1R5pb6GUJWf3vfFfZm8JMqRCuL1Bic6NvUhKj369/bhA0e5hpUoSwzkLHrbW02NIxK1cycqNXrjk1QZM9W0J51grLe91Vh/V0wqO3hpaAyXhsZMt+mldVVnpzGJCCYRwa8jYYQjSLmuze4A39ql0vq3QQXFau2cjg2RSoce5DfWBtjFkqhI9O/ejHbiLAKwIRFRlhjI2Vizqt64nKidO1GpStRd1RqQZdK4Q89GqUCxkFQ2MVlpo55hPI4Ijqc5Va5nUJoOKjyIlm0+tfn2uIylv7r4AS2ZNdYGjM/MrkRLD/IBsIslURFYO8jaNSM6ze8lUcYYyNkolQwEUS708sc9fYexp+8w+ru3GI17MqGyfWub6rFmVX3Bujdu69pvdMpMl76t6nWqGZDW7VUHFyrkUwFcorVW/d1bjOcM+H2mDJ3i9XCdXKHon1+ypj0qyNczrzxoJCqcUxNTxuWRK9PGGBmdnpnbtbEDa5atZoMTohQYyCWgDnjXNtVzjRy5ht1JiC93HTANue9tb81q/+5tby3od0GtO7PrlJmqdFRtq8okqiylNfi0llSm08FTPWeibdMz+pRfma5/0z9flnMR5Y9eRmnt/qu+h7s3Ndt2lB25Mo2eQYlF19zPII4oBXatTIIBHLlRf/cWU7AyHZzDIq0Vv965MlsqWDx5Jto4xekMVEffQMIySidPrjTWBowzxZkNK4gX8LPDbaGoA0T980snCO9cL9AzKDFyZTppc5tUHV2JKDHVyASIBnH6+S4PzN+r3ZuaTfcH5rvMAmCnWaIUmJEjKkN69ux4rPFHyO/DcYRzGuitr1VTGSm79XiZPqe+LfoIEKtMgzhVZqlmQFofr88ZSzdDk6j0OlEQZ319lD01rF2ttRm5Mm2aG5eIKi3u6BvAxSPn5jMBkQjeeuey6b7689t1wXT6tTAjSOVA7c8PHzhqCsqsQdxTm2+Pe2wms0yJyIyBHFEZU4FMpKkubhi4PjQ8V8GZxE1IktFHIiQKdlQJaLaZOFVK2t+9xfbxnetFxgcSqdYabuvab3QF1Uc+MKDLnloPZz1zDyTPnO3pO2yUFnuGJ3BieByf/uHPo4/1eBAK+PDpH/7c+B3W589HoKW/FpZ3ktvp+7Ndiym9gZQd/YSa4vd5U56gISIGckRlT8/O6dmkbGbB6RkuXb66u6q1cE6vz1OBlvqndzZM98Ah0VrDrY/tMzKWemaxUA1iytVprVlCOtcnE7YsbgyHI+joGyjInLm2g8fitjmb10BUKlJ9byJIfVLE7oQagzii1BjIEVUYuwHfmdADGD2gyybDd83oJD7g8ZoCIevzOB346MO71b90B6Tb0YPMjr4B2wYoOiczoZWk2qYpAhA9SEx2gLijfQNCfh8mtZEUl4bG4JsOITIXxsxE0JhLmO8SL1V2Zt1FIgA+v/fVvP5uonywZrGdkq9sOFG5YSBHVGH09vy5ZLlUQJdphk+tGfty1wH4giFcE4kGdOo21eTE63E2i8W1au6k1t401gaM0iu/z2tqTpMqI/CV7s14yz//v7uA34dvPXAnnr7/DjRcmDX2YZWZzeS509V28FjSyYbTwTnun+RqqqrBG9L29Egk6zLJQmTIidyOgRxRBXKyVDGTDJ++Zmw6OBd3e76yVfrvbVqxOG4GXK5ZSiWdGZRO/a5K8J0xmNaSKcFQ2JShy2RshLqsGqAA8ycMVGZWH1bsRJYuadYiFDFlBYncrHO9wLrfTqN6IgjPXHQdaroZO+uJFGbliFJjIEdEOckkw6cHaqqb5nseGI1Y9IPtNatya3KSTH/3lrzNe9OzlIrqmMm5lOlRWbjZiHkoxIx2QNhYG8hoXaO+n94Mr9EARWWDgfmscjZrJrPh93nx7ftaMHF0DF4PR95QedjRvgEtF0KomU1RZ27DeiKFiJJjIEdEOUs3w2fNRh1HBL+OhBOWlDmVObRr0uJUiakd/XUG/D5Tx0yWzyVn151SWR0LrlSAlem6xnT2J3WyIds1k3YSdeXbvakZ27r2IxyJNgzKZYxHvuw81Iudh3qLvRnkMjvaN+D/feDOrE6IFOpEClE5YCBHRDlLd/2Zda5bIQ2PXo5bc+d0N0xFDxLVsPR0Ri2Q2QJPdH2NvsbGiQBrR/sGNDbVo7GpHsdhDhiz6eaaiPV7oWcRd29qduR35NPOQ704efE0Tl48XbRgru3gsbzO86P8yvb76uSJFKJyxkCOiHKSaYDS296KphWL0bRicVxGLF9ZMr2JSqHkK0gsd/rZ+M80ALs3Neelm+SO9g3Y0b4hpzWLHX0DCecD6t+LT//w58aQccDcVl2V4no9pbd+8jcXf5vxY3oGpWPrmtoOHkMwFEYwFMbnDhxlQFdkbQePxX0OzJ4RFRcDOSIqKP0AF4hfF5TvAEjNpis0uyCVnTTjqSBAHRSqUst8Dc5ONBsRAL7cdQCdj72QNFBL1FlVnyFonVtn1bRiMcIRlFS29qG9jyKCCGquuR+LF30Ki665P+VjrJ+Vk0EdEG1+wWCuOFRQDUQ/h4cPHDV9vgziiIqjqtgbQETlI1XXyY6+gaLMUettbzWVUxaL2o5tXfsRnAkZM+e2PrYPa1axEYoKBNTlj/oL83vV56IHX8Z4DACTwxPGZ3TyzDj81b6k2TPrWrdLQ2NY2tKAgL8KnZvdc8Bbc839qPJdCwBxgbTdgbs+2Pz0xJQxbqFnUGZ8oN8zKE3NbahwegYlRq5MG5lw/bNUIoCpk2w2nzER5Y4ZOSJyzHQwhK2P7UuZwVBdHAsZuJRCqaP+HuhJmlLLxhSLHggohSrdSlXWqz6jcCS6nw+PXs5oveeloTHUnrWfi6XGVhQrW2xn1ZKVcdeNXJlOmB21zslLNMA9HW0Hj+GUJXjwYL5BDOWP3mxIfdaZ954kokJhIEdEObHOTlMHvMk68KlsRqUHLjTPGgjoQVuhGh/owf5Xujcj5PdhEhEctzmUDc6EjPWe1vLKphWL4fXA+KckykarNZxONlrJhWpyMvXe81jgmTCazSRaq2idk+f3eTNe16hGTuglfPrzLXlzEmM/HSmJ96eSqX3Beh2zcUTFwUCOiHJmNztNHZR29A3g6RfHTBkPABXZwdEa9OoH+5wxZ1YKg4C/0r0ZT3zt/rgB8kD0hMV9X9yHk2fmyzGHRy8bWddwJDoLUZ9XWGrNTNKxdMEQdm9qjjtQH7lin11UQZxddjURPQtkN3ZibnI26XpEcpYnwfUqI2r97PPRjIiI0sNAjogc0d+9xQjSlJNnosHayIUZdPQNlER5Y7HpB/P+ap8xQwyIrq1SmcxKa4Sye1NzwgPIYuvv3oJ9T261bYqil8iqkktdOp1Y8znTMBu7NnZgzbLVWLNsNXZt7AAQzZjqwVkwFE4YbOvleOlkazIJ+oDUa3EpOyqgjsA+mGPARlR62OyEiBxh18gkUbO+Umk+Ukr0RhtbH9tnvHcqAK4ET22+3dQFb2hoqMhbZKY+h21d+xOOs9ADdX2sRrrPXSpUAAfAttxRp2dokt0vkWqf1/ZxKrvXuVlg29D8e+7GzKYb6M1LrOsTV2trVHdvasbDB45y7RxRCWBGjohypjfxsNO4vNq4n1Kp2TnrsPBUWZ5E9Oyd21nbmJf6eptkgYQ6mVGu+7ZaI6XWSfUMSlOmxm9pcpIsc6fs3tQc9zggmgFS+4L6rpRK1rLcWMc66Bm51TaNhp7afDvnxxGVAAZyROQou/VEZy/MVOSauET0IDabg9L7vrjPaI7h9mDu4QNHje54bQePlcTauExYA3En1nElGzReDCrQ0rtG6h0sARgH9bs3NePGuhpTYDZyZdoI1hOVDO/e1Ixvb77dNqBT9PmLlF+rY59nskDNDSddiModAzkiypk1y6Q3eADMZTpc35Ibtwduuj95Yci0b6iW56UezFnXtCXKrGYj1aDxYtm9qRm7NzWbGpPo9IP6zvXClGXTW9mPLV+Q9HWpQNAugFDvzYnhcWx9bF8eXmXlUp+XBzDeewZqRKWPa+SIyBF6ZkmtgVPDk0OhMGbmuKIikaYVi01r5BSvZ74Tonp/gzOhuMe6cR3dnr7DiNywEIl75JU26/ttzRZl+3lYT3ToXTELRS9ztdLXw1nXTlk11gZM664AoGrRAgDJX1c6wUM4Ej2p0d+9JeV9M5Xs9Zczzugjch9m5IgoL3rbW7Hvya3o796ChroFxvVsVBBPZXisownU8GmVwejoG4C/2nyfdEtWc+mCma9Sv8afvgNE5gN8tf7KzQfQua79tH4/wpHClhKqjFuizKi+Hi5ZEAdEAyGV5VGfs7fKi6UtDcbr0tdHptLb3hpXtu00/fVb141lq+3gMTx84GjJZ5qJyH0YyBFR3n32ngY2KkhBL9Fb21QfV56qArbpYAgBvw8Bvy+tpigA8OWuA/AMTxglaZkEBvkq9dvRvgGNTfW469S0aX2Vm4M4J6igPt8BSyKJ5sMpnetF2k0u1KDwCAB44l/QhYbqpEGjnX1PbjVmL+YjG2ftwJlr8KU6fkaAki4bziSgJqLSwdJKIioIBnDp0d8nfQyBlbUcc3j0MrZ17UfTisWm59jTdxi+YAiL4MHNAI5HIkZAlugzUaMkmlYsTljqZw3osvl8d7RvyPgxlcCpMs1MqcBLSRTU5RRshyK4NDQGAAineyZC09E3YDuao6NvAJNTU2hpyX7TKjWQUVlIdbnST6YQuQkzckREJcqalVNUsKZnbVQXSyc6JuoZOOuavHAkGmCqDCG7keZPPkZ02GVe8pWNUdk7PRfnm5kPFC8NjWFmIgjfdCjr4EGV/Z4YHsfIhZmsmwG1HTxm28QlV421AXgQXU/omw7h4pFzjj6/E1JlYYmodDGQIyIqUarMLhF9vZxOz6LtaN+AkN+HSURwPNYjMuD3pR0g2CVN7K4rRlMOyozd+jf9ulMTU0bQpY8ayEXnemGaOfatB+40rQW9NDSGS0PpBzd6x1AAcfMrp4OhjE8qWDORTlHvbQSAdzqE6eAcxpYvKKnOs/pr9/u8zMYRuQwDOSKiEtbb3pqwrX1/9xbb26wNM77SvRlv+b0Jb9cboaTTUMLudyYKKql0nNY6SJ4an0RH30BcNkbF6HpTEyforeyt+1+mwZfKVObr5IEHzjTe0d/buYVeVNf5UV3nR+DWZXnJYOfS0Ahw/jMnovxjIEdEVOJUwOb1IK5hTH/3Frzwta0pZ5jpjVSA+fVX+mwudZ1dSace3DWtWGw8l2q8osYgpKNnULpy+Heh5XpgblWtDduOIJrNmpucdez502WXac50vmSi9aNeT+5rClfHGu8Aua2b0wMjj/MJPxO773E6VGdRZuOI3ImBHBGRC/R3b8G+J7cmPEjVsxxq9pyVeqw64EtW4hXw+0yB2r4nt9p2Hu3v3oLgTCjtg0h9oHQpd/ErNv3APNHntKfvMPb0HU77OXdvajZKJz0eD5a2NOCdl9821rE5lYlKhzWYy2Qsid7wRFEnGnId16ACGmsZatvBYynHEVjXGuodPr99Xwt80yHMXZ7B9OsXE35Hs6GaE2VCvR7VVdOJDp1EVHjsWklEVAbUEPbh0ctGoxK7LpY6tbZIHVCr59C7Yeot3tXt931xn3Fdss6adqylfGy0kJoqPbR2Ix2JfU5/8sIQFlT7Eq5p0wdc10yHMBmIZm8DAC5FgJf/8QT2Pbk1vy/Chtqf1OVc+Kt9prVymVCBm7psdTq2zg0AHj5wFE9tvj3uPiogAqLvt9qv9c/kWw/ciY6+AVyIbWeq7rHp0L+vXk/0fbA+38MHjgKYz8jOqJEQROR6zMgREZWJ3vZWU2ZDD+icYA3yMpWvphLlKNnaSN3I712HsM+DYChsmzGyG3BdPRFE9UQQi4fOY2lLA+pubyha19FsOnOqbJ7+/jStWIzG5dVJZ1Vu69pvDLa3vl59DZ/6WWXTdBEg7n227tcq42z3maSTOVPbaWW33frzhSPx6w0/d+AoIrHtVttkF8SxtJLInRjIERGVEbsDxUTNJNSBsF4WqXcFTHWA7fVEBzSr9XvquTIJCthgITF9XaP1s1AD1T3aoO2ZUDjuYN864Hoy4EO1vwotF0IYu+N3jAYcV1a663PobW+Ne38+e08DgGiW2BoIbevabxrRoe+nidYidq4XpmycYi1DzCSrnKqEVN/OrY/tM12vl9qqsQt2WUj1NyCTUkl+D4nciYEcEVEFUAd3eqBmN/Bb3ccuiFOP9XpgrJsDogGH3rUyWdZBrcFS/5gFSC5ZxmpH+wa8f9ki4+cIgLHlC0xBit0B+rXXLcaO9g1Y27TUuO6G69Jfo1ZK9Pfn6RfHcGJ43MhM6cGcdR4iML+WNNH6zraDx1KWIKbKMlvf/3QzrcD8ej89YLsZHtwQDMeNXdA1rViMbV378ZsLVxI+d4rGtETkElwjR0RURvq7t6Rct9bb3mq6j9cT7VSZTolbsmYrquxSdbAcHr1srNFTJX5ANIPhxIyySqe/p1YqSBkevYwld18HxDJ3HsyvA0u1NsztgjPzWa01q+rjyoKng6GkJx1mLAHajXU1GLkyjcbaADrXC3T0DWDi/TWAL7OwSP+u6E1P1Pfl5Jlx47upX74ZHiyKhWA3A8ZcSABG59iTZ8aN5w5MzqK6zg8gegJFDzirfV401gZMr4eI3CdlICeEuB7AMwAaED3h95SUsk8IsRTAcwCaALwFYJuUciL2mC8B2AEgBKBdSvli7PoWAN8FsBDAASnlF5x+QURElW7fk1tNjU8Ac0nXtq79pkAvk2Yl6dAPmFUp2O1bbjKuU6VpPHh0TngujLnJWVwaGgMAo5MoAEz/ywhW/LtG+G0aopTTZ/DZexrww59NGa9b369PnhnH2qZ6U2AEmL8X1pMUq+tqjEDZmj3e1rUfgVuXoToWxPljgZFeipnOujNV6qmcGB5HwD/fuCXd76bKruv3vzQ0hqUtDQj4q9B4XY0p6GfwRlQe0imtnAXw51LKDwD4MIA/FULcDKATwEtSyjUA/jn2M4QQtwDYDuAWAPcC+IYQQp2u+iaAz0gpbwJwkxDiXkdfDRERAbBfQ1Qs08EQLh45B7+P1fy56ugbMNaAXTxyDr7pEHzTIYz99KwRxAHxAUDdb6cqIgtqN6MOmH8/9DWd6nuRqHxVb3iiBz0dfQOYDoZQtWhB3P2f2ny78ZhE77deomwnUcmk9EQQ8vsQ8vtM2bhkpl+/iG89cKfxWgo1XoKICiNlRk5KOQpgNHZ5UghxHMBKAPcD+L3Y3b4H4F8RDea2AnhWSjkL4C0hxJsA1gkhhgHUSilfiT3mGQAfA/AT514OERHp7A5Q+7u3xDWDyDXQ621vTdh8Qdm9qbmsS/nyTe8aamRyhseNYF3PwALz7eiTjaCoJGodnD5SIxW7/VR9BnNa6aK+Fi6dfdtu1IdOz8opa1bV4yuxz1GfHad/vtu69iM4E7L93PmdIyo/Ga2RE0LcAOBDAH4B4Fop5bnYTecAXBu7/D4AP9ceNoJo4Dcbu6ycjV1PREQF1t+9xXQgmes8K/WcejCnN3VQz82DyexlOvRZYRDnHL2T5KWhMaxc/764zFw2rIGbKpVU13k95s8x0WeaSZBKRO6XdiAnhFgEYC+AL0gprwgx/z9jKWVECJGX+ZKvv/46zp07l/qOVHBDQ0PF3gRyEe4vpWdyasp02YnP6C8euA5Pvzhf4jdyYQYA8MBfPI+ubZmfu+N+E/VP/W/jhrkIjsd+9gBYubwaQPSzU+9zdVW0Xm92LmJ0b8z2vXejoaEhfOLuGjw9NYWxiVk01C3A2MQsZuaihyi57ucRy5FOKBxCKOTDqYkp7HxpCB9fav84O/r3b1mtD6j1Gdv8ibtrANSgu/8sAKBr20p+F/KE7ytlqtD7zPnz5xPellYgJ4RYgGgQ930p5Y9iV58TQqyQUo4KIa4DoP7PfRbA9drDGxHNxJ2NXdavP5vqd996661obGxMdTcqsKGhIbS0tBR7M8gluL+UppYWGB3znMzaqI+6o28AiAUYM3MR/M3edzIq8+N+E7Wn7zCq54BqeIxuhUJb96i/z6tX1hldSVXQ4fN5K+J91PcX/eXqmedFNTU5vRfPt7QYHV/XNtVj2cp6o4nIoppFaGlJP+OczvdvbwV8bsXEvzGUqWLsMyMjIwlvS6drpQfAdwC8IaX8unbT8wA+BeBvYv/9kXb93wsh/hbR0smbALwSy9pdFkKsA/AKgE8C6Mv85RARkVPyWXZnHXOg1nU5UcZZSca0kkqvx4O1q+qMNVYAbC/royUqvdzO+v7kSs1PVHJZ98nvARHlIp2M3N0A/hjAa0KIX8au+xKAHgD9QojPIDZ+AACklG8IIfoBvAFgDsAjUkpVjPAIouMHAoiOH2CjEyKiMuavjm/aQOnb03cYM7H3z+MBep68DwBMaxGTBcZrVsV3cKxE+QyYuO6TiIolna6Vh5F4TMHGBI/pBtBtc/0QgA9msoFERORe+vBjINrUgVmI9OnZuEgkGtgdRzhpcOx0BoqIiEoTh/oQEVHeqJlZAb8Pa5vqK77ML1MN2sBqwBzYAYkD40Sz0YiIqHxkNH6AiIgoUwwosrejfQN6ug4Y5ZUNKxajs30DM25ERMRAjoiIqJR1dm/Gnr7DAKKBHcAAjoiIGMgRERGVPBXAERERKVwjR0RERERE5DIM5IiIiIiIiFyGgRwREREREZHLMJAjIiIiIiJyGQZyRERERERELsNAjoiIiIiIyGUYyBEREREREbkMAzkiIiIiIiKXYSBHRERERETkMgzkiIiIiIiIXIaBHBERERERkcswkCMiIiIiInIZBnJEREREREQuw0COiIiIiIjIZRjIERERERERuQwDOSIiIiIiIpdhIEdEREREROQyDOSIiIiIiIhchoEcERERERGRyzCQIyIiIiIichkGckRERERERC7DQI6IiIiIiMhlGMgRERERERG5DAM5IiIiIiIil2EgR0RERERE5DIM5IiIiIiIiFyGgRwREREREZHLMJAjIiIiIiJyGQZyRERERERELsNAjoiIiIiIyGUYyBEREREREbkMAzkiIiIiIiKXYSBHRERERETkMgzkiIiIiIiIXIaBHBERERERkcswkCMiIiIiInIZBnJEREREREQuw0COiIiIiIjIZRjIERERERERuQwDOSIiIiIiIpdhIEdEREREROQyDOSIiIiIiIhchoEcERERERGRy1SluoMQYg+Afw9gTEr5wdh1/xXAZwGcj92tS0r549htXwKwA0AIQLuU8sXY9S0AvgtgIYADUsovOPpKiIiIiIiIKkQ6Gbn/DuBey3URAH8rpfxQ7J8K4m4BsB3ALbHHfEMI4Yk95psAPiOlvAnATUII63MSERERERFRGlIGclLK/w1g3OYmj811WwE8K6WclVK+BeBNAOuEENcBqJVSvhK73zMAPpbdJhMREREREVW2lKWVSfyZEOIhAEcAfFFKOQHgfQB+rt1nBMBKALOxy8rZ2PXJ+ADWeFQaAAAFw0lEQVRgdHQ0h02kfDl//jxGRkZS35EI3F8oO9xvKBPcXyhT3GcoU8XYZ7RYyGe9LdtA7psA/ip2+a8BfA3AZ7J8rkSuA4AHH3zQ4aclIiIiIiJylesAnNKvyCqQk1KOqctCiKcBvBD78SyA67W7NiKaiTsbu6xffzbFr3kVwO8CeAfRxilERERERESVxIdoEPeq9YasAjkhxHVSyndiP34cwK9il58H8PdCiL9FtHTyJgCvSCkjQojLQoh1AF4B8EkAfcl+h5QyCOBwNttHRERERERUJk7ZXZnO+IFnAfwegOVCiP8fwJcB/DshRDOi3St/C+BPAEBK+YYQoh/AGwDmADwipYzEnuoRRMcPBBAdP/CTnF4OERERERFRhfJEIpHU9yIiIiIiIqKSkc4cOSIiIiIiIiohDOSIiIiIiIhchoEcERERERGRy+QyEJzKiBDiegDPAGhAtInNU1LKPiHEUgDPAWgC8BaAbVLKidj1ewHcAeC7Uso/057r/0G0M2m9lLK2sK+ECsWpfUYIEQDwDwBWIzpq5AUp5ZcK/Xoo/xz+O/MTACsALADwcwCfl1LOFvL1UH45ub9oz/k8gPdLKT9YoJdBBeTw35h/RfRvzHTsqo9KKS8U6rVQYTi8z1QD2I1ok8gwgP8ipfzHfG4/M3KkzAL4cynlBwB8GMCfCiFuBtAJ4CUp5RoA/xz7GQCuAtgJ4DGb59oH4N/mf5OpyJzcZ56QUt4M4EMA7hZC3Jv3radicHKf+QMpZXPsuZYA2J73radCc3J/gRDiPwC4gujBGpUnJ/eZCID/KKX8UOwfg7jy5OQ+818AjEopReyY5qf53ngGcgQAkFKOSimPxS5PAjiO6CzA+wF8L3a37wH4WOw+70kpfwYgaPNcr0gpRwuy4VQ0Tu0zUsppKeVPY5dnARyNPQ+VGYf/zkwCgBBiAYBqADzIKjNO7i9CiEUA/hzALgCe/G89FYOT+0wM95Uy5/A+82kAX9We+2IeNx0AAzmyIYS4AdHMyC8AXCulPBe76RyAay1355lNcmyfEULUAbgP0bNfVMac2GeEEAdj95/mbNLy5sD+8tcAngTwXr62kUqLQ/9f+p4Q4pdCiJ352UoqJbnsM7HjFwDYJYQYEkL0CyEa8rm9AAM5soidtdwL4AtSyiv6bbHh7gzcyMSpfUYIUQXgWQD/TUr5ltPbSaXDqX1GSrkJwHUA/EKITzm+oVQSct1fhBDNAFZLKfeBGZaK4NDfmAellLcC+F0AvyuE+KTzW0qlwoF9pgpAI4CfSSlbALyM6MmjvGIgR4ZYidJeAN+XUv4odvU5IcSK2O3XARgr1vZR6XF4n3kKgJRS9jm/pVQqnP47I6UMxp7vTqe3lYrPof3lwwDuEEL8FsD/BrBGCPEv+dpmKi6n/sZIKd+O/XcSwN+Da//LlkP7zEUA72nNTf4BwO352F4dAzkCAAghPAC+A+ANKeXXtZueB6DOdH8KwI8sD+XZzQrl5D4jhNgFYDGia1ioTDm1zwghamL/Y1WZ3C0AfpmXjaaicWp/kVJ+S0q5Ukr5fgAbAJyUUv5+njabisjBvzE+IcTy2OUFiJb8/yovG01F5eDfmQiAF4QQH4ld9X8B+LXzW2zZiEiElXIECCE2ABgA8Brm08dfAvAKgH4Aq6C1X4095i0AtYg2GphAtDXvCSHEEwD+CNGSp3cAfFtK+VeFei1UGE7tMwAmAZxBdIHxTOx5/j8p5Z4CvAwqIAf3mUsA9gPwI/o/04MAHo/9j5TKhAP7yziAe6SUJ7TnvAHA81LK2wrxGqiwHPwbcyb2PAsA+AC8BOA/829M+XHy74wQYhWA7wOoQzSD92kp5Ug+t5+BHBERERERkcuwtJKIiIiIiMhlGMgRERERERG5DAM5IiIiIiIil2EgR0RERERE5DIM5IiIiIiIiFyGgRwREREREZHLMJAjIiIiIiJymf8D1SDIlYcRh/kAAAAASUVORK5CYII="/>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4"/>
          <a:stretch>
            <a:fillRect/>
          </a:stretch>
        </p:blipFill>
        <p:spPr>
          <a:xfrm>
            <a:off x="297525" y="1340768"/>
            <a:ext cx="8401016" cy="4596782"/>
          </a:xfrm>
          <a:prstGeom prst="rect">
            <a:avLst/>
          </a:prstGeom>
        </p:spPr>
      </p:pic>
      <p:sp>
        <p:nvSpPr>
          <p:cNvPr id="12" name="文本框 11"/>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Previous Work in Uqer.io</a:t>
            </a:r>
            <a:endParaRPr lang="zh-CN" altLang="en-US" sz="2400" b="1" dirty="0">
              <a:solidFill>
                <a:schemeClr val="bg1"/>
              </a:solidFill>
              <a:latin typeface="Times New Roman" charset="0"/>
            </a:endParaRPr>
          </a:p>
        </p:txBody>
      </p:sp>
    </p:spTree>
    <p:extLst>
      <p:ext uri="{BB962C8B-B14F-4D97-AF65-F5344CB8AC3E}">
        <p14:creationId xmlns:p14="http://schemas.microsoft.com/office/powerpoint/2010/main" val="2290249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050"/>
            <a:ext cx="9180513" cy="6886575"/>
            <a:chOff x="0" y="-19050"/>
            <a:chExt cx="9180513" cy="6886575"/>
          </a:xfrm>
        </p:grpSpPr>
        <p:sp>
          <p:nvSpPr>
            <p:cNvPr id="4" name="矩形 3"/>
            <p:cNvSpPr/>
            <p:nvPr/>
          </p:nvSpPr>
          <p:spPr bwMode="auto">
            <a:xfrm>
              <a:off x="0" y="-19050"/>
              <a:ext cx="9180513" cy="1177925"/>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pic>
          <p:nvPicPr>
            <p:cNvPr id="30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157" y="25892"/>
              <a:ext cx="3021754" cy="1088039"/>
            </a:xfrm>
            <a:prstGeom prst="rect">
              <a:avLst/>
            </a:prstGeom>
            <a:solidFill>
              <a:srgbClr val="8B001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bwMode="auto">
            <a:xfrm>
              <a:off x="0" y="6479582"/>
              <a:ext cx="9180513" cy="387943"/>
            </a:xfrm>
            <a:prstGeom prst="rect">
              <a:avLst/>
            </a:prstGeom>
            <a:solidFill>
              <a:srgbClr val="8B001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charset="0"/>
                <a:ea typeface="Times New Roman" charset="0"/>
                <a:cs typeface="Times New Roman" charset="0"/>
              </a:endParaRPr>
            </a:p>
          </p:txBody>
        </p:sp>
      </p:grpSp>
      <p:sp>
        <p:nvSpPr>
          <p:cNvPr id="16" name="文本框 15"/>
          <p:cNvSpPr txBox="1">
            <a:spLocks noChangeArrowheads="1"/>
          </p:cNvSpPr>
          <p:nvPr/>
        </p:nvSpPr>
        <p:spPr bwMode="auto">
          <a:xfrm>
            <a:off x="219075" y="332656"/>
            <a:ext cx="584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en-US" altLang="zh-CN" sz="2400" b="1" dirty="0" smtClean="0">
                <a:solidFill>
                  <a:schemeClr val="bg1"/>
                </a:solidFill>
                <a:latin typeface="Times New Roman" charset="0"/>
              </a:rPr>
              <a:t>Empirical Methodology</a:t>
            </a:r>
            <a:endParaRPr lang="zh-CN" altLang="en-US" sz="2400" b="1" dirty="0">
              <a:solidFill>
                <a:schemeClr val="bg1"/>
              </a:solidFill>
              <a:latin typeface="Times New Roman" charset="0"/>
            </a:endParaRPr>
          </a:p>
        </p:txBody>
      </p:sp>
      <p:sp>
        <p:nvSpPr>
          <p:cNvPr id="5" name="矩形 4"/>
          <p:cNvSpPr/>
          <p:nvPr/>
        </p:nvSpPr>
        <p:spPr>
          <a:xfrm>
            <a:off x="2863840" y="2967335"/>
            <a:ext cx="3416321"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Thank you</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067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1004</Words>
  <Application>Microsoft Office PowerPoint</Application>
  <PresentationFormat>全屏显示(4:3)</PresentationFormat>
  <Paragraphs>56</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MS Gothic</vt:lpstr>
      <vt:lpstr>等线</vt:lpstr>
      <vt:lpstr>宋体</vt:lpstr>
      <vt:lpstr>Arial</vt:lpstr>
      <vt:lpstr>Calibri</vt:lpstr>
      <vt:lpstr>Cambria Math</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NERI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Disparity and Regional Disparity in Development</dc:title>
  <dc:creator>FAN Gang</dc:creator>
  <cp:lastModifiedBy>Windows 用户</cp:lastModifiedBy>
  <cp:revision>259</cp:revision>
  <dcterms:created xsi:type="dcterms:W3CDTF">2009-03-31T13:48:21Z</dcterms:created>
  <dcterms:modified xsi:type="dcterms:W3CDTF">2017-03-26T12:54:01Z</dcterms:modified>
</cp:coreProperties>
</file>