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5" r:id="rId3"/>
    <p:sldId id="266" r:id="rId4"/>
    <p:sldId id="284" r:id="rId5"/>
    <p:sldId id="280" r:id="rId6"/>
    <p:sldId id="290" r:id="rId7"/>
    <p:sldId id="2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9EA031-4A84-46B9-89C8-09666AA997B1}">
  <a:tblStyle styleId="{559EA031-4A84-46B9-89C8-09666AA997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5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splash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23144" y="169938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 sz="2800" dirty="0"/>
              <a:t>Predicting New Zealand kiwifruit yield from weather data</a:t>
            </a:r>
            <a:endParaRPr lang="en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19593" y="2969936"/>
            <a:ext cx="5513100" cy="7847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NZ" b="1" dirty="0">
                <a:solidFill>
                  <a:srgbClr val="004C52"/>
                </a:solidFill>
                <a:latin typeface="Karla"/>
                <a:sym typeface="Karla"/>
              </a:rPr>
              <a:t>Peking University HSBC Business School</a:t>
            </a:r>
            <a:br>
              <a:rPr lang="en-NZ" b="1" dirty="0">
                <a:solidFill>
                  <a:srgbClr val="004C52"/>
                </a:solidFill>
                <a:latin typeface="Karla"/>
                <a:sym typeface="Karla"/>
              </a:rPr>
            </a:br>
            <a:r>
              <a:rPr lang="en-NZ" b="1" dirty="0">
                <a:solidFill>
                  <a:srgbClr val="004C52"/>
                </a:solidFill>
                <a:latin typeface="Karla"/>
                <a:sym typeface="Karla"/>
              </a:rPr>
              <a:t>Topics in Quantitative Finance: Machine Learning | 2017</a:t>
            </a:r>
          </a:p>
          <a:p>
            <a:pPr algn="ctr"/>
            <a:r>
              <a:rPr lang="en-NZ" b="1" dirty="0">
                <a:solidFill>
                  <a:srgbClr val="004C52"/>
                </a:solidFill>
                <a:latin typeface="Karla"/>
                <a:sym typeface="Karla"/>
              </a:rPr>
              <a:t>Project Proposal | Henry Kyle | 1601213550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NZ" dirty="0"/>
              <a:t>Background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NZ" sz="1800" dirty="0"/>
              <a:t>New Zealand supplies 30% of the global kiwifruit market. This is worth NZD$1.4 billion annually</a:t>
            </a:r>
          </a:p>
          <a:p>
            <a:pPr>
              <a:buNone/>
            </a:pPr>
            <a:endParaRPr lang="en-NZ" sz="1800" dirty="0"/>
          </a:p>
          <a:p>
            <a:pPr>
              <a:buNone/>
            </a:pPr>
            <a:r>
              <a:rPr lang="en-NZ" sz="1800" dirty="0"/>
              <a:t>New Zealand sells its kiwifruit commercially via a monopsony called </a:t>
            </a:r>
            <a:r>
              <a:rPr lang="en-NZ" sz="1800" dirty="0" err="1"/>
              <a:t>Zespri</a:t>
            </a:r>
            <a:endParaRPr lang="en-NZ" sz="1800" dirty="0"/>
          </a:p>
        </p:txBody>
      </p:sp>
      <p:pic>
        <p:nvPicPr>
          <p:cNvPr id="5" name="Picture 4" descr="C:\Users\Henry\AppData\Local\Microsoft\Windows\INetCache\Content.Word\logo300_20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559" y="1557805"/>
            <a:ext cx="3549349" cy="2355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 idx="4294967295"/>
          </p:nvPr>
        </p:nvSpPr>
        <p:spPr>
          <a:xfrm>
            <a:off x="987378" y="175186"/>
            <a:ext cx="3864900" cy="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NZ" sz="1700" dirty="0"/>
              <a:t>Kiwifruit orchards in the Bay of</a:t>
            </a:r>
            <a:br>
              <a:rPr lang="en-NZ" sz="1700" dirty="0"/>
            </a:br>
            <a:r>
              <a:rPr lang="en-NZ" sz="1700" dirty="0"/>
              <a:t>Plenty, New Zealand</a:t>
            </a:r>
            <a:endParaRPr lang="en" sz="1700" dirty="0">
              <a:solidFill>
                <a:srgbClr val="004C5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089" y="1448268"/>
            <a:ext cx="5513100" cy="1159799"/>
          </a:xfrm>
        </p:spPr>
        <p:txBody>
          <a:bodyPr/>
          <a:lstStyle/>
          <a:p>
            <a:r>
              <a:rPr lang="en-NZ" sz="3200" dirty="0"/>
              <a:t>Project Aim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052" y="2608067"/>
            <a:ext cx="5738816" cy="784799"/>
          </a:xfrm>
        </p:spPr>
        <p:txBody>
          <a:bodyPr/>
          <a:lstStyle/>
          <a:p>
            <a:r>
              <a:rPr lang="en-NZ" sz="2000" dirty="0"/>
              <a:t>To predict annual trays of kiwifruit in New Zealand per hectare of orchards using local weather data</a:t>
            </a:r>
          </a:p>
        </p:txBody>
      </p:sp>
    </p:spTree>
    <p:extLst>
      <p:ext uri="{BB962C8B-B14F-4D97-AF65-F5344CB8AC3E}">
        <p14:creationId xmlns:p14="http://schemas.microsoft.com/office/powerpoint/2010/main" val="50722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NZ" dirty="0"/>
              <a:t>Method</a:t>
            </a:r>
            <a:endParaRPr lang="en"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886650" y="1839027"/>
            <a:ext cx="7370699" cy="2031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NZ" sz="1800" dirty="0"/>
              <a:t>Apply machine learning algorithms to attempt to see the effect of weather on yield. </a:t>
            </a:r>
          </a:p>
          <a:p>
            <a:pPr>
              <a:buNone/>
            </a:pPr>
            <a:endParaRPr lang="en-NZ" sz="1800" dirty="0"/>
          </a:p>
          <a:p>
            <a:pPr>
              <a:buNone/>
            </a:pPr>
            <a:r>
              <a:rPr lang="en-NZ" sz="1800" dirty="0"/>
              <a:t>Will need to apply machine learning techniques aimed at continuous target variables e.g. Gradient Descent and RANSAC. </a:t>
            </a:r>
          </a:p>
          <a:p>
            <a:pPr>
              <a:buNone/>
            </a:pPr>
            <a:endParaRPr lang="en-NZ" sz="1800" dirty="0"/>
          </a:p>
          <a:p>
            <a:pPr>
              <a:buNone/>
            </a:pPr>
            <a:r>
              <a:rPr lang="en-NZ" sz="1800" dirty="0"/>
              <a:t>Selection of important variables will be key to producing a successful model.</a:t>
            </a:r>
          </a:p>
          <a:p>
            <a:pPr lvl="0" rtl="0">
              <a:spcBef>
                <a:spcPts val="0"/>
              </a:spcBef>
              <a:buNone/>
            </a:pPr>
            <a:endParaRPr lang="en" sz="1800" u="sng" dirty="0">
              <a:hlinkClick r:id="rId3"/>
            </a:endParaRPr>
          </a:p>
        </p:txBody>
      </p:sp>
      <p:sp>
        <p:nvSpPr>
          <p:cNvPr id="4" name="Shape 292"/>
          <p:cNvSpPr txBox="1"/>
          <p:nvPr/>
        </p:nvSpPr>
        <p:spPr>
          <a:xfrm>
            <a:off x="886650" y="4171650"/>
            <a:ext cx="61487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NZ" sz="1000" b="1" dirty="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In particular I will be making use of Python and some of its data analysis &amp; machine learning packages including Pandas, </a:t>
            </a:r>
            <a:r>
              <a:rPr lang="en-NZ" sz="1000" b="1" dirty="0" err="1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Numpy</a:t>
            </a:r>
            <a:r>
              <a:rPr lang="en-NZ" sz="1000" b="1" dirty="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 and </a:t>
            </a:r>
            <a:r>
              <a:rPr lang="en-NZ" sz="1000" b="1" dirty="0" err="1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Scikit</a:t>
            </a:r>
            <a:r>
              <a:rPr lang="en-NZ" sz="1000" b="1" dirty="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-learn</a:t>
            </a:r>
            <a:endParaRPr lang="en" sz="1000" b="1" dirty="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b="1" dirty="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1000" b="1" dirty="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NZ" sz="1800" dirty="0" err="1"/>
              <a:t>Zespri</a:t>
            </a:r>
            <a:r>
              <a:rPr lang="en-NZ" sz="1800" dirty="0"/>
              <a:t> has data on their trays of kiwifruit/hectare in their annual reports stretching back 20 years</a:t>
            </a:r>
          </a:p>
          <a:p>
            <a:pPr>
              <a:buNone/>
            </a:pPr>
            <a:endParaRPr lang="en-NZ" sz="1800" dirty="0"/>
          </a:p>
          <a:p>
            <a:pPr>
              <a:buNone/>
            </a:pPr>
            <a:r>
              <a:rPr lang="en-NZ" sz="1800" dirty="0"/>
              <a:t>The National Institute of Water and Atmospheric Research has historical weather data including monthly mean/min/max temperatures, rainfall, sunshine hours, days of ground frost, relative humidity etc.</a:t>
            </a:r>
          </a:p>
          <a:p>
            <a:pPr>
              <a:buNone/>
            </a:pPr>
            <a:endParaRPr lang="en-NZ" sz="1800" dirty="0"/>
          </a:p>
          <a:p>
            <a:pPr>
              <a:buNone/>
            </a:pPr>
            <a:r>
              <a:rPr lang="en-NZ" sz="1800" dirty="0"/>
              <a:t>KVH has data on regional distribution of kiwifruit orchards</a:t>
            </a:r>
          </a:p>
          <a:p>
            <a:pPr>
              <a:buNone/>
            </a:pPr>
            <a:endParaRPr lang="en-NZ" sz="1800" dirty="0"/>
          </a:p>
          <a:p>
            <a:pPr>
              <a:buNone/>
            </a:pPr>
            <a:r>
              <a:rPr lang="en-NZ" sz="1800" dirty="0"/>
              <a:t>This data will need to be scraped manually. Weightings on regions will need to be given based on proportion of kiwifruit crop</a:t>
            </a:r>
          </a:p>
        </p:txBody>
      </p:sp>
    </p:spTree>
    <p:extLst>
      <p:ext uri="{BB962C8B-B14F-4D97-AF65-F5344CB8AC3E}">
        <p14:creationId xmlns:p14="http://schemas.microsoft.com/office/powerpoint/2010/main" val="68997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Some initial thoughts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925" y="1495850"/>
            <a:ext cx="3599534" cy="3429900"/>
          </a:xfrm>
        </p:spPr>
        <p:txBody>
          <a:bodyPr/>
          <a:lstStyle/>
          <a:p>
            <a:pPr>
              <a:buNone/>
            </a:pPr>
            <a:r>
              <a:rPr lang="en-NZ" sz="1400" dirty="0"/>
              <a:t>Potential Uses (if a good model is created)</a:t>
            </a:r>
          </a:p>
          <a:p>
            <a:pPr>
              <a:buNone/>
            </a:pPr>
            <a:endParaRPr lang="en-NZ" sz="1400" dirty="0"/>
          </a:p>
          <a:p>
            <a:pPr marL="285750" indent="-285750">
              <a:buFontTx/>
              <a:buChar char="-"/>
            </a:pPr>
            <a:r>
              <a:rPr lang="en-NZ" sz="1400" dirty="0"/>
              <a:t>Assist firms such as </a:t>
            </a:r>
            <a:r>
              <a:rPr lang="en-NZ" sz="1400" dirty="0" err="1"/>
              <a:t>Zespri</a:t>
            </a:r>
            <a:r>
              <a:rPr lang="en-NZ" sz="1400" dirty="0"/>
              <a:t> predict yield. Could potentially be combined with weather forecasting to forecast yield.</a:t>
            </a:r>
          </a:p>
          <a:p>
            <a:pPr marL="285750" indent="-285750">
              <a:buFontTx/>
              <a:buChar char="-"/>
            </a:pPr>
            <a:endParaRPr lang="en-NZ" sz="1400" dirty="0"/>
          </a:p>
          <a:p>
            <a:pPr marL="285750" indent="-285750">
              <a:buFontTx/>
              <a:buChar char="-"/>
            </a:pPr>
            <a:r>
              <a:rPr lang="en-NZ" sz="1400" dirty="0"/>
              <a:t>Predict the effect of global warming on kiwifruit yield</a:t>
            </a:r>
          </a:p>
          <a:p>
            <a:pPr marL="285750" indent="-285750">
              <a:buFontTx/>
              <a:buChar char="-"/>
            </a:pPr>
            <a:endParaRPr lang="en-NZ" sz="1400" dirty="0"/>
          </a:p>
          <a:p>
            <a:pPr marL="285750" indent="-285750">
              <a:buFontTx/>
              <a:buChar char="-"/>
            </a:pPr>
            <a:r>
              <a:rPr lang="en-NZ" sz="1400" dirty="0"/>
              <a:t>Could be applied to other crops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NZ" sz="1400" dirty="0"/>
              <a:t>Potential Problems</a:t>
            </a:r>
          </a:p>
          <a:p>
            <a:pPr>
              <a:buNone/>
            </a:pPr>
            <a:endParaRPr lang="en-NZ" sz="1400" dirty="0"/>
          </a:p>
          <a:p>
            <a:pPr marL="285750" indent="-285750">
              <a:buFontTx/>
              <a:buChar char="-"/>
            </a:pPr>
            <a:r>
              <a:rPr lang="en-NZ" sz="1400" dirty="0"/>
              <a:t>Over time there is likely improvements in yield due to improved technology / breeding / knowledge etc. In fact </a:t>
            </a:r>
            <a:r>
              <a:rPr lang="en-NZ" sz="1400" dirty="0" err="1"/>
              <a:t>Zespri</a:t>
            </a:r>
            <a:r>
              <a:rPr lang="en-NZ" sz="1400" dirty="0"/>
              <a:t> annual reports suggest this has been happening recently for some kiwifruit varieties. This is difficult to quantify. Perhaps include y lag(s) as an independent variable(s)? </a:t>
            </a:r>
          </a:p>
          <a:p>
            <a:pPr marL="285750" indent="-285750">
              <a:buFontTx/>
              <a:buChar char="-"/>
            </a:pPr>
            <a:r>
              <a:rPr lang="en-NZ" sz="1400" dirty="0"/>
              <a:t>There is a disease spreading through kiwifruit worldwide which does have an effect on yields. Perhaps some way of accounting for this could be integrated into the model</a:t>
            </a:r>
          </a:p>
          <a:p>
            <a:pPr marL="285750" indent="-285750">
              <a:buFontTx/>
              <a:buChar char="-"/>
            </a:pP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550368359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363</Words>
  <Application>Microsoft Office PowerPoint</Application>
  <PresentationFormat>On-screen Show (16:9)</PresentationFormat>
  <Paragraphs>37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Karla</vt:lpstr>
      <vt:lpstr>Raleway</vt:lpstr>
      <vt:lpstr>Arial</vt:lpstr>
      <vt:lpstr>Escalus template</vt:lpstr>
      <vt:lpstr>Predicting New Zealand kiwifruit yield from weather data</vt:lpstr>
      <vt:lpstr>Background</vt:lpstr>
      <vt:lpstr>Kiwifruit orchards in the Bay of Plenty, New Zealand</vt:lpstr>
      <vt:lpstr>Project Aim</vt:lpstr>
      <vt:lpstr>Method</vt:lpstr>
      <vt:lpstr>Data Sources</vt:lpstr>
      <vt:lpstr>Some initial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New Zealand Kiwifruit yield from local weather data</dc:title>
  <dc:creator>Henry</dc:creator>
  <cp:lastModifiedBy>Henry Kyle</cp:lastModifiedBy>
  <cp:revision>6</cp:revision>
  <dcterms:modified xsi:type="dcterms:W3CDTF">2017-04-01T18:09:25Z</dcterms:modified>
</cp:coreProperties>
</file>