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80" r:id="rId3"/>
    <p:sldId id="1903" r:id="rId5"/>
    <p:sldId id="2055" r:id="rId6"/>
    <p:sldId id="1925" r:id="rId7"/>
    <p:sldId id="1926" r:id="rId8"/>
    <p:sldId id="2016" r:id="rId9"/>
    <p:sldId id="1995" r:id="rId10"/>
    <p:sldId id="1998" r:id="rId11"/>
    <p:sldId id="2017" r:id="rId12"/>
    <p:sldId id="2021" r:id="rId13"/>
    <p:sldId id="2019" r:id="rId14"/>
    <p:sldId id="2022" r:id="rId15"/>
    <p:sldId id="2020" r:id="rId16"/>
    <p:sldId id="2000" r:id="rId17"/>
    <p:sldId id="2018" r:id="rId18"/>
    <p:sldId id="2023" r:id="rId19"/>
    <p:sldId id="2038" r:id="rId20"/>
    <p:sldId id="2024" r:id="rId21"/>
    <p:sldId id="2025" r:id="rId22"/>
    <p:sldId id="2026" r:id="rId23"/>
    <p:sldId id="2027" r:id="rId24"/>
    <p:sldId id="2028" r:id="rId25"/>
    <p:sldId id="2029" r:id="rId26"/>
    <p:sldId id="2037" r:id="rId27"/>
    <p:sldId id="2030" r:id="rId28"/>
    <p:sldId id="2031" r:id="rId29"/>
    <p:sldId id="2032" r:id="rId30"/>
    <p:sldId id="2033" r:id="rId31"/>
    <p:sldId id="2034" r:id="rId32"/>
    <p:sldId id="2035" r:id="rId33"/>
    <p:sldId id="2053" r:id="rId34"/>
    <p:sldId id="2054" r:id="rId35"/>
    <p:sldId id="1902" r:id="rId36"/>
  </p:sldIdLst>
  <p:sldSz cx="9144000" cy="5143500" type="screen16x9"/>
  <p:notesSz cx="10234295" cy="7103745"/>
  <p:custDataLst>
    <p:tags r:id="rId41"/>
  </p:custDataLst>
  <p:defaultTextStyle>
    <a:defPPr>
      <a:defRPr lang="zh-CN"/>
    </a:defPPr>
    <a:lvl1pPr marL="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1pPr>
    <a:lvl2pPr marL="34925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2pPr>
    <a:lvl3pPr marL="697865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3pPr>
    <a:lvl4pPr marL="1047115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4pPr>
    <a:lvl5pPr marL="139573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5pPr>
    <a:lvl6pPr marL="174498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6pPr>
    <a:lvl7pPr marL="2093595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7pPr>
    <a:lvl8pPr marL="2442845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8pPr>
    <a:lvl9pPr marL="2791460" algn="l" defTabSz="697865" rtl="0" eaLnBrk="1" latinLnBrk="0" hangingPunct="1">
      <a:defRPr sz="137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4" userDrawn="1">
          <p15:clr>
            <a:srgbClr val="A4A3A4"/>
          </p15:clr>
        </p15:guide>
        <p15:guide id="2" pos="10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Huifu (IVor)" initials="L(" lastIdx="2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1CEF6"/>
    <a:srgbClr val="1F4E79"/>
    <a:srgbClr val="262626"/>
    <a:srgbClr val="187DDB"/>
    <a:srgbClr val="016CE1"/>
    <a:srgbClr val="EAEFF7"/>
    <a:srgbClr val="D2DEEF"/>
    <a:srgbClr val="4472C4"/>
    <a:srgbClr val="8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3966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504" y="77"/>
      </p:cViewPr>
      <p:guideLst>
        <p:guide orient="horz" pos="1614"/>
        <p:guide pos="106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20.xml"/><Relationship Id="rId4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248" y="1"/>
            <a:ext cx="4434999" cy="356437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4190F08-6E6E-8B40-8E39-7F73C2237E9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5612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248" y="6747629"/>
            <a:ext cx="4434999" cy="356436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7019DA8-3C9C-7A4A-8401-9F2AAEC5A2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1pPr>
    <a:lvl2pPr marL="34925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2pPr>
    <a:lvl3pPr marL="697865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3pPr>
    <a:lvl4pPr marL="1047115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4pPr>
    <a:lvl5pPr marL="139573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5pPr>
    <a:lvl6pPr marL="174498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6pPr>
    <a:lvl7pPr marL="2093595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7pPr>
    <a:lvl8pPr marL="2442845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8pPr>
    <a:lvl9pPr marL="2791460" algn="l" defTabSz="697865" rtl="0" eaLnBrk="1" latinLnBrk="0" hangingPunct="1">
      <a:defRPr sz="9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19DA8-3C9C-7A4A-8401-9F2AAEC5A2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019DA8-3C9C-7A4A-8401-9F2AAEC5A28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8621368" y="397569"/>
            <a:ext cx="369665" cy="86652"/>
            <a:chOff x="11369042" y="568879"/>
            <a:chExt cx="568324" cy="148001"/>
          </a:xfrm>
        </p:grpSpPr>
        <p:sp>
          <p:nvSpPr>
            <p:cNvPr id="11" name="平行四边形 10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930252" y="1465586"/>
            <a:ext cx="5213748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60" b="1" i="0">
                <a:solidFill>
                  <a:schemeClr val="accent1">
                    <a:lumMod val="20000"/>
                    <a:lumOff val="80000"/>
                  </a:schemeClr>
                </a:solidFill>
                <a:latin typeface="Microsoft YaHei Semibold" panose="020B0402040204020203" pitchFamily="34" charset="-122"/>
                <a:ea typeface="Microsoft YaHei Semibold" panose="020B0402040204020203" pitchFamily="34" charset="-122"/>
              </a:defRPr>
            </a:lvl1pPr>
          </a:lstStyle>
          <a:p>
            <a:r>
              <a:rPr lang="zh-CN" altLang="en-US" dirty="0"/>
              <a:t>单击此处编辑主题内容样式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5860" y="2635343"/>
            <a:ext cx="3655174" cy="256409"/>
          </a:xfrm>
        </p:spPr>
        <p:txBody>
          <a:bodyPr/>
          <a:lstStyle>
            <a:lvl1pPr marL="0" indent="0" algn="ctr">
              <a:buNone/>
              <a:defRPr sz="1620" b="0" i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08610" indent="0" algn="ctr">
              <a:buNone/>
              <a:defRPr sz="1350"/>
            </a:lvl2pPr>
            <a:lvl3pPr marL="617220" indent="0" algn="ctr">
              <a:buNone/>
              <a:defRPr sz="1215"/>
            </a:lvl3pPr>
            <a:lvl4pPr marL="925830" indent="0" algn="ctr">
              <a:buNone/>
              <a:defRPr sz="1080"/>
            </a:lvl4pPr>
            <a:lvl5pPr marL="1234440" indent="0" algn="ctr">
              <a:buNone/>
              <a:defRPr sz="1080"/>
            </a:lvl5pPr>
            <a:lvl6pPr marL="1543050" indent="0" algn="ctr">
              <a:buNone/>
              <a:defRPr sz="1080"/>
            </a:lvl6pPr>
            <a:lvl7pPr marL="1851660" indent="0" algn="ctr">
              <a:buNone/>
              <a:defRPr sz="1080"/>
            </a:lvl7pPr>
            <a:lvl8pPr marL="2160270" indent="0" algn="ctr">
              <a:buNone/>
              <a:defRPr sz="1080"/>
            </a:lvl8pPr>
            <a:lvl9pPr marL="2468880" indent="0" algn="ctr">
              <a:buNone/>
              <a:defRPr sz="1080"/>
            </a:lvl9pPr>
          </a:lstStyle>
          <a:p>
            <a:r>
              <a:rPr lang="zh-CN" altLang="en-US" dirty="0"/>
              <a:t>单击此处编辑部门名称</a:t>
            </a:r>
            <a:endParaRPr lang="en-US" dirty="0"/>
          </a:p>
        </p:txBody>
      </p:sp>
      <p:cxnSp>
        <p:nvCxnSpPr>
          <p:cNvPr id="23" name="直接连接符 10"/>
          <p:cNvCxnSpPr/>
          <p:nvPr userDrawn="1"/>
        </p:nvCxnSpPr>
        <p:spPr>
          <a:xfrm>
            <a:off x="3410632" y="4865387"/>
            <a:ext cx="5732738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0"/>
          <p:cNvCxnSpPr/>
          <p:nvPr userDrawn="1"/>
        </p:nvCxnSpPr>
        <p:spPr>
          <a:xfrm>
            <a:off x="7303421" y="4905828"/>
            <a:ext cx="1840705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492471" y="3957476"/>
            <a:ext cx="2498563" cy="371370"/>
          </a:xfrm>
        </p:spPr>
        <p:txBody>
          <a:bodyPr>
            <a:norm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汇报人：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pic>
        <p:nvPicPr>
          <p:cNvPr id="17" name="图片 24" descr="logo-横版（反白）@2x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14553" y="149736"/>
            <a:ext cx="1205422" cy="34172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8621368" y="397569"/>
            <a:ext cx="369665" cy="86652"/>
            <a:chOff x="11369042" y="568879"/>
            <a:chExt cx="568324" cy="148001"/>
          </a:xfrm>
        </p:grpSpPr>
        <p:sp>
          <p:nvSpPr>
            <p:cNvPr id="10" name="平行四边形 9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cxnSp>
        <p:nvCxnSpPr>
          <p:cNvPr id="12" name="直接连接符 10"/>
          <p:cNvCxnSpPr/>
          <p:nvPr userDrawn="1"/>
        </p:nvCxnSpPr>
        <p:spPr>
          <a:xfrm>
            <a:off x="6492471" y="544405"/>
            <a:ext cx="2651529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0"/>
          <p:cNvCxnSpPr/>
          <p:nvPr userDrawn="1"/>
        </p:nvCxnSpPr>
        <p:spPr>
          <a:xfrm>
            <a:off x="7910943" y="584846"/>
            <a:ext cx="1233813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 userDrawn="1"/>
        </p:nvSpPr>
        <p:spPr>
          <a:xfrm>
            <a:off x="6240823" y="4606957"/>
            <a:ext cx="2701324" cy="22422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55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软通动力集团</a:t>
            </a:r>
            <a:r>
              <a:rPr lang="en-US" altLang="zh-CN" sz="855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2020-2022</a:t>
            </a:r>
            <a:r>
              <a:rPr lang="zh-CN" altLang="en-US" sz="855" dirty="0">
                <a:solidFill>
                  <a:schemeClr val="accent1">
                    <a:lumMod val="20000"/>
                    <a:lumOff val="80000"/>
                  </a:schemeClr>
                </a:solidFill>
                <a:latin typeface="字魂35号-经典雅黑" panose="00000500000000000000" pitchFamily="2" charset="-122"/>
                <a:ea typeface="字魂35号-经典雅黑" panose="00000500000000000000" pitchFamily="2" charset="-122"/>
              </a:rPr>
              <a:t>战略规划研讨会</a:t>
            </a:r>
            <a:endParaRPr lang="zh-CN" altLang="en-US" sz="855" dirty="0">
              <a:solidFill>
                <a:schemeClr val="accent1">
                  <a:lumMod val="20000"/>
                  <a:lumOff val="80000"/>
                </a:schemeClr>
              </a:solidFill>
              <a:latin typeface="字魂35号-经典雅黑" panose="00000500000000000000" pitchFamily="2" charset="-122"/>
              <a:ea typeface="字魂35号-经典雅黑" panose="00000500000000000000" pitchFamily="2" charset="-122"/>
            </a:endParaRPr>
          </a:p>
        </p:txBody>
      </p:sp>
      <p:cxnSp>
        <p:nvCxnSpPr>
          <p:cNvPr id="15" name="直接连接符 10"/>
          <p:cNvCxnSpPr/>
          <p:nvPr userDrawn="1"/>
        </p:nvCxnSpPr>
        <p:spPr>
          <a:xfrm>
            <a:off x="3410632" y="4865387"/>
            <a:ext cx="5732738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0"/>
          <p:cNvCxnSpPr/>
          <p:nvPr userDrawn="1"/>
        </p:nvCxnSpPr>
        <p:spPr>
          <a:xfrm>
            <a:off x="7303421" y="4905828"/>
            <a:ext cx="1840705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95287" y="305459"/>
            <a:ext cx="1615301" cy="3575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0"/>
          <p:cNvCxnSpPr/>
          <p:nvPr userDrawn="1"/>
        </p:nvCxnSpPr>
        <p:spPr>
          <a:xfrm>
            <a:off x="411273" y="544405"/>
            <a:ext cx="8732727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8621368" y="397569"/>
            <a:ext cx="369665" cy="86652"/>
            <a:chOff x="11369042" y="568879"/>
            <a:chExt cx="568324" cy="148001"/>
          </a:xfrm>
        </p:grpSpPr>
        <p:sp>
          <p:nvSpPr>
            <p:cNvPr id="16" name="平行四边形 15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29" y="166565"/>
            <a:ext cx="3211271" cy="370197"/>
          </a:xfrm>
        </p:spPr>
        <p:txBody>
          <a:bodyPr>
            <a:noAutofit/>
          </a:bodyPr>
          <a:lstStyle>
            <a:lvl1pPr>
              <a:defRPr sz="1800" b="1" i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21" name="直接连接符 10"/>
          <p:cNvCxnSpPr/>
          <p:nvPr userDrawn="1"/>
        </p:nvCxnSpPr>
        <p:spPr>
          <a:xfrm>
            <a:off x="2523262" y="4848076"/>
            <a:ext cx="6056856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平行四边形 8"/>
          <p:cNvSpPr/>
          <p:nvPr userDrawn="1"/>
        </p:nvSpPr>
        <p:spPr>
          <a:xfrm>
            <a:off x="100883" y="74129"/>
            <a:ext cx="402806" cy="421951"/>
          </a:xfrm>
          <a:custGeom>
            <a:avLst/>
            <a:gdLst>
              <a:gd name="connsiteX0" fmla="*/ 0 w 357411"/>
              <a:gd name="connsiteY0" fmla="*/ 415466 h 415466"/>
              <a:gd name="connsiteX1" fmla="*/ 154348 w 357411"/>
              <a:gd name="connsiteY1" fmla="*/ 0 h 415466"/>
              <a:gd name="connsiteX2" fmla="*/ 357411 w 357411"/>
              <a:gd name="connsiteY2" fmla="*/ 0 h 415466"/>
              <a:gd name="connsiteX3" fmla="*/ 203063 w 357411"/>
              <a:gd name="connsiteY3" fmla="*/ 415466 h 415466"/>
              <a:gd name="connsiteX4" fmla="*/ 0 w 357411"/>
              <a:gd name="connsiteY4" fmla="*/ 415466 h 415466"/>
              <a:gd name="connsiteX0-1" fmla="*/ 0 w 402806"/>
              <a:gd name="connsiteY0-2" fmla="*/ 415466 h 415466"/>
              <a:gd name="connsiteX1-3" fmla="*/ 199743 w 402806"/>
              <a:gd name="connsiteY1-4" fmla="*/ 0 h 415466"/>
              <a:gd name="connsiteX2-5" fmla="*/ 402806 w 402806"/>
              <a:gd name="connsiteY2-6" fmla="*/ 0 h 415466"/>
              <a:gd name="connsiteX3-7" fmla="*/ 248458 w 402806"/>
              <a:gd name="connsiteY3-8" fmla="*/ 415466 h 415466"/>
              <a:gd name="connsiteX4-9" fmla="*/ 0 w 402806"/>
              <a:gd name="connsiteY4-10" fmla="*/ 415466 h 415466"/>
              <a:gd name="connsiteX0-11" fmla="*/ 0 w 402806"/>
              <a:gd name="connsiteY0-12" fmla="*/ 415466 h 421951"/>
              <a:gd name="connsiteX1-13" fmla="*/ 199743 w 402806"/>
              <a:gd name="connsiteY1-14" fmla="*/ 0 h 421951"/>
              <a:gd name="connsiteX2-15" fmla="*/ 402806 w 402806"/>
              <a:gd name="connsiteY2-16" fmla="*/ 0 h 421951"/>
              <a:gd name="connsiteX3-17" fmla="*/ 190092 w 402806"/>
              <a:gd name="connsiteY3-18" fmla="*/ 421951 h 421951"/>
              <a:gd name="connsiteX4-19" fmla="*/ 0 w 402806"/>
              <a:gd name="connsiteY4-20" fmla="*/ 415466 h 4219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2806" h="421951">
                <a:moveTo>
                  <a:pt x="0" y="415466"/>
                </a:moveTo>
                <a:lnTo>
                  <a:pt x="199743" y="0"/>
                </a:lnTo>
                <a:lnTo>
                  <a:pt x="402806" y="0"/>
                </a:lnTo>
                <a:lnTo>
                  <a:pt x="190092" y="421951"/>
                </a:lnTo>
                <a:lnTo>
                  <a:pt x="0" y="415466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24" name="平行四边形 23"/>
          <p:cNvSpPr/>
          <p:nvPr userDrawn="1"/>
        </p:nvSpPr>
        <p:spPr>
          <a:xfrm>
            <a:off x="0" y="71492"/>
            <a:ext cx="242499" cy="19147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3" name="矩形 2"/>
          <p:cNvSpPr/>
          <p:nvPr userDrawn="1"/>
        </p:nvSpPr>
        <p:spPr>
          <a:xfrm>
            <a:off x="6884194" y="253921"/>
            <a:ext cx="16738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务实创新</a:t>
            </a:r>
            <a:r>
              <a:rPr lang="zh-CN" altLang="en-US" sz="1400" b="1" i="1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极致透明</a:t>
            </a:r>
            <a:endParaRPr lang="zh-CN" altLang="en-US" sz="1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94541" y="4663671"/>
            <a:ext cx="2038909" cy="351062"/>
            <a:chOff x="9077325" y="174696"/>
            <a:chExt cx="2691934" cy="48601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39"/>
            <a:stretch>
              <a:fillRect/>
            </a:stretch>
          </p:blipFill>
          <p:spPr>
            <a:xfrm>
              <a:off x="9077325" y="174696"/>
              <a:ext cx="1470461" cy="48601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037" y="247650"/>
              <a:ext cx="1182222" cy="34826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8621368" y="397569"/>
            <a:ext cx="369665" cy="86652"/>
            <a:chOff x="11369042" y="568879"/>
            <a:chExt cx="568324" cy="148001"/>
          </a:xfrm>
        </p:grpSpPr>
        <p:sp>
          <p:nvSpPr>
            <p:cNvPr id="16" name="平行四边形 15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sp>
        <p:nvSpPr>
          <p:cNvPr id="3" name="矩形 2"/>
          <p:cNvSpPr/>
          <p:nvPr userDrawn="1"/>
        </p:nvSpPr>
        <p:spPr>
          <a:xfrm>
            <a:off x="6884194" y="253921"/>
            <a:ext cx="167385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务实创新</a:t>
            </a:r>
            <a:r>
              <a:rPr lang="zh-CN" altLang="en-US" sz="1400" b="1" i="1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极致透明</a:t>
            </a:r>
            <a:endParaRPr lang="zh-CN" altLang="en-US" sz="1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94541" y="4663671"/>
            <a:ext cx="2038909" cy="351062"/>
            <a:chOff x="9077325" y="174696"/>
            <a:chExt cx="2691934" cy="48601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39"/>
            <a:stretch>
              <a:fillRect/>
            </a:stretch>
          </p:blipFill>
          <p:spPr>
            <a:xfrm>
              <a:off x="9077325" y="174696"/>
              <a:ext cx="1470461" cy="48601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037" y="247650"/>
              <a:ext cx="1182222" cy="348261"/>
            </a:xfrm>
            <a:prstGeom prst="rect">
              <a:avLst/>
            </a:prstGeom>
          </p:spPr>
        </p:pic>
      </p:grpSp>
      <p:sp>
        <p:nvSpPr>
          <p:cNvPr id="4" name="平行四边形 8"/>
          <p:cNvSpPr/>
          <p:nvPr userDrawn="1">
            <p:custDataLst>
              <p:tags r:id="rId4"/>
            </p:custDataLst>
          </p:nvPr>
        </p:nvSpPr>
        <p:spPr>
          <a:xfrm>
            <a:off x="100883" y="74129"/>
            <a:ext cx="402806" cy="421951"/>
          </a:xfrm>
          <a:custGeom>
            <a:avLst/>
            <a:gdLst>
              <a:gd name="connsiteX0" fmla="*/ 0 w 357411"/>
              <a:gd name="connsiteY0" fmla="*/ 415466 h 415466"/>
              <a:gd name="connsiteX1" fmla="*/ 154348 w 357411"/>
              <a:gd name="connsiteY1" fmla="*/ 0 h 415466"/>
              <a:gd name="connsiteX2" fmla="*/ 357411 w 357411"/>
              <a:gd name="connsiteY2" fmla="*/ 0 h 415466"/>
              <a:gd name="connsiteX3" fmla="*/ 203063 w 357411"/>
              <a:gd name="connsiteY3" fmla="*/ 415466 h 415466"/>
              <a:gd name="connsiteX4" fmla="*/ 0 w 357411"/>
              <a:gd name="connsiteY4" fmla="*/ 415466 h 415466"/>
              <a:gd name="connsiteX0-1" fmla="*/ 0 w 402806"/>
              <a:gd name="connsiteY0-2" fmla="*/ 415466 h 415466"/>
              <a:gd name="connsiteX1-3" fmla="*/ 199743 w 402806"/>
              <a:gd name="connsiteY1-4" fmla="*/ 0 h 415466"/>
              <a:gd name="connsiteX2-5" fmla="*/ 402806 w 402806"/>
              <a:gd name="connsiteY2-6" fmla="*/ 0 h 415466"/>
              <a:gd name="connsiteX3-7" fmla="*/ 248458 w 402806"/>
              <a:gd name="connsiteY3-8" fmla="*/ 415466 h 415466"/>
              <a:gd name="connsiteX4-9" fmla="*/ 0 w 402806"/>
              <a:gd name="connsiteY4-10" fmla="*/ 415466 h 415466"/>
              <a:gd name="connsiteX0-11" fmla="*/ 0 w 402806"/>
              <a:gd name="connsiteY0-12" fmla="*/ 415466 h 421951"/>
              <a:gd name="connsiteX1-13" fmla="*/ 199743 w 402806"/>
              <a:gd name="connsiteY1-14" fmla="*/ 0 h 421951"/>
              <a:gd name="connsiteX2-15" fmla="*/ 402806 w 402806"/>
              <a:gd name="connsiteY2-16" fmla="*/ 0 h 421951"/>
              <a:gd name="connsiteX3-17" fmla="*/ 190092 w 402806"/>
              <a:gd name="connsiteY3-18" fmla="*/ 421951 h 421951"/>
              <a:gd name="connsiteX4-19" fmla="*/ 0 w 402806"/>
              <a:gd name="connsiteY4-20" fmla="*/ 415466 h 4219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2806" h="421951">
                <a:moveTo>
                  <a:pt x="0" y="415466"/>
                </a:moveTo>
                <a:lnTo>
                  <a:pt x="199743" y="0"/>
                </a:lnTo>
                <a:lnTo>
                  <a:pt x="402806" y="0"/>
                </a:lnTo>
                <a:lnTo>
                  <a:pt x="190092" y="421951"/>
                </a:lnTo>
                <a:lnTo>
                  <a:pt x="0" y="415466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5" name="平行四边形 4"/>
          <p:cNvSpPr/>
          <p:nvPr userDrawn="1">
            <p:custDataLst>
              <p:tags r:id="rId5"/>
            </p:custDataLst>
          </p:nvPr>
        </p:nvSpPr>
        <p:spPr>
          <a:xfrm>
            <a:off x="0" y="71492"/>
            <a:ext cx="242499" cy="191474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35" y="4835131"/>
            <a:ext cx="684609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3" name="image1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735" y="4835131"/>
            <a:ext cx="684609" cy="20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4" name="Shape 20"/>
          <p:cNvSpPr>
            <a:spLocks noChangeArrowheads="1"/>
          </p:cNvSpPr>
          <p:nvPr userDrawn="1"/>
        </p:nvSpPr>
        <p:spPr bwMode="auto">
          <a:xfrm>
            <a:off x="6211491" y="4891088"/>
            <a:ext cx="3524250" cy="16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4281" tIns="34281" rIns="34281" bIns="34281">
            <a:spAutoFit/>
          </a:bodyPr>
          <a:lstStyle/>
          <a:p>
            <a:pPr eaLnBrk="1"/>
            <a:r>
              <a:rPr lang="en-US" altLang="zh-CN" sz="6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©2017 </a:t>
            </a:r>
            <a:r>
              <a:rPr lang="zh-CN" altLang="en-US" sz="6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本文档版权归软通动力信息技术（集团）有限公司所有，并保留所有权利。</a:t>
            </a:r>
            <a:endParaRPr lang="zh-CN" altLang="zh-CN" sz="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Shape 20"/>
          <p:cNvSpPr>
            <a:spLocks noChangeArrowheads="1"/>
          </p:cNvSpPr>
          <p:nvPr userDrawn="1"/>
        </p:nvSpPr>
        <p:spPr bwMode="auto">
          <a:xfrm>
            <a:off x="6211491" y="4891088"/>
            <a:ext cx="3524250" cy="16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4281" tIns="34281" rIns="34281" bIns="34281">
            <a:spAutoFit/>
          </a:bodyPr>
          <a:lstStyle/>
          <a:p>
            <a:pPr hangingPunct="0"/>
            <a:r>
              <a:rPr lang="en-US" altLang="zh-CN" sz="600" dirty="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©2017 </a:t>
            </a:r>
            <a:r>
              <a:rPr lang="zh-CN" altLang="en-US" sz="600">
                <a:solidFill>
                  <a:srgbClr val="A6A6A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本文档版权归软通动力信息技术（集团）有限公司所有，并保留所有权利。</a:t>
            </a:r>
            <a:endParaRPr lang="zh-CN" altLang="zh-CN" sz="600">
              <a:solidFill>
                <a:srgbClr val="A6A6A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" y="-1983"/>
            <a:ext cx="9135879" cy="5143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9223" y="96586"/>
            <a:ext cx="952754" cy="288325"/>
          </a:xfrm>
          <a:prstGeom prst="rect">
            <a:avLst/>
          </a:prstGeom>
        </p:spPr>
      </p:pic>
      <p:grpSp>
        <p:nvGrpSpPr>
          <p:cNvPr id="8" name="组 17"/>
          <p:cNvGrpSpPr/>
          <p:nvPr userDrawn="1"/>
        </p:nvGrpSpPr>
        <p:grpSpPr>
          <a:xfrm>
            <a:off x="1439803" y="-238720"/>
            <a:ext cx="3901868" cy="892108"/>
            <a:chOff x="-2975485" y="-363132"/>
            <a:chExt cx="4956052" cy="1368408"/>
          </a:xfrm>
          <a:solidFill>
            <a:schemeClr val="bg1">
              <a:lumMod val="95000"/>
            </a:schemeClr>
          </a:solidFill>
        </p:grpSpPr>
        <p:sp>
          <p:nvSpPr>
            <p:cNvPr id="9" name="矩形 8"/>
            <p:cNvSpPr/>
            <p:nvPr userDrawn="1"/>
          </p:nvSpPr>
          <p:spPr>
            <a:xfrm>
              <a:off x="-2975485" y="91586"/>
              <a:ext cx="4804287" cy="460291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0" name="直角三角形 9"/>
            <p:cNvSpPr/>
            <p:nvPr userDrawn="1"/>
          </p:nvSpPr>
          <p:spPr>
            <a:xfrm rot="10800000" flipH="1">
              <a:off x="1828800" y="-363132"/>
              <a:ext cx="151767" cy="1368408"/>
            </a:xfrm>
            <a:prstGeom prst="rtTriangle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11" name="组 20"/>
          <p:cNvGrpSpPr/>
          <p:nvPr userDrawn="1"/>
        </p:nvGrpSpPr>
        <p:grpSpPr>
          <a:xfrm>
            <a:off x="163431" y="-224331"/>
            <a:ext cx="1559288" cy="892108"/>
            <a:chOff x="217879" y="-300407"/>
            <a:chExt cx="2078780" cy="1194663"/>
          </a:xfrm>
        </p:grpSpPr>
        <p:sp>
          <p:nvSpPr>
            <p:cNvPr id="12" name="矩形 11"/>
            <p:cNvSpPr/>
            <p:nvPr userDrawn="1"/>
          </p:nvSpPr>
          <p:spPr>
            <a:xfrm>
              <a:off x="217879" y="97233"/>
              <a:ext cx="1919487" cy="401848"/>
            </a:xfrm>
            <a:prstGeom prst="rect">
              <a:avLst/>
            </a:prstGeom>
            <a:solidFill>
              <a:srgbClr val="8DBDE6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3" name="直角三角形 12"/>
            <p:cNvSpPr/>
            <p:nvPr userDrawn="1"/>
          </p:nvSpPr>
          <p:spPr>
            <a:xfrm rot="10800000" flipH="1">
              <a:off x="2137366" y="-300407"/>
              <a:ext cx="159293" cy="1194663"/>
            </a:xfrm>
            <a:prstGeom prst="rtTriangle">
              <a:avLst/>
            </a:prstGeom>
            <a:solidFill>
              <a:srgbClr val="8DBDE6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14" name="组 13"/>
          <p:cNvGrpSpPr/>
          <p:nvPr userDrawn="1"/>
        </p:nvGrpSpPr>
        <p:grpSpPr>
          <a:xfrm>
            <a:off x="0" y="-205306"/>
            <a:ext cx="1559288" cy="892108"/>
            <a:chOff x="0" y="-273804"/>
            <a:chExt cx="1980567" cy="1189753"/>
          </a:xfrm>
          <a:solidFill>
            <a:srgbClr val="6295DE"/>
          </a:solidFill>
        </p:grpSpPr>
        <p:sp>
          <p:nvSpPr>
            <p:cNvPr id="15" name="矩形 14"/>
            <p:cNvSpPr/>
            <p:nvPr userDrawn="1"/>
          </p:nvSpPr>
          <p:spPr>
            <a:xfrm>
              <a:off x="0" y="121634"/>
              <a:ext cx="1828800" cy="400197"/>
            </a:xfrm>
            <a:prstGeom prst="rect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6" name="直角三角形 15"/>
            <p:cNvSpPr/>
            <p:nvPr userDrawn="1"/>
          </p:nvSpPr>
          <p:spPr>
            <a:xfrm rot="10800000" flipH="1">
              <a:off x="1828800" y="-273804"/>
              <a:ext cx="151767" cy="1189753"/>
            </a:xfrm>
            <a:prstGeom prst="rtTriangle">
              <a:avLst/>
            </a:prstGeom>
            <a:grpFill/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8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35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5" cstate="email"/>
          <a:stretch>
            <a:fillRect/>
          </a:stretch>
        </p:blipFill>
        <p:spPr>
          <a:xfrm>
            <a:off x="240535" y="80683"/>
            <a:ext cx="952753" cy="28832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598488" y="827088"/>
            <a:ext cx="7870825" cy="3771900"/>
          </a:xfrm>
        </p:spPr>
        <p:txBody>
          <a:bodyPr>
            <a:normAutofit/>
          </a:bodyPr>
          <a:lstStyle>
            <a:lvl1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cxnSp>
        <p:nvCxnSpPr>
          <p:cNvPr id="14" name="直接连接符 10"/>
          <p:cNvCxnSpPr/>
          <p:nvPr userDrawn="1"/>
        </p:nvCxnSpPr>
        <p:spPr>
          <a:xfrm>
            <a:off x="411273" y="544500"/>
            <a:ext cx="8732727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 userDrawn="1"/>
        </p:nvGrpSpPr>
        <p:grpSpPr>
          <a:xfrm>
            <a:off x="8621368" y="397639"/>
            <a:ext cx="369665" cy="86667"/>
            <a:chOff x="11369042" y="568879"/>
            <a:chExt cx="568324" cy="148001"/>
          </a:xfrm>
        </p:grpSpPr>
        <p:sp>
          <p:nvSpPr>
            <p:cNvPr id="16" name="平行四边形 15"/>
            <p:cNvSpPr/>
            <p:nvPr/>
          </p:nvSpPr>
          <p:spPr>
            <a:xfrm>
              <a:off x="11369042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653204" y="568879"/>
              <a:ext cx="284162" cy="148001"/>
            </a:xfrm>
            <a:prstGeom prst="parallelogram">
              <a:avLst>
                <a:gd name="adj" fmla="val 43185"/>
              </a:avLst>
            </a:prstGeom>
            <a:solidFill>
              <a:srgbClr val="00B0F0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98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8729" y="166594"/>
            <a:ext cx="3211271" cy="370262"/>
          </a:xfrm>
        </p:spPr>
        <p:txBody>
          <a:bodyPr>
            <a:noAutofit/>
          </a:bodyPr>
          <a:lstStyle>
            <a:lvl1pPr>
              <a:defRPr sz="1800" b="1" i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cxnSp>
        <p:nvCxnSpPr>
          <p:cNvPr id="21" name="直接连接符 10"/>
          <p:cNvCxnSpPr/>
          <p:nvPr userDrawn="1"/>
        </p:nvCxnSpPr>
        <p:spPr>
          <a:xfrm>
            <a:off x="2523262" y="4848924"/>
            <a:ext cx="6056856" cy="0"/>
          </a:xfrm>
          <a:prstGeom prst="line">
            <a:avLst/>
          </a:prstGeom>
          <a:ln w="12700">
            <a:solidFill>
              <a:srgbClr val="8EB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平行四边形 8"/>
          <p:cNvSpPr/>
          <p:nvPr userDrawn="1"/>
        </p:nvSpPr>
        <p:spPr>
          <a:xfrm>
            <a:off x="100883" y="74142"/>
            <a:ext cx="402806" cy="422025"/>
          </a:xfrm>
          <a:custGeom>
            <a:avLst/>
            <a:gdLst>
              <a:gd name="connsiteX0" fmla="*/ 0 w 357411"/>
              <a:gd name="connsiteY0" fmla="*/ 415466 h 415466"/>
              <a:gd name="connsiteX1" fmla="*/ 154348 w 357411"/>
              <a:gd name="connsiteY1" fmla="*/ 0 h 415466"/>
              <a:gd name="connsiteX2" fmla="*/ 357411 w 357411"/>
              <a:gd name="connsiteY2" fmla="*/ 0 h 415466"/>
              <a:gd name="connsiteX3" fmla="*/ 203063 w 357411"/>
              <a:gd name="connsiteY3" fmla="*/ 415466 h 415466"/>
              <a:gd name="connsiteX4" fmla="*/ 0 w 357411"/>
              <a:gd name="connsiteY4" fmla="*/ 415466 h 415466"/>
              <a:gd name="connsiteX0-1" fmla="*/ 0 w 402806"/>
              <a:gd name="connsiteY0-2" fmla="*/ 415466 h 415466"/>
              <a:gd name="connsiteX1-3" fmla="*/ 199743 w 402806"/>
              <a:gd name="connsiteY1-4" fmla="*/ 0 h 415466"/>
              <a:gd name="connsiteX2-5" fmla="*/ 402806 w 402806"/>
              <a:gd name="connsiteY2-6" fmla="*/ 0 h 415466"/>
              <a:gd name="connsiteX3-7" fmla="*/ 248458 w 402806"/>
              <a:gd name="connsiteY3-8" fmla="*/ 415466 h 415466"/>
              <a:gd name="connsiteX4-9" fmla="*/ 0 w 402806"/>
              <a:gd name="connsiteY4-10" fmla="*/ 415466 h 415466"/>
              <a:gd name="connsiteX0-11" fmla="*/ 0 w 402806"/>
              <a:gd name="connsiteY0-12" fmla="*/ 415466 h 421951"/>
              <a:gd name="connsiteX1-13" fmla="*/ 199743 w 402806"/>
              <a:gd name="connsiteY1-14" fmla="*/ 0 h 421951"/>
              <a:gd name="connsiteX2-15" fmla="*/ 402806 w 402806"/>
              <a:gd name="connsiteY2-16" fmla="*/ 0 h 421951"/>
              <a:gd name="connsiteX3-17" fmla="*/ 190092 w 402806"/>
              <a:gd name="connsiteY3-18" fmla="*/ 421951 h 421951"/>
              <a:gd name="connsiteX4-19" fmla="*/ 0 w 402806"/>
              <a:gd name="connsiteY4-20" fmla="*/ 415466 h 4219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02806" h="421951">
                <a:moveTo>
                  <a:pt x="0" y="415466"/>
                </a:moveTo>
                <a:lnTo>
                  <a:pt x="199743" y="0"/>
                </a:lnTo>
                <a:lnTo>
                  <a:pt x="402806" y="0"/>
                </a:lnTo>
                <a:lnTo>
                  <a:pt x="190092" y="421951"/>
                </a:lnTo>
                <a:lnTo>
                  <a:pt x="0" y="415466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rgbClr val="6CAFEF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24" name="平行四边形 23"/>
          <p:cNvSpPr/>
          <p:nvPr userDrawn="1"/>
        </p:nvSpPr>
        <p:spPr>
          <a:xfrm>
            <a:off x="0" y="71505"/>
            <a:ext cx="242499" cy="191508"/>
          </a:xfrm>
          <a:prstGeom prst="parallelogram">
            <a:avLst>
              <a:gd name="adj" fmla="val 43185"/>
            </a:avLst>
          </a:prstGeom>
          <a:gradFill>
            <a:gsLst>
              <a:gs pos="0">
                <a:srgbClr val="0070C0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80" dirty="0"/>
          </a:p>
        </p:txBody>
      </p:sp>
      <p:sp>
        <p:nvSpPr>
          <p:cNvPr id="3" name="矩形 2"/>
          <p:cNvSpPr/>
          <p:nvPr userDrawn="1"/>
        </p:nvSpPr>
        <p:spPr>
          <a:xfrm>
            <a:off x="6892130" y="253965"/>
            <a:ext cx="1657985" cy="3067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务实创新</a:t>
            </a:r>
            <a:r>
              <a:rPr lang="zh-CN" altLang="en-US" sz="1400" b="1" i="1" cap="none" spc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i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极致透明</a:t>
            </a:r>
            <a:endParaRPr lang="zh-CN" altLang="en-US" sz="1400" b="1" i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94541" y="4664487"/>
            <a:ext cx="2038909" cy="351124"/>
            <a:chOff x="9077325" y="174696"/>
            <a:chExt cx="2691934" cy="48601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3939"/>
            <a:stretch>
              <a:fillRect/>
            </a:stretch>
          </p:blipFill>
          <p:spPr>
            <a:xfrm>
              <a:off x="9077325" y="174696"/>
              <a:ext cx="1470461" cy="48601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87037" y="247650"/>
              <a:ext cx="1182222" cy="34826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596C0-21A1-A044-9DB0-74C8512F6A40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6763-E639-EE42-8731-69E7C07563C8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image19.wdp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image23.wdp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image19.wdp"/><Relationship Id="rId1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image25.wdp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hdphoto" Target="../media/image27.wdp"/><Relationship Id="rId1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8445" y="1604645"/>
            <a:ext cx="4658360" cy="1421765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0350" y="2091055"/>
            <a:ext cx="4635500" cy="856615"/>
          </a:xfrm>
        </p:spPr>
        <p:txBody>
          <a:bodyPr>
            <a:noAutofit/>
          </a:bodyPr>
          <a:lstStyle/>
          <a:p>
            <a:pPr lvl="0" algn="ctr" defTabSz="825500" hangingPunct="0">
              <a:lnSpc>
                <a:spcPct val="100000"/>
              </a:lnSpc>
            </a:pPr>
            <a:r>
              <a:rPr lang="zh-CN" altLang="en-US" sz="36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数据管理</a:t>
            </a:r>
            <a:r>
              <a:rPr lang="en-US" altLang="zh-CN" sz="36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-</a:t>
            </a:r>
            <a:r>
              <a:rPr lang="zh-CN" altLang="en-US" sz="36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首选项</a:t>
            </a:r>
            <a:endParaRPr lang="zh-CN" altLang="en-US" sz="3600" dirty="0">
              <a:solidFill>
                <a:schemeClr val="bg1"/>
              </a:solidFill>
              <a:effectLst>
                <a:outerShdw blurRad="419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77624" y="4616025"/>
            <a:ext cx="2166376" cy="256409"/>
          </a:xfrm>
        </p:spPr>
        <p:txBody>
          <a:bodyPr>
            <a:noAutofit/>
          </a:bodyPr>
          <a:lstStyle/>
          <a:p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软通教育教学教研部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8445" y="1604645"/>
            <a:ext cx="2319020" cy="355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《</a:t>
            </a:r>
            <a:r>
              <a:rPr lang="zh-CN" sz="12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鸿蒙北向应用开发基础</a:t>
            </a:r>
            <a:r>
              <a:rPr lang="zh-CN" altLang="en-US" sz="12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》之</a:t>
            </a:r>
            <a:endParaRPr lang="zh-CN" altLang="en-US" sz="1200" dirty="0">
              <a:solidFill>
                <a:schemeClr val="bg1"/>
              </a:solidFill>
              <a:effectLst>
                <a:outerShdw blurRad="419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存储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&amp;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读取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8749" y="1153618"/>
            <a:ext cx="6908060" cy="1323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let putPromise = preferences.put('startup', 'auto');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putPromise.then(() =&gt; {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console.info("Succeeded in putting the value of 'startup'.");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}).catch((err) =&gt; {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console.info("Failed to put the value of 'startup'. Cause: " + err);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})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8749" y="745513"/>
            <a:ext cx="7387031" cy="30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put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方法保存数据到缓存的实例中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8749" y="2908735"/>
            <a:ext cx="6836229" cy="13237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let getPromise = preferences.get('startup', 'default');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getPromise.then((value) =&gt; {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console.info("The value of 'startup' is " + value);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}).catch((err) =&gt; {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console.info("Failed to get the value of 'startup'. Cause: " + err);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})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8749" y="2581497"/>
            <a:ext cx="5775945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方法读取数据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数据持久化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989" y="1276250"/>
            <a:ext cx="7454537" cy="9425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13029" y="865476"/>
            <a:ext cx="7926962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Flush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方法，将缓存的数据写回到文本文件中进行持久化存储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3989" y="2856455"/>
            <a:ext cx="6000206" cy="3570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preferences.flush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3028" y="2447496"/>
            <a:ext cx="7515497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应用将数据存入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实例后，可以通过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flush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方法将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实例写回到文件中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数据变更订阅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881" y="890340"/>
            <a:ext cx="2794313" cy="615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在订阅的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值发生变更后，在执行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flush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方法后会触发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callback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回调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6881" y="1859280"/>
            <a:ext cx="4965700" cy="27362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let observer = function (key) {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console.info("The key" + key + " changed.");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 err="1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preferences.on</a:t>
            </a:r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('change', observer);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// </a:t>
            </a:r>
            <a:r>
              <a:rPr lang="zh-CN" altLang="en-US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数据产生变更，由</a:t>
            </a:r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'auto'</a:t>
            </a:r>
            <a:r>
              <a:rPr lang="zh-CN" altLang="en-US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变为</a:t>
            </a:r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'manual'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 err="1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preferences.put</a:t>
            </a:r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('startup', 'manual', function (err) {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if (err) {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 console.info("Failed to put the value of 'startup'. Cause: " + err);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 return;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}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console.info("Succeeded in putting the value of 'startup'.");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900" dirty="0" err="1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preferences.flush</a:t>
            </a:r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(function (err) {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 if (err) {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     console.info("Failed to flush. Cause: " + err);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     return;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 }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    console.info("Succeeded in flushing."); // observer will be called.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    })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900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})</a:t>
            </a:r>
            <a:endParaRPr lang="en-US" altLang="zh-CN" sz="900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8618" y="753180"/>
            <a:ext cx="5445020" cy="1317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删除数据文件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7124" y="959799"/>
            <a:ext cx="7297798" cy="16681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6537" y="648214"/>
            <a:ext cx="6426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可以通过以下两种接口删除数据实例或者对应文件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97124" y="3114669"/>
            <a:ext cx="6625032" cy="1419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let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proDelete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data_preferences.deletePreferences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(context, '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mystore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proDelete.then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(() =&gt; {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console.info("Succeeded in deleting.");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}).catch((err) =&gt; {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console.info("Failed to delete. Cause: " + err);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6057" y="2627985"/>
            <a:ext cx="7448007" cy="48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deletePreferences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方法从内存中移除指定文件对应的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单实例，并删除指定文件，删除后数据及文件不可恢复。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>
            <a:spLocks noChangeArrowheads="1"/>
          </p:cNvSpPr>
          <p:nvPr/>
        </p:nvSpPr>
        <p:spPr bwMode="auto">
          <a:xfrm>
            <a:off x="6884988" y="4702175"/>
            <a:ext cx="20574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ctr" anchorCtr="0" compatLnSpc="1"/>
          <a:lstStyle>
            <a:defPPr>
              <a:defRPr lang="zh-CN"/>
            </a:defPPr>
            <a:lvl1pPr marL="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786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11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573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498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9359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284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9146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A8052F1-68F5-4080-AECF-EB374B8C8917}" type="slidenum">
              <a:rPr lang="zh-CN" altLang="en-US" sz="900" noProof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lang="zh-CN" altLang="en-US" sz="900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70380" y="1219835"/>
            <a:ext cx="21310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cs typeface="Impact" panose="020B0806030902050204" pitchFamily="34" charset="0"/>
                <a:sym typeface="Arial" panose="020B0604020202020204" pitchFamily="34" charset="0"/>
              </a:rPr>
              <a:t>03</a:t>
            </a:r>
            <a:endParaRPr lang="en-US" altLang="zh-CN" sz="9600" b="1" dirty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68345" y="1795145"/>
            <a:ext cx="420360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 eaLnBrk="0" fontAlgn="base" hangingPunct="0">
              <a:buClrTx/>
              <a:buSzTx/>
              <a:buFontTx/>
              <a:defRPr/>
            </a:pPr>
            <a:r>
              <a:rPr lang="zh-CN" altLang="en-US" sz="4000" b="1" dirty="0">
                <a:solidFill>
                  <a:srgbClr val="2E75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首选项综合案例</a:t>
            </a:r>
            <a:endParaRPr lang="zh-CN" altLang="en-US" sz="4000" b="1" dirty="0">
              <a:solidFill>
                <a:srgbClr val="2E75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336925" y="2590800"/>
            <a:ext cx="5796000" cy="0"/>
          </a:xfrm>
          <a:prstGeom prst="line">
            <a:avLst/>
          </a:prstGeom>
          <a:ln>
            <a:solidFill>
              <a:srgbClr val="2E75B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功能概述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11946" y="613561"/>
            <a:ext cx="2174398" cy="41768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5839" y="3046500"/>
            <a:ext cx="4632961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删除数据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按钮，将删除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中存储的数据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5840" y="988275"/>
            <a:ext cx="4632960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界面加载时，显示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对应文件中存储的装备名称和装备数量，如果没有数据给出提示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5839" y="1663909"/>
            <a:ext cx="46329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写入数据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按钮，在界面有数据输入的情况下存储数据到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5839" y="2343228"/>
            <a:ext cx="4632961" cy="515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【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读取数据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】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按钮，将从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中加载装备信息到界面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9814" y="1699548"/>
            <a:ext cx="356026" cy="290999"/>
            <a:chOff x="1168496" y="1581989"/>
            <a:chExt cx="356026" cy="290999"/>
          </a:xfrm>
          <a:solidFill>
            <a:schemeClr val="accent5">
              <a:lumMod val="75000"/>
            </a:schemeClr>
          </a:solidFill>
        </p:grpSpPr>
        <p:sp>
          <p:nvSpPr>
            <p:cNvPr id="9" name="sticker-with-the-number-1_2167"/>
            <p:cNvSpPr/>
            <p:nvPr/>
          </p:nvSpPr>
          <p:spPr>
            <a:xfrm>
              <a:off x="1168496" y="1581989"/>
              <a:ext cx="356026" cy="290999"/>
            </a:xfrm>
            <a:custGeom>
              <a:avLst/>
              <a:gdLst>
                <a:gd name="connsiteX0" fmla="*/ 230138 w 543136"/>
                <a:gd name="connsiteY0" fmla="*/ 129050 h 443933"/>
                <a:gd name="connsiteX1" fmla="*/ 209451 w 543136"/>
                <a:gd name="connsiteY1" fmla="*/ 144536 h 443933"/>
                <a:gd name="connsiteX2" fmla="*/ 175836 w 543136"/>
                <a:gd name="connsiteY2" fmla="*/ 152279 h 443933"/>
                <a:gd name="connsiteX3" fmla="*/ 168078 w 543136"/>
                <a:gd name="connsiteY3" fmla="*/ 152279 h 443933"/>
                <a:gd name="connsiteX4" fmla="*/ 168078 w 543136"/>
                <a:gd name="connsiteY4" fmla="*/ 165184 h 443933"/>
                <a:gd name="connsiteX5" fmla="*/ 209451 w 543136"/>
                <a:gd name="connsiteY5" fmla="*/ 165184 h 443933"/>
                <a:gd name="connsiteX6" fmla="*/ 209451 w 543136"/>
                <a:gd name="connsiteY6" fmla="*/ 281330 h 443933"/>
                <a:gd name="connsiteX7" fmla="*/ 206865 w 543136"/>
                <a:gd name="connsiteY7" fmla="*/ 294235 h 443933"/>
                <a:gd name="connsiteX8" fmla="*/ 199108 w 543136"/>
                <a:gd name="connsiteY8" fmla="*/ 299397 h 443933"/>
                <a:gd name="connsiteX9" fmla="*/ 183593 w 543136"/>
                <a:gd name="connsiteY9" fmla="*/ 299397 h 443933"/>
                <a:gd name="connsiteX10" fmla="*/ 168078 w 543136"/>
                <a:gd name="connsiteY10" fmla="*/ 301978 h 443933"/>
                <a:gd name="connsiteX11" fmla="*/ 168078 w 543136"/>
                <a:gd name="connsiteY11" fmla="*/ 314883 h 443933"/>
                <a:gd name="connsiteX12" fmla="*/ 279268 w 543136"/>
                <a:gd name="connsiteY12" fmla="*/ 314883 h 443933"/>
                <a:gd name="connsiteX13" fmla="*/ 279268 w 543136"/>
                <a:gd name="connsiteY13" fmla="*/ 301978 h 443933"/>
                <a:gd name="connsiteX14" fmla="*/ 266339 w 543136"/>
                <a:gd name="connsiteY14" fmla="*/ 299397 h 443933"/>
                <a:gd name="connsiteX15" fmla="*/ 250824 w 543136"/>
                <a:gd name="connsiteY15" fmla="*/ 296816 h 443933"/>
                <a:gd name="connsiteX16" fmla="*/ 243067 w 543136"/>
                <a:gd name="connsiteY16" fmla="*/ 291654 h 443933"/>
                <a:gd name="connsiteX17" fmla="*/ 240481 w 543136"/>
                <a:gd name="connsiteY17" fmla="*/ 278749 h 443933"/>
                <a:gd name="connsiteX18" fmla="*/ 240481 w 543136"/>
                <a:gd name="connsiteY18" fmla="*/ 180670 h 443933"/>
                <a:gd name="connsiteX19" fmla="*/ 243067 w 543136"/>
                <a:gd name="connsiteY19" fmla="*/ 154860 h 443933"/>
                <a:gd name="connsiteX20" fmla="*/ 243067 w 543136"/>
                <a:gd name="connsiteY20" fmla="*/ 129050 h 443933"/>
                <a:gd name="connsiteX21" fmla="*/ 292235 w 543136"/>
                <a:gd name="connsiteY21" fmla="*/ 0 h 443933"/>
                <a:gd name="connsiteX22" fmla="*/ 320688 w 543136"/>
                <a:gd name="connsiteY22" fmla="*/ 0 h 443933"/>
                <a:gd name="connsiteX23" fmla="*/ 543136 w 543136"/>
                <a:gd name="connsiteY23" fmla="*/ 221967 h 443933"/>
                <a:gd name="connsiteX24" fmla="*/ 320688 w 543136"/>
                <a:gd name="connsiteY24" fmla="*/ 443933 h 443933"/>
                <a:gd name="connsiteX25" fmla="*/ 292235 w 543136"/>
                <a:gd name="connsiteY25" fmla="*/ 443933 h 443933"/>
                <a:gd name="connsiteX26" fmla="*/ 488817 w 543136"/>
                <a:gd name="connsiteY26" fmla="*/ 221967 h 443933"/>
                <a:gd name="connsiteX27" fmla="*/ 292235 w 543136"/>
                <a:gd name="connsiteY27" fmla="*/ 0 h 443933"/>
                <a:gd name="connsiteX28" fmla="*/ 222380 w 543136"/>
                <a:gd name="connsiteY28" fmla="*/ 0 h 443933"/>
                <a:gd name="connsiteX29" fmla="*/ 444760 w 543136"/>
                <a:gd name="connsiteY29" fmla="*/ 221967 h 443933"/>
                <a:gd name="connsiteX30" fmla="*/ 222380 w 543136"/>
                <a:gd name="connsiteY30" fmla="*/ 443933 h 443933"/>
                <a:gd name="connsiteX31" fmla="*/ 0 w 543136"/>
                <a:gd name="connsiteY31" fmla="*/ 221967 h 443933"/>
                <a:gd name="connsiteX32" fmla="*/ 222380 w 543136"/>
                <a:gd name="connsiteY32" fmla="*/ 0 h 4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3136" h="443933">
                  <a:moveTo>
                    <a:pt x="230138" y="129050"/>
                  </a:moveTo>
                  <a:cubicBezTo>
                    <a:pt x="224966" y="134212"/>
                    <a:pt x="217209" y="139374"/>
                    <a:pt x="209451" y="144536"/>
                  </a:cubicBezTo>
                  <a:cubicBezTo>
                    <a:pt x="199108" y="149698"/>
                    <a:pt x="188765" y="152279"/>
                    <a:pt x="175836" y="152279"/>
                  </a:cubicBezTo>
                  <a:lnTo>
                    <a:pt x="168078" y="152279"/>
                  </a:lnTo>
                  <a:lnTo>
                    <a:pt x="168078" y="165184"/>
                  </a:lnTo>
                  <a:lnTo>
                    <a:pt x="209451" y="165184"/>
                  </a:lnTo>
                  <a:lnTo>
                    <a:pt x="209451" y="281330"/>
                  </a:lnTo>
                  <a:cubicBezTo>
                    <a:pt x="209451" y="286492"/>
                    <a:pt x="206865" y="291654"/>
                    <a:pt x="206865" y="294235"/>
                  </a:cubicBezTo>
                  <a:cubicBezTo>
                    <a:pt x="204280" y="296816"/>
                    <a:pt x="201694" y="296816"/>
                    <a:pt x="199108" y="299397"/>
                  </a:cubicBezTo>
                  <a:cubicBezTo>
                    <a:pt x="196522" y="299397"/>
                    <a:pt x="191350" y="299397"/>
                    <a:pt x="183593" y="299397"/>
                  </a:cubicBezTo>
                  <a:cubicBezTo>
                    <a:pt x="175836" y="301978"/>
                    <a:pt x="170664" y="301978"/>
                    <a:pt x="168078" y="301978"/>
                  </a:cubicBezTo>
                  <a:lnTo>
                    <a:pt x="168078" y="314883"/>
                  </a:lnTo>
                  <a:lnTo>
                    <a:pt x="279268" y="314883"/>
                  </a:lnTo>
                  <a:lnTo>
                    <a:pt x="279268" y="301978"/>
                  </a:lnTo>
                  <a:cubicBezTo>
                    <a:pt x="276682" y="301978"/>
                    <a:pt x="271511" y="301978"/>
                    <a:pt x="266339" y="299397"/>
                  </a:cubicBezTo>
                  <a:cubicBezTo>
                    <a:pt x="258582" y="299397"/>
                    <a:pt x="253410" y="299397"/>
                    <a:pt x="250824" y="296816"/>
                  </a:cubicBezTo>
                  <a:cubicBezTo>
                    <a:pt x="248238" y="296816"/>
                    <a:pt x="245653" y="294235"/>
                    <a:pt x="243067" y="291654"/>
                  </a:cubicBezTo>
                  <a:cubicBezTo>
                    <a:pt x="243067" y="286492"/>
                    <a:pt x="240481" y="283911"/>
                    <a:pt x="240481" y="278749"/>
                  </a:cubicBezTo>
                  <a:lnTo>
                    <a:pt x="240481" y="180670"/>
                  </a:lnTo>
                  <a:cubicBezTo>
                    <a:pt x="240481" y="172927"/>
                    <a:pt x="240481" y="165184"/>
                    <a:pt x="243067" y="154860"/>
                  </a:cubicBezTo>
                  <a:cubicBezTo>
                    <a:pt x="243067" y="144536"/>
                    <a:pt x="243067" y="136793"/>
                    <a:pt x="243067" y="129050"/>
                  </a:cubicBezTo>
                  <a:close/>
                  <a:moveTo>
                    <a:pt x="292235" y="0"/>
                  </a:moveTo>
                  <a:cubicBezTo>
                    <a:pt x="302582" y="0"/>
                    <a:pt x="310342" y="0"/>
                    <a:pt x="320688" y="0"/>
                  </a:cubicBezTo>
                  <a:cubicBezTo>
                    <a:pt x="442259" y="0"/>
                    <a:pt x="543136" y="98078"/>
                    <a:pt x="543136" y="221967"/>
                  </a:cubicBezTo>
                  <a:cubicBezTo>
                    <a:pt x="543136" y="345855"/>
                    <a:pt x="442259" y="443933"/>
                    <a:pt x="320688" y="443933"/>
                  </a:cubicBezTo>
                  <a:cubicBezTo>
                    <a:pt x="310342" y="443933"/>
                    <a:pt x="302582" y="443933"/>
                    <a:pt x="292235" y="443933"/>
                  </a:cubicBezTo>
                  <a:cubicBezTo>
                    <a:pt x="403459" y="428447"/>
                    <a:pt x="488817" y="335531"/>
                    <a:pt x="488817" y="221967"/>
                  </a:cubicBezTo>
                  <a:cubicBezTo>
                    <a:pt x="488817" y="108402"/>
                    <a:pt x="403459" y="15486"/>
                    <a:pt x="292235" y="0"/>
                  </a:cubicBezTo>
                  <a:close/>
                  <a:moveTo>
                    <a:pt x="222380" y="0"/>
                  </a:moveTo>
                  <a:cubicBezTo>
                    <a:pt x="346499" y="0"/>
                    <a:pt x="444760" y="98078"/>
                    <a:pt x="444760" y="221967"/>
                  </a:cubicBezTo>
                  <a:cubicBezTo>
                    <a:pt x="444760" y="345855"/>
                    <a:pt x="346499" y="443933"/>
                    <a:pt x="222380" y="443933"/>
                  </a:cubicBezTo>
                  <a:cubicBezTo>
                    <a:pt x="100847" y="443933"/>
                    <a:pt x="0" y="345855"/>
                    <a:pt x="0" y="221967"/>
                  </a:cubicBezTo>
                  <a:cubicBezTo>
                    <a:pt x="0" y="98078"/>
                    <a:pt x="100847" y="0"/>
                    <a:pt x="2223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190166" y="1595049"/>
              <a:ext cx="242360" cy="2423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49814" y="2350027"/>
            <a:ext cx="356026" cy="290999"/>
            <a:chOff x="1168496" y="1581989"/>
            <a:chExt cx="356026" cy="290999"/>
          </a:xfrm>
        </p:grpSpPr>
        <p:sp>
          <p:nvSpPr>
            <p:cNvPr id="12" name="sticker-with-the-number-1_2167"/>
            <p:cNvSpPr/>
            <p:nvPr/>
          </p:nvSpPr>
          <p:spPr>
            <a:xfrm>
              <a:off x="1168496" y="1581989"/>
              <a:ext cx="356026" cy="290999"/>
            </a:xfrm>
            <a:custGeom>
              <a:avLst/>
              <a:gdLst>
                <a:gd name="connsiteX0" fmla="*/ 230138 w 543136"/>
                <a:gd name="connsiteY0" fmla="*/ 129050 h 443933"/>
                <a:gd name="connsiteX1" fmla="*/ 209451 w 543136"/>
                <a:gd name="connsiteY1" fmla="*/ 144536 h 443933"/>
                <a:gd name="connsiteX2" fmla="*/ 175836 w 543136"/>
                <a:gd name="connsiteY2" fmla="*/ 152279 h 443933"/>
                <a:gd name="connsiteX3" fmla="*/ 168078 w 543136"/>
                <a:gd name="connsiteY3" fmla="*/ 152279 h 443933"/>
                <a:gd name="connsiteX4" fmla="*/ 168078 w 543136"/>
                <a:gd name="connsiteY4" fmla="*/ 165184 h 443933"/>
                <a:gd name="connsiteX5" fmla="*/ 209451 w 543136"/>
                <a:gd name="connsiteY5" fmla="*/ 165184 h 443933"/>
                <a:gd name="connsiteX6" fmla="*/ 209451 w 543136"/>
                <a:gd name="connsiteY6" fmla="*/ 281330 h 443933"/>
                <a:gd name="connsiteX7" fmla="*/ 206865 w 543136"/>
                <a:gd name="connsiteY7" fmla="*/ 294235 h 443933"/>
                <a:gd name="connsiteX8" fmla="*/ 199108 w 543136"/>
                <a:gd name="connsiteY8" fmla="*/ 299397 h 443933"/>
                <a:gd name="connsiteX9" fmla="*/ 183593 w 543136"/>
                <a:gd name="connsiteY9" fmla="*/ 299397 h 443933"/>
                <a:gd name="connsiteX10" fmla="*/ 168078 w 543136"/>
                <a:gd name="connsiteY10" fmla="*/ 301978 h 443933"/>
                <a:gd name="connsiteX11" fmla="*/ 168078 w 543136"/>
                <a:gd name="connsiteY11" fmla="*/ 314883 h 443933"/>
                <a:gd name="connsiteX12" fmla="*/ 279268 w 543136"/>
                <a:gd name="connsiteY12" fmla="*/ 314883 h 443933"/>
                <a:gd name="connsiteX13" fmla="*/ 279268 w 543136"/>
                <a:gd name="connsiteY13" fmla="*/ 301978 h 443933"/>
                <a:gd name="connsiteX14" fmla="*/ 266339 w 543136"/>
                <a:gd name="connsiteY14" fmla="*/ 299397 h 443933"/>
                <a:gd name="connsiteX15" fmla="*/ 250824 w 543136"/>
                <a:gd name="connsiteY15" fmla="*/ 296816 h 443933"/>
                <a:gd name="connsiteX16" fmla="*/ 243067 w 543136"/>
                <a:gd name="connsiteY16" fmla="*/ 291654 h 443933"/>
                <a:gd name="connsiteX17" fmla="*/ 240481 w 543136"/>
                <a:gd name="connsiteY17" fmla="*/ 278749 h 443933"/>
                <a:gd name="connsiteX18" fmla="*/ 240481 w 543136"/>
                <a:gd name="connsiteY18" fmla="*/ 180670 h 443933"/>
                <a:gd name="connsiteX19" fmla="*/ 243067 w 543136"/>
                <a:gd name="connsiteY19" fmla="*/ 154860 h 443933"/>
                <a:gd name="connsiteX20" fmla="*/ 243067 w 543136"/>
                <a:gd name="connsiteY20" fmla="*/ 129050 h 443933"/>
                <a:gd name="connsiteX21" fmla="*/ 292235 w 543136"/>
                <a:gd name="connsiteY21" fmla="*/ 0 h 443933"/>
                <a:gd name="connsiteX22" fmla="*/ 320688 w 543136"/>
                <a:gd name="connsiteY22" fmla="*/ 0 h 443933"/>
                <a:gd name="connsiteX23" fmla="*/ 543136 w 543136"/>
                <a:gd name="connsiteY23" fmla="*/ 221967 h 443933"/>
                <a:gd name="connsiteX24" fmla="*/ 320688 w 543136"/>
                <a:gd name="connsiteY24" fmla="*/ 443933 h 443933"/>
                <a:gd name="connsiteX25" fmla="*/ 292235 w 543136"/>
                <a:gd name="connsiteY25" fmla="*/ 443933 h 443933"/>
                <a:gd name="connsiteX26" fmla="*/ 488817 w 543136"/>
                <a:gd name="connsiteY26" fmla="*/ 221967 h 443933"/>
                <a:gd name="connsiteX27" fmla="*/ 292235 w 543136"/>
                <a:gd name="connsiteY27" fmla="*/ 0 h 443933"/>
                <a:gd name="connsiteX28" fmla="*/ 222380 w 543136"/>
                <a:gd name="connsiteY28" fmla="*/ 0 h 443933"/>
                <a:gd name="connsiteX29" fmla="*/ 444760 w 543136"/>
                <a:gd name="connsiteY29" fmla="*/ 221967 h 443933"/>
                <a:gd name="connsiteX30" fmla="*/ 222380 w 543136"/>
                <a:gd name="connsiteY30" fmla="*/ 443933 h 443933"/>
                <a:gd name="connsiteX31" fmla="*/ 0 w 543136"/>
                <a:gd name="connsiteY31" fmla="*/ 221967 h 443933"/>
                <a:gd name="connsiteX32" fmla="*/ 222380 w 543136"/>
                <a:gd name="connsiteY32" fmla="*/ 0 h 4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3136" h="443933">
                  <a:moveTo>
                    <a:pt x="230138" y="129050"/>
                  </a:moveTo>
                  <a:cubicBezTo>
                    <a:pt x="224966" y="134212"/>
                    <a:pt x="217209" y="139374"/>
                    <a:pt x="209451" y="144536"/>
                  </a:cubicBezTo>
                  <a:cubicBezTo>
                    <a:pt x="199108" y="149698"/>
                    <a:pt x="188765" y="152279"/>
                    <a:pt x="175836" y="152279"/>
                  </a:cubicBezTo>
                  <a:lnTo>
                    <a:pt x="168078" y="152279"/>
                  </a:lnTo>
                  <a:lnTo>
                    <a:pt x="168078" y="165184"/>
                  </a:lnTo>
                  <a:lnTo>
                    <a:pt x="209451" y="165184"/>
                  </a:lnTo>
                  <a:lnTo>
                    <a:pt x="209451" y="281330"/>
                  </a:lnTo>
                  <a:cubicBezTo>
                    <a:pt x="209451" y="286492"/>
                    <a:pt x="206865" y="291654"/>
                    <a:pt x="206865" y="294235"/>
                  </a:cubicBezTo>
                  <a:cubicBezTo>
                    <a:pt x="204280" y="296816"/>
                    <a:pt x="201694" y="296816"/>
                    <a:pt x="199108" y="299397"/>
                  </a:cubicBezTo>
                  <a:cubicBezTo>
                    <a:pt x="196522" y="299397"/>
                    <a:pt x="191350" y="299397"/>
                    <a:pt x="183593" y="299397"/>
                  </a:cubicBezTo>
                  <a:cubicBezTo>
                    <a:pt x="175836" y="301978"/>
                    <a:pt x="170664" y="301978"/>
                    <a:pt x="168078" y="301978"/>
                  </a:cubicBezTo>
                  <a:lnTo>
                    <a:pt x="168078" y="314883"/>
                  </a:lnTo>
                  <a:lnTo>
                    <a:pt x="279268" y="314883"/>
                  </a:lnTo>
                  <a:lnTo>
                    <a:pt x="279268" y="301978"/>
                  </a:lnTo>
                  <a:cubicBezTo>
                    <a:pt x="276682" y="301978"/>
                    <a:pt x="271511" y="301978"/>
                    <a:pt x="266339" y="299397"/>
                  </a:cubicBezTo>
                  <a:cubicBezTo>
                    <a:pt x="258582" y="299397"/>
                    <a:pt x="253410" y="299397"/>
                    <a:pt x="250824" y="296816"/>
                  </a:cubicBezTo>
                  <a:cubicBezTo>
                    <a:pt x="248238" y="296816"/>
                    <a:pt x="245653" y="294235"/>
                    <a:pt x="243067" y="291654"/>
                  </a:cubicBezTo>
                  <a:cubicBezTo>
                    <a:pt x="243067" y="286492"/>
                    <a:pt x="240481" y="283911"/>
                    <a:pt x="240481" y="278749"/>
                  </a:cubicBezTo>
                  <a:lnTo>
                    <a:pt x="240481" y="180670"/>
                  </a:lnTo>
                  <a:cubicBezTo>
                    <a:pt x="240481" y="172927"/>
                    <a:pt x="240481" y="165184"/>
                    <a:pt x="243067" y="154860"/>
                  </a:cubicBezTo>
                  <a:cubicBezTo>
                    <a:pt x="243067" y="144536"/>
                    <a:pt x="243067" y="136793"/>
                    <a:pt x="243067" y="129050"/>
                  </a:cubicBezTo>
                  <a:close/>
                  <a:moveTo>
                    <a:pt x="292235" y="0"/>
                  </a:moveTo>
                  <a:cubicBezTo>
                    <a:pt x="302582" y="0"/>
                    <a:pt x="310342" y="0"/>
                    <a:pt x="320688" y="0"/>
                  </a:cubicBezTo>
                  <a:cubicBezTo>
                    <a:pt x="442259" y="0"/>
                    <a:pt x="543136" y="98078"/>
                    <a:pt x="543136" y="221967"/>
                  </a:cubicBezTo>
                  <a:cubicBezTo>
                    <a:pt x="543136" y="345855"/>
                    <a:pt x="442259" y="443933"/>
                    <a:pt x="320688" y="443933"/>
                  </a:cubicBezTo>
                  <a:cubicBezTo>
                    <a:pt x="310342" y="443933"/>
                    <a:pt x="302582" y="443933"/>
                    <a:pt x="292235" y="443933"/>
                  </a:cubicBezTo>
                  <a:cubicBezTo>
                    <a:pt x="403459" y="428447"/>
                    <a:pt x="488817" y="335531"/>
                    <a:pt x="488817" y="221967"/>
                  </a:cubicBezTo>
                  <a:cubicBezTo>
                    <a:pt x="488817" y="108402"/>
                    <a:pt x="403459" y="15486"/>
                    <a:pt x="292235" y="0"/>
                  </a:cubicBezTo>
                  <a:close/>
                  <a:moveTo>
                    <a:pt x="222380" y="0"/>
                  </a:moveTo>
                  <a:cubicBezTo>
                    <a:pt x="346499" y="0"/>
                    <a:pt x="444760" y="98078"/>
                    <a:pt x="444760" y="221967"/>
                  </a:cubicBezTo>
                  <a:cubicBezTo>
                    <a:pt x="444760" y="345855"/>
                    <a:pt x="346499" y="443933"/>
                    <a:pt x="222380" y="443933"/>
                  </a:cubicBezTo>
                  <a:cubicBezTo>
                    <a:pt x="100847" y="443933"/>
                    <a:pt x="0" y="345855"/>
                    <a:pt x="0" y="221967"/>
                  </a:cubicBezTo>
                  <a:cubicBezTo>
                    <a:pt x="0" y="98078"/>
                    <a:pt x="100847" y="0"/>
                    <a:pt x="222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190166" y="1595049"/>
              <a:ext cx="242360" cy="24236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3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49814" y="3021193"/>
            <a:ext cx="356026" cy="290999"/>
            <a:chOff x="1168496" y="1581989"/>
            <a:chExt cx="356026" cy="290999"/>
          </a:xfrm>
          <a:solidFill>
            <a:schemeClr val="accent5">
              <a:lumMod val="75000"/>
            </a:schemeClr>
          </a:solidFill>
        </p:grpSpPr>
        <p:sp>
          <p:nvSpPr>
            <p:cNvPr id="15" name="sticker-with-the-number-1_2167"/>
            <p:cNvSpPr/>
            <p:nvPr/>
          </p:nvSpPr>
          <p:spPr>
            <a:xfrm>
              <a:off x="1168496" y="1581989"/>
              <a:ext cx="356026" cy="290999"/>
            </a:xfrm>
            <a:custGeom>
              <a:avLst/>
              <a:gdLst>
                <a:gd name="connsiteX0" fmla="*/ 230138 w 543136"/>
                <a:gd name="connsiteY0" fmla="*/ 129050 h 443933"/>
                <a:gd name="connsiteX1" fmla="*/ 209451 w 543136"/>
                <a:gd name="connsiteY1" fmla="*/ 144536 h 443933"/>
                <a:gd name="connsiteX2" fmla="*/ 175836 w 543136"/>
                <a:gd name="connsiteY2" fmla="*/ 152279 h 443933"/>
                <a:gd name="connsiteX3" fmla="*/ 168078 w 543136"/>
                <a:gd name="connsiteY3" fmla="*/ 152279 h 443933"/>
                <a:gd name="connsiteX4" fmla="*/ 168078 w 543136"/>
                <a:gd name="connsiteY4" fmla="*/ 165184 h 443933"/>
                <a:gd name="connsiteX5" fmla="*/ 209451 w 543136"/>
                <a:gd name="connsiteY5" fmla="*/ 165184 h 443933"/>
                <a:gd name="connsiteX6" fmla="*/ 209451 w 543136"/>
                <a:gd name="connsiteY6" fmla="*/ 281330 h 443933"/>
                <a:gd name="connsiteX7" fmla="*/ 206865 w 543136"/>
                <a:gd name="connsiteY7" fmla="*/ 294235 h 443933"/>
                <a:gd name="connsiteX8" fmla="*/ 199108 w 543136"/>
                <a:gd name="connsiteY8" fmla="*/ 299397 h 443933"/>
                <a:gd name="connsiteX9" fmla="*/ 183593 w 543136"/>
                <a:gd name="connsiteY9" fmla="*/ 299397 h 443933"/>
                <a:gd name="connsiteX10" fmla="*/ 168078 w 543136"/>
                <a:gd name="connsiteY10" fmla="*/ 301978 h 443933"/>
                <a:gd name="connsiteX11" fmla="*/ 168078 w 543136"/>
                <a:gd name="connsiteY11" fmla="*/ 314883 h 443933"/>
                <a:gd name="connsiteX12" fmla="*/ 279268 w 543136"/>
                <a:gd name="connsiteY12" fmla="*/ 314883 h 443933"/>
                <a:gd name="connsiteX13" fmla="*/ 279268 w 543136"/>
                <a:gd name="connsiteY13" fmla="*/ 301978 h 443933"/>
                <a:gd name="connsiteX14" fmla="*/ 266339 w 543136"/>
                <a:gd name="connsiteY14" fmla="*/ 299397 h 443933"/>
                <a:gd name="connsiteX15" fmla="*/ 250824 w 543136"/>
                <a:gd name="connsiteY15" fmla="*/ 296816 h 443933"/>
                <a:gd name="connsiteX16" fmla="*/ 243067 w 543136"/>
                <a:gd name="connsiteY16" fmla="*/ 291654 h 443933"/>
                <a:gd name="connsiteX17" fmla="*/ 240481 w 543136"/>
                <a:gd name="connsiteY17" fmla="*/ 278749 h 443933"/>
                <a:gd name="connsiteX18" fmla="*/ 240481 w 543136"/>
                <a:gd name="connsiteY18" fmla="*/ 180670 h 443933"/>
                <a:gd name="connsiteX19" fmla="*/ 243067 w 543136"/>
                <a:gd name="connsiteY19" fmla="*/ 154860 h 443933"/>
                <a:gd name="connsiteX20" fmla="*/ 243067 w 543136"/>
                <a:gd name="connsiteY20" fmla="*/ 129050 h 443933"/>
                <a:gd name="connsiteX21" fmla="*/ 292235 w 543136"/>
                <a:gd name="connsiteY21" fmla="*/ 0 h 443933"/>
                <a:gd name="connsiteX22" fmla="*/ 320688 w 543136"/>
                <a:gd name="connsiteY22" fmla="*/ 0 h 443933"/>
                <a:gd name="connsiteX23" fmla="*/ 543136 w 543136"/>
                <a:gd name="connsiteY23" fmla="*/ 221967 h 443933"/>
                <a:gd name="connsiteX24" fmla="*/ 320688 w 543136"/>
                <a:gd name="connsiteY24" fmla="*/ 443933 h 443933"/>
                <a:gd name="connsiteX25" fmla="*/ 292235 w 543136"/>
                <a:gd name="connsiteY25" fmla="*/ 443933 h 443933"/>
                <a:gd name="connsiteX26" fmla="*/ 488817 w 543136"/>
                <a:gd name="connsiteY26" fmla="*/ 221967 h 443933"/>
                <a:gd name="connsiteX27" fmla="*/ 292235 w 543136"/>
                <a:gd name="connsiteY27" fmla="*/ 0 h 443933"/>
                <a:gd name="connsiteX28" fmla="*/ 222380 w 543136"/>
                <a:gd name="connsiteY28" fmla="*/ 0 h 443933"/>
                <a:gd name="connsiteX29" fmla="*/ 444760 w 543136"/>
                <a:gd name="connsiteY29" fmla="*/ 221967 h 443933"/>
                <a:gd name="connsiteX30" fmla="*/ 222380 w 543136"/>
                <a:gd name="connsiteY30" fmla="*/ 443933 h 443933"/>
                <a:gd name="connsiteX31" fmla="*/ 0 w 543136"/>
                <a:gd name="connsiteY31" fmla="*/ 221967 h 443933"/>
                <a:gd name="connsiteX32" fmla="*/ 222380 w 543136"/>
                <a:gd name="connsiteY32" fmla="*/ 0 h 4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3136" h="443933">
                  <a:moveTo>
                    <a:pt x="230138" y="129050"/>
                  </a:moveTo>
                  <a:cubicBezTo>
                    <a:pt x="224966" y="134212"/>
                    <a:pt x="217209" y="139374"/>
                    <a:pt x="209451" y="144536"/>
                  </a:cubicBezTo>
                  <a:cubicBezTo>
                    <a:pt x="199108" y="149698"/>
                    <a:pt x="188765" y="152279"/>
                    <a:pt x="175836" y="152279"/>
                  </a:cubicBezTo>
                  <a:lnTo>
                    <a:pt x="168078" y="152279"/>
                  </a:lnTo>
                  <a:lnTo>
                    <a:pt x="168078" y="165184"/>
                  </a:lnTo>
                  <a:lnTo>
                    <a:pt x="209451" y="165184"/>
                  </a:lnTo>
                  <a:lnTo>
                    <a:pt x="209451" y="281330"/>
                  </a:lnTo>
                  <a:cubicBezTo>
                    <a:pt x="209451" y="286492"/>
                    <a:pt x="206865" y="291654"/>
                    <a:pt x="206865" y="294235"/>
                  </a:cubicBezTo>
                  <a:cubicBezTo>
                    <a:pt x="204280" y="296816"/>
                    <a:pt x="201694" y="296816"/>
                    <a:pt x="199108" y="299397"/>
                  </a:cubicBezTo>
                  <a:cubicBezTo>
                    <a:pt x="196522" y="299397"/>
                    <a:pt x="191350" y="299397"/>
                    <a:pt x="183593" y="299397"/>
                  </a:cubicBezTo>
                  <a:cubicBezTo>
                    <a:pt x="175836" y="301978"/>
                    <a:pt x="170664" y="301978"/>
                    <a:pt x="168078" y="301978"/>
                  </a:cubicBezTo>
                  <a:lnTo>
                    <a:pt x="168078" y="314883"/>
                  </a:lnTo>
                  <a:lnTo>
                    <a:pt x="279268" y="314883"/>
                  </a:lnTo>
                  <a:lnTo>
                    <a:pt x="279268" y="301978"/>
                  </a:lnTo>
                  <a:cubicBezTo>
                    <a:pt x="276682" y="301978"/>
                    <a:pt x="271511" y="301978"/>
                    <a:pt x="266339" y="299397"/>
                  </a:cubicBezTo>
                  <a:cubicBezTo>
                    <a:pt x="258582" y="299397"/>
                    <a:pt x="253410" y="299397"/>
                    <a:pt x="250824" y="296816"/>
                  </a:cubicBezTo>
                  <a:cubicBezTo>
                    <a:pt x="248238" y="296816"/>
                    <a:pt x="245653" y="294235"/>
                    <a:pt x="243067" y="291654"/>
                  </a:cubicBezTo>
                  <a:cubicBezTo>
                    <a:pt x="243067" y="286492"/>
                    <a:pt x="240481" y="283911"/>
                    <a:pt x="240481" y="278749"/>
                  </a:cubicBezTo>
                  <a:lnTo>
                    <a:pt x="240481" y="180670"/>
                  </a:lnTo>
                  <a:cubicBezTo>
                    <a:pt x="240481" y="172927"/>
                    <a:pt x="240481" y="165184"/>
                    <a:pt x="243067" y="154860"/>
                  </a:cubicBezTo>
                  <a:cubicBezTo>
                    <a:pt x="243067" y="144536"/>
                    <a:pt x="243067" y="136793"/>
                    <a:pt x="243067" y="129050"/>
                  </a:cubicBezTo>
                  <a:close/>
                  <a:moveTo>
                    <a:pt x="292235" y="0"/>
                  </a:moveTo>
                  <a:cubicBezTo>
                    <a:pt x="302582" y="0"/>
                    <a:pt x="310342" y="0"/>
                    <a:pt x="320688" y="0"/>
                  </a:cubicBezTo>
                  <a:cubicBezTo>
                    <a:pt x="442259" y="0"/>
                    <a:pt x="543136" y="98078"/>
                    <a:pt x="543136" y="221967"/>
                  </a:cubicBezTo>
                  <a:cubicBezTo>
                    <a:pt x="543136" y="345855"/>
                    <a:pt x="442259" y="443933"/>
                    <a:pt x="320688" y="443933"/>
                  </a:cubicBezTo>
                  <a:cubicBezTo>
                    <a:pt x="310342" y="443933"/>
                    <a:pt x="302582" y="443933"/>
                    <a:pt x="292235" y="443933"/>
                  </a:cubicBezTo>
                  <a:cubicBezTo>
                    <a:pt x="403459" y="428447"/>
                    <a:pt x="488817" y="335531"/>
                    <a:pt x="488817" y="221967"/>
                  </a:cubicBezTo>
                  <a:cubicBezTo>
                    <a:pt x="488817" y="108402"/>
                    <a:pt x="403459" y="15486"/>
                    <a:pt x="292235" y="0"/>
                  </a:cubicBezTo>
                  <a:close/>
                  <a:moveTo>
                    <a:pt x="222380" y="0"/>
                  </a:moveTo>
                  <a:cubicBezTo>
                    <a:pt x="346499" y="0"/>
                    <a:pt x="444760" y="98078"/>
                    <a:pt x="444760" y="221967"/>
                  </a:cubicBezTo>
                  <a:cubicBezTo>
                    <a:pt x="444760" y="345855"/>
                    <a:pt x="346499" y="443933"/>
                    <a:pt x="222380" y="443933"/>
                  </a:cubicBezTo>
                  <a:cubicBezTo>
                    <a:pt x="100847" y="443933"/>
                    <a:pt x="0" y="345855"/>
                    <a:pt x="0" y="221967"/>
                  </a:cubicBezTo>
                  <a:cubicBezTo>
                    <a:pt x="0" y="98078"/>
                    <a:pt x="100847" y="0"/>
                    <a:pt x="2223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90166" y="1595049"/>
              <a:ext cx="242360" cy="24236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4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9814" y="1093371"/>
            <a:ext cx="356026" cy="290999"/>
            <a:chOff x="1168496" y="1581989"/>
            <a:chExt cx="356026" cy="290999"/>
          </a:xfrm>
        </p:grpSpPr>
        <p:sp>
          <p:nvSpPr>
            <p:cNvPr id="18" name="sticker-with-the-number-1_2167"/>
            <p:cNvSpPr/>
            <p:nvPr/>
          </p:nvSpPr>
          <p:spPr>
            <a:xfrm>
              <a:off x="1168496" y="1581989"/>
              <a:ext cx="356026" cy="290999"/>
            </a:xfrm>
            <a:custGeom>
              <a:avLst/>
              <a:gdLst>
                <a:gd name="connsiteX0" fmla="*/ 230138 w 543136"/>
                <a:gd name="connsiteY0" fmla="*/ 129050 h 443933"/>
                <a:gd name="connsiteX1" fmla="*/ 209451 w 543136"/>
                <a:gd name="connsiteY1" fmla="*/ 144536 h 443933"/>
                <a:gd name="connsiteX2" fmla="*/ 175836 w 543136"/>
                <a:gd name="connsiteY2" fmla="*/ 152279 h 443933"/>
                <a:gd name="connsiteX3" fmla="*/ 168078 w 543136"/>
                <a:gd name="connsiteY3" fmla="*/ 152279 h 443933"/>
                <a:gd name="connsiteX4" fmla="*/ 168078 w 543136"/>
                <a:gd name="connsiteY4" fmla="*/ 165184 h 443933"/>
                <a:gd name="connsiteX5" fmla="*/ 209451 w 543136"/>
                <a:gd name="connsiteY5" fmla="*/ 165184 h 443933"/>
                <a:gd name="connsiteX6" fmla="*/ 209451 w 543136"/>
                <a:gd name="connsiteY6" fmla="*/ 281330 h 443933"/>
                <a:gd name="connsiteX7" fmla="*/ 206865 w 543136"/>
                <a:gd name="connsiteY7" fmla="*/ 294235 h 443933"/>
                <a:gd name="connsiteX8" fmla="*/ 199108 w 543136"/>
                <a:gd name="connsiteY8" fmla="*/ 299397 h 443933"/>
                <a:gd name="connsiteX9" fmla="*/ 183593 w 543136"/>
                <a:gd name="connsiteY9" fmla="*/ 299397 h 443933"/>
                <a:gd name="connsiteX10" fmla="*/ 168078 w 543136"/>
                <a:gd name="connsiteY10" fmla="*/ 301978 h 443933"/>
                <a:gd name="connsiteX11" fmla="*/ 168078 w 543136"/>
                <a:gd name="connsiteY11" fmla="*/ 314883 h 443933"/>
                <a:gd name="connsiteX12" fmla="*/ 279268 w 543136"/>
                <a:gd name="connsiteY12" fmla="*/ 314883 h 443933"/>
                <a:gd name="connsiteX13" fmla="*/ 279268 w 543136"/>
                <a:gd name="connsiteY13" fmla="*/ 301978 h 443933"/>
                <a:gd name="connsiteX14" fmla="*/ 266339 w 543136"/>
                <a:gd name="connsiteY14" fmla="*/ 299397 h 443933"/>
                <a:gd name="connsiteX15" fmla="*/ 250824 w 543136"/>
                <a:gd name="connsiteY15" fmla="*/ 296816 h 443933"/>
                <a:gd name="connsiteX16" fmla="*/ 243067 w 543136"/>
                <a:gd name="connsiteY16" fmla="*/ 291654 h 443933"/>
                <a:gd name="connsiteX17" fmla="*/ 240481 w 543136"/>
                <a:gd name="connsiteY17" fmla="*/ 278749 h 443933"/>
                <a:gd name="connsiteX18" fmla="*/ 240481 w 543136"/>
                <a:gd name="connsiteY18" fmla="*/ 180670 h 443933"/>
                <a:gd name="connsiteX19" fmla="*/ 243067 w 543136"/>
                <a:gd name="connsiteY19" fmla="*/ 154860 h 443933"/>
                <a:gd name="connsiteX20" fmla="*/ 243067 w 543136"/>
                <a:gd name="connsiteY20" fmla="*/ 129050 h 443933"/>
                <a:gd name="connsiteX21" fmla="*/ 292235 w 543136"/>
                <a:gd name="connsiteY21" fmla="*/ 0 h 443933"/>
                <a:gd name="connsiteX22" fmla="*/ 320688 w 543136"/>
                <a:gd name="connsiteY22" fmla="*/ 0 h 443933"/>
                <a:gd name="connsiteX23" fmla="*/ 543136 w 543136"/>
                <a:gd name="connsiteY23" fmla="*/ 221967 h 443933"/>
                <a:gd name="connsiteX24" fmla="*/ 320688 w 543136"/>
                <a:gd name="connsiteY24" fmla="*/ 443933 h 443933"/>
                <a:gd name="connsiteX25" fmla="*/ 292235 w 543136"/>
                <a:gd name="connsiteY25" fmla="*/ 443933 h 443933"/>
                <a:gd name="connsiteX26" fmla="*/ 488817 w 543136"/>
                <a:gd name="connsiteY26" fmla="*/ 221967 h 443933"/>
                <a:gd name="connsiteX27" fmla="*/ 292235 w 543136"/>
                <a:gd name="connsiteY27" fmla="*/ 0 h 443933"/>
                <a:gd name="connsiteX28" fmla="*/ 222380 w 543136"/>
                <a:gd name="connsiteY28" fmla="*/ 0 h 443933"/>
                <a:gd name="connsiteX29" fmla="*/ 444760 w 543136"/>
                <a:gd name="connsiteY29" fmla="*/ 221967 h 443933"/>
                <a:gd name="connsiteX30" fmla="*/ 222380 w 543136"/>
                <a:gd name="connsiteY30" fmla="*/ 443933 h 443933"/>
                <a:gd name="connsiteX31" fmla="*/ 0 w 543136"/>
                <a:gd name="connsiteY31" fmla="*/ 221967 h 443933"/>
                <a:gd name="connsiteX32" fmla="*/ 222380 w 543136"/>
                <a:gd name="connsiteY32" fmla="*/ 0 h 4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3136" h="443933">
                  <a:moveTo>
                    <a:pt x="230138" y="129050"/>
                  </a:moveTo>
                  <a:cubicBezTo>
                    <a:pt x="224966" y="134212"/>
                    <a:pt x="217209" y="139374"/>
                    <a:pt x="209451" y="144536"/>
                  </a:cubicBezTo>
                  <a:cubicBezTo>
                    <a:pt x="199108" y="149698"/>
                    <a:pt x="188765" y="152279"/>
                    <a:pt x="175836" y="152279"/>
                  </a:cubicBezTo>
                  <a:lnTo>
                    <a:pt x="168078" y="152279"/>
                  </a:lnTo>
                  <a:lnTo>
                    <a:pt x="168078" y="165184"/>
                  </a:lnTo>
                  <a:lnTo>
                    <a:pt x="209451" y="165184"/>
                  </a:lnTo>
                  <a:lnTo>
                    <a:pt x="209451" y="281330"/>
                  </a:lnTo>
                  <a:cubicBezTo>
                    <a:pt x="209451" y="286492"/>
                    <a:pt x="206865" y="291654"/>
                    <a:pt x="206865" y="294235"/>
                  </a:cubicBezTo>
                  <a:cubicBezTo>
                    <a:pt x="204280" y="296816"/>
                    <a:pt x="201694" y="296816"/>
                    <a:pt x="199108" y="299397"/>
                  </a:cubicBezTo>
                  <a:cubicBezTo>
                    <a:pt x="196522" y="299397"/>
                    <a:pt x="191350" y="299397"/>
                    <a:pt x="183593" y="299397"/>
                  </a:cubicBezTo>
                  <a:cubicBezTo>
                    <a:pt x="175836" y="301978"/>
                    <a:pt x="170664" y="301978"/>
                    <a:pt x="168078" y="301978"/>
                  </a:cubicBezTo>
                  <a:lnTo>
                    <a:pt x="168078" y="314883"/>
                  </a:lnTo>
                  <a:lnTo>
                    <a:pt x="279268" y="314883"/>
                  </a:lnTo>
                  <a:lnTo>
                    <a:pt x="279268" y="301978"/>
                  </a:lnTo>
                  <a:cubicBezTo>
                    <a:pt x="276682" y="301978"/>
                    <a:pt x="271511" y="301978"/>
                    <a:pt x="266339" y="299397"/>
                  </a:cubicBezTo>
                  <a:cubicBezTo>
                    <a:pt x="258582" y="299397"/>
                    <a:pt x="253410" y="299397"/>
                    <a:pt x="250824" y="296816"/>
                  </a:cubicBezTo>
                  <a:cubicBezTo>
                    <a:pt x="248238" y="296816"/>
                    <a:pt x="245653" y="294235"/>
                    <a:pt x="243067" y="291654"/>
                  </a:cubicBezTo>
                  <a:cubicBezTo>
                    <a:pt x="243067" y="286492"/>
                    <a:pt x="240481" y="283911"/>
                    <a:pt x="240481" y="278749"/>
                  </a:cubicBezTo>
                  <a:lnTo>
                    <a:pt x="240481" y="180670"/>
                  </a:lnTo>
                  <a:cubicBezTo>
                    <a:pt x="240481" y="172927"/>
                    <a:pt x="240481" y="165184"/>
                    <a:pt x="243067" y="154860"/>
                  </a:cubicBezTo>
                  <a:cubicBezTo>
                    <a:pt x="243067" y="144536"/>
                    <a:pt x="243067" y="136793"/>
                    <a:pt x="243067" y="129050"/>
                  </a:cubicBezTo>
                  <a:close/>
                  <a:moveTo>
                    <a:pt x="292235" y="0"/>
                  </a:moveTo>
                  <a:cubicBezTo>
                    <a:pt x="302582" y="0"/>
                    <a:pt x="310342" y="0"/>
                    <a:pt x="320688" y="0"/>
                  </a:cubicBezTo>
                  <a:cubicBezTo>
                    <a:pt x="442259" y="0"/>
                    <a:pt x="543136" y="98078"/>
                    <a:pt x="543136" y="221967"/>
                  </a:cubicBezTo>
                  <a:cubicBezTo>
                    <a:pt x="543136" y="345855"/>
                    <a:pt x="442259" y="443933"/>
                    <a:pt x="320688" y="443933"/>
                  </a:cubicBezTo>
                  <a:cubicBezTo>
                    <a:pt x="310342" y="443933"/>
                    <a:pt x="302582" y="443933"/>
                    <a:pt x="292235" y="443933"/>
                  </a:cubicBezTo>
                  <a:cubicBezTo>
                    <a:pt x="403459" y="428447"/>
                    <a:pt x="488817" y="335531"/>
                    <a:pt x="488817" y="221967"/>
                  </a:cubicBezTo>
                  <a:cubicBezTo>
                    <a:pt x="488817" y="108402"/>
                    <a:pt x="403459" y="15486"/>
                    <a:pt x="292235" y="0"/>
                  </a:cubicBezTo>
                  <a:close/>
                  <a:moveTo>
                    <a:pt x="222380" y="0"/>
                  </a:moveTo>
                  <a:cubicBezTo>
                    <a:pt x="346499" y="0"/>
                    <a:pt x="444760" y="98078"/>
                    <a:pt x="444760" y="221967"/>
                  </a:cubicBezTo>
                  <a:cubicBezTo>
                    <a:pt x="444760" y="345855"/>
                    <a:pt x="346499" y="443933"/>
                    <a:pt x="222380" y="443933"/>
                  </a:cubicBezTo>
                  <a:cubicBezTo>
                    <a:pt x="100847" y="443933"/>
                    <a:pt x="0" y="345855"/>
                    <a:pt x="0" y="221967"/>
                  </a:cubicBezTo>
                  <a:cubicBezTo>
                    <a:pt x="0" y="98078"/>
                    <a:pt x="100847" y="0"/>
                    <a:pt x="222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190166" y="1595049"/>
              <a:ext cx="242360" cy="24236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新建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项目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8320" y="696562"/>
            <a:ext cx="5811883" cy="38920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项目目录结构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689" y="792256"/>
            <a:ext cx="3409950" cy="15144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8729" y="2562225"/>
            <a:ext cx="5794731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constant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目录下创建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CommonConstants.ets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文件，建立必要的常量</a:t>
            </a: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4689" y="3036845"/>
            <a:ext cx="4572000" cy="13619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export default class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CommonConstants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{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static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readonly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FULL_SIZE = '100%';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static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readonly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DEMO_FONT = '20vp';  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布局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界面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4522" y="645482"/>
            <a:ext cx="2080378" cy="409429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141716" y="645482"/>
            <a:ext cx="4321614" cy="40267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Const from '../common/constants/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CommonConstants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@Entry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@Component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struct Index 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build() 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Flex({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direction:FlexDirection.Column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justifyContent:FlexAlign.SpaceAround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alignItems:ItemAlign.Center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Text('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装备名称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fontSize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Const.DEMO_FONT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.width(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Const.FULL_SIZE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TextInput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({placeholder:'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请输入装备名称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'}).width('90%')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Text('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数量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fontSize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Const.DEMO_FONT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.width(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Const.FULL_SIZE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TextInput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({placeholder:'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请输入数量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'}).width('90%')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Button('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写入数据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').width('65%')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Button('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读取数据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').width('65%')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Button('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删除数据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').width('65%')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596" y="885013"/>
            <a:ext cx="1960524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Index.ets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中编写代码：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封装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装备数据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8274" y="801527"/>
            <a:ext cx="4576354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在bean下创建类，EquipItem：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9234" y="1281055"/>
            <a:ext cx="4434839" cy="23040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装备信息封装类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export default class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EquipItem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{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equipName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string;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equipNum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number;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constructor(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equipName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string,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equipNum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number) {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this.equipName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equipName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this.equipNum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equipNum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灯片编号占位符 2"/>
          <p:cNvSpPr txBox="1">
            <a:spLocks noChangeArrowheads="1"/>
          </p:cNvSpPr>
          <p:nvPr/>
        </p:nvSpPr>
        <p:spPr bwMode="auto">
          <a:xfrm>
            <a:off x="6884988" y="4702175"/>
            <a:ext cx="20574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ctr" anchorCtr="0" compatLnSpc="1"/>
          <a:lstStyle>
            <a:defPPr>
              <a:defRPr lang="zh-CN"/>
            </a:defPPr>
            <a:lvl1pPr marL="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786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11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573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498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9359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284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9146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A8052F1-68F5-4080-AECF-EB374B8C8917}" type="slidenum">
              <a:rPr lang="zh-CN" altLang="en-US" sz="900" noProof="1" smtClean="0">
                <a:solidFill>
                  <a:schemeClr val="bg1"/>
                </a:solidFill>
              </a:rPr>
            </a:fld>
            <a:endParaRPr lang="zh-CN" altLang="en-US" sz="900" noProof="1">
              <a:solidFill>
                <a:schemeClr val="bg1"/>
              </a:solidFill>
            </a:endParaRPr>
          </a:p>
        </p:txBody>
      </p:sp>
      <p:sp>
        <p:nvSpPr>
          <p:cNvPr id="4" name="PA-矩形 4"/>
          <p:cNvSpPr/>
          <p:nvPr>
            <p:custDataLst>
              <p:tags r:id="rId1"/>
            </p:custDataLst>
          </p:nvPr>
        </p:nvSpPr>
        <p:spPr>
          <a:xfrm>
            <a:off x="688975" y="622935"/>
            <a:ext cx="2100263" cy="3897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A-图片 7" descr="ss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22338" y="825500"/>
            <a:ext cx="1633537" cy="1627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PA-矩形 5"/>
          <p:cNvSpPr/>
          <p:nvPr>
            <p:custDataLst>
              <p:tags r:id="rId4"/>
            </p:custDataLst>
          </p:nvPr>
        </p:nvSpPr>
        <p:spPr>
          <a:xfrm>
            <a:off x="915988" y="831850"/>
            <a:ext cx="679450" cy="679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PA-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168400" y="850900"/>
            <a:ext cx="2900363" cy="995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l" defTabSz="9144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等线 Light" panose="02010600030101010101" pitchFamily="2" charset="-122"/>
                <a:ea typeface="等线 Light" panose="02010600030101010101" pitchFamily="2" charset="-122"/>
                <a:cs typeface="等线 Light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5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C</a:t>
            </a:r>
            <a:r>
              <a:rPr kumimoji="1" lang="en-US" altLang="zh-CN" sz="27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等线 Light" panose="02010600030101010101" pitchFamily="2" charset="-122"/>
              </a:rPr>
              <a:t>ONTENTS</a:t>
            </a:r>
            <a:endParaRPr kumimoji="1" lang="en-US" altLang="zh-CN" sz="27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等线 Light" panose="02010600030101010101" pitchFamily="2" charset="-122"/>
            </a:endParaRPr>
          </a:p>
        </p:txBody>
      </p:sp>
      <p:pic>
        <p:nvPicPr>
          <p:cNvPr id="8" name="图片 29" descr="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600000">
            <a:off x="3839463" y="1524000"/>
            <a:ext cx="671513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3841051" y="1547813"/>
            <a:ext cx="227013" cy="354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153787" y="1511300"/>
            <a:ext cx="3163722" cy="488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defRPr/>
            </a:pPr>
            <a:r>
              <a:rPr kumimoji="1" lang="en-US" altLang="zh-C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ONE</a:t>
            </a:r>
            <a:endParaRPr kumimoji="1" lang="en-US" altLang="zh-CN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首选项概述</a:t>
            </a:r>
            <a:endParaRPr lang="zh-CN" altLang="en-US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11" name="图片 32" descr="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600000">
            <a:off x="3839463" y="2179638"/>
            <a:ext cx="671513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3842638" y="2203450"/>
            <a:ext cx="225425" cy="3524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36"/>
          <p:cNvSpPr txBox="1"/>
          <p:nvPr/>
        </p:nvSpPr>
        <p:spPr>
          <a:xfrm>
            <a:off x="4153788" y="2166938"/>
            <a:ext cx="1189038" cy="276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defTabSz="914400">
              <a:defRPr/>
            </a:pPr>
            <a:r>
              <a:rPr kumimoji="1" lang="en-US" altLang="zh-C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TWO</a:t>
            </a:r>
            <a:endParaRPr kumimoji="1" lang="en-US" altLang="zh-CN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53788" y="2343150"/>
            <a:ext cx="3730625" cy="3035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kern="0" dirty="0">
                <a:cs typeface="Arial" panose="020B0604020202020204" pitchFamily="34" charset="0"/>
                <a:sym typeface="+mn-ea"/>
              </a:rPr>
              <a:t>首选项编程接口</a:t>
            </a:r>
            <a:endParaRPr lang="zh-CN" altLang="en-US" dirty="0">
              <a:sym typeface="+mn-ea"/>
            </a:endParaRPr>
          </a:p>
        </p:txBody>
      </p:sp>
      <p:pic>
        <p:nvPicPr>
          <p:cNvPr id="15" name="图片 39" descr="ss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600000">
            <a:off x="3839463" y="2867025"/>
            <a:ext cx="671513" cy="746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3842638" y="2890838"/>
            <a:ext cx="225425" cy="3540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3</a:t>
            </a:r>
            <a:endParaRPr kumimoji="0" lang="en-US" altLang="zh-CN" sz="135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53788" y="2854325"/>
            <a:ext cx="1189038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PART </a:t>
            </a:r>
            <a:r>
              <a:rPr kumimoji="1" lang="en-US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THREE</a:t>
            </a:r>
            <a:endParaRPr kumimoji="1" lang="en-US" sz="12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53788" y="3030538"/>
            <a:ext cx="3309938" cy="30353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首选项综合案例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9" name="组合 48"/>
          <p:cNvGrpSpPr/>
          <p:nvPr/>
        </p:nvGrpSpPr>
        <p:grpSpPr>
          <a:xfrm>
            <a:off x="4217288" y="1997075"/>
            <a:ext cx="3641725" cy="1343025"/>
            <a:chOff x="5722460" y="1976590"/>
            <a:chExt cx="3648771" cy="1791236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722460" y="1976590"/>
              <a:ext cx="364718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5722460" y="2851036"/>
              <a:ext cx="364877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722460" y="3767826"/>
              <a:ext cx="3648771" cy="0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事件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729" y="580057"/>
            <a:ext cx="4576354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为输入框，按钮绑定事件：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0589" y="927281"/>
            <a:ext cx="4422851" cy="3731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struct Index 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@State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new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('',0)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build() 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Flex({…    }){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Text('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装备名称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….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TextInput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({placeholder:'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请输入装备名称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'}).width('90%')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onChange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((value: string) 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this.equipItem.equipName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value;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Text('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数量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…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TextInput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({placeholder:'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请输入数量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'}).width('90%')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onChange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((value: string)=&gt;{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this.equipItem.equipNum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Number(value);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Button('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写入数据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').width('65%')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onClick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(()=&gt;{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equitItem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 +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JSON.stringify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console.info('write data&gt;&gt;&gt;&gt;')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7943" y="927281"/>
            <a:ext cx="4232366" cy="1953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Button('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读取数据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').width('65%')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onClick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(()=&gt;{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equitItem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 +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JSON.stringify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console.info('Read data&gt;&gt;&gt;&gt;')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Button('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删除数据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').width('65%')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onClick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(()=&gt;{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equitItem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 +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JSON.stringify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console.info('Delete data&gt;&gt;&gt;&gt;')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})}}}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日志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类封装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729" y="826923"/>
            <a:ext cx="2952191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在utils中创建Logger.ets类：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8363" y="1423531"/>
            <a:ext cx="3941717" cy="2277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hilog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from '@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ohos.hilog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Logger 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private domain: number;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private prefix: string;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private format: string = '%{public}s,%{public}s';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constructor(prefix: string) 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this.prefix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prefix;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this.domain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0xFF00;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debug(...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args:any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[]){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hilog.debug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this.domain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this.prefix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this.format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args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8850" y="1430020"/>
            <a:ext cx="3872230" cy="2270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info(...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args:any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[]){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hilog.info(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this.domain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this.prefix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this.format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args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warn(...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args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any[]){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hilog.warn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this.domain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this.prefix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this.format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args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error(...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args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any[]){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hilog.error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this.domain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this.prefix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this.format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args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export default new Logger('[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PreferenceDemo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]')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向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界面加载数据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729" y="864962"/>
            <a:ext cx="7134498" cy="68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层编码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创建model文件夹，并创建PreferenceModel.ets，先读取preference实例：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314" y="1722120"/>
            <a:ext cx="4039689" cy="220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dataPreferences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from '@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ohos.data.preferences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promptAction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from '@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ohos.promptAction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Logger from '../common/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utils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/Logger';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from '../common/constants/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CommonConstants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from '../common/bean/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let context =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getContext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(this);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let preference: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dataPreferences.Preferences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null;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LOGTAG:string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='[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PreferenceModel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]';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class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PreferenceModel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private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equipData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50526" y="1722120"/>
            <a:ext cx="3833414" cy="220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async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getPreferenceFromStorage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await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dataPreferences.getPreferences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(context,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Const.PREFERENCES_NAME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).then((data)=&gt;{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preference = data;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Logger.info(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LOGTAG,'Get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preference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db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ok');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}).catch((err)=&gt;{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Logger.error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LOGTAG,`get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preference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db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error:${err}`);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export  default new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PreferenceModel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74929" y="919571"/>
            <a:ext cx="3990457" cy="31579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async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getPreference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let equip = ''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if (preference === null){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await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this.getPreferenceFromStorage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await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preference.get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('equip','').then((data)=&gt;{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equip = &lt;string&gt;data;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Logger.info(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LOGTAG,'get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data ok')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}).catch((err)=&gt;{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Logger.error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LOGTAG,`get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data error:${err}`)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if(equip === ''){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this.showToastMessage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($r('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app.string.data_is_null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return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return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JSON.parse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(equip)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94366" y="926479"/>
            <a:ext cx="3517174" cy="1508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/**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* 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从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database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中获取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Equip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*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async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getEquipData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 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this.equipData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await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this.getPreference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return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this.equipData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98729" y="157870"/>
            <a:ext cx="3211271" cy="3701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1" i="0" kern="120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读取数据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弹出信息封装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46760" y="1128848"/>
            <a:ext cx="3931920" cy="2116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/**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*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弹出提示信息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*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showToastMessage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(message: Resource){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promptAction.showToast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({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message:message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duration: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Const.DURATION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});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在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界面上显示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729" y="627872"/>
            <a:ext cx="45763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当界面要出现时，加载数据：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8729" y="963531"/>
            <a:ext cx="3872049" cy="1288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async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aboutToAppear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 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await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PreferenceModel.getPreferenceFromStorage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PreferenceModel.getEquipData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().then(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resultData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resultData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})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}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98729" y="2252399"/>
            <a:ext cx="19591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Arial" panose="020B0604020202020204" pitchFamily="34" charset="0"/>
              </a:rPr>
              <a:t>显示到输入框中：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805" y="2572385"/>
            <a:ext cx="3886200" cy="1807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Text('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装备名称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fontSize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Const.DEMO_FONT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.width(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Const.FULL_SIZE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TextInput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({placeholder:'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请输入装备名称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',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text:this.equipItem.equipName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}).width('90%')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onChange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((value: string) 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this.equipItem.equipName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value;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3300" y="2560320"/>
            <a:ext cx="3668395" cy="18078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Text('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数量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fontSize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Const.DEMO_FONT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.width(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Const.FULL_SIZE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TextInput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({placeholder:'</a:t>
            </a:r>
            <a:r>
              <a:rPr lang="zh-CN" altLang="en-US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请输入数量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',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text:this.equipItem.equipNum.toString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()}).width('90%')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onChange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((value: string)=&gt;{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11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this.equipItem.equipNum</a:t>
            </a:r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Number(value);</a:t>
            </a:r>
            <a:endParaRPr lang="en-US" altLang="zh-CN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1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</a:t>
            </a:r>
            <a:endParaRPr lang="zh-CN" altLang="en-US" sz="11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通过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按钮触发，加载数据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2514" y="1329147"/>
            <a:ext cx="5294811" cy="1814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Button('</a:t>
            </a:r>
            <a:r>
              <a:rPr lang="zh-CN" altLang="en-US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读取数据</a:t>
            </a:r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').width('65%')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.onClick(()=&gt;{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console.info('equitItem:' + JSON.stringify(this.equipItem))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console.info('Read data&gt;&gt;&gt;&gt;')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PreferenceModel.getEquipData().then(resultData =&gt;{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this.equipItem = resultData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})</a:t>
            </a:r>
            <a:endParaRPr lang="en-US" altLang="zh-CN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</a:t>
            </a:r>
            <a:endParaRPr lang="zh-CN" altLang="en-US" sz="12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6496" y="647700"/>
            <a:ext cx="2114335" cy="406147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写入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8729" y="733045"/>
            <a:ext cx="4576354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PreferenceModel.ets中编码：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6225" y="1233170"/>
            <a:ext cx="4186555" cy="2372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async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putPreference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equip:EquipItem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if(preference === null){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await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this.getPreferenceFromStorage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await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preference.put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('equip',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JSON.stringify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(equip)).then(()=&gt;{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Logger.info(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LOGTAG,'put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value ok!')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}).catch((err)=&gt;{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Logger.error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LOGTAG,`put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value error:${err}`)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})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await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preference.flush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4700" y="1233170"/>
            <a:ext cx="4385945" cy="23691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writeData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equip:EquipItem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){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if(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equip.equipName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=== ''||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equip.equipNum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=== 0){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this.showToastMessage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($r('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app.string.equip_not_input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'))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return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this.putPreference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(equip);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this.showToastMessage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($r('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app.string.equip_write_success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'))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}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通过按钮触发写入数据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8729" y="1449977"/>
            <a:ext cx="5181600" cy="1428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Button('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写入数据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').width('65%')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onClick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(()=&gt;{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equitItem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 +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JSON.stringify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console.info('write data&gt;&gt;&gt;&gt;')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PreferenceModel.writeData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3168" y="641161"/>
            <a:ext cx="2074532" cy="41562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删除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4084" y="862171"/>
            <a:ext cx="4576354" cy="68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290"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层代码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PreferenceModel.ets中编码：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4084" y="1620014"/>
            <a:ext cx="7262949" cy="1985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async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deletePreference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(){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await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dataPreferences.deletePreferences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context,Const.PREFERENCES_NAME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).then(()=&gt;{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Logger.info(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LOGTAG,'delete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preference success')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}).catch((err)=&gt;{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Logger.error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LOGTAG,`delete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preference error:${err}`)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})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preference = null;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this.showToastMessage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($r('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app.string.preference_del_ok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}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045058" y="945213"/>
            <a:ext cx="255815" cy="2475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07603" y="852609"/>
            <a:ext cx="6429706" cy="3190382"/>
            <a:chOff x="1514" y="3046"/>
            <a:chExt cx="3350" cy="3498"/>
          </a:xfrm>
        </p:grpSpPr>
        <p:sp>
          <p:nvSpPr>
            <p:cNvPr id="53" name="矩形 52"/>
            <p:cNvSpPr/>
            <p:nvPr>
              <p:custDataLst>
                <p:tags r:id="rId1"/>
              </p:custDataLst>
            </p:nvPr>
          </p:nvSpPr>
          <p:spPr>
            <a:xfrm>
              <a:off x="2184" y="3046"/>
              <a:ext cx="2680" cy="26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5" name="矩形 24"/>
            <p:cNvSpPr/>
            <p:nvPr>
              <p:custDataLst>
                <p:tags r:id="rId2"/>
              </p:custDataLst>
            </p:nvPr>
          </p:nvSpPr>
          <p:spPr>
            <a:xfrm>
              <a:off x="1514" y="3863"/>
              <a:ext cx="2680" cy="26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6" name="矩形 25"/>
            <p:cNvSpPr/>
            <p:nvPr>
              <p:custDataLst>
                <p:tags r:id="rId3"/>
              </p:custDataLst>
            </p:nvPr>
          </p:nvSpPr>
          <p:spPr>
            <a:xfrm>
              <a:off x="1580" y="3187"/>
              <a:ext cx="3215" cy="32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/>
              <a:t>【课程目标】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77652" y="1444408"/>
            <a:ext cx="45269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charset="0"/>
              <a:buChar char="u"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理解什么是首选项及其约束与限制；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877652" y="1981618"/>
            <a:ext cx="45529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charset="0"/>
              <a:buChar char="u"/>
              <a:defRPr/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掌握首选项的运作机制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877652" y="2518828"/>
            <a:ext cx="279146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charset="0"/>
              <a:buChar char="u"/>
              <a:defRPr/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掌握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首选项编程接口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Arial" panose="020B0604020202020204" pitchFamily="34" charset="0"/>
                <a:sym typeface="Arial" panose="020B0604020202020204" pitchFamily="34" charset="0"/>
              </a:rPr>
              <a:t>删除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26606" y="882438"/>
            <a:ext cx="4576354" cy="303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通过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按钮触发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0791" y="1532041"/>
            <a:ext cx="4929051" cy="1754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Button('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删除数据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').width('65%')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.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onClick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(()=&gt;{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equitItem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:' +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JSON.stringify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console.info('Delete data&gt;&gt;&gt;&gt;')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PreferenceModel.deletePreference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();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this.equipItem.equipName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'';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en-US" altLang="zh-CN" sz="12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this.equipItem.equipNum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0;</a:t>
            </a:r>
            <a:endParaRPr lang="en-US" altLang="zh-CN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})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9340" y="633221"/>
            <a:ext cx="1995805" cy="4101974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770791" y="910632"/>
            <a:ext cx="255815" cy="2475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ClrTx/>
              <a:buSzTx/>
              <a:buFontTx/>
            </a:pPr>
            <a:r>
              <a:rPr lang="zh-CN" altLang="en-US" b="1">
                <a:latin typeface="Arial" panose="020B0604020202020204" pitchFamily="34" charset="0"/>
                <a:sym typeface="Arial" panose="020B0604020202020204" pitchFamily="34" charset="0"/>
              </a:rPr>
              <a:t>【课程小结】</a:t>
            </a:r>
            <a:endParaRPr lang="zh-CN" altLang="en-US" b="1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121201" y="886752"/>
            <a:ext cx="6918741" cy="3350945"/>
            <a:chOff x="1765" y="1235"/>
            <a:chExt cx="10897" cy="5278"/>
          </a:xfrm>
        </p:grpSpPr>
        <p:sp>
          <p:nvSpPr>
            <p:cNvPr id="17" name="矩形 4"/>
            <p:cNvSpPr/>
            <p:nvPr>
              <p:custDataLst>
                <p:tags r:id="rId1"/>
              </p:custDataLst>
            </p:nvPr>
          </p:nvSpPr>
          <p:spPr>
            <a:xfrm>
              <a:off x="1765" y="1235"/>
              <a:ext cx="10897" cy="4885"/>
            </a:xfrm>
            <a:custGeom>
              <a:avLst/>
              <a:gdLst>
                <a:gd name="connsiteX0" fmla="*/ 0 w 9899943"/>
                <a:gd name="connsiteY0" fmla="*/ 0 h 4048220"/>
                <a:gd name="connsiteX1" fmla="*/ 9899943 w 9899943"/>
                <a:gd name="connsiteY1" fmla="*/ 0 h 4048220"/>
                <a:gd name="connsiteX2" fmla="*/ 9899943 w 9899943"/>
                <a:gd name="connsiteY2" fmla="*/ 4048220 h 4048220"/>
                <a:gd name="connsiteX3" fmla="*/ 0 w 9899943"/>
                <a:gd name="connsiteY3" fmla="*/ 4048220 h 4048220"/>
                <a:gd name="connsiteX4" fmla="*/ 0 w 9899943"/>
                <a:gd name="connsiteY4" fmla="*/ 0 h 4048220"/>
                <a:gd name="connsiteX0-1" fmla="*/ 0 w 9899943"/>
                <a:gd name="connsiteY0-2" fmla="*/ 0 h 4048220"/>
                <a:gd name="connsiteX1-3" fmla="*/ 9899943 w 9899943"/>
                <a:gd name="connsiteY1-4" fmla="*/ 0 h 4048220"/>
                <a:gd name="connsiteX2-5" fmla="*/ 9899943 w 9899943"/>
                <a:gd name="connsiteY2-6" fmla="*/ 4048220 h 4048220"/>
                <a:gd name="connsiteX3-7" fmla="*/ 808083 w 9899943"/>
                <a:gd name="connsiteY3-8" fmla="*/ 4043410 h 4048220"/>
                <a:gd name="connsiteX4-9" fmla="*/ 0 w 9899943"/>
                <a:gd name="connsiteY4-10" fmla="*/ 4048220 h 4048220"/>
                <a:gd name="connsiteX5" fmla="*/ 0 w 9899943"/>
                <a:gd name="connsiteY5" fmla="*/ 0 h 4048220"/>
                <a:gd name="connsiteX0-11" fmla="*/ 0 w 9899943"/>
                <a:gd name="connsiteY0-12" fmla="*/ 0 h 4048220"/>
                <a:gd name="connsiteX1-13" fmla="*/ 9899943 w 9899943"/>
                <a:gd name="connsiteY1-14" fmla="*/ 0 h 4048220"/>
                <a:gd name="connsiteX2-15" fmla="*/ 9899943 w 9899943"/>
                <a:gd name="connsiteY2-16" fmla="*/ 4048220 h 4048220"/>
                <a:gd name="connsiteX3-17" fmla="*/ 1730103 w 9899943"/>
                <a:gd name="connsiteY3-18" fmla="*/ 4043410 h 4048220"/>
                <a:gd name="connsiteX4-19" fmla="*/ 808083 w 9899943"/>
                <a:gd name="connsiteY4-20" fmla="*/ 4043410 h 4048220"/>
                <a:gd name="connsiteX5-21" fmla="*/ 0 w 9899943"/>
                <a:gd name="connsiteY5-22" fmla="*/ 4048220 h 4048220"/>
                <a:gd name="connsiteX6" fmla="*/ 0 w 9899943"/>
                <a:gd name="connsiteY6" fmla="*/ 0 h 4048220"/>
                <a:gd name="connsiteX0-23" fmla="*/ 808083 w 9899943"/>
                <a:gd name="connsiteY0-24" fmla="*/ 4043410 h 4134850"/>
                <a:gd name="connsiteX1-25" fmla="*/ 0 w 9899943"/>
                <a:gd name="connsiteY1-26" fmla="*/ 4048220 h 4134850"/>
                <a:gd name="connsiteX2-27" fmla="*/ 0 w 9899943"/>
                <a:gd name="connsiteY2-28" fmla="*/ 0 h 4134850"/>
                <a:gd name="connsiteX3-29" fmla="*/ 9899943 w 9899943"/>
                <a:gd name="connsiteY3-30" fmla="*/ 0 h 4134850"/>
                <a:gd name="connsiteX4-31" fmla="*/ 9899943 w 9899943"/>
                <a:gd name="connsiteY4-32" fmla="*/ 4048220 h 4134850"/>
                <a:gd name="connsiteX5-33" fmla="*/ 1730103 w 9899943"/>
                <a:gd name="connsiteY5-34" fmla="*/ 4043410 h 4134850"/>
                <a:gd name="connsiteX6-35" fmla="*/ 899523 w 9899943"/>
                <a:gd name="connsiteY6-36" fmla="*/ 4134850 h 4134850"/>
                <a:gd name="connsiteX0-37" fmla="*/ 808083 w 9899943"/>
                <a:gd name="connsiteY0-38" fmla="*/ 4043410 h 4048220"/>
                <a:gd name="connsiteX1-39" fmla="*/ 0 w 9899943"/>
                <a:gd name="connsiteY1-40" fmla="*/ 4048220 h 4048220"/>
                <a:gd name="connsiteX2-41" fmla="*/ 0 w 9899943"/>
                <a:gd name="connsiteY2-42" fmla="*/ 0 h 4048220"/>
                <a:gd name="connsiteX3-43" fmla="*/ 9899943 w 9899943"/>
                <a:gd name="connsiteY3-44" fmla="*/ 0 h 4048220"/>
                <a:gd name="connsiteX4-45" fmla="*/ 9899943 w 9899943"/>
                <a:gd name="connsiteY4-46" fmla="*/ 4048220 h 4048220"/>
                <a:gd name="connsiteX5-47" fmla="*/ 1730103 w 9899943"/>
                <a:gd name="connsiteY5-48" fmla="*/ 4043410 h 404822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</a:cxnLst>
              <a:rect l="l" t="t" r="r" b="b"/>
              <a:pathLst>
                <a:path w="9899943" h="4048220">
                  <a:moveTo>
                    <a:pt x="808083" y="4043410"/>
                  </a:moveTo>
                  <a:lnTo>
                    <a:pt x="0" y="4048220"/>
                  </a:lnTo>
                  <a:lnTo>
                    <a:pt x="0" y="0"/>
                  </a:lnTo>
                  <a:lnTo>
                    <a:pt x="9899943" y="0"/>
                  </a:lnTo>
                  <a:lnTo>
                    <a:pt x="9899943" y="4048220"/>
                  </a:lnTo>
                  <a:lnTo>
                    <a:pt x="1730103" y="4043410"/>
                  </a:lnTo>
                </a:path>
              </a:pathLst>
            </a:custGeom>
            <a:noFill/>
            <a:ln w="34925"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8" name="Oval 5"/>
            <p:cNvSpPr/>
            <p:nvPr>
              <p:custDataLst>
                <p:tags r:id="rId2"/>
              </p:custDataLst>
            </p:nvPr>
          </p:nvSpPr>
          <p:spPr>
            <a:xfrm>
              <a:off x="2803" y="5765"/>
              <a:ext cx="748" cy="74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lt"/>
                <a:sym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241437" y="1087954"/>
            <a:ext cx="6678268" cy="26032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3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首选项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Preferences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，用于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Key-Value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结构的数据持久化存储</a:t>
            </a:r>
            <a:endParaRPr lang="en-US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通常用于保存应用的配置信息，不适合存储</a:t>
            </a:r>
            <a:r>
              <a:rPr lang="zh-CN" altLang="en-US" sz="13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大量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数据，不适合</a:t>
            </a:r>
            <a:r>
              <a:rPr lang="zh-CN" altLang="en-US" sz="13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频繁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存取</a:t>
            </a:r>
            <a:endParaRPr lang="en-US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提供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Key-value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键值型文件数据处理，支持应用持久化轻量级数据</a:t>
            </a:r>
            <a:endParaRPr lang="en-US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Preferences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对象获取后会将数据缓存在</a:t>
            </a:r>
            <a:r>
              <a:rPr lang="zh-CN" altLang="en-US" sz="13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内存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中，以便获得更快的存取速度</a:t>
            </a:r>
            <a:endParaRPr lang="en-US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38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Key-Value</a:t>
            </a:r>
            <a:r>
              <a:rPr lang="zh-CN" altLang="en-US" sz="13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数据结构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key-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不可重复关键字，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Value-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数据值，可以是数字型、字符型、布尔型以及由这三种类型构成的数组类型</a:t>
            </a:r>
            <a:endParaRPr lang="en-US" altLang="zh-CN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属于</a:t>
            </a:r>
            <a:r>
              <a:rPr lang="zh-CN" altLang="en-US" sz="138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非关系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型数据库：不保证遵循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ACID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Atomic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Consistence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Isolation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Durability</a:t>
            </a:r>
            <a:r>
              <a:rPr lang="zh-CN" altLang="en-US" sz="138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），不采用关系模型组织数据，数据间无关系</a:t>
            </a:r>
            <a:endParaRPr lang="zh-CN" altLang="en-US" sz="138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11"/>
          <p:cNvSpPr txBox="1">
            <a:spLocks noChangeArrowheads="1"/>
          </p:cNvSpPr>
          <p:nvPr/>
        </p:nvSpPr>
        <p:spPr bwMode="auto">
          <a:xfrm flipH="1">
            <a:off x="2366152" y="1232149"/>
            <a:ext cx="3600308" cy="2990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kern="0" dirty="0" smtClean="0">
                <a:ea typeface="微软雅黑" panose="020B0503020204020204" pitchFamily="34" charset="-122"/>
                <a:sym typeface="Arial" panose="020B0604020202020204" pitchFamily="34" charset="0"/>
              </a:rPr>
              <a:t>首选项是用于什么结构的数据持久化存储？</a:t>
            </a:r>
            <a:endParaRPr lang="en-US" sz="1350" kern="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 flipH="1">
            <a:off x="2366644" y="2024380"/>
            <a:ext cx="2753995" cy="3831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50" kern="0" dirty="0" smtClean="0">
                <a:ea typeface="微软雅黑" panose="020B0503020204020204" pitchFamily="34" charset="-122"/>
                <a:sym typeface="Arial" panose="020B0604020202020204" pitchFamily="34" charset="0"/>
              </a:rPr>
              <a:t>首选项适合存储大量信息吗？</a:t>
            </a:r>
            <a:endParaRPr lang="en-US" altLang="zh-CN" sz="1350" kern="0" dirty="0"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884680" y="1217745"/>
            <a:ext cx="360045" cy="360045"/>
            <a:chOff x="2513" y="2061"/>
            <a:chExt cx="567" cy="567"/>
          </a:xfrm>
        </p:grpSpPr>
        <p:sp>
          <p:nvSpPr>
            <p:cNvPr id="8" name="圆角矩形 7"/>
            <p:cNvSpPr/>
            <p:nvPr/>
          </p:nvSpPr>
          <p:spPr>
            <a:xfrm>
              <a:off x="2513" y="2061"/>
              <a:ext cx="567" cy="567"/>
            </a:xfrm>
            <a:prstGeom prst="roundRect">
              <a:avLst/>
            </a:prstGeom>
            <a:solidFill>
              <a:srgbClr val="016CE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9" name="图片 36"/>
            <p:cNvPicPr/>
            <p:nvPr/>
          </p:nvPicPr>
          <p:blipFill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513" y="2061"/>
              <a:ext cx="567" cy="567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1900555" y="2055348"/>
            <a:ext cx="368300" cy="360045"/>
            <a:chOff x="8372" y="5616"/>
            <a:chExt cx="580" cy="567"/>
          </a:xfrm>
        </p:grpSpPr>
        <p:sp>
          <p:nvSpPr>
            <p:cNvPr id="11" name="圆角矩形 10"/>
            <p:cNvSpPr/>
            <p:nvPr/>
          </p:nvSpPr>
          <p:spPr>
            <a:xfrm>
              <a:off x="8372" y="5616"/>
              <a:ext cx="567" cy="567"/>
            </a:xfrm>
            <a:prstGeom prst="roundRect">
              <a:avLst/>
            </a:prstGeom>
            <a:solidFill>
              <a:srgbClr val="016CE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2" name="图片 37"/>
            <p:cNvPicPr/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85" y="5616"/>
              <a:ext cx="567" cy="567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【课后作业】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884680" y="2892951"/>
            <a:ext cx="362585" cy="366395"/>
            <a:chOff x="3124" y="4663"/>
            <a:chExt cx="571" cy="577"/>
          </a:xfrm>
        </p:grpSpPr>
        <p:sp>
          <p:nvSpPr>
            <p:cNvPr id="14" name="圆角矩形 13"/>
            <p:cNvSpPr/>
            <p:nvPr>
              <p:custDataLst>
                <p:tags r:id="rId3"/>
              </p:custDataLst>
            </p:nvPr>
          </p:nvSpPr>
          <p:spPr>
            <a:xfrm>
              <a:off x="3128" y="4673"/>
              <a:ext cx="567" cy="567"/>
            </a:xfrm>
            <a:prstGeom prst="roundRect">
              <a:avLst/>
            </a:prstGeom>
            <a:solidFill>
              <a:srgbClr val="016CE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pic>
          <p:nvPicPr>
            <p:cNvPr id="15" name="图片 38"/>
            <p:cNvPicPr/>
            <p:nvPr>
              <p:custDataLst>
                <p:tags r:id="rId4"/>
              </p:custDataLst>
            </p:nvPr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124" y="4663"/>
              <a:ext cx="567" cy="567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" name="文本框 1"/>
          <p:cNvSpPr txBox="1"/>
          <p:nvPr/>
        </p:nvSpPr>
        <p:spPr>
          <a:xfrm>
            <a:off x="2366645" y="2927358"/>
            <a:ext cx="1864357" cy="3039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Key-Value</a:t>
            </a:r>
            <a:r>
              <a:rPr lang="zh-CN" altLang="en-US" sz="1350" dirty="0" smtClean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数据结构？</a:t>
            </a:r>
            <a:endParaRPr lang="zh-CN" altLang="en-US" sz="135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3971" y="2144458"/>
            <a:ext cx="5783720" cy="994172"/>
          </a:xfrm>
        </p:spPr>
        <p:txBody>
          <a:bodyPr>
            <a:normAutofit/>
          </a:bodyPr>
          <a:lstStyle/>
          <a:p>
            <a:pPr lvl="0" algn="ctr" defTabSz="825500" hangingPunct="0"/>
            <a:r>
              <a:rPr lang="zh-CN" altLang="en-US" sz="3200" dirty="0">
                <a:solidFill>
                  <a:schemeClr val="bg1"/>
                </a:solidFill>
                <a:effectLst>
                  <a:outerShdw blurRad="419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Helvetica Light"/>
              </a:rPr>
              <a:t>匠心育人，学以致用</a:t>
            </a:r>
            <a:endParaRPr kumimoji="1" lang="zh-CN" altLang="en-US" sz="3200" dirty="0">
              <a:solidFill>
                <a:schemeClr val="bg1"/>
              </a:solidFill>
              <a:effectLst>
                <a:outerShdw blurRad="419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Helvetica Ligh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6977624" y="4600785"/>
            <a:ext cx="2166376" cy="256409"/>
          </a:xfrm>
        </p:spPr>
        <p:txBody>
          <a:bodyPr>
            <a:noAutofit/>
          </a:bodyPr>
          <a:lstStyle/>
          <a:p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软通教育教学教研部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>
            <a:spLocks noChangeArrowheads="1"/>
          </p:cNvSpPr>
          <p:nvPr/>
        </p:nvSpPr>
        <p:spPr bwMode="auto">
          <a:xfrm>
            <a:off x="6884988" y="4702175"/>
            <a:ext cx="20574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ctr" anchorCtr="0" compatLnSpc="1"/>
          <a:lstStyle>
            <a:defPPr>
              <a:defRPr lang="zh-CN"/>
            </a:defPPr>
            <a:lvl1pPr marL="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786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11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573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498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9359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284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9146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A8052F1-68F5-4080-AECF-EB374B8C8917}" type="slidenum">
              <a:rPr lang="zh-CN" altLang="en-US" sz="900" noProof="1" smtClean="0">
                <a:solidFill>
                  <a:schemeClr val="bg1"/>
                </a:solidFill>
              </a:rPr>
            </a:fld>
            <a:endParaRPr lang="zh-CN" altLang="en-US" sz="900" noProof="1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70380" y="1219835"/>
            <a:ext cx="21310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cs typeface="Impact" panose="020B0806030902050204" pitchFamily="34" charset="0"/>
              </a:rPr>
              <a:t>01</a:t>
            </a:r>
            <a:endParaRPr lang="en-US" altLang="zh-CN" sz="9600" b="1" dirty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cs typeface="Impact" panose="020B080603090205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68345" y="1795145"/>
            <a:ext cx="320212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 eaLnBrk="0" fontAlgn="base" hangingPunct="0">
              <a:buClrTx/>
              <a:buSzTx/>
              <a:buFontTx/>
              <a:defRPr/>
            </a:pPr>
            <a:r>
              <a:rPr lang="zh-CN" altLang="en-US" sz="4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首选项概述</a:t>
            </a:r>
            <a:endParaRPr lang="zh-CN" altLang="en-US" sz="4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336925" y="2590800"/>
            <a:ext cx="5796000" cy="0"/>
          </a:xfrm>
          <a:prstGeom prst="line">
            <a:avLst/>
          </a:prstGeom>
          <a:ln>
            <a:solidFill>
              <a:srgbClr val="2E75B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598805" y="3172696"/>
            <a:ext cx="7861300" cy="13890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首选项概述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3630" y="3172696"/>
            <a:ext cx="7240270" cy="114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实例会加载到内存中，建议数据不超过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万条，并及时清理不再使用的实例，减少内存开销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类型，非空，字符长度不超过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80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个字节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Value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类型时，可以为空，字符长度不超过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8192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字节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8805" y="664960"/>
            <a:ext cx="7861300" cy="23459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667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91565" y="728510"/>
            <a:ext cx="7038975" cy="2229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首选项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，用于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Key-Value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结构的数据持久化存储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通常用于保存应用的配置信息，不适合存储大量数据，不适合频繁存取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提供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Key-value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键值型文件数据处理，支持应用持久化轻量级数据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对象获取后会将数据缓存在内存中，以便获得更快的存取速度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缓存的数据再写回文件中进行持久化存储会产线系统资源开销，建议控制持久化文件读写频率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Key-Value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数据结构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key-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不可重复关键字，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Value-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数据值，可以是数字型、字符型、布尔型以及由这三种类型构成的数组类型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属于</a:t>
            </a:r>
            <a:r>
              <a:rPr lang="zh-CN" altLang="en-US" sz="12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非关系型数据库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：不保证遵循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ACID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Atomic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Consistence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Isolation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Durability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），不采用关系模型组织数据，数据间无关系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6275" y="1373905"/>
            <a:ext cx="415290" cy="8680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概述</a:t>
            </a:r>
            <a:endParaRPr lang="zh-CN" altLang="en-US" sz="16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76275" y="3275729"/>
            <a:ext cx="415290" cy="1183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约束与限制</a:t>
            </a:r>
            <a:endParaRPr lang="zh-CN" altLang="en-US" sz="1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运作机制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9216" y="2271139"/>
            <a:ext cx="3386715" cy="2425421"/>
          </a:xfrm>
          <a:prstGeom prst="rect">
            <a:avLst/>
          </a:prstGeom>
        </p:spPr>
      </p:pic>
      <p:sp>
        <p:nvSpPr>
          <p:cNvPr id="6" name="矩形 3"/>
          <p:cNvSpPr/>
          <p:nvPr>
            <p:custDataLst>
              <p:tags r:id="rId2"/>
            </p:custDataLst>
          </p:nvPr>
        </p:nvSpPr>
        <p:spPr>
          <a:xfrm>
            <a:off x="705049" y="642625"/>
            <a:ext cx="7715051" cy="1559555"/>
          </a:xfrm>
          <a:prstGeom prst="rect">
            <a:avLst/>
          </a:prstGeom>
          <a:noFill/>
          <a:ln w="25400" cap="flat" cmpd="sng" algn="ctr">
            <a:solidFill>
              <a:srgbClr val="5B9BD5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835" y="711584"/>
            <a:ext cx="7321725" cy="788806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effectLst>
            <a:innerShdw blurRad="88900" dist="50800" dir="13500000">
              <a:prstClr val="black">
                <a:alpha val="15000"/>
              </a:prstClr>
            </a:innerShdw>
          </a:effectLst>
        </p:spPr>
        <p:txBody>
          <a:bodyPr wrap="square">
            <a:spAutoFit/>
          </a:bodyPr>
          <a:lstStyle/>
          <a:p>
            <a:pPr marL="107950" lvl="0" defTabSz="914400">
              <a:lnSpc>
                <a:spcPct val="130000"/>
              </a:lnSpc>
            </a:pPr>
            <a:r>
              <a:rPr lang="zh-CN" altLang="en-US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应用通过指定首选项持久化文件将数据加载到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Preferences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实例，系统会通过镜头容器将实例存储在内存中，同一应用或者进程中，每个文件仅存在一个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Preferences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实例，直到应用主动从内存中移除实例或者删除首选项持久化文件</a:t>
            </a:r>
            <a:endParaRPr lang="zh-CN" altLang="en-US" sz="1200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8835" y="1592884"/>
            <a:ext cx="7321725" cy="548740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effectLst>
            <a:innerShdw blurRad="63500" dist="50800" dir="13500000">
              <a:prstClr val="black">
                <a:alpha val="15000"/>
              </a:prstClr>
            </a:innerShdw>
          </a:effectLst>
        </p:spPr>
        <p:txBody>
          <a:bodyPr wrap="square">
            <a:spAutoFit/>
          </a:bodyPr>
          <a:lstStyle/>
          <a:p>
            <a:pPr marL="107950" lvl="0" defTabSz="914400">
              <a:lnSpc>
                <a:spcPct val="130000"/>
              </a:lnSpc>
            </a:pPr>
            <a:r>
              <a:rPr lang="zh-CN" altLang="en-US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应用取得首选项持久化文件对应实例后，可以从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Preferences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实例中读取数据，或者将数据存储到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Preferences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实例中。通过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flush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方法可以将</a:t>
            </a:r>
            <a:r>
              <a:rPr lang="en-US" altLang="zh-CN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Preferences</a:t>
            </a:r>
            <a:r>
              <a:rPr lang="zh-CN" altLang="en-US" sz="1200" kern="0" dirty="0">
                <a:solidFill>
                  <a:prstClr val="black"/>
                </a:solidFill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rPr>
              <a:t>实例中的数据写回到文件中</a:t>
            </a:r>
            <a:endParaRPr lang="zh-CN" altLang="en-US" sz="1200" kern="0" dirty="0">
              <a:solidFill>
                <a:prstClr val="black"/>
              </a:solidFill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59579" y="1719994"/>
            <a:ext cx="356026" cy="290999"/>
            <a:chOff x="1168496" y="1581989"/>
            <a:chExt cx="356026" cy="290999"/>
          </a:xfrm>
        </p:grpSpPr>
        <p:sp>
          <p:nvSpPr>
            <p:cNvPr id="12" name="sticker-with-the-number-1_2167"/>
            <p:cNvSpPr/>
            <p:nvPr/>
          </p:nvSpPr>
          <p:spPr>
            <a:xfrm>
              <a:off x="1168496" y="1581989"/>
              <a:ext cx="356026" cy="290999"/>
            </a:xfrm>
            <a:custGeom>
              <a:avLst/>
              <a:gdLst>
                <a:gd name="connsiteX0" fmla="*/ 230138 w 543136"/>
                <a:gd name="connsiteY0" fmla="*/ 129050 h 443933"/>
                <a:gd name="connsiteX1" fmla="*/ 209451 w 543136"/>
                <a:gd name="connsiteY1" fmla="*/ 144536 h 443933"/>
                <a:gd name="connsiteX2" fmla="*/ 175836 w 543136"/>
                <a:gd name="connsiteY2" fmla="*/ 152279 h 443933"/>
                <a:gd name="connsiteX3" fmla="*/ 168078 w 543136"/>
                <a:gd name="connsiteY3" fmla="*/ 152279 h 443933"/>
                <a:gd name="connsiteX4" fmla="*/ 168078 w 543136"/>
                <a:gd name="connsiteY4" fmla="*/ 165184 h 443933"/>
                <a:gd name="connsiteX5" fmla="*/ 209451 w 543136"/>
                <a:gd name="connsiteY5" fmla="*/ 165184 h 443933"/>
                <a:gd name="connsiteX6" fmla="*/ 209451 w 543136"/>
                <a:gd name="connsiteY6" fmla="*/ 281330 h 443933"/>
                <a:gd name="connsiteX7" fmla="*/ 206865 w 543136"/>
                <a:gd name="connsiteY7" fmla="*/ 294235 h 443933"/>
                <a:gd name="connsiteX8" fmla="*/ 199108 w 543136"/>
                <a:gd name="connsiteY8" fmla="*/ 299397 h 443933"/>
                <a:gd name="connsiteX9" fmla="*/ 183593 w 543136"/>
                <a:gd name="connsiteY9" fmla="*/ 299397 h 443933"/>
                <a:gd name="connsiteX10" fmla="*/ 168078 w 543136"/>
                <a:gd name="connsiteY10" fmla="*/ 301978 h 443933"/>
                <a:gd name="connsiteX11" fmla="*/ 168078 w 543136"/>
                <a:gd name="connsiteY11" fmla="*/ 314883 h 443933"/>
                <a:gd name="connsiteX12" fmla="*/ 279268 w 543136"/>
                <a:gd name="connsiteY12" fmla="*/ 314883 h 443933"/>
                <a:gd name="connsiteX13" fmla="*/ 279268 w 543136"/>
                <a:gd name="connsiteY13" fmla="*/ 301978 h 443933"/>
                <a:gd name="connsiteX14" fmla="*/ 266339 w 543136"/>
                <a:gd name="connsiteY14" fmla="*/ 299397 h 443933"/>
                <a:gd name="connsiteX15" fmla="*/ 250824 w 543136"/>
                <a:gd name="connsiteY15" fmla="*/ 296816 h 443933"/>
                <a:gd name="connsiteX16" fmla="*/ 243067 w 543136"/>
                <a:gd name="connsiteY16" fmla="*/ 291654 h 443933"/>
                <a:gd name="connsiteX17" fmla="*/ 240481 w 543136"/>
                <a:gd name="connsiteY17" fmla="*/ 278749 h 443933"/>
                <a:gd name="connsiteX18" fmla="*/ 240481 w 543136"/>
                <a:gd name="connsiteY18" fmla="*/ 180670 h 443933"/>
                <a:gd name="connsiteX19" fmla="*/ 243067 w 543136"/>
                <a:gd name="connsiteY19" fmla="*/ 154860 h 443933"/>
                <a:gd name="connsiteX20" fmla="*/ 243067 w 543136"/>
                <a:gd name="connsiteY20" fmla="*/ 129050 h 443933"/>
                <a:gd name="connsiteX21" fmla="*/ 292235 w 543136"/>
                <a:gd name="connsiteY21" fmla="*/ 0 h 443933"/>
                <a:gd name="connsiteX22" fmla="*/ 320688 w 543136"/>
                <a:gd name="connsiteY22" fmla="*/ 0 h 443933"/>
                <a:gd name="connsiteX23" fmla="*/ 543136 w 543136"/>
                <a:gd name="connsiteY23" fmla="*/ 221967 h 443933"/>
                <a:gd name="connsiteX24" fmla="*/ 320688 w 543136"/>
                <a:gd name="connsiteY24" fmla="*/ 443933 h 443933"/>
                <a:gd name="connsiteX25" fmla="*/ 292235 w 543136"/>
                <a:gd name="connsiteY25" fmla="*/ 443933 h 443933"/>
                <a:gd name="connsiteX26" fmla="*/ 488817 w 543136"/>
                <a:gd name="connsiteY26" fmla="*/ 221967 h 443933"/>
                <a:gd name="connsiteX27" fmla="*/ 292235 w 543136"/>
                <a:gd name="connsiteY27" fmla="*/ 0 h 443933"/>
                <a:gd name="connsiteX28" fmla="*/ 222380 w 543136"/>
                <a:gd name="connsiteY28" fmla="*/ 0 h 443933"/>
                <a:gd name="connsiteX29" fmla="*/ 444760 w 543136"/>
                <a:gd name="connsiteY29" fmla="*/ 221967 h 443933"/>
                <a:gd name="connsiteX30" fmla="*/ 222380 w 543136"/>
                <a:gd name="connsiteY30" fmla="*/ 443933 h 443933"/>
                <a:gd name="connsiteX31" fmla="*/ 0 w 543136"/>
                <a:gd name="connsiteY31" fmla="*/ 221967 h 443933"/>
                <a:gd name="connsiteX32" fmla="*/ 222380 w 543136"/>
                <a:gd name="connsiteY32" fmla="*/ 0 h 4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3136" h="443933">
                  <a:moveTo>
                    <a:pt x="230138" y="129050"/>
                  </a:moveTo>
                  <a:cubicBezTo>
                    <a:pt x="224966" y="134212"/>
                    <a:pt x="217209" y="139374"/>
                    <a:pt x="209451" y="144536"/>
                  </a:cubicBezTo>
                  <a:cubicBezTo>
                    <a:pt x="199108" y="149698"/>
                    <a:pt x="188765" y="152279"/>
                    <a:pt x="175836" y="152279"/>
                  </a:cubicBezTo>
                  <a:lnTo>
                    <a:pt x="168078" y="152279"/>
                  </a:lnTo>
                  <a:lnTo>
                    <a:pt x="168078" y="165184"/>
                  </a:lnTo>
                  <a:lnTo>
                    <a:pt x="209451" y="165184"/>
                  </a:lnTo>
                  <a:lnTo>
                    <a:pt x="209451" y="281330"/>
                  </a:lnTo>
                  <a:cubicBezTo>
                    <a:pt x="209451" y="286492"/>
                    <a:pt x="206865" y="291654"/>
                    <a:pt x="206865" y="294235"/>
                  </a:cubicBezTo>
                  <a:cubicBezTo>
                    <a:pt x="204280" y="296816"/>
                    <a:pt x="201694" y="296816"/>
                    <a:pt x="199108" y="299397"/>
                  </a:cubicBezTo>
                  <a:cubicBezTo>
                    <a:pt x="196522" y="299397"/>
                    <a:pt x="191350" y="299397"/>
                    <a:pt x="183593" y="299397"/>
                  </a:cubicBezTo>
                  <a:cubicBezTo>
                    <a:pt x="175836" y="301978"/>
                    <a:pt x="170664" y="301978"/>
                    <a:pt x="168078" y="301978"/>
                  </a:cubicBezTo>
                  <a:lnTo>
                    <a:pt x="168078" y="314883"/>
                  </a:lnTo>
                  <a:lnTo>
                    <a:pt x="279268" y="314883"/>
                  </a:lnTo>
                  <a:lnTo>
                    <a:pt x="279268" y="301978"/>
                  </a:lnTo>
                  <a:cubicBezTo>
                    <a:pt x="276682" y="301978"/>
                    <a:pt x="271511" y="301978"/>
                    <a:pt x="266339" y="299397"/>
                  </a:cubicBezTo>
                  <a:cubicBezTo>
                    <a:pt x="258582" y="299397"/>
                    <a:pt x="253410" y="299397"/>
                    <a:pt x="250824" y="296816"/>
                  </a:cubicBezTo>
                  <a:cubicBezTo>
                    <a:pt x="248238" y="296816"/>
                    <a:pt x="245653" y="294235"/>
                    <a:pt x="243067" y="291654"/>
                  </a:cubicBezTo>
                  <a:cubicBezTo>
                    <a:pt x="243067" y="286492"/>
                    <a:pt x="240481" y="283911"/>
                    <a:pt x="240481" y="278749"/>
                  </a:cubicBezTo>
                  <a:lnTo>
                    <a:pt x="240481" y="180670"/>
                  </a:lnTo>
                  <a:cubicBezTo>
                    <a:pt x="240481" y="172927"/>
                    <a:pt x="240481" y="165184"/>
                    <a:pt x="243067" y="154860"/>
                  </a:cubicBezTo>
                  <a:cubicBezTo>
                    <a:pt x="243067" y="144536"/>
                    <a:pt x="243067" y="136793"/>
                    <a:pt x="243067" y="129050"/>
                  </a:cubicBezTo>
                  <a:close/>
                  <a:moveTo>
                    <a:pt x="292235" y="0"/>
                  </a:moveTo>
                  <a:cubicBezTo>
                    <a:pt x="302582" y="0"/>
                    <a:pt x="310342" y="0"/>
                    <a:pt x="320688" y="0"/>
                  </a:cubicBezTo>
                  <a:cubicBezTo>
                    <a:pt x="442259" y="0"/>
                    <a:pt x="543136" y="98078"/>
                    <a:pt x="543136" y="221967"/>
                  </a:cubicBezTo>
                  <a:cubicBezTo>
                    <a:pt x="543136" y="345855"/>
                    <a:pt x="442259" y="443933"/>
                    <a:pt x="320688" y="443933"/>
                  </a:cubicBezTo>
                  <a:cubicBezTo>
                    <a:pt x="310342" y="443933"/>
                    <a:pt x="302582" y="443933"/>
                    <a:pt x="292235" y="443933"/>
                  </a:cubicBezTo>
                  <a:cubicBezTo>
                    <a:pt x="403459" y="428447"/>
                    <a:pt x="488817" y="335531"/>
                    <a:pt x="488817" y="221967"/>
                  </a:cubicBezTo>
                  <a:cubicBezTo>
                    <a:pt x="488817" y="108402"/>
                    <a:pt x="403459" y="15486"/>
                    <a:pt x="292235" y="0"/>
                  </a:cubicBezTo>
                  <a:close/>
                  <a:moveTo>
                    <a:pt x="222380" y="0"/>
                  </a:moveTo>
                  <a:cubicBezTo>
                    <a:pt x="346499" y="0"/>
                    <a:pt x="444760" y="98078"/>
                    <a:pt x="444760" y="221967"/>
                  </a:cubicBezTo>
                  <a:cubicBezTo>
                    <a:pt x="444760" y="345855"/>
                    <a:pt x="346499" y="443933"/>
                    <a:pt x="222380" y="443933"/>
                  </a:cubicBezTo>
                  <a:cubicBezTo>
                    <a:pt x="100847" y="443933"/>
                    <a:pt x="0" y="345855"/>
                    <a:pt x="0" y="221967"/>
                  </a:cubicBezTo>
                  <a:cubicBezTo>
                    <a:pt x="0" y="98078"/>
                    <a:pt x="100847" y="0"/>
                    <a:pt x="222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190166" y="1595049"/>
              <a:ext cx="242360" cy="24236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2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52054" y="960487"/>
            <a:ext cx="356026" cy="290999"/>
            <a:chOff x="1168496" y="1581989"/>
            <a:chExt cx="356026" cy="290999"/>
          </a:xfrm>
        </p:grpSpPr>
        <p:sp>
          <p:nvSpPr>
            <p:cNvPr id="15" name="sticker-with-the-number-1_2167"/>
            <p:cNvSpPr/>
            <p:nvPr/>
          </p:nvSpPr>
          <p:spPr>
            <a:xfrm>
              <a:off x="1168496" y="1581989"/>
              <a:ext cx="356026" cy="290999"/>
            </a:xfrm>
            <a:custGeom>
              <a:avLst/>
              <a:gdLst>
                <a:gd name="connsiteX0" fmla="*/ 230138 w 543136"/>
                <a:gd name="connsiteY0" fmla="*/ 129050 h 443933"/>
                <a:gd name="connsiteX1" fmla="*/ 209451 w 543136"/>
                <a:gd name="connsiteY1" fmla="*/ 144536 h 443933"/>
                <a:gd name="connsiteX2" fmla="*/ 175836 w 543136"/>
                <a:gd name="connsiteY2" fmla="*/ 152279 h 443933"/>
                <a:gd name="connsiteX3" fmla="*/ 168078 w 543136"/>
                <a:gd name="connsiteY3" fmla="*/ 152279 h 443933"/>
                <a:gd name="connsiteX4" fmla="*/ 168078 w 543136"/>
                <a:gd name="connsiteY4" fmla="*/ 165184 h 443933"/>
                <a:gd name="connsiteX5" fmla="*/ 209451 w 543136"/>
                <a:gd name="connsiteY5" fmla="*/ 165184 h 443933"/>
                <a:gd name="connsiteX6" fmla="*/ 209451 w 543136"/>
                <a:gd name="connsiteY6" fmla="*/ 281330 h 443933"/>
                <a:gd name="connsiteX7" fmla="*/ 206865 w 543136"/>
                <a:gd name="connsiteY7" fmla="*/ 294235 h 443933"/>
                <a:gd name="connsiteX8" fmla="*/ 199108 w 543136"/>
                <a:gd name="connsiteY8" fmla="*/ 299397 h 443933"/>
                <a:gd name="connsiteX9" fmla="*/ 183593 w 543136"/>
                <a:gd name="connsiteY9" fmla="*/ 299397 h 443933"/>
                <a:gd name="connsiteX10" fmla="*/ 168078 w 543136"/>
                <a:gd name="connsiteY10" fmla="*/ 301978 h 443933"/>
                <a:gd name="connsiteX11" fmla="*/ 168078 w 543136"/>
                <a:gd name="connsiteY11" fmla="*/ 314883 h 443933"/>
                <a:gd name="connsiteX12" fmla="*/ 279268 w 543136"/>
                <a:gd name="connsiteY12" fmla="*/ 314883 h 443933"/>
                <a:gd name="connsiteX13" fmla="*/ 279268 w 543136"/>
                <a:gd name="connsiteY13" fmla="*/ 301978 h 443933"/>
                <a:gd name="connsiteX14" fmla="*/ 266339 w 543136"/>
                <a:gd name="connsiteY14" fmla="*/ 299397 h 443933"/>
                <a:gd name="connsiteX15" fmla="*/ 250824 w 543136"/>
                <a:gd name="connsiteY15" fmla="*/ 296816 h 443933"/>
                <a:gd name="connsiteX16" fmla="*/ 243067 w 543136"/>
                <a:gd name="connsiteY16" fmla="*/ 291654 h 443933"/>
                <a:gd name="connsiteX17" fmla="*/ 240481 w 543136"/>
                <a:gd name="connsiteY17" fmla="*/ 278749 h 443933"/>
                <a:gd name="connsiteX18" fmla="*/ 240481 w 543136"/>
                <a:gd name="connsiteY18" fmla="*/ 180670 h 443933"/>
                <a:gd name="connsiteX19" fmla="*/ 243067 w 543136"/>
                <a:gd name="connsiteY19" fmla="*/ 154860 h 443933"/>
                <a:gd name="connsiteX20" fmla="*/ 243067 w 543136"/>
                <a:gd name="connsiteY20" fmla="*/ 129050 h 443933"/>
                <a:gd name="connsiteX21" fmla="*/ 292235 w 543136"/>
                <a:gd name="connsiteY21" fmla="*/ 0 h 443933"/>
                <a:gd name="connsiteX22" fmla="*/ 320688 w 543136"/>
                <a:gd name="connsiteY22" fmla="*/ 0 h 443933"/>
                <a:gd name="connsiteX23" fmla="*/ 543136 w 543136"/>
                <a:gd name="connsiteY23" fmla="*/ 221967 h 443933"/>
                <a:gd name="connsiteX24" fmla="*/ 320688 w 543136"/>
                <a:gd name="connsiteY24" fmla="*/ 443933 h 443933"/>
                <a:gd name="connsiteX25" fmla="*/ 292235 w 543136"/>
                <a:gd name="connsiteY25" fmla="*/ 443933 h 443933"/>
                <a:gd name="connsiteX26" fmla="*/ 488817 w 543136"/>
                <a:gd name="connsiteY26" fmla="*/ 221967 h 443933"/>
                <a:gd name="connsiteX27" fmla="*/ 292235 w 543136"/>
                <a:gd name="connsiteY27" fmla="*/ 0 h 443933"/>
                <a:gd name="connsiteX28" fmla="*/ 222380 w 543136"/>
                <a:gd name="connsiteY28" fmla="*/ 0 h 443933"/>
                <a:gd name="connsiteX29" fmla="*/ 444760 w 543136"/>
                <a:gd name="connsiteY29" fmla="*/ 221967 h 443933"/>
                <a:gd name="connsiteX30" fmla="*/ 222380 w 543136"/>
                <a:gd name="connsiteY30" fmla="*/ 443933 h 443933"/>
                <a:gd name="connsiteX31" fmla="*/ 0 w 543136"/>
                <a:gd name="connsiteY31" fmla="*/ 221967 h 443933"/>
                <a:gd name="connsiteX32" fmla="*/ 222380 w 543136"/>
                <a:gd name="connsiteY32" fmla="*/ 0 h 44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43136" h="443933">
                  <a:moveTo>
                    <a:pt x="230138" y="129050"/>
                  </a:moveTo>
                  <a:cubicBezTo>
                    <a:pt x="224966" y="134212"/>
                    <a:pt x="217209" y="139374"/>
                    <a:pt x="209451" y="144536"/>
                  </a:cubicBezTo>
                  <a:cubicBezTo>
                    <a:pt x="199108" y="149698"/>
                    <a:pt x="188765" y="152279"/>
                    <a:pt x="175836" y="152279"/>
                  </a:cubicBezTo>
                  <a:lnTo>
                    <a:pt x="168078" y="152279"/>
                  </a:lnTo>
                  <a:lnTo>
                    <a:pt x="168078" y="165184"/>
                  </a:lnTo>
                  <a:lnTo>
                    <a:pt x="209451" y="165184"/>
                  </a:lnTo>
                  <a:lnTo>
                    <a:pt x="209451" y="281330"/>
                  </a:lnTo>
                  <a:cubicBezTo>
                    <a:pt x="209451" y="286492"/>
                    <a:pt x="206865" y="291654"/>
                    <a:pt x="206865" y="294235"/>
                  </a:cubicBezTo>
                  <a:cubicBezTo>
                    <a:pt x="204280" y="296816"/>
                    <a:pt x="201694" y="296816"/>
                    <a:pt x="199108" y="299397"/>
                  </a:cubicBezTo>
                  <a:cubicBezTo>
                    <a:pt x="196522" y="299397"/>
                    <a:pt x="191350" y="299397"/>
                    <a:pt x="183593" y="299397"/>
                  </a:cubicBezTo>
                  <a:cubicBezTo>
                    <a:pt x="175836" y="301978"/>
                    <a:pt x="170664" y="301978"/>
                    <a:pt x="168078" y="301978"/>
                  </a:cubicBezTo>
                  <a:lnTo>
                    <a:pt x="168078" y="314883"/>
                  </a:lnTo>
                  <a:lnTo>
                    <a:pt x="279268" y="314883"/>
                  </a:lnTo>
                  <a:lnTo>
                    <a:pt x="279268" y="301978"/>
                  </a:lnTo>
                  <a:cubicBezTo>
                    <a:pt x="276682" y="301978"/>
                    <a:pt x="271511" y="301978"/>
                    <a:pt x="266339" y="299397"/>
                  </a:cubicBezTo>
                  <a:cubicBezTo>
                    <a:pt x="258582" y="299397"/>
                    <a:pt x="253410" y="299397"/>
                    <a:pt x="250824" y="296816"/>
                  </a:cubicBezTo>
                  <a:cubicBezTo>
                    <a:pt x="248238" y="296816"/>
                    <a:pt x="245653" y="294235"/>
                    <a:pt x="243067" y="291654"/>
                  </a:cubicBezTo>
                  <a:cubicBezTo>
                    <a:pt x="243067" y="286492"/>
                    <a:pt x="240481" y="283911"/>
                    <a:pt x="240481" y="278749"/>
                  </a:cubicBezTo>
                  <a:lnTo>
                    <a:pt x="240481" y="180670"/>
                  </a:lnTo>
                  <a:cubicBezTo>
                    <a:pt x="240481" y="172927"/>
                    <a:pt x="240481" y="165184"/>
                    <a:pt x="243067" y="154860"/>
                  </a:cubicBezTo>
                  <a:cubicBezTo>
                    <a:pt x="243067" y="144536"/>
                    <a:pt x="243067" y="136793"/>
                    <a:pt x="243067" y="129050"/>
                  </a:cubicBezTo>
                  <a:close/>
                  <a:moveTo>
                    <a:pt x="292235" y="0"/>
                  </a:moveTo>
                  <a:cubicBezTo>
                    <a:pt x="302582" y="0"/>
                    <a:pt x="310342" y="0"/>
                    <a:pt x="320688" y="0"/>
                  </a:cubicBezTo>
                  <a:cubicBezTo>
                    <a:pt x="442259" y="0"/>
                    <a:pt x="543136" y="98078"/>
                    <a:pt x="543136" y="221967"/>
                  </a:cubicBezTo>
                  <a:cubicBezTo>
                    <a:pt x="543136" y="345855"/>
                    <a:pt x="442259" y="443933"/>
                    <a:pt x="320688" y="443933"/>
                  </a:cubicBezTo>
                  <a:cubicBezTo>
                    <a:pt x="310342" y="443933"/>
                    <a:pt x="302582" y="443933"/>
                    <a:pt x="292235" y="443933"/>
                  </a:cubicBezTo>
                  <a:cubicBezTo>
                    <a:pt x="403459" y="428447"/>
                    <a:pt x="488817" y="335531"/>
                    <a:pt x="488817" y="221967"/>
                  </a:cubicBezTo>
                  <a:cubicBezTo>
                    <a:pt x="488817" y="108402"/>
                    <a:pt x="403459" y="15486"/>
                    <a:pt x="292235" y="0"/>
                  </a:cubicBezTo>
                  <a:close/>
                  <a:moveTo>
                    <a:pt x="222380" y="0"/>
                  </a:moveTo>
                  <a:cubicBezTo>
                    <a:pt x="346499" y="0"/>
                    <a:pt x="444760" y="98078"/>
                    <a:pt x="444760" y="221967"/>
                  </a:cubicBezTo>
                  <a:cubicBezTo>
                    <a:pt x="444760" y="345855"/>
                    <a:pt x="346499" y="443933"/>
                    <a:pt x="222380" y="443933"/>
                  </a:cubicBezTo>
                  <a:cubicBezTo>
                    <a:pt x="100847" y="443933"/>
                    <a:pt x="0" y="345855"/>
                    <a:pt x="0" y="221967"/>
                  </a:cubicBezTo>
                  <a:cubicBezTo>
                    <a:pt x="0" y="98078"/>
                    <a:pt x="100847" y="0"/>
                    <a:pt x="222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190166" y="1595049"/>
              <a:ext cx="242360" cy="242360"/>
            </a:xfrm>
            <a:prstGeom prst="ellipse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 txBox="1">
            <a:spLocks noChangeArrowheads="1"/>
          </p:cNvSpPr>
          <p:nvPr/>
        </p:nvSpPr>
        <p:spPr bwMode="auto">
          <a:xfrm>
            <a:off x="6884988" y="4702175"/>
            <a:ext cx="2057400" cy="27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ctr" anchorCtr="0" compatLnSpc="1"/>
          <a:lstStyle>
            <a:defPPr>
              <a:defRPr lang="zh-CN"/>
            </a:defPPr>
            <a:lvl1pPr marL="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925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786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711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9573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498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9359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42845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91460" algn="l" defTabSz="697865" rtl="0" eaLnBrk="1" latinLnBrk="0" hangingPunct="1">
              <a:defRPr sz="13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A8052F1-68F5-4080-AECF-EB374B8C8917}" type="slidenum">
              <a:rPr lang="zh-CN" altLang="en-US" sz="900" noProof="1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fld>
            <a:endParaRPr lang="zh-CN" altLang="en-US" sz="900" noProof="1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70380" y="1219835"/>
            <a:ext cx="21310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>
                <a:solidFill>
                  <a:srgbClr val="2E75B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ea typeface="微软雅黑" panose="020B0503020204020204" pitchFamily="34" charset="-122"/>
                <a:cs typeface="Impact" panose="020B0806030902050204" pitchFamily="34" charset="0"/>
                <a:sym typeface="Arial" panose="020B0604020202020204" pitchFamily="34" charset="0"/>
              </a:rPr>
              <a:t>02</a:t>
            </a:r>
            <a:endParaRPr lang="en-US" altLang="zh-CN" sz="9600" b="1" dirty="0">
              <a:solidFill>
                <a:srgbClr val="2E75B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  <a:ea typeface="微软雅黑" panose="020B0503020204020204" pitchFamily="34" charset="-122"/>
              <a:cs typeface="Impact" panose="020B080603090205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68345" y="1795145"/>
            <a:ext cx="410527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defTabSz="914400" eaLnBrk="0" fontAlgn="base" hangingPunct="0">
              <a:buClrTx/>
              <a:buSzTx/>
              <a:buFontTx/>
              <a:defRPr/>
            </a:pPr>
            <a:r>
              <a:rPr lang="zh-CN" altLang="en-US" sz="4000" b="1" dirty="0">
                <a:solidFill>
                  <a:srgbClr val="2E75B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首选项编程接口</a:t>
            </a:r>
            <a:endParaRPr lang="zh-CN" altLang="en-US" sz="4000" b="1" dirty="0">
              <a:solidFill>
                <a:srgbClr val="2E75B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336925" y="2590800"/>
            <a:ext cx="5796000" cy="0"/>
          </a:xfrm>
          <a:prstGeom prst="line">
            <a:avLst/>
          </a:prstGeom>
          <a:ln>
            <a:solidFill>
              <a:srgbClr val="2E75B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创建存储实例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8729" y="688695"/>
            <a:ext cx="4552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创建存储实例：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读取指定文件，将数据加载到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756" y="965694"/>
            <a:ext cx="7184586" cy="12088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4944" y="2266692"/>
            <a:ext cx="7088777" cy="5050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050" b="0" i="0" dirty="0">
                <a:solidFill>
                  <a:srgbClr val="242728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导入</a:t>
            </a:r>
            <a:r>
              <a:rPr lang="en-US" altLang="zh-CN" sz="1050" b="0" i="0" dirty="0">
                <a:solidFill>
                  <a:srgbClr val="242728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@ohos.data.preferences</a:t>
            </a:r>
            <a:r>
              <a:rPr lang="zh-CN" altLang="en-US" sz="1050" b="0" i="0" dirty="0">
                <a:solidFill>
                  <a:srgbClr val="242728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以及相关的模块到开发环境</a:t>
            </a:r>
            <a:endParaRPr lang="en-US" altLang="zh-CN" sz="1050" b="0" i="0" dirty="0">
              <a:solidFill>
                <a:srgbClr val="2871CC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50" b="0" i="0" dirty="0">
                <a:solidFill>
                  <a:srgbClr val="2871CC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</a:t>
            </a:r>
            <a:r>
              <a:rPr lang="en-US" altLang="zh-CN" sz="1050" b="0" i="0" dirty="0">
                <a:solidFill>
                  <a:srgbClr val="242728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050" b="0" i="0" dirty="0" err="1">
                <a:solidFill>
                  <a:srgbClr val="242728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data_preferences</a:t>
            </a:r>
            <a:r>
              <a:rPr lang="en-US" altLang="zh-CN" sz="1050" b="0" i="0" dirty="0">
                <a:solidFill>
                  <a:srgbClr val="242728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050" b="0" i="0" dirty="0">
                <a:solidFill>
                  <a:srgbClr val="2871CC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from</a:t>
            </a:r>
            <a:r>
              <a:rPr lang="en-US" altLang="zh-CN" sz="1050" b="0" i="0" dirty="0">
                <a:solidFill>
                  <a:srgbClr val="242728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050" b="0" i="0" dirty="0">
                <a:solidFill>
                  <a:srgbClr val="68993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'@</a:t>
            </a:r>
            <a:r>
              <a:rPr lang="en-US" altLang="zh-CN" sz="1050" b="0" i="0" dirty="0" err="1">
                <a:solidFill>
                  <a:srgbClr val="68993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ohos.data.preferences</a:t>
            </a:r>
            <a:r>
              <a:rPr lang="en-US" altLang="zh-CN" sz="1050" b="0" i="0" dirty="0">
                <a:solidFill>
                  <a:srgbClr val="689932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sz="1050" b="0" i="0" dirty="0">
                <a:solidFill>
                  <a:srgbClr val="242728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en-US" altLang="zh-CN" sz="1050" b="0" i="0" dirty="0">
              <a:solidFill>
                <a:srgbClr val="242728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4944" y="2856062"/>
            <a:ext cx="5408023" cy="17424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UIAbility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from '@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ohos.app.ability.UIAbility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';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let preferences = null;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export default class 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EntryAbility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extends 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UIAbility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{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onWindowStageCreate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windowStage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 {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let promise = 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data_preferences.getPreferences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this.context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'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mystore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');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promise.then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((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 =&gt; {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preferences = </a:t>
            </a:r>
            <a:r>
              <a:rPr lang="en-US" altLang="zh-CN" sz="1000" dirty="0" err="1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</a:t>
            </a:r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}).catch((err) =&gt; {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    console.info("Failed to get preferences.");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   })}}</a:t>
            </a:r>
            <a:endParaRPr lang="en-US" altLang="zh-CN" sz="10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标注: 左箭头 12"/>
          <p:cNvSpPr/>
          <p:nvPr/>
        </p:nvSpPr>
        <p:spPr>
          <a:xfrm>
            <a:off x="6189632" y="3370216"/>
            <a:ext cx="1820092" cy="7141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007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Stage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模型下从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ability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中创建</a:t>
            </a:r>
            <a:r>
              <a:rPr lang="en-US" altLang="zh-CN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Preferences</a:t>
            </a:r>
            <a:r>
              <a:rPr lang="zh-CN" altLang="en-US" sz="12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</a:t>
            </a:r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89996" y="3386445"/>
            <a:ext cx="3790391" cy="12650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数据处理</a:t>
            </a:r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729" y="740489"/>
            <a:ext cx="5388855" cy="256055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3192" y="3436190"/>
            <a:ext cx="3677195" cy="119263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Put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：增加或修改数据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Get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：读取数据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getAll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：获取所有键值的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Object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对象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5B9BD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Delete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：删除指定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key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值的键值对存储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05065" y="3386445"/>
            <a:ext cx="88189" cy="1265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3746_1*i*3"/>
  <p:tag name="KSO_WM_TEMPLATE_CATEGORY" val="diagram"/>
  <p:tag name="KSO_WM_TEMPLATE_INDEX" val="20203746"/>
  <p:tag name="KSO_WM_UNIT_LAYERLEVEL" val="1"/>
  <p:tag name="KSO_WM_TAG_VERSION" val="1.0"/>
  <p:tag name="KSO_WM_BEAUTIFY_FLAG" val="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14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169_1*i*1"/>
  <p:tag name="KSO_WM_TEMPLATE_CATEGORY" val="diagram"/>
  <p:tag name="KSO_WM_TEMPLATE_INDEX" val="20212169"/>
  <p:tag name="KSO_WM_UNIT_LAYERLEVEL" val="1"/>
  <p:tag name="KSO_WM_TAG_VERSION" val="1.0"/>
  <p:tag name="KSO_WM_BEAUTIFY_FLAG" val=""/>
  <p:tag name="KSO_WM_UNIT_BLOCK" val="0"/>
  <p:tag name="KSO_WM_UNIT_SM_LIMIT_TYPE" val="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UNIT_DEC_AREA_ID" val="544e3ac726024a87a4e983faf016091e"/>
  <p:tag name="KSO_WM_CHIP_GROUPID" val="5eedbca6fa6683b8872baa7d"/>
  <p:tag name="KSO_WM_CHIP_XID" val="5eedbca6fa6683b8872baa7e"/>
  <p:tag name="KSO_WM_UNIT_TEXT_FILL_FORE_SCHEMECOLOR_INDEX_BRIGHTNESS" val="0"/>
  <p:tag name="KSO_WM_UNIT_TEXT_FILL_FORE_SCHEMECOLOR_INDEX" val="2"/>
  <p:tag name="KSO_WM_UNIT_TEXT_FILL_TYPE" val="1"/>
  <p:tag name="KSO_WM_UNIT_VALUE" val="675"/>
  <p:tag name="KSO_WM_TEMPLATE_ASSEMBLE_XID" val="60656f2f4054ed1e2fb80528"/>
  <p:tag name="KSO_WM_TEMPLATE_ASSEMBLE_GROUPID" val="60656f2f4054ed1e2fb80528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169_1*i*2"/>
  <p:tag name="KSO_WM_TEMPLATE_CATEGORY" val="diagram"/>
  <p:tag name="KSO_WM_TEMPLATE_INDEX" val="20212169"/>
  <p:tag name="KSO_WM_UNIT_LAYERLEVEL" val="1"/>
  <p:tag name="KSO_WM_TAG_VERSION" val="1.0"/>
  <p:tag name="KSO_WM_BEAUTIFY_FLAG" val=""/>
  <p:tag name="KSO_WM_UNIT_SM_LIMIT_TYPE" val="2"/>
  <p:tag name="KSO_WM_UNIT_BLOCK" val="0"/>
  <p:tag name="KSO_WM_UNIT_DEC_AREA_ID" val="a9c2b6eb11da47fb875a3341252664a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eedbca6fa6683b8872baa7d"/>
  <p:tag name="KSO_WM_CHIP_XID" val="5eedbca6fa6683b8872baa7e"/>
  <p:tag name="KSO_WM_UNIT_VALUE" val="20"/>
  <p:tag name="KSO_WM_TEMPLATE_ASSEMBLE_XID" val="60656f2f4054ed1e2fb80528"/>
  <p:tag name="KSO_WM_TEMPLATE_ASSEMBLE_GROUPID" val="60656f2f4054ed1e2fb80528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PP_MARK_KEY" val="4bf8694c-8d3b-4567-a309-a4e3331ed291"/>
  <p:tag name="COMMONDATA" val="eyJoZGlkIjoiMGVkY2FjNzg3NDM3NDlmZmZjZDI3MjFmZGQ5NGMxY2QifQ=="/>
</p:tagLst>
</file>

<file path=ppt/tags/tag3.xml><?xml version="1.0" encoding="utf-8"?>
<p:tagLst xmlns:p="http://schemas.openxmlformats.org/presentationml/2006/main">
  <p:tag name="PA" val="v5.1.0"/>
</p:tagLst>
</file>

<file path=ppt/tags/tag4.xml><?xml version="1.0" encoding="utf-8"?>
<p:tagLst xmlns:p="http://schemas.openxmlformats.org/presentationml/2006/main">
  <p:tag name="PA" val="v5.1.0"/>
</p:tagLst>
</file>

<file path=ppt/tags/tag5.xml><?xml version="1.0" encoding="utf-8"?>
<p:tagLst xmlns:p="http://schemas.openxmlformats.org/presentationml/2006/main">
  <p:tag name="PA" val="v5.1.0"/>
</p:tagLst>
</file>

<file path=ppt/tags/tag6.xml><?xml version="1.0" encoding="utf-8"?>
<p:tagLst xmlns:p="http://schemas.openxmlformats.org/presentationml/2006/main">
  <p:tag name="PA" val="v5.1.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19461_2*l_h_i*1_1_1"/>
  <p:tag name="KSO_WM_TEMPLATE_CATEGORY" val="diagram"/>
  <p:tag name="KSO_WM_TEMPLATE_INDEX" val="20219461"/>
  <p:tag name="KSO_WM_UNIT_LAYERLEVEL" val="1_1_1"/>
  <p:tag name="KSO_WM_TAG_VERSION" val="1.0"/>
  <p:tag name="KSO_WM_BEAUTIFY_FLAG" val=""/>
  <p:tag name="KSO_WM_CHIP_GROUPID" val="60bed5804737e0f4c1ebe8c0"/>
  <p:tag name="KSO_WM_CHIP_XID" val="60bed5804737e0f4c1ebe8c1"/>
  <p:tag name="KSO_WM_ASSEMBLE_CHIP_INDEX" val="abe4b074c95d40e582b2d689187edf13"/>
  <p:tag name="KSO_WM_UNIT_VALUE" val="56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19461_2*l_h_i*1_1_2"/>
  <p:tag name="KSO_WM_TEMPLATE_CATEGORY" val="diagram"/>
  <p:tag name="KSO_WM_TEMPLATE_INDEX" val="20219461"/>
  <p:tag name="KSO_WM_UNIT_LAYERLEVEL" val="1_1_1"/>
  <p:tag name="KSO_WM_TAG_VERSION" val="1.0"/>
  <p:tag name="KSO_WM_BEAUTIFY_FLAG" val=""/>
  <p:tag name="KSO_WM_CHIP_GROUPID" val="60bed5804737e0f4c1ebe8c0"/>
  <p:tag name="KSO_WM_CHIP_XID" val="60bed5804737e0f4c1ebe8c1"/>
  <p:tag name="KSO_WM_ASSEMBLE_CHIP_INDEX" val="abe4b074c95d40e582b2d689187edf13"/>
  <p:tag name="KSO_WM_UNIT_VALUE" val="56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19461_2*l_h_i*1_1_3"/>
  <p:tag name="KSO_WM_TEMPLATE_CATEGORY" val="diagram"/>
  <p:tag name="KSO_WM_TEMPLATE_INDEX" val="20219461"/>
  <p:tag name="KSO_WM_UNIT_LAYERLEVEL" val="1_1_1"/>
  <p:tag name="KSO_WM_TAG_VERSION" val="1.0"/>
  <p:tag name="KSO_WM_BEAUTIFY_FLAG" val=""/>
  <p:tag name="KSO_WM_CHIP_GROUPID" val="60bed5804737e0f4c1ebe8c0"/>
  <p:tag name="KSO_WM_CHIP_XID" val="60bed5804737e0f4c1ebe8c1"/>
  <p:tag name="KSO_WM_ASSEMBLE_CHIP_INDEX" val="abe4b074c95d40e582b2d689187edf13"/>
  <p:tag name="KSO_WM_UNIT_VALUE" val="80"/>
  <p:tag name="KSO_WM_UNIT_FILL_FORE_SCHEMECOLOR_INDEX_BRIGHTNESS" val="0"/>
  <p:tag name="KSO_WM_UNIT_FILL_FORE_SCHEMECOLOR_INDEX" val="14"/>
  <p:tag name="KSO_WM_UNIT_FILL_TYPE" val="1"/>
  <p:tag name="KSO_WM_UNIT_LINE_FORE_SCHEMECOLOR_INDEX_BRIGHTNESS" val="0.4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10266</Words>
  <Application>WPS 演示</Application>
  <PresentationFormat>全屏显示(16:9)</PresentationFormat>
  <Paragraphs>512</Paragraphs>
  <Slides>33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3" baseType="lpstr">
      <vt:lpstr>Arial</vt:lpstr>
      <vt:lpstr>宋体</vt:lpstr>
      <vt:lpstr>Wingdings</vt:lpstr>
      <vt:lpstr>Microsoft YaHei Semibold</vt:lpstr>
      <vt:lpstr>微软雅黑</vt:lpstr>
      <vt:lpstr>字魂35号-经典雅黑</vt:lpstr>
      <vt:lpstr>黑体</vt:lpstr>
      <vt:lpstr>Calibri</vt:lpstr>
      <vt:lpstr>Helvetica Light</vt:lpstr>
      <vt:lpstr>等线 Light</vt:lpstr>
      <vt:lpstr>Wingdings</vt:lpstr>
      <vt:lpstr>Impact</vt:lpstr>
      <vt:lpstr>Arial</vt:lpstr>
      <vt:lpstr>Candara</vt:lpstr>
      <vt:lpstr>Arial Unicode MS</vt:lpstr>
      <vt:lpstr>华文楷体</vt:lpstr>
      <vt:lpstr>等线</vt:lpstr>
      <vt:lpstr>Open Sans</vt:lpstr>
      <vt:lpstr>Segoe Print</vt:lpstr>
      <vt:lpstr>Office 主题​​</vt:lpstr>
      <vt:lpstr>数据管理-首选项</vt:lpstr>
      <vt:lpstr>目录</vt:lpstr>
      <vt:lpstr>【课程目标】</vt:lpstr>
      <vt:lpstr>PowerPoint 演示文稿</vt:lpstr>
      <vt:lpstr>首选项概述</vt:lpstr>
      <vt:lpstr>运作机制</vt:lpstr>
      <vt:lpstr>PowerPoint 演示文稿</vt:lpstr>
      <vt:lpstr>创建存储实例</vt:lpstr>
      <vt:lpstr>数据处理</vt:lpstr>
      <vt:lpstr>存储&amp;读取</vt:lpstr>
      <vt:lpstr>数据持久化</vt:lpstr>
      <vt:lpstr>数据变更订阅</vt:lpstr>
      <vt:lpstr>删除数据文件</vt:lpstr>
      <vt:lpstr>PowerPoint 演示文稿</vt:lpstr>
      <vt:lpstr>功能概述</vt:lpstr>
      <vt:lpstr>新建项目</vt:lpstr>
      <vt:lpstr>项目目录结构</vt:lpstr>
      <vt:lpstr>布局界面</vt:lpstr>
      <vt:lpstr>封装装备数据</vt:lpstr>
      <vt:lpstr>事件</vt:lpstr>
      <vt:lpstr>日志类封装</vt:lpstr>
      <vt:lpstr>向界面加载数据</vt:lpstr>
      <vt:lpstr>PowerPoint 演示文稿</vt:lpstr>
      <vt:lpstr>弹出信息封装</vt:lpstr>
      <vt:lpstr>在界面上显示</vt:lpstr>
      <vt:lpstr>通过按钮触发，加载数据</vt:lpstr>
      <vt:lpstr>写入数据</vt:lpstr>
      <vt:lpstr>通过按钮触发写入数据</vt:lpstr>
      <vt:lpstr>删除数据</vt:lpstr>
      <vt:lpstr>删除数据</vt:lpstr>
      <vt:lpstr>【课程小结】</vt:lpstr>
      <vt:lpstr>【课后作业】</vt:lpstr>
      <vt:lpstr>匠心育人，学以致用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软通动力集团技术与研发体系 三年规划</dc:title>
  <dc:creator>Liu,Huifu (IVor)</dc:creator>
  <cp:lastModifiedBy>雪</cp:lastModifiedBy>
  <cp:revision>820</cp:revision>
  <dcterms:created xsi:type="dcterms:W3CDTF">2019-10-25T14:19:00Z</dcterms:created>
  <dcterms:modified xsi:type="dcterms:W3CDTF">2023-12-10T10:04:10Z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87A7CF8B6C124F67B12B5A85770E909A</vt:lpwstr>
  </property>
  <property fmtid="{D5CDD505-2E9C-101B-9397-08002B2CF9AE}" pid="3" name="KSOProductBuildVer">
    <vt:lpwstr>2052-12.1.0.15990</vt:lpwstr>
  </property>
</Properties>
</file>