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80" r:id="rId13"/>
    <p:sldId id="281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E7E7ED"/>
    <a:srgbClr val="B4B4C8"/>
    <a:srgbClr val="404040"/>
    <a:srgbClr val="5C307D"/>
    <a:srgbClr val="5A327D"/>
    <a:srgbClr val="507D7D"/>
    <a:srgbClr val="B42D2D"/>
    <a:srgbClr val="0066CC"/>
    <a:srgbClr val="A0A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>
        <p:scale>
          <a:sx n="88" d="100"/>
          <a:sy n="88" d="100"/>
        </p:scale>
        <p:origin x="-43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3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3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6609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问题求解与程序设计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A32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   绪  论</a:t>
            </a:r>
            <a:endParaRPr lang="zh-CN" altLang="en-US" sz="3200" b="1" dirty="0">
              <a:solidFill>
                <a:srgbClr val="5A32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程序设计的一般过程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7371046" y="190090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lIns="1800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 sz="2400" b="1" dirty="0">
              <a:solidFill>
                <a:srgbClr val="404040"/>
              </a:solidFill>
            </a:endParaRPr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7371046" y="303286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lIns="1800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2400" b="1" dirty="0">
              <a:solidFill>
                <a:srgbClr val="404040"/>
              </a:solidFill>
            </a:endParaRPr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9927" y="418377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lIns="1800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D</a:t>
            </a:r>
            <a:endParaRPr lang="en-US" altLang="zh-CN" sz="2400" b="1" dirty="0">
              <a:solidFill>
                <a:srgbClr val="404040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9676218" y="303286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lIns="1800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B</a:t>
            </a:r>
            <a:endParaRPr lang="en-US" altLang="zh-CN" sz="2400" b="1" dirty="0">
              <a:solidFill>
                <a:srgbClr val="404040"/>
              </a:solidFill>
            </a:endParaRP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7797830" y="2040670"/>
            <a:ext cx="1906412" cy="105478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7814188" y="3250642"/>
            <a:ext cx="1849926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V="1">
            <a:off x="7768468" y="3405924"/>
            <a:ext cx="1934656" cy="106614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3" name="未知"/>
          <p:cNvSpPr>
            <a:spLocks/>
          </p:cNvSpPr>
          <p:nvPr/>
        </p:nvSpPr>
        <p:spPr bwMode="auto">
          <a:xfrm>
            <a:off x="7316578" y="2272061"/>
            <a:ext cx="157355" cy="792000"/>
          </a:xfrm>
          <a:custGeom>
            <a:avLst/>
            <a:gdLst>
              <a:gd name="T0" fmla="*/ 93 w 113"/>
              <a:gd name="T1" fmla="*/ 0 h 600"/>
              <a:gd name="T2" fmla="*/ 3 w 113"/>
              <a:gd name="T3" fmla="*/ 310 h 600"/>
              <a:gd name="T4" fmla="*/ 113 w 113"/>
              <a:gd name="T5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600">
                <a:moveTo>
                  <a:pt x="93" y="0"/>
                </a:moveTo>
                <a:cubicBezTo>
                  <a:pt x="78" y="52"/>
                  <a:pt x="0" y="210"/>
                  <a:pt x="3" y="310"/>
                </a:cubicBezTo>
                <a:cubicBezTo>
                  <a:pt x="3" y="402"/>
                  <a:pt x="90" y="540"/>
                  <a:pt x="113" y="60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4" name="未知"/>
          <p:cNvSpPr>
            <a:spLocks/>
          </p:cNvSpPr>
          <p:nvPr/>
        </p:nvSpPr>
        <p:spPr bwMode="auto">
          <a:xfrm>
            <a:off x="7700996" y="2287301"/>
            <a:ext cx="139198" cy="792000"/>
          </a:xfrm>
          <a:custGeom>
            <a:avLst/>
            <a:gdLst>
              <a:gd name="T0" fmla="*/ 1 w 100"/>
              <a:gd name="T1" fmla="*/ 0 h 610"/>
              <a:gd name="T2" fmla="*/ 100 w 100"/>
              <a:gd name="T3" fmla="*/ 300 h 610"/>
              <a:gd name="T4" fmla="*/ 0 w 100"/>
              <a:gd name="T5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610">
                <a:moveTo>
                  <a:pt x="1" y="0"/>
                </a:moveTo>
                <a:cubicBezTo>
                  <a:pt x="17" y="50"/>
                  <a:pt x="100" y="198"/>
                  <a:pt x="100" y="300"/>
                </a:cubicBezTo>
                <a:cubicBezTo>
                  <a:pt x="100" y="395"/>
                  <a:pt x="21" y="546"/>
                  <a:pt x="0" y="61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7" name="未知"/>
          <p:cNvSpPr>
            <a:spLocks/>
          </p:cNvSpPr>
          <p:nvPr/>
        </p:nvSpPr>
        <p:spPr bwMode="auto">
          <a:xfrm>
            <a:off x="7330699" y="3436313"/>
            <a:ext cx="159372" cy="792000"/>
          </a:xfrm>
          <a:custGeom>
            <a:avLst/>
            <a:gdLst>
              <a:gd name="T0" fmla="*/ 93 w 113"/>
              <a:gd name="T1" fmla="*/ 0 h 600"/>
              <a:gd name="T2" fmla="*/ 3 w 113"/>
              <a:gd name="T3" fmla="*/ 310 h 600"/>
              <a:gd name="T4" fmla="*/ 113 w 113"/>
              <a:gd name="T5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600">
                <a:moveTo>
                  <a:pt x="93" y="0"/>
                </a:moveTo>
                <a:cubicBezTo>
                  <a:pt x="78" y="52"/>
                  <a:pt x="0" y="210"/>
                  <a:pt x="3" y="310"/>
                </a:cubicBezTo>
                <a:cubicBezTo>
                  <a:pt x="3" y="402"/>
                  <a:pt x="90" y="540"/>
                  <a:pt x="113" y="60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8" name="未知"/>
          <p:cNvSpPr>
            <a:spLocks/>
          </p:cNvSpPr>
          <p:nvPr/>
        </p:nvSpPr>
        <p:spPr bwMode="auto">
          <a:xfrm>
            <a:off x="7715118" y="3436313"/>
            <a:ext cx="141216" cy="792000"/>
          </a:xfrm>
          <a:custGeom>
            <a:avLst/>
            <a:gdLst>
              <a:gd name="T0" fmla="*/ 1 w 100"/>
              <a:gd name="T1" fmla="*/ 0 h 610"/>
              <a:gd name="T2" fmla="*/ 100 w 100"/>
              <a:gd name="T3" fmla="*/ 300 h 610"/>
              <a:gd name="T4" fmla="*/ 0 w 100"/>
              <a:gd name="T5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610">
                <a:moveTo>
                  <a:pt x="1" y="0"/>
                </a:moveTo>
                <a:cubicBezTo>
                  <a:pt x="17" y="50"/>
                  <a:pt x="100" y="198"/>
                  <a:pt x="100" y="300"/>
                </a:cubicBezTo>
                <a:cubicBezTo>
                  <a:pt x="100" y="395"/>
                  <a:pt x="21" y="546"/>
                  <a:pt x="0" y="61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9" name="AutoShape 38"/>
          <p:cNvSpPr>
            <a:spLocks noChangeArrowheads="1"/>
          </p:cNvSpPr>
          <p:nvPr/>
        </p:nvSpPr>
        <p:spPr bwMode="auto">
          <a:xfrm>
            <a:off x="6038466" y="3063620"/>
            <a:ext cx="925972" cy="799133"/>
          </a:xfrm>
          <a:prstGeom prst="rightArrow">
            <a:avLst>
              <a:gd name="adj1" fmla="val 50000"/>
              <a:gd name="adj2" fmla="val 27192"/>
            </a:avLst>
          </a:prstGeom>
          <a:noFill/>
          <a:ln w="28575">
            <a:solidFill>
              <a:srgbClr val="B42D2D"/>
            </a:solidFill>
            <a:miter lim="800000"/>
            <a:headEnd/>
            <a:tailEnd/>
          </a:ln>
        </p:spPr>
        <p:txBody>
          <a:bodyPr lIns="36000" tIns="0" rIns="0" bIns="0" anchor="ctr"/>
          <a:lstStyle/>
          <a:p>
            <a:pPr algn="just"/>
            <a:r>
              <a:rPr lang="zh-CN" altLang="en-US" sz="1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抽象</a:t>
            </a:r>
            <a:endParaRPr lang="zh-CN" altLang="en-US" sz="2400" b="1" dirty="0">
              <a:solidFill>
                <a:srgbClr val="404040"/>
              </a:solidFill>
            </a:endParaRP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35165" y="1322365"/>
            <a:ext cx="10694835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抽象模型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城区，用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条线表示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座桥，将七桥问题抽象为一个图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4589319" y="3232017"/>
            <a:ext cx="603193" cy="26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东区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20732" y="3366287"/>
            <a:ext cx="654365" cy="219727"/>
            <a:chOff x="8953464" y="4383712"/>
            <a:chExt cx="654365" cy="219727"/>
          </a:xfrm>
        </p:grpSpPr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8953464" y="4383712"/>
              <a:ext cx="615297" cy="119302"/>
            </a:xfrm>
            <a:custGeom>
              <a:avLst/>
              <a:gdLst>
                <a:gd name="T0" fmla="*/ 0 w 915"/>
                <a:gd name="T1" fmla="*/ 180 h 180"/>
                <a:gd name="T2" fmla="*/ 915 w 915"/>
                <a:gd name="T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5" h="180">
                  <a:moveTo>
                    <a:pt x="0" y="180"/>
                  </a:moveTo>
                  <a:lnTo>
                    <a:pt x="915" y="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8995829" y="4495439"/>
              <a:ext cx="612000" cy="108000"/>
            </a:xfrm>
            <a:custGeom>
              <a:avLst/>
              <a:gdLst>
                <a:gd name="T0" fmla="*/ 0 w 960"/>
                <a:gd name="T1" fmla="*/ 195 h 195"/>
                <a:gd name="T2" fmla="*/ 960 w 960"/>
                <a:gd name="T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0" h="195">
                  <a:moveTo>
                    <a:pt x="0" y="195"/>
                  </a:moveTo>
                  <a:lnTo>
                    <a:pt x="960" y="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未知"/>
          <p:cNvSpPr>
            <a:spLocks/>
          </p:cNvSpPr>
          <p:nvPr/>
        </p:nvSpPr>
        <p:spPr bwMode="auto">
          <a:xfrm>
            <a:off x="4317873" y="2875823"/>
            <a:ext cx="1151672" cy="813220"/>
          </a:xfrm>
          <a:custGeom>
            <a:avLst/>
            <a:gdLst>
              <a:gd name="T0" fmla="*/ 937 w 937"/>
              <a:gd name="T1" fmla="*/ 0 h 815"/>
              <a:gd name="T2" fmla="*/ 272 w 937"/>
              <a:gd name="T3" fmla="*/ 102 h 815"/>
              <a:gd name="T4" fmla="*/ 0 w 937"/>
              <a:gd name="T5" fmla="*/ 401 h 815"/>
              <a:gd name="T6" fmla="*/ 272 w 937"/>
              <a:gd name="T7" fmla="*/ 611 h 815"/>
              <a:gd name="T8" fmla="*/ 604 w 937"/>
              <a:gd name="T9" fmla="*/ 713 h 815"/>
              <a:gd name="T10" fmla="*/ 937 w 937"/>
              <a:gd name="T11" fmla="*/ 815 h 815"/>
              <a:gd name="connsiteX0" fmla="*/ 10000 w 10729"/>
              <a:gd name="connsiteY0" fmla="*/ 0 h 8857"/>
              <a:gd name="connsiteX1" fmla="*/ 2903 w 10729"/>
              <a:gd name="connsiteY1" fmla="*/ 1252 h 8857"/>
              <a:gd name="connsiteX2" fmla="*/ 0 w 10729"/>
              <a:gd name="connsiteY2" fmla="*/ 4920 h 8857"/>
              <a:gd name="connsiteX3" fmla="*/ 2903 w 10729"/>
              <a:gd name="connsiteY3" fmla="*/ 7497 h 8857"/>
              <a:gd name="connsiteX4" fmla="*/ 6446 w 10729"/>
              <a:gd name="connsiteY4" fmla="*/ 8748 h 8857"/>
              <a:gd name="connsiteX5" fmla="*/ 10729 w 10729"/>
              <a:gd name="connsiteY5" fmla="*/ 8644 h 8857"/>
              <a:gd name="connsiteX0" fmla="*/ 9321 w 10000"/>
              <a:gd name="connsiteY0" fmla="*/ 0 h 9760"/>
              <a:gd name="connsiteX1" fmla="*/ 2706 w 10000"/>
              <a:gd name="connsiteY1" fmla="*/ 1414 h 9760"/>
              <a:gd name="connsiteX2" fmla="*/ 0 w 10000"/>
              <a:gd name="connsiteY2" fmla="*/ 5555 h 9760"/>
              <a:gd name="connsiteX3" fmla="*/ 2706 w 10000"/>
              <a:gd name="connsiteY3" fmla="*/ 8464 h 9760"/>
              <a:gd name="connsiteX4" fmla="*/ 6144 w 10000"/>
              <a:gd name="connsiteY4" fmla="*/ 8856 h 9760"/>
              <a:gd name="connsiteX5" fmla="*/ 10000 w 10000"/>
              <a:gd name="connsiteY5" fmla="*/ 9760 h 9760"/>
              <a:gd name="connsiteX0" fmla="*/ 9321 w 10000"/>
              <a:gd name="connsiteY0" fmla="*/ 0 h 10000"/>
              <a:gd name="connsiteX1" fmla="*/ 2706 w 10000"/>
              <a:gd name="connsiteY1" fmla="*/ 1449 h 10000"/>
              <a:gd name="connsiteX2" fmla="*/ 0 w 10000"/>
              <a:gd name="connsiteY2" fmla="*/ 5692 h 10000"/>
              <a:gd name="connsiteX3" fmla="*/ 2706 w 10000"/>
              <a:gd name="connsiteY3" fmla="*/ 8672 h 10000"/>
              <a:gd name="connsiteX4" fmla="*/ 6144 w 10000"/>
              <a:gd name="connsiteY4" fmla="*/ 9074 h 10000"/>
              <a:gd name="connsiteX5" fmla="*/ 10000 w 10000"/>
              <a:gd name="connsiteY5" fmla="*/ 10000 h 10000"/>
              <a:gd name="connsiteX0" fmla="*/ 9321 w 10272"/>
              <a:gd name="connsiteY0" fmla="*/ 0 h 9303"/>
              <a:gd name="connsiteX1" fmla="*/ 2706 w 10272"/>
              <a:gd name="connsiteY1" fmla="*/ 1449 h 9303"/>
              <a:gd name="connsiteX2" fmla="*/ 0 w 10272"/>
              <a:gd name="connsiteY2" fmla="*/ 5692 h 9303"/>
              <a:gd name="connsiteX3" fmla="*/ 2706 w 10272"/>
              <a:gd name="connsiteY3" fmla="*/ 8672 h 9303"/>
              <a:gd name="connsiteX4" fmla="*/ 6144 w 10272"/>
              <a:gd name="connsiteY4" fmla="*/ 9074 h 9303"/>
              <a:gd name="connsiteX5" fmla="*/ 10272 w 10272"/>
              <a:gd name="connsiteY5" fmla="*/ 9303 h 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72" h="9303">
                <a:moveTo>
                  <a:pt x="9321" y="0"/>
                </a:moveTo>
                <a:cubicBezTo>
                  <a:pt x="6844" y="356"/>
                  <a:pt x="4258" y="496"/>
                  <a:pt x="2706" y="1449"/>
                </a:cubicBezTo>
                <a:cubicBezTo>
                  <a:pt x="1154" y="2400"/>
                  <a:pt x="0" y="4485"/>
                  <a:pt x="0" y="5692"/>
                </a:cubicBezTo>
                <a:cubicBezTo>
                  <a:pt x="0" y="6899"/>
                  <a:pt x="1682" y="8109"/>
                  <a:pt x="2706" y="8672"/>
                </a:cubicBezTo>
                <a:cubicBezTo>
                  <a:pt x="3730" y="9236"/>
                  <a:pt x="4883" y="8969"/>
                  <a:pt x="6144" y="9074"/>
                </a:cubicBezTo>
                <a:cubicBezTo>
                  <a:pt x="7405" y="9179"/>
                  <a:pt x="9168" y="8820"/>
                  <a:pt x="10272" y="9303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未知"/>
          <p:cNvSpPr>
            <a:spLocks/>
          </p:cNvSpPr>
          <p:nvPr/>
        </p:nvSpPr>
        <p:spPr bwMode="auto">
          <a:xfrm>
            <a:off x="1467969" y="2603601"/>
            <a:ext cx="3572122" cy="657324"/>
          </a:xfrm>
          <a:custGeom>
            <a:avLst/>
            <a:gdLst>
              <a:gd name="T0" fmla="*/ 0 w 2613"/>
              <a:gd name="T1" fmla="*/ 665 h 665"/>
              <a:gd name="T2" fmla="*/ 193 w 2613"/>
              <a:gd name="T3" fmla="*/ 610 h 665"/>
              <a:gd name="T4" fmla="*/ 430 w 2613"/>
              <a:gd name="T5" fmla="*/ 451 h 665"/>
              <a:gd name="T6" fmla="*/ 954 w 2613"/>
              <a:gd name="T7" fmla="*/ 150 h 665"/>
              <a:gd name="T8" fmla="*/ 1919 w 2613"/>
              <a:gd name="T9" fmla="*/ 72 h 665"/>
              <a:gd name="T10" fmla="*/ 2613 w 2613"/>
              <a:gd name="T11" fmla="*/ 0 h 665"/>
              <a:gd name="connsiteX0" fmla="*/ 0 w 10000"/>
              <a:gd name="connsiteY0" fmla="*/ 10000 h 10000"/>
              <a:gd name="connsiteX1" fmla="*/ 573 w 10000"/>
              <a:gd name="connsiteY1" fmla="*/ 7724 h 10000"/>
              <a:gd name="connsiteX2" fmla="*/ 1646 w 10000"/>
              <a:gd name="connsiteY2" fmla="*/ 6782 h 10000"/>
              <a:gd name="connsiteX3" fmla="*/ 3651 w 10000"/>
              <a:gd name="connsiteY3" fmla="*/ 2256 h 10000"/>
              <a:gd name="connsiteX4" fmla="*/ 7344 w 10000"/>
              <a:gd name="connsiteY4" fmla="*/ 1083 h 10000"/>
              <a:gd name="connsiteX5" fmla="*/ 10000 w 10000"/>
              <a:gd name="connsiteY5" fmla="*/ 0 h 10000"/>
              <a:gd name="connsiteX0" fmla="*/ 0 w 10291"/>
              <a:gd name="connsiteY0" fmla="*/ 7747 h 7776"/>
              <a:gd name="connsiteX1" fmla="*/ 864 w 10291"/>
              <a:gd name="connsiteY1" fmla="*/ 7724 h 7776"/>
              <a:gd name="connsiteX2" fmla="*/ 1937 w 10291"/>
              <a:gd name="connsiteY2" fmla="*/ 6782 h 7776"/>
              <a:gd name="connsiteX3" fmla="*/ 3942 w 10291"/>
              <a:gd name="connsiteY3" fmla="*/ 2256 h 7776"/>
              <a:gd name="connsiteX4" fmla="*/ 7635 w 10291"/>
              <a:gd name="connsiteY4" fmla="*/ 1083 h 7776"/>
              <a:gd name="connsiteX5" fmla="*/ 10291 w 10291"/>
              <a:gd name="connsiteY5" fmla="*/ 0 h 7776"/>
              <a:gd name="connsiteX0" fmla="*/ 0 w 9677"/>
              <a:gd name="connsiteY0" fmla="*/ 9963 h 10000"/>
              <a:gd name="connsiteX1" fmla="*/ 517 w 9677"/>
              <a:gd name="connsiteY1" fmla="*/ 9933 h 10000"/>
              <a:gd name="connsiteX2" fmla="*/ 1559 w 9677"/>
              <a:gd name="connsiteY2" fmla="*/ 8722 h 10000"/>
              <a:gd name="connsiteX3" fmla="*/ 3508 w 9677"/>
              <a:gd name="connsiteY3" fmla="*/ 2901 h 10000"/>
              <a:gd name="connsiteX4" fmla="*/ 7096 w 9677"/>
              <a:gd name="connsiteY4" fmla="*/ 1393 h 10000"/>
              <a:gd name="connsiteX5" fmla="*/ 9677 w 9677"/>
              <a:gd name="connsiteY5" fmla="*/ 0 h 10000"/>
              <a:gd name="connsiteX0" fmla="*/ 0 w 10000"/>
              <a:gd name="connsiteY0" fmla="*/ 9963 h 9963"/>
              <a:gd name="connsiteX1" fmla="*/ 1611 w 10000"/>
              <a:gd name="connsiteY1" fmla="*/ 8722 h 9963"/>
              <a:gd name="connsiteX2" fmla="*/ 3625 w 10000"/>
              <a:gd name="connsiteY2" fmla="*/ 2901 h 9963"/>
              <a:gd name="connsiteX3" fmla="*/ 7333 w 10000"/>
              <a:gd name="connsiteY3" fmla="*/ 1393 h 9963"/>
              <a:gd name="connsiteX4" fmla="*/ 10000 w 10000"/>
              <a:gd name="connsiteY4" fmla="*/ 0 h 9963"/>
              <a:gd name="connsiteX0" fmla="*/ 0 w 9791"/>
              <a:gd name="connsiteY0" fmla="*/ 10000 h 10000"/>
              <a:gd name="connsiteX1" fmla="*/ 1402 w 9791"/>
              <a:gd name="connsiteY1" fmla="*/ 8754 h 10000"/>
              <a:gd name="connsiteX2" fmla="*/ 3416 w 9791"/>
              <a:gd name="connsiteY2" fmla="*/ 2912 h 10000"/>
              <a:gd name="connsiteX3" fmla="*/ 7124 w 9791"/>
              <a:gd name="connsiteY3" fmla="*/ 1398 h 10000"/>
              <a:gd name="connsiteX4" fmla="*/ 9791 w 9791"/>
              <a:gd name="connsiteY4" fmla="*/ 0 h 10000"/>
              <a:gd name="connsiteX0" fmla="*/ 0 w 10000"/>
              <a:gd name="connsiteY0" fmla="*/ 8961 h 8961"/>
              <a:gd name="connsiteX1" fmla="*/ 1432 w 10000"/>
              <a:gd name="connsiteY1" fmla="*/ 7715 h 8961"/>
              <a:gd name="connsiteX2" fmla="*/ 3489 w 10000"/>
              <a:gd name="connsiteY2" fmla="*/ 1873 h 8961"/>
              <a:gd name="connsiteX3" fmla="*/ 7276 w 10000"/>
              <a:gd name="connsiteY3" fmla="*/ 359 h 8961"/>
              <a:gd name="connsiteX4" fmla="*/ 10000 w 10000"/>
              <a:gd name="connsiteY4" fmla="*/ 0 h 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8961">
                <a:moveTo>
                  <a:pt x="0" y="8961"/>
                </a:moveTo>
                <a:cubicBezTo>
                  <a:pt x="343" y="8702"/>
                  <a:pt x="851" y="8896"/>
                  <a:pt x="1432" y="7715"/>
                </a:cubicBezTo>
                <a:cubicBezTo>
                  <a:pt x="2013" y="6534"/>
                  <a:pt x="2515" y="3095"/>
                  <a:pt x="3489" y="1873"/>
                </a:cubicBezTo>
                <a:cubicBezTo>
                  <a:pt x="4446" y="727"/>
                  <a:pt x="6390" y="397"/>
                  <a:pt x="7276" y="359"/>
                </a:cubicBezTo>
                <a:cubicBezTo>
                  <a:pt x="8359" y="-127"/>
                  <a:pt x="9435" y="292"/>
                  <a:pt x="10000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未知"/>
          <p:cNvSpPr>
            <a:spLocks/>
          </p:cNvSpPr>
          <p:nvPr/>
        </p:nvSpPr>
        <p:spPr bwMode="auto">
          <a:xfrm>
            <a:off x="1465315" y="3853951"/>
            <a:ext cx="3982284" cy="729067"/>
          </a:xfrm>
          <a:custGeom>
            <a:avLst/>
            <a:gdLst>
              <a:gd name="T0" fmla="*/ 0 w 2840"/>
              <a:gd name="T1" fmla="*/ 22 h 513"/>
              <a:gd name="T2" fmla="*/ 250 w 2840"/>
              <a:gd name="T3" fmla="*/ 72 h 513"/>
              <a:gd name="T4" fmla="*/ 854 w 2840"/>
              <a:gd name="T5" fmla="*/ 456 h 513"/>
              <a:gd name="T6" fmla="*/ 1640 w 2840"/>
              <a:gd name="T7" fmla="*/ 412 h 513"/>
              <a:gd name="T8" fmla="*/ 2240 w 2840"/>
              <a:gd name="T9" fmla="*/ 212 h 513"/>
              <a:gd name="T10" fmla="*/ 2840 w 2840"/>
              <a:gd name="T11" fmla="*/ 28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40" h="513">
                <a:moveTo>
                  <a:pt x="0" y="22"/>
                </a:moveTo>
                <a:cubicBezTo>
                  <a:pt x="42" y="30"/>
                  <a:pt x="108" y="0"/>
                  <a:pt x="250" y="72"/>
                </a:cubicBezTo>
                <a:cubicBezTo>
                  <a:pt x="392" y="144"/>
                  <a:pt x="622" y="399"/>
                  <a:pt x="854" y="456"/>
                </a:cubicBezTo>
                <a:cubicBezTo>
                  <a:pt x="1086" y="513"/>
                  <a:pt x="1409" y="453"/>
                  <a:pt x="1640" y="412"/>
                </a:cubicBezTo>
                <a:cubicBezTo>
                  <a:pt x="1871" y="371"/>
                  <a:pt x="2040" y="234"/>
                  <a:pt x="2240" y="212"/>
                </a:cubicBezTo>
                <a:cubicBezTo>
                  <a:pt x="2440" y="190"/>
                  <a:pt x="2715" y="268"/>
                  <a:pt x="2840" y="282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未知"/>
          <p:cNvSpPr>
            <a:spLocks/>
          </p:cNvSpPr>
          <p:nvPr/>
        </p:nvSpPr>
        <p:spPr bwMode="auto">
          <a:xfrm>
            <a:off x="2194484" y="3190175"/>
            <a:ext cx="1728000" cy="828000"/>
          </a:xfrm>
          <a:custGeom>
            <a:avLst/>
            <a:gdLst>
              <a:gd name="T0" fmla="*/ 600 w 1470"/>
              <a:gd name="T1" fmla="*/ 104 h 806"/>
              <a:gd name="T2" fmla="*/ 60 w 1470"/>
              <a:gd name="T3" fmla="*/ 104 h 806"/>
              <a:gd name="T4" fmla="*/ 240 w 1470"/>
              <a:gd name="T5" fmla="*/ 728 h 806"/>
              <a:gd name="T6" fmla="*/ 1320 w 1470"/>
              <a:gd name="T7" fmla="*/ 572 h 806"/>
              <a:gd name="T8" fmla="*/ 1140 w 1470"/>
              <a:gd name="T9" fmla="*/ 104 h 806"/>
              <a:gd name="T10" fmla="*/ 600 w 1470"/>
              <a:gd name="T11" fmla="*/ 104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0" h="806">
                <a:moveTo>
                  <a:pt x="600" y="104"/>
                </a:moveTo>
                <a:cubicBezTo>
                  <a:pt x="420" y="104"/>
                  <a:pt x="120" y="0"/>
                  <a:pt x="60" y="104"/>
                </a:cubicBezTo>
                <a:cubicBezTo>
                  <a:pt x="0" y="208"/>
                  <a:pt x="30" y="650"/>
                  <a:pt x="240" y="728"/>
                </a:cubicBezTo>
                <a:cubicBezTo>
                  <a:pt x="450" y="806"/>
                  <a:pt x="1170" y="676"/>
                  <a:pt x="1320" y="572"/>
                </a:cubicBezTo>
                <a:cubicBezTo>
                  <a:pt x="1470" y="468"/>
                  <a:pt x="1260" y="182"/>
                  <a:pt x="1140" y="104"/>
                </a:cubicBezTo>
                <a:cubicBezTo>
                  <a:pt x="1020" y="26"/>
                  <a:pt x="780" y="104"/>
                  <a:pt x="600" y="104"/>
                </a:cubicBezTo>
                <a:close/>
              </a:path>
            </a:pathLst>
          </a:custGeom>
          <a:solidFill>
            <a:srgbClr val="A0A0B4">
              <a:alpha val="0"/>
            </a:srgbClr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2224065" y="2940209"/>
            <a:ext cx="204873" cy="327606"/>
            <a:chOff x="7426317" y="3957634"/>
            <a:chExt cx="204873" cy="327606"/>
          </a:xfrm>
        </p:grpSpPr>
        <p:sp>
          <p:nvSpPr>
            <p:cNvPr id="62" name="未知"/>
            <p:cNvSpPr>
              <a:spLocks/>
            </p:cNvSpPr>
            <p:nvPr/>
          </p:nvSpPr>
          <p:spPr bwMode="auto">
            <a:xfrm>
              <a:off x="7426317" y="4014444"/>
              <a:ext cx="98851" cy="270796"/>
            </a:xfrm>
            <a:custGeom>
              <a:avLst/>
              <a:gdLst>
                <a:gd name="T0" fmla="*/ 0 w 70"/>
                <a:gd name="T1" fmla="*/ 0 h 190"/>
                <a:gd name="T2" fmla="*/ 70 w 70"/>
                <a:gd name="T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" h="190">
                  <a:moveTo>
                    <a:pt x="0" y="0"/>
                  </a:moveTo>
                  <a:lnTo>
                    <a:pt x="70" y="19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未知"/>
            <p:cNvSpPr>
              <a:spLocks/>
            </p:cNvSpPr>
            <p:nvPr/>
          </p:nvSpPr>
          <p:spPr bwMode="auto">
            <a:xfrm>
              <a:off x="7522252" y="3957634"/>
              <a:ext cx="108938" cy="314351"/>
            </a:xfrm>
            <a:custGeom>
              <a:avLst/>
              <a:gdLst>
                <a:gd name="T0" fmla="*/ 0 w 136"/>
                <a:gd name="T1" fmla="*/ 0 h 480"/>
                <a:gd name="T2" fmla="*/ 136 w 136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6" h="480">
                  <a:moveTo>
                    <a:pt x="0" y="0"/>
                  </a:moveTo>
                  <a:lnTo>
                    <a:pt x="136" y="48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984903" y="3803181"/>
            <a:ext cx="380760" cy="339240"/>
            <a:chOff x="7218771" y="4878010"/>
            <a:chExt cx="409283" cy="418457"/>
          </a:xfrm>
        </p:grpSpPr>
        <p:sp>
          <p:nvSpPr>
            <p:cNvPr id="73" name="未知"/>
            <p:cNvSpPr>
              <a:spLocks/>
            </p:cNvSpPr>
            <p:nvPr/>
          </p:nvSpPr>
          <p:spPr bwMode="auto">
            <a:xfrm>
              <a:off x="7218771" y="4878010"/>
              <a:ext cx="363126" cy="327607"/>
            </a:xfrm>
            <a:custGeom>
              <a:avLst/>
              <a:gdLst>
                <a:gd name="T0" fmla="*/ 259 w 259"/>
                <a:gd name="T1" fmla="*/ 0 h 230"/>
                <a:gd name="T2" fmla="*/ 0 w 259"/>
                <a:gd name="T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230">
                  <a:moveTo>
                    <a:pt x="259" y="0"/>
                  </a:moveTo>
                  <a:lnTo>
                    <a:pt x="0" y="23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未知"/>
            <p:cNvSpPr>
              <a:spLocks/>
            </p:cNvSpPr>
            <p:nvPr/>
          </p:nvSpPr>
          <p:spPr bwMode="auto">
            <a:xfrm>
              <a:off x="7287119" y="4980222"/>
              <a:ext cx="340935" cy="316245"/>
            </a:xfrm>
            <a:custGeom>
              <a:avLst/>
              <a:gdLst>
                <a:gd name="T0" fmla="*/ 243 w 243"/>
                <a:gd name="T1" fmla="*/ 0 h 222"/>
                <a:gd name="T2" fmla="*/ 0 w 243"/>
                <a:gd name="T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222">
                  <a:moveTo>
                    <a:pt x="243" y="0"/>
                  </a:moveTo>
                  <a:lnTo>
                    <a:pt x="0" y="222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059036" y="3933758"/>
            <a:ext cx="130229" cy="612000"/>
            <a:chOff x="8291768" y="5057863"/>
            <a:chExt cx="130229" cy="641958"/>
          </a:xfrm>
        </p:grpSpPr>
        <p:sp>
          <p:nvSpPr>
            <p:cNvPr id="76" name="未知"/>
            <p:cNvSpPr>
              <a:spLocks/>
            </p:cNvSpPr>
            <p:nvPr/>
          </p:nvSpPr>
          <p:spPr bwMode="auto">
            <a:xfrm>
              <a:off x="8291768" y="5074906"/>
              <a:ext cx="8069" cy="624915"/>
            </a:xfrm>
            <a:custGeom>
              <a:avLst/>
              <a:gdLst>
                <a:gd name="T0" fmla="*/ 0 w 6"/>
                <a:gd name="T1" fmla="*/ 0 h 406"/>
                <a:gd name="T2" fmla="*/ 6 w 6"/>
                <a:gd name="T3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406">
                  <a:moveTo>
                    <a:pt x="0" y="0"/>
                  </a:moveTo>
                  <a:lnTo>
                    <a:pt x="6" y="40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未知"/>
            <p:cNvSpPr>
              <a:spLocks/>
            </p:cNvSpPr>
            <p:nvPr/>
          </p:nvSpPr>
          <p:spPr bwMode="auto">
            <a:xfrm>
              <a:off x="8413928" y="5057863"/>
              <a:ext cx="8069" cy="630596"/>
            </a:xfrm>
            <a:custGeom>
              <a:avLst/>
              <a:gdLst>
                <a:gd name="T0" fmla="*/ 0 w 5"/>
                <a:gd name="T1" fmla="*/ 0 h 406"/>
                <a:gd name="T2" fmla="*/ 5 w 5"/>
                <a:gd name="T3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406">
                  <a:moveTo>
                    <a:pt x="0" y="0"/>
                  </a:moveTo>
                  <a:lnTo>
                    <a:pt x="5" y="40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271474" y="2612602"/>
            <a:ext cx="375240" cy="427972"/>
            <a:chOff x="9504206" y="3630027"/>
            <a:chExt cx="391343" cy="427972"/>
          </a:xfrm>
        </p:grpSpPr>
        <p:sp>
          <p:nvSpPr>
            <p:cNvPr id="79" name="未知"/>
            <p:cNvSpPr>
              <a:spLocks/>
            </p:cNvSpPr>
            <p:nvPr/>
          </p:nvSpPr>
          <p:spPr bwMode="auto">
            <a:xfrm>
              <a:off x="9504206" y="3630027"/>
              <a:ext cx="264275" cy="427972"/>
            </a:xfrm>
            <a:custGeom>
              <a:avLst/>
              <a:gdLst>
                <a:gd name="T0" fmla="*/ 0 w 190"/>
                <a:gd name="T1" fmla="*/ 0 h 270"/>
                <a:gd name="T2" fmla="*/ 190 w 190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70">
                  <a:moveTo>
                    <a:pt x="0" y="0"/>
                  </a:moveTo>
                  <a:lnTo>
                    <a:pt x="190" y="27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未知"/>
            <p:cNvSpPr>
              <a:spLocks/>
            </p:cNvSpPr>
            <p:nvPr/>
          </p:nvSpPr>
          <p:spPr bwMode="auto">
            <a:xfrm>
              <a:off x="9647413" y="3630027"/>
              <a:ext cx="248136" cy="380630"/>
            </a:xfrm>
            <a:custGeom>
              <a:avLst/>
              <a:gdLst>
                <a:gd name="T0" fmla="*/ 0 w 177"/>
                <a:gd name="T1" fmla="*/ 0 h 267"/>
                <a:gd name="T2" fmla="*/ 177 w 177"/>
                <a:gd name="T3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267">
                  <a:moveTo>
                    <a:pt x="0" y="0"/>
                  </a:moveTo>
                  <a:lnTo>
                    <a:pt x="177" y="267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541341" y="3652232"/>
            <a:ext cx="287453" cy="539999"/>
            <a:chOff x="9697873" y="4669658"/>
            <a:chExt cx="287453" cy="668469"/>
          </a:xfrm>
        </p:grpSpPr>
        <p:sp>
          <p:nvSpPr>
            <p:cNvPr id="82" name="未知"/>
            <p:cNvSpPr>
              <a:spLocks/>
            </p:cNvSpPr>
            <p:nvPr/>
          </p:nvSpPr>
          <p:spPr bwMode="auto">
            <a:xfrm>
              <a:off x="9697873" y="4669658"/>
              <a:ext cx="155337" cy="668469"/>
            </a:xfrm>
            <a:custGeom>
              <a:avLst/>
              <a:gdLst>
                <a:gd name="T0" fmla="*/ 110 w 110"/>
                <a:gd name="T1" fmla="*/ 0 h 470"/>
                <a:gd name="T2" fmla="*/ 0 w 110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" h="470">
                  <a:moveTo>
                    <a:pt x="110" y="0"/>
                  </a:moveTo>
                  <a:lnTo>
                    <a:pt x="0" y="47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未知"/>
            <p:cNvSpPr>
              <a:spLocks/>
            </p:cNvSpPr>
            <p:nvPr/>
          </p:nvSpPr>
          <p:spPr bwMode="auto">
            <a:xfrm>
              <a:off x="9841326" y="4713213"/>
              <a:ext cx="144000" cy="601623"/>
            </a:xfrm>
            <a:custGeom>
              <a:avLst/>
              <a:gdLst>
                <a:gd name="T0" fmla="*/ 110 w 110"/>
                <a:gd name="T1" fmla="*/ 0 h 440"/>
                <a:gd name="T2" fmla="*/ 0 w 110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" h="440">
                  <a:moveTo>
                    <a:pt x="110" y="0"/>
                  </a:moveTo>
                  <a:lnTo>
                    <a:pt x="0" y="44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243515" y="2669413"/>
            <a:ext cx="122161" cy="623021"/>
            <a:chOff x="8476247" y="3686838"/>
            <a:chExt cx="122161" cy="623021"/>
          </a:xfrm>
        </p:grpSpPr>
        <p:sp>
          <p:nvSpPr>
            <p:cNvPr id="85" name="未知"/>
            <p:cNvSpPr>
              <a:spLocks/>
            </p:cNvSpPr>
            <p:nvPr/>
          </p:nvSpPr>
          <p:spPr bwMode="auto">
            <a:xfrm>
              <a:off x="8476247" y="3686838"/>
              <a:ext cx="2017" cy="623021"/>
            </a:xfrm>
            <a:custGeom>
              <a:avLst/>
              <a:gdLst>
                <a:gd name="T0" fmla="*/ 1 w 1"/>
                <a:gd name="T1" fmla="*/ 0 h 457"/>
                <a:gd name="T2" fmla="*/ 0 w 1"/>
                <a:gd name="T3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7">
                  <a:moveTo>
                    <a:pt x="1" y="0"/>
                  </a:moveTo>
                  <a:lnTo>
                    <a:pt x="0" y="457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未知"/>
            <p:cNvSpPr>
              <a:spLocks/>
            </p:cNvSpPr>
            <p:nvPr/>
          </p:nvSpPr>
          <p:spPr bwMode="auto">
            <a:xfrm>
              <a:off x="8594373" y="3694412"/>
              <a:ext cx="4035" cy="585147"/>
            </a:xfrm>
            <a:custGeom>
              <a:avLst/>
              <a:gdLst>
                <a:gd name="T0" fmla="*/ 0 w 1"/>
                <a:gd name="T1" fmla="*/ 0 h 736"/>
                <a:gd name="T2" fmla="*/ 0 w 1"/>
                <a:gd name="T3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36">
                  <a:moveTo>
                    <a:pt x="0" y="0"/>
                  </a:moveTo>
                  <a:lnTo>
                    <a:pt x="0" y="73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3598707" y="2335046"/>
            <a:ext cx="603193" cy="2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北区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625302" y="3561336"/>
            <a:ext cx="603193" cy="2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岛区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4231857" y="4379572"/>
            <a:ext cx="603193" cy="26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南区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91" name="Rectangle 2"/>
          <p:cNvSpPr txBox="1">
            <a:spLocks noChangeArrowheads="1"/>
          </p:cNvSpPr>
          <p:nvPr/>
        </p:nvSpPr>
        <p:spPr>
          <a:xfrm>
            <a:off x="876300" y="873126"/>
            <a:ext cx="4275137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哥尼斯堡七桥问题 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723900" y="4733529"/>
            <a:ext cx="1069483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基本思路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是否存在欧拉回路的判定规则是：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）如果通奇数桥的地方多于两个，则不存在欧拉回路；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没有一个地方通奇数桥，则无论从哪里出发，都能找到欧拉回路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3" grpId="1" animBg="1"/>
      <p:bldP spid="64" grpId="0" animBg="1"/>
      <p:bldP spid="64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42" grpId="0"/>
      <p:bldP spid="87" grpId="0"/>
      <p:bldP spid="88" grpId="0"/>
      <p:bldP spid="90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程序设计的一般过程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35165" y="1653465"/>
            <a:ext cx="9431601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数据表示</a:t>
            </a: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设二维数组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arc[n][n]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存储七桥问题的图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94626" y="2682241"/>
            <a:ext cx="4507614" cy="2276394"/>
            <a:chOff x="5794626" y="2682241"/>
            <a:chExt cx="4507614" cy="2276394"/>
          </a:xfrm>
        </p:grpSpPr>
        <p:sp>
          <p:nvSpPr>
            <p:cNvPr id="69" name="AutoShape 38"/>
            <p:cNvSpPr>
              <a:spLocks noChangeArrowheads="1"/>
            </p:cNvSpPr>
            <p:nvPr/>
          </p:nvSpPr>
          <p:spPr bwMode="auto">
            <a:xfrm>
              <a:off x="5794626" y="3605251"/>
              <a:ext cx="925972" cy="799133"/>
            </a:xfrm>
            <a:prstGeom prst="rightArrow">
              <a:avLst>
                <a:gd name="adj1" fmla="val 50000"/>
                <a:gd name="adj2" fmla="val 27192"/>
              </a:avLst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</p:spPr>
          <p:txBody>
            <a:bodyPr lIns="36000" tIns="0" rIns="0" bIns="0" anchor="ctr"/>
            <a:lstStyle/>
            <a:p>
              <a:pPr algn="just"/>
              <a:r>
                <a:rPr lang="zh-CN" altLang="en-US" sz="1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表示</a:t>
              </a:r>
              <a:endParaRPr lang="zh-CN" altLang="en-US" sz="2400" b="1" dirty="0">
                <a:solidFill>
                  <a:srgbClr val="404040"/>
                </a:solidFill>
              </a:endParaRPr>
            </a:p>
          </p:txBody>
        </p:sp>
        <p:grpSp>
          <p:nvGrpSpPr>
            <p:cNvPr id="44" name="Group 9"/>
            <p:cNvGrpSpPr>
              <a:grpSpLocks/>
            </p:cNvGrpSpPr>
            <p:nvPr/>
          </p:nvGrpSpPr>
          <p:grpSpPr bwMode="auto">
            <a:xfrm>
              <a:off x="7429182" y="2682241"/>
              <a:ext cx="2873058" cy="2276394"/>
              <a:chOff x="875" y="3030"/>
              <a:chExt cx="1124" cy="998"/>
            </a:xfrm>
          </p:grpSpPr>
          <p:sp>
            <p:nvSpPr>
              <p:cNvPr id="45" name="Text Box 10"/>
              <p:cNvSpPr txBox="1">
                <a:spLocks noChangeArrowheads="1"/>
              </p:cNvSpPr>
              <p:nvPr/>
            </p:nvSpPr>
            <p:spPr bwMode="auto">
              <a:xfrm>
                <a:off x="1147" y="3228"/>
                <a:ext cx="736" cy="76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lnSpc>
                    <a:spcPts val="3500"/>
                  </a:lnSpc>
                  <a:buFontTx/>
                  <a:buNone/>
                </a:pP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0  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1  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0" lang="en-US" altLang="zh-CN" b="1" dirty="0">
                  <a:latin typeface="Tahoma" pitchFamily="34" charset="0"/>
                </a:endParaRPr>
              </a:p>
              <a:p>
                <a:pPr eaLnBrk="0" hangingPunct="0">
                  <a:lnSpc>
                    <a:spcPts val="3500"/>
                  </a:lnSpc>
                  <a:buFontTx/>
                  <a:buNone/>
                </a:pP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1  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0  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1 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0" lang="en-US" altLang="zh-CN" b="1" dirty="0">
                  <a:latin typeface="Tahoma" pitchFamily="34" charset="0"/>
                </a:endParaRPr>
              </a:p>
              <a:p>
                <a:pPr eaLnBrk="0" hangingPunct="0">
                  <a:lnSpc>
                    <a:spcPts val="3500"/>
                  </a:lnSpc>
                  <a:buFontTx/>
                  <a:buNone/>
                </a:pP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1 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0 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altLang="zh-CN" b="1" dirty="0">
                  <a:latin typeface="Tahoma" pitchFamily="34" charset="0"/>
                </a:endParaRPr>
              </a:p>
              <a:p>
                <a:pPr eaLnBrk="0" hangingPunct="0">
                  <a:lnSpc>
                    <a:spcPts val="3500"/>
                  </a:lnSpc>
                  <a:buFontTx/>
                  <a:buNone/>
                </a:pP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2 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0" lang="en-US" altLang="zh-CN" b="1" dirty="0">
                  <a:latin typeface="Tahoma" pitchFamily="34" charset="0"/>
                </a:endParaRPr>
              </a:p>
            </p:txBody>
          </p:sp>
          <p:sp>
            <p:nvSpPr>
              <p:cNvPr id="46" name="AutoShape 11"/>
              <p:cNvSpPr>
                <a:spLocks noChangeArrowheads="1"/>
              </p:cNvSpPr>
              <p:nvPr/>
            </p:nvSpPr>
            <p:spPr bwMode="auto">
              <a:xfrm>
                <a:off x="1055" y="3212"/>
                <a:ext cx="891" cy="816"/>
              </a:xfrm>
              <a:prstGeom prst="bracketPair">
                <a:avLst>
                  <a:gd name="adj" fmla="val 6569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0"/>
                      </a:srgbClr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875" y="3226"/>
                <a:ext cx="155" cy="79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lnSpc>
                    <a:spcPts val="3500"/>
                  </a:lnSpc>
                  <a:buFontTx/>
                  <a:buNone/>
                </a:pP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kumimoji="0" lang="en-US" altLang="zh-CN" b="1" dirty="0">
                  <a:latin typeface="Tahoma" pitchFamily="34" charset="0"/>
                </a:endParaRPr>
              </a:p>
              <a:p>
                <a:pPr eaLnBrk="0" hangingPunct="0">
                  <a:lnSpc>
                    <a:spcPts val="3500"/>
                  </a:lnSpc>
                  <a:buFontTx/>
                  <a:buNone/>
                </a:pP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kumimoji="0" lang="en-US" altLang="zh-CN" b="1" dirty="0">
                  <a:latin typeface="Tahoma" pitchFamily="34" charset="0"/>
                </a:endParaRPr>
              </a:p>
              <a:p>
                <a:pPr eaLnBrk="0" hangingPunct="0">
                  <a:lnSpc>
                    <a:spcPts val="3500"/>
                  </a:lnSpc>
                  <a:buFontTx/>
                  <a:buNone/>
                </a:pP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kumimoji="0" lang="en-US" altLang="zh-CN" b="1" dirty="0">
                  <a:latin typeface="Tahoma" pitchFamily="34" charset="0"/>
                </a:endParaRPr>
              </a:p>
              <a:p>
                <a:pPr eaLnBrk="0" hangingPunct="0">
                  <a:lnSpc>
                    <a:spcPts val="3500"/>
                  </a:lnSpc>
                  <a:buFontTx/>
                  <a:buNone/>
                </a:pP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kumimoji="0" lang="en-US" altLang="zh-CN" b="1" dirty="0">
                  <a:latin typeface="Tahoma" pitchFamily="34" charset="0"/>
                </a:endParaRPr>
              </a:p>
            </p:txBody>
          </p: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auto">
              <a:xfrm>
                <a:off x="1123" y="3030"/>
                <a:ext cx="876" cy="19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buFontTx/>
                  <a:buNone/>
                </a:pP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A  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B 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kumimoji="0" lang="en-US" altLang="zh-CN" b="1" dirty="0" smtClean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kumimoji="0" lang="en-US" altLang="zh-CN" b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kumimoji="0" lang="en-US" altLang="zh-CN" b="1" dirty="0"/>
              </a:p>
            </p:txBody>
          </p:sp>
        </p:grpSp>
      </p:grp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2224421" y="256968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lIns="1800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 sz="2400" b="1" dirty="0">
              <a:solidFill>
                <a:srgbClr val="404040"/>
              </a:solidFill>
            </a:endParaRPr>
          </a:p>
        </p:txBody>
      </p:sp>
      <p:sp>
        <p:nvSpPr>
          <p:cNvPr id="39" name="Oval 28"/>
          <p:cNvSpPr>
            <a:spLocks noChangeArrowheads="1"/>
          </p:cNvSpPr>
          <p:nvPr/>
        </p:nvSpPr>
        <p:spPr bwMode="auto">
          <a:xfrm>
            <a:off x="2224421" y="377785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lIns="1800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2400" b="1" dirty="0">
              <a:solidFill>
                <a:srgbClr val="404040"/>
              </a:solidFill>
            </a:endParaRP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2223302" y="500496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lIns="1800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D</a:t>
            </a:r>
            <a:endParaRPr lang="en-US" altLang="zh-CN" sz="2400" b="1" dirty="0">
              <a:solidFill>
                <a:srgbClr val="40404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4529593" y="377785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lIns="1800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B</a:t>
            </a:r>
            <a:endParaRPr lang="en-US" altLang="zh-CN" sz="2400" b="1" dirty="0">
              <a:solidFill>
                <a:srgbClr val="404040"/>
              </a:solidFill>
            </a:endParaRPr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>
            <a:off x="2651205" y="2785656"/>
            <a:ext cx="1906412" cy="105478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3" name="Line 32"/>
          <p:cNvSpPr>
            <a:spLocks noChangeShapeType="1"/>
          </p:cNvSpPr>
          <p:nvPr/>
        </p:nvSpPr>
        <p:spPr bwMode="auto">
          <a:xfrm>
            <a:off x="2667563" y="3995628"/>
            <a:ext cx="1849926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 flipV="1">
            <a:off x="2621843" y="4150910"/>
            <a:ext cx="1934656" cy="106614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50" name="未知"/>
          <p:cNvSpPr>
            <a:spLocks/>
          </p:cNvSpPr>
          <p:nvPr/>
        </p:nvSpPr>
        <p:spPr bwMode="auto">
          <a:xfrm>
            <a:off x="2169953" y="2940847"/>
            <a:ext cx="157355" cy="854050"/>
          </a:xfrm>
          <a:custGeom>
            <a:avLst/>
            <a:gdLst>
              <a:gd name="T0" fmla="*/ 93 w 113"/>
              <a:gd name="T1" fmla="*/ 0 h 600"/>
              <a:gd name="T2" fmla="*/ 3 w 113"/>
              <a:gd name="T3" fmla="*/ 310 h 600"/>
              <a:gd name="T4" fmla="*/ 113 w 113"/>
              <a:gd name="T5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600">
                <a:moveTo>
                  <a:pt x="93" y="0"/>
                </a:moveTo>
                <a:cubicBezTo>
                  <a:pt x="78" y="52"/>
                  <a:pt x="0" y="210"/>
                  <a:pt x="3" y="310"/>
                </a:cubicBezTo>
                <a:cubicBezTo>
                  <a:pt x="3" y="402"/>
                  <a:pt x="90" y="540"/>
                  <a:pt x="113" y="60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51" name="未知"/>
          <p:cNvSpPr>
            <a:spLocks/>
          </p:cNvSpPr>
          <p:nvPr/>
        </p:nvSpPr>
        <p:spPr bwMode="auto">
          <a:xfrm>
            <a:off x="2554371" y="2940847"/>
            <a:ext cx="139198" cy="869200"/>
          </a:xfrm>
          <a:custGeom>
            <a:avLst/>
            <a:gdLst>
              <a:gd name="T0" fmla="*/ 1 w 100"/>
              <a:gd name="T1" fmla="*/ 0 h 610"/>
              <a:gd name="T2" fmla="*/ 100 w 100"/>
              <a:gd name="T3" fmla="*/ 300 h 610"/>
              <a:gd name="T4" fmla="*/ 0 w 100"/>
              <a:gd name="T5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610">
                <a:moveTo>
                  <a:pt x="1" y="0"/>
                </a:moveTo>
                <a:cubicBezTo>
                  <a:pt x="17" y="50"/>
                  <a:pt x="100" y="198"/>
                  <a:pt x="100" y="300"/>
                </a:cubicBezTo>
                <a:cubicBezTo>
                  <a:pt x="100" y="395"/>
                  <a:pt x="21" y="546"/>
                  <a:pt x="0" y="61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52" name="未知"/>
          <p:cNvSpPr>
            <a:spLocks/>
          </p:cNvSpPr>
          <p:nvPr/>
        </p:nvSpPr>
        <p:spPr bwMode="auto">
          <a:xfrm>
            <a:off x="2184074" y="4166059"/>
            <a:ext cx="159372" cy="854050"/>
          </a:xfrm>
          <a:custGeom>
            <a:avLst/>
            <a:gdLst>
              <a:gd name="T0" fmla="*/ 93 w 113"/>
              <a:gd name="T1" fmla="*/ 0 h 600"/>
              <a:gd name="T2" fmla="*/ 3 w 113"/>
              <a:gd name="T3" fmla="*/ 310 h 600"/>
              <a:gd name="T4" fmla="*/ 113 w 113"/>
              <a:gd name="T5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600">
                <a:moveTo>
                  <a:pt x="93" y="0"/>
                </a:moveTo>
                <a:cubicBezTo>
                  <a:pt x="78" y="52"/>
                  <a:pt x="0" y="210"/>
                  <a:pt x="3" y="310"/>
                </a:cubicBezTo>
                <a:cubicBezTo>
                  <a:pt x="3" y="402"/>
                  <a:pt x="90" y="540"/>
                  <a:pt x="113" y="60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53" name="未知"/>
          <p:cNvSpPr>
            <a:spLocks/>
          </p:cNvSpPr>
          <p:nvPr/>
        </p:nvSpPr>
        <p:spPr bwMode="auto">
          <a:xfrm>
            <a:off x="2568493" y="4166059"/>
            <a:ext cx="141216" cy="867306"/>
          </a:xfrm>
          <a:custGeom>
            <a:avLst/>
            <a:gdLst>
              <a:gd name="T0" fmla="*/ 1 w 100"/>
              <a:gd name="T1" fmla="*/ 0 h 610"/>
              <a:gd name="T2" fmla="*/ 100 w 100"/>
              <a:gd name="T3" fmla="*/ 300 h 610"/>
              <a:gd name="T4" fmla="*/ 0 w 100"/>
              <a:gd name="T5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610">
                <a:moveTo>
                  <a:pt x="1" y="0"/>
                </a:moveTo>
                <a:cubicBezTo>
                  <a:pt x="17" y="50"/>
                  <a:pt x="100" y="198"/>
                  <a:pt x="100" y="300"/>
                </a:cubicBezTo>
                <a:cubicBezTo>
                  <a:pt x="100" y="395"/>
                  <a:pt x="21" y="546"/>
                  <a:pt x="0" y="61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  <a:headEnd/>
            <a:tailEnd/>
          </a:ln>
          <a:extLst/>
        </p:spPr>
        <p:txBody>
          <a:bodyPr/>
          <a:lstStyle/>
          <a:p>
            <a:pPr algn="ctr">
              <a:lnSpc>
                <a:spcPts val="26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876300" y="873126"/>
            <a:ext cx="4275137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哥尼斯堡七桥问题 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1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程序设计的一般过程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35165" y="1448537"/>
            <a:ext cx="10694835" cy="95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抽象算法</a:t>
            </a: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七桥问题的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与每个顶点相关联的边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）独立出来，设计具体的求解步骤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即设计算法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Group 9"/>
          <p:cNvGrpSpPr>
            <a:grpSpLocks/>
          </p:cNvGrpSpPr>
          <p:nvPr/>
        </p:nvGrpSpPr>
        <p:grpSpPr bwMode="auto">
          <a:xfrm>
            <a:off x="8569204" y="2865560"/>
            <a:ext cx="2873058" cy="2276394"/>
            <a:chOff x="875" y="3030"/>
            <a:chExt cx="1124" cy="998"/>
          </a:xfrm>
        </p:grpSpPr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1147" y="3228"/>
              <a:ext cx="736" cy="7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ts val="3500"/>
                </a:lnSpc>
                <a:buFontTx/>
                <a:buNone/>
              </a:pP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1  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en-US" altLang="zh-CN" b="1" dirty="0">
                <a:latin typeface="Tahoma" pitchFamily="34" charset="0"/>
              </a:endParaRPr>
            </a:p>
            <a:p>
              <a:pPr eaLnBrk="0" hangingPunct="0">
                <a:lnSpc>
                  <a:spcPts val="3500"/>
                </a:lnSpc>
                <a:buFontTx/>
                <a:buNone/>
              </a:pP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1  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0  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1 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en-US" altLang="zh-CN" b="1" dirty="0">
                <a:latin typeface="Tahoma" pitchFamily="34" charset="0"/>
              </a:endParaRPr>
            </a:p>
            <a:p>
              <a:pPr eaLnBrk="0" hangingPunct="0">
                <a:lnSpc>
                  <a:spcPts val="3500"/>
                </a:lnSpc>
                <a:buFontTx/>
                <a:buNone/>
              </a:pP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1 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0 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en-US" altLang="zh-CN" b="1" dirty="0">
                <a:latin typeface="Tahoma" pitchFamily="34" charset="0"/>
              </a:endParaRPr>
            </a:p>
            <a:p>
              <a:pPr eaLnBrk="0" hangingPunct="0">
                <a:lnSpc>
                  <a:spcPts val="3500"/>
                </a:lnSpc>
                <a:buFontTx/>
                <a:buNone/>
              </a:pP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2 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0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0" lang="en-US" altLang="zh-CN" b="1" dirty="0">
                <a:latin typeface="Tahoma" pitchFamily="34" charset="0"/>
              </a:endParaRP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055" y="3212"/>
              <a:ext cx="891" cy="816"/>
            </a:xfrm>
            <a:prstGeom prst="bracketPair">
              <a:avLst>
                <a:gd name="adj" fmla="val 6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875" y="3226"/>
              <a:ext cx="155" cy="7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ts val="3500"/>
                </a:lnSpc>
                <a:buFontTx/>
                <a:buNone/>
              </a:pP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kumimoji="0" lang="en-US" altLang="zh-CN" b="1" dirty="0">
                <a:latin typeface="Tahoma" pitchFamily="34" charset="0"/>
              </a:endParaRPr>
            </a:p>
            <a:p>
              <a:pPr eaLnBrk="0" hangingPunct="0">
                <a:lnSpc>
                  <a:spcPts val="3500"/>
                </a:lnSpc>
                <a:buFontTx/>
                <a:buNone/>
              </a:pP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0" lang="en-US" altLang="zh-CN" b="1" dirty="0">
                <a:latin typeface="Tahoma" pitchFamily="34" charset="0"/>
              </a:endParaRPr>
            </a:p>
            <a:p>
              <a:pPr eaLnBrk="0" hangingPunct="0">
                <a:lnSpc>
                  <a:spcPts val="3500"/>
                </a:lnSpc>
                <a:buFontTx/>
                <a:buNone/>
              </a:pP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en-US" altLang="zh-CN" b="1" dirty="0">
                <a:latin typeface="Tahoma" pitchFamily="34" charset="0"/>
              </a:endParaRPr>
            </a:p>
            <a:p>
              <a:pPr eaLnBrk="0" hangingPunct="0">
                <a:lnSpc>
                  <a:spcPts val="3500"/>
                </a:lnSpc>
                <a:buFontTx/>
                <a:buNone/>
              </a:pP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0" lang="en-US" altLang="zh-CN" b="1" dirty="0">
                <a:latin typeface="Tahoma" pitchFamily="34" charset="0"/>
              </a:endParaRP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1123" y="3030"/>
              <a:ext cx="876" cy="1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A  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B 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C </a:t>
              </a:r>
              <a:r>
                <a:rPr kumimoji="0" lang="en-US" altLang="zh-CN" b="1" dirty="0" smtClean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kumimoji="0" lang="en-US" altLang="zh-CN" b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0" lang="en-US" altLang="zh-CN" b="1" dirty="0"/>
            </a:p>
          </p:txBody>
        </p:sp>
      </p:grp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04757" y="2473920"/>
            <a:ext cx="7333403" cy="3630181"/>
          </a:xfrm>
          <a:prstGeom prst="rect">
            <a:avLst/>
          </a:prstGeom>
          <a:noFill/>
          <a:ln w="9525">
            <a:solidFill>
              <a:srgbClr val="5C307D"/>
            </a:solidFill>
            <a:prstDash val="lgDashDotDot"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EulerCircuit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输入：二维数组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mat[4][4]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输出：通奇数桥的顶点个数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1.  count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初始化为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2.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下标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0~n – 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重复执行下述操作：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2.1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计算第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行元素之和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degree;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2.2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degree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为奇数，则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count++;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3.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count;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76300" y="873126"/>
            <a:ext cx="4275137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哥尼斯堡七桥问题 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8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程序设计的一般过程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35165" y="1383493"/>
            <a:ext cx="10694835" cy="5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将算法用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语言的函数定义进行描述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04757" y="1971000"/>
            <a:ext cx="10625243" cy="4055859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EulerCircuit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mat[4][4],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函数定义，二维数组作为形参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degree, count = 0;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                                /*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依次累加每一行的元素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degree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0;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 = 0; j &lt; n; j++)  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degree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degree + mat[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将通过顶点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的桥数求和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(degree % 2 != 0) count++;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桥数为奇数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count;             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结束函数，将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返回到调用处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76300" y="873126"/>
            <a:ext cx="4275137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哥尼斯堡七桥问题 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183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编写好程序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0" y="1733906"/>
            <a:ext cx="1977274" cy="26851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484873" y="4849521"/>
            <a:ext cx="6400800" cy="1410771"/>
          </a:xfrm>
          <a:prstGeom prst="rect">
            <a:avLst/>
          </a:prstGeom>
          <a:ln w="28575">
            <a:solidFill>
              <a:srgbClr val="5A327D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计算机领域人尽皆知的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名言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数据结构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ts val="35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 + Data Structures = Programs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怎么才能设计出好的程序呢？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52571" y="1733906"/>
            <a:ext cx="5589215" cy="3924000"/>
            <a:chOff x="652571" y="1596746"/>
            <a:chExt cx="5589215" cy="3924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571" y="1596746"/>
              <a:ext cx="2624551" cy="39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31" t="15011" r="11536"/>
            <a:stretch/>
          </p:blipFill>
          <p:spPr>
            <a:xfrm>
              <a:off x="3793809" y="1596746"/>
              <a:ext cx="2447977" cy="39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60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32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1237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数据结构的作用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67106" y="1831513"/>
            <a:ext cx="3244850" cy="2063749"/>
            <a:chOff x="1822769" y="2614945"/>
            <a:chExt cx="3244850" cy="2063749"/>
          </a:xfrm>
        </p:grpSpPr>
        <p:grpSp>
          <p:nvGrpSpPr>
            <p:cNvPr id="17" name="Group 5"/>
            <p:cNvGrpSpPr>
              <a:grpSpLocks/>
            </p:cNvGrpSpPr>
            <p:nvPr/>
          </p:nvGrpSpPr>
          <p:grpSpPr bwMode="auto">
            <a:xfrm>
              <a:off x="1822769" y="2614945"/>
              <a:ext cx="3244850" cy="393700"/>
              <a:chOff x="276" y="2337"/>
              <a:chExt cx="2044" cy="248"/>
            </a:xfrm>
          </p:grpSpPr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276" y="233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 smtClean="0"/>
                  <a:t> 问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题</a:t>
                </a:r>
              </a:p>
            </p:txBody>
          </p:sp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1753" y="233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 想  法</a:t>
                </a:r>
                <a:endParaRPr kumimoji="0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34" name="AutoShape 10"/>
              <p:cNvSpPr>
                <a:spLocks noChangeArrowheads="1"/>
              </p:cNvSpPr>
              <p:nvPr/>
            </p:nvSpPr>
            <p:spPr bwMode="auto">
              <a:xfrm>
                <a:off x="889" y="241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endParaRPr kumimoji="0" lang="zh-CN" altLang="en-US" sz="1800"/>
              </a:p>
            </p:txBody>
          </p:sp>
        </p:grpSp>
        <p:grpSp>
          <p:nvGrpSpPr>
            <p:cNvPr id="18" name="Group 13"/>
            <p:cNvGrpSpPr>
              <a:grpSpLocks/>
            </p:cNvGrpSpPr>
            <p:nvPr/>
          </p:nvGrpSpPr>
          <p:grpSpPr bwMode="auto">
            <a:xfrm>
              <a:off x="2254569" y="3032456"/>
              <a:ext cx="2182813" cy="1646238"/>
              <a:chOff x="548" y="2600"/>
              <a:chExt cx="1375" cy="1037"/>
            </a:xfrm>
          </p:grpSpPr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抽象模型</a:t>
                </a: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H="1">
                <a:off x="548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基本思路</a:t>
                </a:r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60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558161" y="4264574"/>
            <a:ext cx="10795639" cy="1848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握手问题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Smith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先生和太太邀请四对夫妻来参加晚宴。每个人来的时候，房间里的一些人都要和其他人握手。当然，每个人都不会和自己的配偶握手，也不会跟同一个人握手两次。之后，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Smith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先生问每个人和别人握了几次手，他们的答案都不一样。问题是，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Smith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太太和别人握了几次手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4943" y="789354"/>
            <a:ext cx="10486293" cy="461665"/>
            <a:chOff x="674943" y="956994"/>
            <a:chExt cx="10486293" cy="461665"/>
          </a:xfrm>
        </p:grpSpPr>
        <p:sp>
          <p:nvSpPr>
            <p:cNvPr id="6" name="矩形 5"/>
            <p:cNvSpPr/>
            <p:nvPr/>
          </p:nvSpPr>
          <p:spPr>
            <a:xfrm>
              <a:off x="1322706" y="956994"/>
              <a:ext cx="983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能将问题抽象出一个合适的数据模型，则问题可能会变得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豁然开朗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09"/>
            <p:cNvGrpSpPr/>
            <p:nvPr/>
          </p:nvGrpSpPr>
          <p:grpSpPr>
            <a:xfrm>
              <a:off x="674943" y="958118"/>
              <a:ext cx="468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582023" y="1443045"/>
            <a:ext cx="2797328" cy="2318074"/>
            <a:chOff x="6627248" y="1575197"/>
            <a:chExt cx="2797328" cy="2318074"/>
          </a:xfrm>
        </p:grpSpPr>
        <p:sp>
          <p:nvSpPr>
            <p:cNvPr id="66" name="Text Box 13"/>
            <p:cNvSpPr txBox="1">
              <a:spLocks noChangeArrowheads="1"/>
            </p:cNvSpPr>
            <p:nvPr/>
          </p:nvSpPr>
          <p:spPr bwMode="auto">
            <a:xfrm>
              <a:off x="8193056" y="1575197"/>
              <a:ext cx="285378" cy="344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000" dirty="0" smtClean="0">
                  <a:latin typeface="Cambria" pitchFamily="18" charset="0"/>
                  <a:ea typeface="ﾋﾎﾌ�" charset="-122"/>
                </a:rPr>
                <a:t>5</a:t>
              </a:r>
              <a:endParaRPr lang="en-US" altLang="zh-CN" sz="2000" dirty="0" smtClean="0"/>
            </a:p>
          </p:txBody>
        </p:sp>
        <p:sp>
          <p:nvSpPr>
            <p:cNvPr id="67" name="Text Box 14"/>
            <p:cNvSpPr txBox="1">
              <a:spLocks noChangeArrowheads="1"/>
            </p:cNvSpPr>
            <p:nvPr/>
          </p:nvSpPr>
          <p:spPr bwMode="auto">
            <a:xfrm>
              <a:off x="7416892" y="1598151"/>
              <a:ext cx="144257" cy="346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000" smtClean="0">
                  <a:latin typeface="Cambria" pitchFamily="18" charset="0"/>
                  <a:ea typeface="ﾋﾎﾌ�" charset="-122"/>
                </a:rPr>
                <a:t>4</a:t>
              </a:r>
              <a:endParaRPr lang="en-US" altLang="zh-CN" sz="2000" smtClean="0"/>
            </a:p>
          </p:txBody>
        </p:sp>
        <p:sp>
          <p:nvSpPr>
            <p:cNvPr id="68" name="Text Box 15"/>
            <p:cNvSpPr txBox="1">
              <a:spLocks noChangeArrowheads="1"/>
            </p:cNvSpPr>
            <p:nvPr/>
          </p:nvSpPr>
          <p:spPr bwMode="auto">
            <a:xfrm>
              <a:off x="6790321" y="1889996"/>
              <a:ext cx="134849" cy="344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000" dirty="0" smtClean="0">
                  <a:latin typeface="Cambria" pitchFamily="18" charset="0"/>
                  <a:ea typeface="ﾋﾎﾌ�" charset="-122"/>
                </a:rPr>
                <a:t>3</a:t>
              </a:r>
              <a:endParaRPr lang="en-US" altLang="zh-CN" sz="2000" dirty="0" smtClean="0"/>
            </a:p>
          </p:txBody>
        </p:sp>
        <p:sp>
          <p:nvSpPr>
            <p:cNvPr id="69" name="Text Box 16"/>
            <p:cNvSpPr txBox="1">
              <a:spLocks noChangeArrowheads="1"/>
            </p:cNvSpPr>
            <p:nvPr/>
          </p:nvSpPr>
          <p:spPr bwMode="auto">
            <a:xfrm>
              <a:off x="6627248" y="2519704"/>
              <a:ext cx="142689" cy="35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000" smtClean="0">
                  <a:latin typeface="Cambria" pitchFamily="18" charset="0"/>
                  <a:ea typeface="ﾋﾎﾌ�" charset="-122"/>
                </a:rPr>
                <a:t>2</a:t>
              </a:r>
              <a:endParaRPr lang="en-US" altLang="zh-CN" sz="2000" smtClean="0"/>
            </a:p>
          </p:txBody>
        </p:sp>
        <p:sp>
          <p:nvSpPr>
            <p:cNvPr id="70" name="Text Box 17"/>
            <p:cNvSpPr txBox="1">
              <a:spLocks noChangeArrowheads="1"/>
            </p:cNvSpPr>
            <p:nvPr/>
          </p:nvSpPr>
          <p:spPr bwMode="auto">
            <a:xfrm>
              <a:off x="6810705" y="3061735"/>
              <a:ext cx="142689" cy="346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000" dirty="0" smtClean="0">
                  <a:latin typeface="Cambria" pitchFamily="18" charset="0"/>
                  <a:ea typeface="ﾋﾎﾌ�" charset="-122"/>
                </a:rPr>
                <a:t>1</a:t>
              </a:r>
              <a:endParaRPr lang="en-US" altLang="zh-CN" sz="2000" dirty="0" smtClean="0"/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7464565" y="3548311"/>
              <a:ext cx="142689" cy="344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000" dirty="0" smtClean="0">
                  <a:latin typeface="Times New Roman" pitchFamily="18" charset="0"/>
                  <a:ea typeface="ﾋﾎﾌ�" charset="-122"/>
                </a:rPr>
                <a:t>0</a:t>
              </a:r>
              <a:endParaRPr lang="en-US" altLang="zh-CN" sz="2000" dirty="0" smtClean="0"/>
            </a:p>
          </p:txBody>
        </p:sp>
        <p:sp>
          <p:nvSpPr>
            <p:cNvPr id="73" name="Text Box 20"/>
            <p:cNvSpPr txBox="1">
              <a:spLocks noChangeArrowheads="1"/>
            </p:cNvSpPr>
            <p:nvPr/>
          </p:nvSpPr>
          <p:spPr bwMode="auto">
            <a:xfrm>
              <a:off x="9000085" y="1777530"/>
              <a:ext cx="144257" cy="344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000" dirty="0" smtClean="0">
                  <a:latin typeface="Cambria" pitchFamily="18" charset="0"/>
                  <a:ea typeface="ﾋﾎﾌ�" charset="-122"/>
                </a:rPr>
                <a:t>6</a:t>
              </a:r>
              <a:endParaRPr lang="en-US" altLang="zh-CN" sz="2000" dirty="0" smtClean="0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9259935" y="2316360"/>
              <a:ext cx="144257" cy="344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000" dirty="0" smtClean="0">
                  <a:latin typeface="Cambria" pitchFamily="18" charset="0"/>
                  <a:ea typeface="ﾋﾎﾌ�" charset="-122"/>
                </a:rPr>
                <a:t>7</a:t>
              </a:r>
              <a:endParaRPr lang="en-US" altLang="zh-CN" sz="2000" dirty="0" smtClean="0"/>
            </a:p>
          </p:txBody>
        </p: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9280319" y="3047544"/>
              <a:ext cx="144257" cy="344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2000" dirty="0" smtClean="0">
                  <a:latin typeface="Cambria" pitchFamily="18" charset="0"/>
                  <a:ea typeface="ﾋﾎﾌ�" charset="-122"/>
                </a:rPr>
                <a:t>8</a:t>
              </a:r>
              <a:endParaRPr lang="en-US" altLang="zh-CN" sz="2000" dirty="0" smtClean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31089" y="1710617"/>
            <a:ext cx="2469614" cy="2232830"/>
            <a:chOff x="6831089" y="1710617"/>
            <a:chExt cx="2469614" cy="2232830"/>
          </a:xfrm>
        </p:grpSpPr>
        <p:sp>
          <p:nvSpPr>
            <p:cNvPr id="56" name="Oval 3"/>
            <p:cNvSpPr>
              <a:spLocks noChangeArrowheads="1"/>
            </p:cNvSpPr>
            <p:nvPr/>
          </p:nvSpPr>
          <p:spPr bwMode="auto">
            <a:xfrm>
              <a:off x="7607254" y="1710617"/>
              <a:ext cx="142689" cy="112896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 sz="2000">
                <a:latin typeface="Arial" charset="0"/>
                <a:ea typeface="宋体" charset="0"/>
              </a:endParaRPr>
            </a:p>
          </p:txBody>
        </p:sp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8885181" y="2016690"/>
              <a:ext cx="134849" cy="112896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 sz="2000">
                <a:latin typeface="Arial" charset="0"/>
                <a:ea typeface="宋体" charset="0"/>
              </a:endParaRPr>
            </a:p>
          </p:txBody>
        </p:sp>
        <p:sp>
          <p:nvSpPr>
            <p:cNvPr id="58" name="Oval 5"/>
            <p:cNvSpPr>
              <a:spLocks noChangeArrowheads="1"/>
            </p:cNvSpPr>
            <p:nvPr/>
          </p:nvSpPr>
          <p:spPr bwMode="auto">
            <a:xfrm>
              <a:off x="6831089" y="2539774"/>
              <a:ext cx="142689" cy="112896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 sz="2000">
                <a:latin typeface="Arial" charset="0"/>
                <a:ea typeface="宋体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6953394" y="3106763"/>
              <a:ext cx="142689" cy="112896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 sz="2000">
                <a:latin typeface="Arial" charset="0"/>
                <a:ea typeface="宋体" charset="0"/>
              </a:endParaRPr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9015325" y="3140631"/>
              <a:ext cx="142689" cy="112896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 sz="2000">
                <a:latin typeface="Arial" charset="0"/>
                <a:ea typeface="宋体" charset="0"/>
              </a:endParaRPr>
            </a:p>
          </p:txBody>
        </p:sp>
        <p:sp>
          <p:nvSpPr>
            <p:cNvPr id="61" name="Oval 8"/>
            <p:cNvSpPr>
              <a:spLocks noChangeArrowheads="1"/>
            </p:cNvSpPr>
            <p:nvPr/>
          </p:nvSpPr>
          <p:spPr bwMode="auto">
            <a:xfrm>
              <a:off x="7075699" y="2021707"/>
              <a:ext cx="144257" cy="112896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 sz="2000">
                <a:latin typeface="Arial" charset="0"/>
                <a:ea typeface="宋体" charset="0"/>
              </a:endParaRPr>
            </a:p>
          </p:txBody>
        </p:sp>
        <p:sp>
          <p:nvSpPr>
            <p:cNvPr id="62" name="Oval 9"/>
            <p:cNvSpPr>
              <a:spLocks noChangeArrowheads="1"/>
            </p:cNvSpPr>
            <p:nvPr/>
          </p:nvSpPr>
          <p:spPr bwMode="auto">
            <a:xfrm>
              <a:off x="7607254" y="3518206"/>
              <a:ext cx="142689" cy="112896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 sz="2000">
                <a:latin typeface="Arial" charset="0"/>
                <a:ea typeface="宋体" charset="0"/>
              </a:endParaRP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7934967" y="3598487"/>
              <a:ext cx="1345351" cy="344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>
                <a:defRPr/>
              </a:pPr>
              <a:r>
                <a:rPr lang="en-US" altLang="zh-CN" sz="2000" dirty="0" smtClean="0">
                  <a:latin typeface="Cambria" charset="0"/>
                  <a:ea typeface="ﾋﾎﾌ�" charset="0"/>
                </a:rPr>
                <a:t>Smith</a:t>
              </a:r>
              <a:r>
                <a:rPr lang="zh-CN" altLang="en-US" sz="2000" dirty="0" smtClean="0">
                  <a:latin typeface="Cambria" charset="0"/>
                  <a:ea typeface="ﾋﾎﾌ�" charset="0"/>
                </a:rPr>
                <a:t>先生</a:t>
              </a:r>
              <a:endParaRPr lang="en-US" altLang="zh-CN" sz="2000" dirty="0" smtClean="0"/>
            </a:p>
          </p:txBody>
        </p:sp>
        <p:sp>
          <p:nvSpPr>
            <p:cNvPr id="64" name="Oval 11"/>
            <p:cNvSpPr>
              <a:spLocks noChangeArrowheads="1"/>
            </p:cNvSpPr>
            <p:nvPr/>
          </p:nvSpPr>
          <p:spPr bwMode="auto">
            <a:xfrm>
              <a:off x="8402234" y="3485591"/>
              <a:ext cx="142689" cy="112896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 sz="2000">
                <a:latin typeface="Arial" charset="0"/>
                <a:ea typeface="宋体" charset="0"/>
              </a:endParaRPr>
            </a:p>
          </p:txBody>
        </p:sp>
        <p:sp>
          <p:nvSpPr>
            <p:cNvPr id="65" name="Oval 12"/>
            <p:cNvSpPr>
              <a:spLocks noChangeArrowheads="1"/>
            </p:cNvSpPr>
            <p:nvPr/>
          </p:nvSpPr>
          <p:spPr bwMode="auto">
            <a:xfrm>
              <a:off x="9158014" y="2556081"/>
              <a:ext cx="142689" cy="112896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 sz="2000">
                <a:latin typeface="Arial" charset="0"/>
                <a:ea typeface="宋体" charset="0"/>
              </a:endParaRPr>
            </a:p>
          </p:txBody>
        </p:sp>
        <p:sp>
          <p:nvSpPr>
            <p:cNvPr id="71" name="Oval 18"/>
            <p:cNvSpPr>
              <a:spLocks noChangeArrowheads="1"/>
            </p:cNvSpPr>
            <p:nvPr/>
          </p:nvSpPr>
          <p:spPr bwMode="auto">
            <a:xfrm>
              <a:off x="8361466" y="1733196"/>
              <a:ext cx="142689" cy="112896"/>
            </a:xfrm>
            <a:prstGeom prst="ellipse">
              <a:avLst/>
            </a:prstGeom>
            <a:noFill/>
            <a:ln w="28575" cmpd="sng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 sz="2000">
                <a:latin typeface="Arial" charset="0"/>
                <a:ea typeface="宋体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80480" y="1820708"/>
            <a:ext cx="2256365" cy="1683403"/>
            <a:chOff x="6973778" y="1815986"/>
            <a:chExt cx="2256365" cy="1683403"/>
          </a:xfrm>
        </p:grpSpPr>
        <p:sp>
          <p:nvSpPr>
            <p:cNvPr id="76" name="Freeform 23"/>
            <p:cNvSpPr>
              <a:spLocks/>
            </p:cNvSpPr>
            <p:nvPr/>
          </p:nvSpPr>
          <p:spPr bwMode="auto">
            <a:xfrm>
              <a:off x="7118035" y="3153175"/>
              <a:ext cx="1883178" cy="56448"/>
            </a:xfrm>
            <a:custGeom>
              <a:avLst/>
              <a:gdLst>
                <a:gd name="T0" fmla="*/ 0 w 1387"/>
                <a:gd name="T1" fmla="*/ 0 h 51"/>
                <a:gd name="T2" fmla="*/ 1201 w 1387"/>
                <a:gd name="T3" fmla="*/ 45 h 5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87" h="51">
                  <a:moveTo>
                    <a:pt x="0" y="0"/>
                  </a:moveTo>
                  <a:lnTo>
                    <a:pt x="1387" y="51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Freeform 24"/>
            <p:cNvSpPr>
              <a:spLocks/>
            </p:cNvSpPr>
            <p:nvPr/>
          </p:nvSpPr>
          <p:spPr bwMode="auto">
            <a:xfrm>
              <a:off x="6973778" y="2636363"/>
              <a:ext cx="2019595" cy="540646"/>
            </a:xfrm>
            <a:custGeom>
              <a:avLst/>
              <a:gdLst>
                <a:gd name="T0" fmla="*/ 0 w 1484"/>
                <a:gd name="T1" fmla="*/ 0 h 485"/>
                <a:gd name="T2" fmla="*/ 1288 w 1484"/>
                <a:gd name="T3" fmla="*/ 429 h 4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84" h="485">
                  <a:moveTo>
                    <a:pt x="0" y="0"/>
                  </a:moveTo>
                  <a:lnTo>
                    <a:pt x="1484" y="485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Freeform 25"/>
            <p:cNvSpPr>
              <a:spLocks/>
            </p:cNvSpPr>
            <p:nvPr/>
          </p:nvSpPr>
          <p:spPr bwMode="auto">
            <a:xfrm>
              <a:off x="7229364" y="2115787"/>
              <a:ext cx="1795370" cy="1044914"/>
            </a:xfrm>
            <a:custGeom>
              <a:avLst/>
              <a:gdLst>
                <a:gd name="T0" fmla="*/ 0 w 1320"/>
                <a:gd name="T1" fmla="*/ 0 h 945"/>
                <a:gd name="T2" fmla="*/ 1145 w 1320"/>
                <a:gd name="T3" fmla="*/ 833 h 9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20" h="945">
                  <a:moveTo>
                    <a:pt x="0" y="0"/>
                  </a:moveTo>
                  <a:lnTo>
                    <a:pt x="1320" y="945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Freeform 26"/>
            <p:cNvSpPr>
              <a:spLocks/>
            </p:cNvSpPr>
            <p:nvPr/>
          </p:nvSpPr>
          <p:spPr bwMode="auto">
            <a:xfrm>
              <a:off x="7759350" y="1815986"/>
              <a:ext cx="1266951" cy="1328409"/>
            </a:xfrm>
            <a:custGeom>
              <a:avLst/>
              <a:gdLst>
                <a:gd name="T0" fmla="*/ 0 w 932"/>
                <a:gd name="T1" fmla="*/ 0 h 1201"/>
                <a:gd name="T2" fmla="*/ 808 w 932"/>
                <a:gd name="T3" fmla="*/ 1059 h 12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32" h="1201">
                  <a:moveTo>
                    <a:pt x="0" y="0"/>
                  </a:moveTo>
                  <a:lnTo>
                    <a:pt x="932" y="1201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" name="Freeform 27"/>
            <p:cNvSpPr>
              <a:spLocks/>
            </p:cNvSpPr>
            <p:nvPr/>
          </p:nvSpPr>
          <p:spPr bwMode="auto">
            <a:xfrm>
              <a:off x="8472794" y="1849855"/>
              <a:ext cx="572323" cy="1268197"/>
            </a:xfrm>
            <a:custGeom>
              <a:avLst/>
              <a:gdLst>
                <a:gd name="T0" fmla="*/ 0 w 420"/>
                <a:gd name="T1" fmla="*/ 0 h 1155"/>
                <a:gd name="T2" fmla="*/ 365 w 420"/>
                <a:gd name="T3" fmla="*/ 1016 h 115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0" h="1155">
                  <a:moveTo>
                    <a:pt x="0" y="0"/>
                  </a:moveTo>
                  <a:lnTo>
                    <a:pt x="420" y="1155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28"/>
            <p:cNvSpPr>
              <a:spLocks/>
            </p:cNvSpPr>
            <p:nvPr/>
          </p:nvSpPr>
          <p:spPr bwMode="auto">
            <a:xfrm>
              <a:off x="8958877" y="2119551"/>
              <a:ext cx="111329" cy="1024844"/>
            </a:xfrm>
            <a:custGeom>
              <a:avLst/>
              <a:gdLst>
                <a:gd name="T0" fmla="*/ 0 w 87"/>
                <a:gd name="T1" fmla="*/ 0 h 927"/>
                <a:gd name="T2" fmla="*/ 74 w 87"/>
                <a:gd name="T3" fmla="*/ 817 h 9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7" h="927">
                  <a:moveTo>
                    <a:pt x="0" y="0"/>
                  </a:moveTo>
                  <a:lnTo>
                    <a:pt x="87" y="927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Freeform 29"/>
            <p:cNvSpPr>
              <a:spLocks/>
            </p:cNvSpPr>
            <p:nvPr/>
          </p:nvSpPr>
          <p:spPr bwMode="auto">
            <a:xfrm>
              <a:off x="9118814" y="2662705"/>
              <a:ext cx="111329" cy="490470"/>
            </a:xfrm>
            <a:custGeom>
              <a:avLst/>
              <a:gdLst>
                <a:gd name="T0" fmla="*/ 71 w 81"/>
                <a:gd name="T1" fmla="*/ 0 h 444"/>
                <a:gd name="T2" fmla="*/ 0 w 81"/>
                <a:gd name="T3" fmla="*/ 391 h 4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1" h="444">
                  <a:moveTo>
                    <a:pt x="81" y="0"/>
                  </a:moveTo>
                  <a:lnTo>
                    <a:pt x="0" y="444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Freeform 30"/>
            <p:cNvSpPr>
              <a:spLocks/>
            </p:cNvSpPr>
            <p:nvPr/>
          </p:nvSpPr>
          <p:spPr bwMode="auto">
            <a:xfrm>
              <a:off x="8546491" y="3243492"/>
              <a:ext cx="519011" cy="255897"/>
            </a:xfrm>
            <a:custGeom>
              <a:avLst/>
              <a:gdLst>
                <a:gd name="T0" fmla="*/ 331 w 381"/>
                <a:gd name="T1" fmla="*/ 0 h 231"/>
                <a:gd name="T2" fmla="*/ 0 w 381"/>
                <a:gd name="T3" fmla="*/ 204 h 23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" h="231">
                  <a:moveTo>
                    <a:pt x="381" y="0"/>
                  </a:moveTo>
                  <a:lnTo>
                    <a:pt x="0" y="231"/>
                  </a:lnTo>
                </a:path>
              </a:pathLst>
            </a:custGeom>
            <a:noFill/>
            <a:ln w="25400" cap="flat" cmpd="sng">
              <a:solidFill>
                <a:srgbClr val="285A3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pPr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61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32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1237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数据结构的作用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4943" y="789354"/>
            <a:ext cx="10486293" cy="461665"/>
            <a:chOff x="674943" y="956994"/>
            <a:chExt cx="10486293" cy="461665"/>
          </a:xfrm>
        </p:grpSpPr>
        <p:sp>
          <p:nvSpPr>
            <p:cNvPr id="6" name="矩形 5"/>
            <p:cNvSpPr/>
            <p:nvPr/>
          </p:nvSpPr>
          <p:spPr>
            <a:xfrm>
              <a:off x="1322706" y="956994"/>
              <a:ext cx="983853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能将问题抽象出一个合适的数据模型，则问题可能会变得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豁然开朗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09"/>
            <p:cNvGrpSpPr/>
            <p:nvPr/>
          </p:nvGrpSpPr>
          <p:grpSpPr>
            <a:xfrm>
              <a:off x="674943" y="958118"/>
              <a:ext cx="468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062729" y="1808634"/>
            <a:ext cx="4338747" cy="1798948"/>
            <a:chOff x="1062729" y="1701954"/>
            <a:chExt cx="4338747" cy="1798948"/>
          </a:xfrm>
        </p:grpSpPr>
        <p:grpSp>
          <p:nvGrpSpPr>
            <p:cNvPr id="84" name="Group 1"/>
            <p:cNvGrpSpPr>
              <a:grpSpLocks/>
            </p:cNvGrpSpPr>
            <p:nvPr/>
          </p:nvGrpSpPr>
          <p:grpSpPr bwMode="auto">
            <a:xfrm>
              <a:off x="1062729" y="2423307"/>
              <a:ext cx="4338747" cy="1077595"/>
              <a:chOff x="1147" y="6851"/>
              <a:chExt cx="3668" cy="1697"/>
            </a:xfrm>
            <a:noFill/>
          </p:grpSpPr>
          <p:sp>
            <p:nvSpPr>
              <p:cNvPr id="85" name="AutoShape 2"/>
              <p:cNvSpPr>
                <a:spLocks/>
              </p:cNvSpPr>
              <p:nvPr/>
            </p:nvSpPr>
            <p:spPr bwMode="auto">
              <a:xfrm>
                <a:off x="1147" y="7260"/>
                <a:ext cx="188" cy="964"/>
              </a:xfrm>
              <a:prstGeom prst="leftBrace">
                <a:avLst>
                  <a:gd name="adj1" fmla="val 17489"/>
                  <a:gd name="adj2" fmla="val 50000"/>
                </a:avLst>
              </a:prstGeom>
              <a:grpFill/>
              <a:ln w="28575">
                <a:solidFill>
                  <a:srgbClr val="40404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86" name="Text Box 3"/>
              <p:cNvSpPr txBox="1">
                <a:spLocks noChangeArrowheads="1"/>
              </p:cNvSpPr>
              <p:nvPr/>
            </p:nvSpPr>
            <p:spPr bwMode="auto">
              <a:xfrm>
                <a:off x="1370" y="6851"/>
                <a:ext cx="3445" cy="169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ts val="4000"/>
                  </a:lnSpc>
                </a:pPr>
                <a:r>
                  <a:rPr lang="es-ES" altLang="zh-CN" sz="28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s-ES" altLang="zh-CN" sz="2800" dirty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s-ES" altLang="zh-CN" sz="28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s-ES" altLang="zh-CN" sz="28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s-ES" altLang="zh-CN" sz="28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s-ES" altLang="zh-CN" sz="2800" dirty="0">
                    <a:latin typeface="Times New Roman" pitchFamily="18" charset="0"/>
                    <a:cs typeface="Times New Roman" pitchFamily="18" charset="0"/>
                  </a:rPr>
                  <a:t> = 100</a:t>
                </a:r>
              </a:p>
              <a:p>
                <a:pPr algn="just" eaLnBrk="1" hangingPunct="1">
                  <a:lnSpc>
                    <a:spcPts val="4000"/>
                  </a:lnSpc>
                </a:pPr>
                <a:r>
                  <a:rPr lang="es-ES" altLang="zh-CN" sz="2800" dirty="0">
                    <a:latin typeface="Times New Roman" pitchFamily="18" charset="0"/>
                    <a:cs typeface="Times New Roman" pitchFamily="18" charset="0"/>
                  </a:rPr>
                  <a:t>5×</a:t>
                </a:r>
                <a:r>
                  <a:rPr lang="es-ES" altLang="zh-CN" sz="2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s-ES" altLang="zh-CN" sz="2800" dirty="0">
                    <a:latin typeface="Times New Roman" pitchFamily="18" charset="0"/>
                    <a:cs typeface="Times New Roman" pitchFamily="18" charset="0"/>
                  </a:rPr>
                  <a:t> + 3×</a:t>
                </a:r>
                <a:r>
                  <a:rPr lang="es-ES" altLang="zh-CN" sz="2800" i="1" dirty="0"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s-ES" altLang="zh-CN" sz="2800" dirty="0">
                    <a:latin typeface="Times New Roman" pitchFamily="18" charset="0"/>
                    <a:cs typeface="Times New Roman" pitchFamily="18" charset="0"/>
                  </a:rPr>
                  <a:t>+ </a:t>
                </a:r>
                <a:r>
                  <a:rPr lang="es-ES" altLang="zh-CN" sz="2800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s-ES" altLang="zh-CN" sz="2800" dirty="0">
                    <a:latin typeface="Times New Roman" pitchFamily="18" charset="0"/>
                    <a:cs typeface="Times New Roman" pitchFamily="18" charset="0"/>
                  </a:rPr>
                  <a:t> / 3 =100</a:t>
                </a:r>
              </a:p>
              <a:p>
                <a:pPr eaLnBrk="1" hangingPunct="1"/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142943" y="1701954"/>
              <a:ext cx="3185181" cy="475153"/>
              <a:chOff x="1142943" y="1701954"/>
              <a:chExt cx="3185181" cy="475153"/>
            </a:xfrm>
          </p:grpSpPr>
          <p:sp>
            <p:nvSpPr>
              <p:cNvPr id="87" name="矩形 73751"/>
              <p:cNvSpPr>
                <a:spLocks noChangeArrowheads="1"/>
              </p:cNvSpPr>
              <p:nvPr/>
            </p:nvSpPr>
            <p:spPr bwMode="auto">
              <a:xfrm>
                <a:off x="1763499" y="1715442"/>
                <a:ext cx="2564625" cy="46166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百元买百鸡问题</a:t>
                </a:r>
              </a:p>
            </p:txBody>
          </p:sp>
          <p:grpSp>
            <p:nvGrpSpPr>
              <p:cNvPr id="94" name="Group 36"/>
              <p:cNvGrpSpPr/>
              <p:nvPr/>
            </p:nvGrpSpPr>
            <p:grpSpPr>
              <a:xfrm>
                <a:off x="1142943" y="1701954"/>
                <a:ext cx="468000" cy="468000"/>
                <a:chOff x="4108451" y="4314825"/>
                <a:chExt cx="536575" cy="528638"/>
              </a:xfrm>
              <a:solidFill>
                <a:srgbClr val="5A327D"/>
              </a:solidFill>
            </p:grpSpPr>
            <p:sp>
              <p:nvSpPr>
                <p:cNvPr id="95" name="Freeform 231"/>
                <p:cNvSpPr>
                  <a:spLocks/>
                </p:cNvSpPr>
                <p:nvPr/>
              </p:nvSpPr>
              <p:spPr bwMode="auto">
                <a:xfrm>
                  <a:off x="4108451" y="4314825"/>
                  <a:ext cx="220663" cy="212725"/>
                </a:xfrm>
                <a:custGeom>
                  <a:avLst/>
                  <a:gdLst>
                    <a:gd name="T0" fmla="*/ 59 w 81"/>
                    <a:gd name="T1" fmla="*/ 77 h 78"/>
                    <a:gd name="T2" fmla="*/ 62 w 81"/>
                    <a:gd name="T3" fmla="*/ 78 h 78"/>
                    <a:gd name="T4" fmla="*/ 74 w 81"/>
                    <a:gd name="T5" fmla="*/ 57 h 78"/>
                    <a:gd name="T6" fmla="*/ 81 w 81"/>
                    <a:gd name="T7" fmla="*/ 53 h 78"/>
                    <a:gd name="T8" fmla="*/ 52 w 81"/>
                    <a:gd name="T9" fmla="*/ 4 h 78"/>
                    <a:gd name="T10" fmla="*/ 48 w 81"/>
                    <a:gd name="T11" fmla="*/ 0 h 78"/>
                    <a:gd name="T12" fmla="*/ 1 w 81"/>
                    <a:gd name="T13" fmla="*/ 40 h 78"/>
                    <a:gd name="T14" fmla="*/ 3 w 81"/>
                    <a:gd name="T15" fmla="*/ 45 h 78"/>
                    <a:gd name="T16" fmla="*/ 52 w 81"/>
                    <a:gd name="T17" fmla="*/ 78 h 78"/>
                    <a:gd name="T18" fmla="*/ 59 w 81"/>
                    <a:gd name="T1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1" h="78">
                      <a:moveTo>
                        <a:pt x="59" y="77"/>
                      </a:moveTo>
                      <a:cubicBezTo>
                        <a:pt x="60" y="77"/>
                        <a:pt x="61" y="78"/>
                        <a:pt x="62" y="78"/>
                      </a:cubicBezTo>
                      <a:cubicBezTo>
                        <a:pt x="65" y="71"/>
                        <a:pt x="68" y="63"/>
                        <a:pt x="74" y="57"/>
                      </a:cubicBezTo>
                      <a:cubicBezTo>
                        <a:pt x="76" y="56"/>
                        <a:pt x="78" y="54"/>
                        <a:pt x="81" y="53"/>
                      </a:cubicBezTo>
                      <a:cubicBezTo>
                        <a:pt x="55" y="26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8" y="0"/>
                        <a:pt x="8" y="3"/>
                        <a:pt x="1" y="40"/>
                      </a:cubicBezTo>
                      <a:cubicBezTo>
                        <a:pt x="0" y="42"/>
                        <a:pt x="1" y="44"/>
                        <a:pt x="3" y="45"/>
                      </a:cubicBezTo>
                      <a:cubicBezTo>
                        <a:pt x="4" y="45"/>
                        <a:pt x="26" y="55"/>
                        <a:pt x="52" y="78"/>
                      </a:cubicBezTo>
                      <a:cubicBezTo>
                        <a:pt x="54" y="77"/>
                        <a:pt x="57" y="77"/>
                        <a:pt x="59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232"/>
                <p:cNvSpPr>
                  <a:spLocks/>
                </p:cNvSpPr>
                <p:nvPr/>
              </p:nvSpPr>
              <p:spPr bwMode="auto">
                <a:xfrm>
                  <a:off x="4302126" y="4486275"/>
                  <a:ext cx="342900" cy="357188"/>
                </a:xfrm>
                <a:custGeom>
                  <a:avLst/>
                  <a:gdLst>
                    <a:gd name="T0" fmla="*/ 117 w 126"/>
                    <a:gd name="T1" fmla="*/ 69 h 131"/>
                    <a:gd name="T2" fmla="*/ 80 w 126"/>
                    <a:gd name="T3" fmla="*/ 66 h 131"/>
                    <a:gd name="T4" fmla="*/ 71 w 126"/>
                    <a:gd name="T5" fmla="*/ 84 h 131"/>
                    <a:gd name="T6" fmla="*/ 79 w 126"/>
                    <a:gd name="T7" fmla="*/ 103 h 131"/>
                    <a:gd name="T8" fmla="*/ 85 w 126"/>
                    <a:gd name="T9" fmla="*/ 103 h 131"/>
                    <a:gd name="T10" fmla="*/ 85 w 126"/>
                    <a:gd name="T11" fmla="*/ 97 h 131"/>
                    <a:gd name="T12" fmla="*/ 79 w 126"/>
                    <a:gd name="T13" fmla="*/ 84 h 131"/>
                    <a:gd name="T14" fmla="*/ 85 w 126"/>
                    <a:gd name="T15" fmla="*/ 71 h 131"/>
                    <a:gd name="T16" fmla="*/ 111 w 126"/>
                    <a:gd name="T17" fmla="*/ 74 h 131"/>
                    <a:gd name="T18" fmla="*/ 118 w 126"/>
                    <a:gd name="T19" fmla="*/ 93 h 131"/>
                    <a:gd name="T20" fmla="*/ 109 w 126"/>
                    <a:gd name="T21" fmla="*/ 113 h 131"/>
                    <a:gd name="T22" fmla="*/ 78 w 126"/>
                    <a:gd name="T23" fmla="*/ 122 h 131"/>
                    <a:gd name="T24" fmla="*/ 53 w 126"/>
                    <a:gd name="T25" fmla="*/ 102 h 131"/>
                    <a:gd name="T26" fmla="*/ 51 w 126"/>
                    <a:gd name="T27" fmla="*/ 97 h 131"/>
                    <a:gd name="T28" fmla="*/ 62 w 126"/>
                    <a:gd name="T29" fmla="*/ 61 h 131"/>
                    <a:gd name="T30" fmla="*/ 87 w 126"/>
                    <a:gd name="T31" fmla="*/ 49 h 131"/>
                    <a:gd name="T32" fmla="*/ 91 w 126"/>
                    <a:gd name="T33" fmla="*/ 46 h 131"/>
                    <a:gd name="T34" fmla="*/ 88 w 126"/>
                    <a:gd name="T35" fmla="*/ 42 h 131"/>
                    <a:gd name="T36" fmla="*/ 28 w 126"/>
                    <a:gd name="T37" fmla="*/ 7 h 131"/>
                    <a:gd name="T38" fmla="*/ 26 w 126"/>
                    <a:gd name="T39" fmla="*/ 6 h 131"/>
                    <a:gd name="T40" fmla="*/ 19 w 126"/>
                    <a:gd name="T41" fmla="*/ 0 h 131"/>
                    <a:gd name="T42" fmla="*/ 12 w 126"/>
                    <a:gd name="T43" fmla="*/ 3 h 131"/>
                    <a:gd name="T44" fmla="*/ 2 w 126"/>
                    <a:gd name="T45" fmla="*/ 20 h 131"/>
                    <a:gd name="T46" fmla="*/ 0 w 126"/>
                    <a:gd name="T47" fmla="*/ 26 h 131"/>
                    <a:gd name="T48" fmla="*/ 1 w 126"/>
                    <a:gd name="T49" fmla="*/ 34 h 131"/>
                    <a:gd name="T50" fmla="*/ 1 w 126"/>
                    <a:gd name="T51" fmla="*/ 34 h 131"/>
                    <a:gd name="T52" fmla="*/ 43 w 126"/>
                    <a:gd name="T53" fmla="*/ 99 h 131"/>
                    <a:gd name="T54" fmla="*/ 43 w 126"/>
                    <a:gd name="T55" fmla="*/ 99 h 131"/>
                    <a:gd name="T56" fmla="*/ 45 w 126"/>
                    <a:gd name="T57" fmla="*/ 105 h 131"/>
                    <a:gd name="T58" fmla="*/ 76 w 126"/>
                    <a:gd name="T59" fmla="*/ 130 h 131"/>
                    <a:gd name="T60" fmla="*/ 85 w 126"/>
                    <a:gd name="T61" fmla="*/ 131 h 131"/>
                    <a:gd name="T62" fmla="*/ 114 w 126"/>
                    <a:gd name="T63" fmla="*/ 119 h 131"/>
                    <a:gd name="T64" fmla="*/ 126 w 126"/>
                    <a:gd name="T65" fmla="*/ 93 h 131"/>
                    <a:gd name="T66" fmla="*/ 117 w 126"/>
                    <a:gd name="T67" fmla="*/ 6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6" h="131">
                      <a:moveTo>
                        <a:pt x="117" y="69"/>
                      </a:moveTo>
                      <a:cubicBezTo>
                        <a:pt x="112" y="64"/>
                        <a:pt x="94" y="52"/>
                        <a:pt x="80" y="66"/>
                      </a:cubicBezTo>
                      <a:cubicBezTo>
                        <a:pt x="74" y="71"/>
                        <a:pt x="71" y="77"/>
                        <a:pt x="71" y="84"/>
                      </a:cubicBezTo>
                      <a:cubicBezTo>
                        <a:pt x="71" y="92"/>
                        <a:pt x="75" y="99"/>
                        <a:pt x="79" y="103"/>
                      </a:cubicBezTo>
                      <a:cubicBezTo>
                        <a:pt x="81" y="104"/>
                        <a:pt x="84" y="104"/>
                        <a:pt x="85" y="103"/>
                      </a:cubicBezTo>
                      <a:cubicBezTo>
                        <a:pt x="87" y="101"/>
                        <a:pt x="86" y="98"/>
                        <a:pt x="85" y="97"/>
                      </a:cubicBezTo>
                      <a:cubicBezTo>
                        <a:pt x="82" y="94"/>
                        <a:pt x="79" y="89"/>
                        <a:pt x="79" y="84"/>
                      </a:cubicBezTo>
                      <a:cubicBezTo>
                        <a:pt x="79" y="79"/>
                        <a:pt x="81" y="75"/>
                        <a:pt x="85" y="71"/>
                      </a:cubicBezTo>
                      <a:cubicBezTo>
                        <a:pt x="97" y="61"/>
                        <a:pt x="111" y="74"/>
                        <a:pt x="111" y="74"/>
                      </a:cubicBezTo>
                      <a:cubicBezTo>
                        <a:pt x="117" y="80"/>
                        <a:pt x="118" y="88"/>
                        <a:pt x="118" y="93"/>
                      </a:cubicBezTo>
                      <a:cubicBezTo>
                        <a:pt x="117" y="101"/>
                        <a:pt x="114" y="109"/>
                        <a:pt x="109" y="113"/>
                      </a:cubicBezTo>
                      <a:cubicBezTo>
                        <a:pt x="99" y="122"/>
                        <a:pt x="89" y="125"/>
                        <a:pt x="78" y="122"/>
                      </a:cubicBezTo>
                      <a:cubicBezTo>
                        <a:pt x="65" y="119"/>
                        <a:pt x="55" y="108"/>
                        <a:pt x="53" y="102"/>
                      </a:cubicBezTo>
                      <a:cubicBezTo>
                        <a:pt x="52" y="100"/>
                        <a:pt x="51" y="98"/>
                        <a:pt x="51" y="97"/>
                      </a:cubicBezTo>
                      <a:cubicBezTo>
                        <a:pt x="50" y="81"/>
                        <a:pt x="54" y="69"/>
                        <a:pt x="62" y="61"/>
                      </a:cubicBezTo>
                      <a:cubicBezTo>
                        <a:pt x="72" y="50"/>
                        <a:pt x="87" y="49"/>
                        <a:pt x="87" y="49"/>
                      </a:cubicBezTo>
                      <a:cubicBezTo>
                        <a:pt x="89" y="49"/>
                        <a:pt x="90" y="48"/>
                        <a:pt x="91" y="46"/>
                      </a:cubicBezTo>
                      <a:cubicBezTo>
                        <a:pt x="91" y="44"/>
                        <a:pt x="90" y="42"/>
                        <a:pt x="88" y="42"/>
                      </a:cubicBezTo>
                      <a:cubicBezTo>
                        <a:pt x="63" y="31"/>
                        <a:pt x="43" y="19"/>
                        <a:pt x="28" y="7"/>
                      </a:cubicBezTo>
                      <a:cubicBezTo>
                        <a:pt x="28" y="7"/>
                        <a:pt x="27" y="6"/>
                        <a:pt x="26" y="6"/>
                      </a:cubicBezTo>
                      <a:cubicBezTo>
                        <a:pt x="24" y="4"/>
                        <a:pt x="21" y="2"/>
                        <a:pt x="19" y="0"/>
                      </a:cubicBezTo>
                      <a:cubicBezTo>
                        <a:pt x="16" y="0"/>
                        <a:pt x="13" y="1"/>
                        <a:pt x="12" y="3"/>
                      </a:cubicBezTo>
                      <a:cubicBezTo>
                        <a:pt x="7" y="7"/>
                        <a:pt x="5" y="13"/>
                        <a:pt x="2" y="20"/>
                      </a:cubicBezTo>
                      <a:cubicBezTo>
                        <a:pt x="2" y="22"/>
                        <a:pt x="1" y="24"/>
                        <a:pt x="0" y="26"/>
                      </a:cubicBezTo>
                      <a:cubicBezTo>
                        <a:pt x="1" y="28"/>
                        <a:pt x="1" y="31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6" y="51"/>
                        <a:pt x="32" y="72"/>
                        <a:pt x="43" y="99"/>
                      </a:cubicBezTo>
                      <a:cubicBezTo>
                        <a:pt x="43" y="99"/>
                        <a:pt x="43" y="99"/>
                        <a:pt x="43" y="99"/>
                      </a:cubicBezTo>
                      <a:cubicBezTo>
                        <a:pt x="44" y="101"/>
                        <a:pt x="45" y="103"/>
                        <a:pt x="45" y="105"/>
                      </a:cubicBezTo>
                      <a:cubicBezTo>
                        <a:pt x="48" y="113"/>
                        <a:pt x="60" y="126"/>
                        <a:pt x="76" y="130"/>
                      </a:cubicBezTo>
                      <a:cubicBezTo>
                        <a:pt x="79" y="131"/>
                        <a:pt x="82" y="131"/>
                        <a:pt x="85" y="131"/>
                      </a:cubicBezTo>
                      <a:cubicBezTo>
                        <a:pt x="93" y="131"/>
                        <a:pt x="104" y="128"/>
                        <a:pt x="114" y="119"/>
                      </a:cubicBezTo>
                      <a:cubicBezTo>
                        <a:pt x="121" y="113"/>
                        <a:pt x="125" y="103"/>
                        <a:pt x="126" y="93"/>
                      </a:cubicBezTo>
                      <a:cubicBezTo>
                        <a:pt x="126" y="84"/>
                        <a:pt x="123" y="75"/>
                        <a:pt x="11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233"/>
                <p:cNvSpPr>
                  <a:spLocks noEditPoints="1"/>
                </p:cNvSpPr>
                <p:nvPr/>
              </p:nvSpPr>
              <p:spPr bwMode="auto">
                <a:xfrm>
                  <a:off x="4219576" y="4457700"/>
                  <a:ext cx="177800" cy="231775"/>
                </a:xfrm>
                <a:custGeom>
                  <a:avLst/>
                  <a:gdLst>
                    <a:gd name="T0" fmla="*/ 32 w 65"/>
                    <a:gd name="T1" fmla="*/ 85 h 85"/>
                    <a:gd name="T2" fmla="*/ 28 w 65"/>
                    <a:gd name="T3" fmla="*/ 83 h 85"/>
                    <a:gd name="T4" fmla="*/ 26 w 65"/>
                    <a:gd name="T5" fmla="*/ 79 h 85"/>
                    <a:gd name="T6" fmla="*/ 18 w 65"/>
                    <a:gd name="T7" fmla="*/ 57 h 85"/>
                    <a:gd name="T8" fmla="*/ 18 w 65"/>
                    <a:gd name="T9" fmla="*/ 54 h 85"/>
                    <a:gd name="T10" fmla="*/ 19 w 65"/>
                    <a:gd name="T11" fmla="*/ 49 h 85"/>
                    <a:gd name="T12" fmla="*/ 15 w 65"/>
                    <a:gd name="T13" fmla="*/ 52 h 85"/>
                    <a:gd name="T14" fmla="*/ 9 w 65"/>
                    <a:gd name="T15" fmla="*/ 54 h 85"/>
                    <a:gd name="T16" fmla="*/ 6 w 65"/>
                    <a:gd name="T17" fmla="*/ 53 h 85"/>
                    <a:gd name="T18" fmla="*/ 1 w 65"/>
                    <a:gd name="T19" fmla="*/ 41 h 85"/>
                    <a:gd name="T20" fmla="*/ 16 w 65"/>
                    <a:gd name="T21" fmla="*/ 27 h 85"/>
                    <a:gd name="T22" fmla="*/ 17 w 65"/>
                    <a:gd name="T23" fmla="*/ 27 h 85"/>
                    <a:gd name="T24" fmla="*/ 21 w 65"/>
                    <a:gd name="T25" fmla="*/ 28 h 85"/>
                    <a:gd name="T26" fmla="*/ 23 w 65"/>
                    <a:gd name="T27" fmla="*/ 29 h 85"/>
                    <a:gd name="T28" fmla="*/ 23 w 65"/>
                    <a:gd name="T29" fmla="*/ 27 h 85"/>
                    <a:gd name="T30" fmla="*/ 35 w 65"/>
                    <a:gd name="T31" fmla="*/ 7 h 85"/>
                    <a:gd name="T32" fmla="*/ 51 w 65"/>
                    <a:gd name="T33" fmla="*/ 0 h 85"/>
                    <a:gd name="T34" fmla="*/ 56 w 65"/>
                    <a:gd name="T35" fmla="*/ 1 h 85"/>
                    <a:gd name="T36" fmla="*/ 65 w 65"/>
                    <a:gd name="T37" fmla="*/ 12 h 85"/>
                    <a:gd name="T38" fmla="*/ 62 w 65"/>
                    <a:gd name="T39" fmla="*/ 17 h 85"/>
                    <a:gd name="T40" fmla="*/ 61 w 65"/>
                    <a:gd name="T41" fmla="*/ 17 h 85"/>
                    <a:gd name="T42" fmla="*/ 57 w 65"/>
                    <a:gd name="T43" fmla="*/ 14 h 85"/>
                    <a:gd name="T44" fmla="*/ 54 w 65"/>
                    <a:gd name="T45" fmla="*/ 9 h 85"/>
                    <a:gd name="T46" fmla="*/ 51 w 65"/>
                    <a:gd name="T47" fmla="*/ 8 h 85"/>
                    <a:gd name="T48" fmla="*/ 40 w 65"/>
                    <a:gd name="T49" fmla="*/ 12 h 85"/>
                    <a:gd name="T50" fmla="*/ 31 w 65"/>
                    <a:gd name="T51" fmla="*/ 30 h 85"/>
                    <a:gd name="T52" fmla="*/ 28 w 65"/>
                    <a:gd name="T53" fmla="*/ 36 h 85"/>
                    <a:gd name="T54" fmla="*/ 28 w 65"/>
                    <a:gd name="T55" fmla="*/ 37 h 85"/>
                    <a:gd name="T56" fmla="*/ 28 w 65"/>
                    <a:gd name="T57" fmla="*/ 37 h 85"/>
                    <a:gd name="T58" fmla="*/ 29 w 65"/>
                    <a:gd name="T59" fmla="*/ 44 h 85"/>
                    <a:gd name="T60" fmla="*/ 27 w 65"/>
                    <a:gd name="T61" fmla="*/ 51 h 85"/>
                    <a:gd name="T62" fmla="*/ 26 w 65"/>
                    <a:gd name="T63" fmla="*/ 57 h 85"/>
                    <a:gd name="T64" fmla="*/ 33 w 65"/>
                    <a:gd name="T65" fmla="*/ 75 h 85"/>
                    <a:gd name="T66" fmla="*/ 35 w 65"/>
                    <a:gd name="T67" fmla="*/ 79 h 85"/>
                    <a:gd name="T68" fmla="*/ 35 w 65"/>
                    <a:gd name="T69" fmla="*/ 82 h 85"/>
                    <a:gd name="T70" fmla="*/ 33 w 65"/>
                    <a:gd name="T71" fmla="*/ 84 h 85"/>
                    <a:gd name="T72" fmla="*/ 32 w 65"/>
                    <a:gd name="T73" fmla="*/ 85 h 85"/>
                    <a:gd name="T74" fmla="*/ 16 w 65"/>
                    <a:gd name="T75" fmla="*/ 35 h 85"/>
                    <a:gd name="T76" fmla="*/ 9 w 65"/>
                    <a:gd name="T77" fmla="*/ 42 h 85"/>
                    <a:gd name="T78" fmla="*/ 9 w 65"/>
                    <a:gd name="T79" fmla="*/ 47 h 85"/>
                    <a:gd name="T80" fmla="*/ 12 w 65"/>
                    <a:gd name="T81" fmla="*/ 44 h 85"/>
                    <a:gd name="T82" fmla="*/ 18 w 65"/>
                    <a:gd name="T83" fmla="*/ 39 h 85"/>
                    <a:gd name="T84" fmla="*/ 20 w 65"/>
                    <a:gd name="T85" fmla="*/ 36 h 85"/>
                    <a:gd name="T86" fmla="*/ 17 w 65"/>
                    <a:gd name="T87" fmla="*/ 35 h 85"/>
                    <a:gd name="T88" fmla="*/ 16 w 65"/>
                    <a:gd name="T89" fmla="*/ 35 h 85"/>
                    <a:gd name="T90" fmla="*/ 16 w 65"/>
                    <a:gd name="T91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5" h="85">
                      <a:moveTo>
                        <a:pt x="32" y="85"/>
                      </a:moveTo>
                      <a:cubicBezTo>
                        <a:pt x="30" y="85"/>
                        <a:pt x="29" y="84"/>
                        <a:pt x="28" y="83"/>
                      </a:cubicBezTo>
                      <a:cubicBezTo>
                        <a:pt x="27" y="81"/>
                        <a:pt x="27" y="80"/>
                        <a:pt x="26" y="79"/>
                      </a:cubicBezTo>
                      <a:cubicBezTo>
                        <a:pt x="22" y="72"/>
                        <a:pt x="18" y="65"/>
                        <a:pt x="18" y="57"/>
                      </a:cubicBezTo>
                      <a:cubicBezTo>
                        <a:pt x="18" y="56"/>
                        <a:pt x="18" y="55"/>
                        <a:pt x="18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3" y="53"/>
                        <a:pt x="11" y="54"/>
                        <a:pt x="9" y="54"/>
                      </a:cubicBezTo>
                      <a:cubicBezTo>
                        <a:pt x="8" y="54"/>
                        <a:pt x="7" y="54"/>
                        <a:pt x="6" y="53"/>
                      </a:cubicBezTo>
                      <a:cubicBezTo>
                        <a:pt x="2" y="52"/>
                        <a:pt x="0" y="48"/>
                        <a:pt x="1" y="41"/>
                      </a:cubicBezTo>
                      <a:cubicBezTo>
                        <a:pt x="3" y="31"/>
                        <a:pt x="10" y="27"/>
                        <a:pt x="16" y="27"/>
                      </a:cubicBezTo>
                      <a:cubicBezTo>
                        <a:pt x="16" y="27"/>
                        <a:pt x="17" y="27"/>
                        <a:pt x="17" y="27"/>
                      </a:cubicBezTo>
                      <a:cubicBezTo>
                        <a:pt x="19" y="27"/>
                        <a:pt x="20" y="28"/>
                        <a:pt x="21" y="28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6" y="19"/>
                        <a:pt x="29" y="12"/>
                        <a:pt x="35" y="7"/>
                      </a:cubicBezTo>
                      <a:cubicBezTo>
                        <a:pt x="38" y="4"/>
                        <a:pt x="44" y="0"/>
                        <a:pt x="51" y="0"/>
                      </a:cubicBezTo>
                      <a:cubicBezTo>
                        <a:pt x="53" y="0"/>
                        <a:pt x="55" y="1"/>
                        <a:pt x="56" y="1"/>
                      </a:cubicBezTo>
                      <a:cubicBezTo>
                        <a:pt x="61" y="3"/>
                        <a:pt x="64" y="7"/>
                        <a:pt x="65" y="12"/>
                      </a:cubicBezTo>
                      <a:cubicBezTo>
                        <a:pt x="65" y="15"/>
                        <a:pt x="64" y="17"/>
                        <a:pt x="62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59" y="17"/>
                        <a:pt x="57" y="16"/>
                        <a:pt x="57" y="14"/>
                      </a:cubicBezTo>
                      <a:cubicBezTo>
                        <a:pt x="57" y="10"/>
                        <a:pt x="55" y="9"/>
                        <a:pt x="54" y="9"/>
                      </a:cubicBezTo>
                      <a:cubicBezTo>
                        <a:pt x="53" y="9"/>
                        <a:pt x="52" y="8"/>
                        <a:pt x="51" y="8"/>
                      </a:cubicBezTo>
                      <a:cubicBezTo>
                        <a:pt x="47" y="8"/>
                        <a:pt x="43" y="10"/>
                        <a:pt x="40" y="12"/>
                      </a:cubicBezTo>
                      <a:cubicBezTo>
                        <a:pt x="35" y="17"/>
                        <a:pt x="33" y="23"/>
                        <a:pt x="31" y="30"/>
                      </a:cubicBezTo>
                      <a:cubicBezTo>
                        <a:pt x="30" y="32"/>
                        <a:pt x="29" y="34"/>
                        <a:pt x="28" y="36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9" y="39"/>
                        <a:pt x="29" y="42"/>
                        <a:pt x="29" y="44"/>
                      </a:cubicBezTo>
                      <a:cubicBezTo>
                        <a:pt x="28" y="47"/>
                        <a:pt x="28" y="49"/>
                        <a:pt x="27" y="51"/>
                      </a:cubicBezTo>
                      <a:cubicBezTo>
                        <a:pt x="27" y="53"/>
                        <a:pt x="26" y="55"/>
                        <a:pt x="26" y="57"/>
                      </a:cubicBezTo>
                      <a:cubicBezTo>
                        <a:pt x="26" y="63"/>
                        <a:pt x="29" y="69"/>
                        <a:pt x="33" y="75"/>
                      </a:cubicBezTo>
                      <a:cubicBezTo>
                        <a:pt x="34" y="76"/>
                        <a:pt x="34" y="78"/>
                        <a:pt x="35" y="79"/>
                      </a:cubicBezTo>
                      <a:cubicBezTo>
                        <a:pt x="36" y="80"/>
                        <a:pt x="36" y="81"/>
                        <a:pt x="35" y="82"/>
                      </a:cubicBezTo>
                      <a:cubicBezTo>
                        <a:pt x="35" y="83"/>
                        <a:pt x="34" y="84"/>
                        <a:pt x="33" y="84"/>
                      </a:cubicBezTo>
                      <a:cubicBezTo>
                        <a:pt x="33" y="85"/>
                        <a:pt x="32" y="85"/>
                        <a:pt x="32" y="85"/>
                      </a:cubicBezTo>
                      <a:close/>
                      <a:moveTo>
                        <a:pt x="16" y="35"/>
                      </a:moveTo>
                      <a:cubicBezTo>
                        <a:pt x="13" y="35"/>
                        <a:pt x="10" y="37"/>
                        <a:pt x="9" y="42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5" y="42"/>
                        <a:pt x="17" y="40"/>
                        <a:pt x="18" y="39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6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" name="组合 4"/>
          <p:cNvGrpSpPr/>
          <p:nvPr/>
        </p:nvGrpSpPr>
        <p:grpSpPr>
          <a:xfrm>
            <a:off x="6012401" y="1829964"/>
            <a:ext cx="5310363" cy="2086894"/>
            <a:chOff x="6012401" y="1723284"/>
            <a:chExt cx="5310363" cy="2086894"/>
          </a:xfrm>
        </p:grpSpPr>
        <p:grpSp>
          <p:nvGrpSpPr>
            <p:cNvPr id="89" name="Group 46"/>
            <p:cNvGrpSpPr>
              <a:grpSpLocks/>
            </p:cNvGrpSpPr>
            <p:nvPr/>
          </p:nvGrpSpPr>
          <p:grpSpPr bwMode="auto">
            <a:xfrm>
              <a:off x="6012401" y="2423309"/>
              <a:ext cx="5310363" cy="1386869"/>
              <a:chOff x="3148" y="12513"/>
              <a:chExt cx="3959" cy="2182"/>
            </a:xfrm>
            <a:noFill/>
          </p:grpSpPr>
          <p:sp>
            <p:nvSpPr>
              <p:cNvPr id="90" name="Text Box 47"/>
              <p:cNvSpPr txBox="1">
                <a:spLocks noChangeArrowheads="1"/>
              </p:cNvSpPr>
              <p:nvPr/>
            </p:nvSpPr>
            <p:spPr bwMode="auto">
              <a:xfrm>
                <a:off x="4081" y="12513"/>
                <a:ext cx="3026" cy="218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1080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1            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algn="just" eaLnBrk="1" hangingPunct="1"/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1            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= 2</a:t>
                </a:r>
              </a:p>
              <a:p>
                <a:pPr algn="just" eaLnBrk="1" hangingPunct="1"/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- 1) + 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- 2)   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 &gt; 2</a:t>
                </a:r>
              </a:p>
            </p:txBody>
          </p:sp>
          <p:sp>
            <p:nvSpPr>
              <p:cNvPr id="91" name="Text Box 48"/>
              <p:cNvSpPr txBox="1">
                <a:spLocks noChangeArrowheads="1"/>
              </p:cNvSpPr>
              <p:nvPr/>
            </p:nvSpPr>
            <p:spPr bwMode="auto">
              <a:xfrm>
                <a:off x="3148" y="13151"/>
                <a:ext cx="674" cy="6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1080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) =</a:t>
                </a:r>
              </a:p>
            </p:txBody>
          </p:sp>
          <p:sp>
            <p:nvSpPr>
              <p:cNvPr id="92" name="AutoShape 49"/>
              <p:cNvSpPr>
                <a:spLocks/>
              </p:cNvSpPr>
              <p:nvPr/>
            </p:nvSpPr>
            <p:spPr bwMode="auto">
              <a:xfrm>
                <a:off x="3848" y="12734"/>
                <a:ext cx="167" cy="1673"/>
              </a:xfrm>
              <a:prstGeom prst="leftBrace">
                <a:avLst>
                  <a:gd name="adj1" fmla="val 41111"/>
                  <a:gd name="adj2" fmla="val 50000"/>
                </a:avLst>
              </a:prstGeom>
              <a:grpFill/>
              <a:ln w="28575">
                <a:solidFill>
                  <a:srgbClr val="40404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6016841" y="1723284"/>
              <a:ext cx="4428440" cy="487921"/>
              <a:chOff x="6016841" y="1723284"/>
              <a:chExt cx="4428440" cy="487921"/>
            </a:xfrm>
          </p:grpSpPr>
          <p:sp>
            <p:nvSpPr>
              <p:cNvPr id="88" name="矩形 98"/>
              <p:cNvSpPr>
                <a:spLocks noChangeArrowheads="1"/>
              </p:cNvSpPr>
              <p:nvPr/>
            </p:nvSpPr>
            <p:spPr bwMode="auto">
              <a:xfrm>
                <a:off x="6574956" y="1749540"/>
                <a:ext cx="3870325" cy="46166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Fibonacci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数列问题</a:t>
                </a:r>
              </a:p>
            </p:txBody>
          </p:sp>
          <p:grpSp>
            <p:nvGrpSpPr>
              <p:cNvPr id="98" name="Group 36"/>
              <p:cNvGrpSpPr/>
              <p:nvPr/>
            </p:nvGrpSpPr>
            <p:grpSpPr>
              <a:xfrm>
                <a:off x="6016841" y="1723284"/>
                <a:ext cx="468000" cy="468000"/>
                <a:chOff x="4108451" y="4314825"/>
                <a:chExt cx="536575" cy="528638"/>
              </a:xfrm>
              <a:solidFill>
                <a:srgbClr val="5A327D"/>
              </a:solidFill>
            </p:grpSpPr>
            <p:sp>
              <p:nvSpPr>
                <p:cNvPr id="99" name="Freeform 231"/>
                <p:cNvSpPr>
                  <a:spLocks/>
                </p:cNvSpPr>
                <p:nvPr/>
              </p:nvSpPr>
              <p:spPr bwMode="auto">
                <a:xfrm>
                  <a:off x="4108451" y="4314825"/>
                  <a:ext cx="220663" cy="212725"/>
                </a:xfrm>
                <a:custGeom>
                  <a:avLst/>
                  <a:gdLst>
                    <a:gd name="T0" fmla="*/ 59 w 81"/>
                    <a:gd name="T1" fmla="*/ 77 h 78"/>
                    <a:gd name="T2" fmla="*/ 62 w 81"/>
                    <a:gd name="T3" fmla="*/ 78 h 78"/>
                    <a:gd name="T4" fmla="*/ 74 w 81"/>
                    <a:gd name="T5" fmla="*/ 57 h 78"/>
                    <a:gd name="T6" fmla="*/ 81 w 81"/>
                    <a:gd name="T7" fmla="*/ 53 h 78"/>
                    <a:gd name="T8" fmla="*/ 52 w 81"/>
                    <a:gd name="T9" fmla="*/ 4 h 78"/>
                    <a:gd name="T10" fmla="*/ 48 w 81"/>
                    <a:gd name="T11" fmla="*/ 0 h 78"/>
                    <a:gd name="T12" fmla="*/ 1 w 81"/>
                    <a:gd name="T13" fmla="*/ 40 h 78"/>
                    <a:gd name="T14" fmla="*/ 3 w 81"/>
                    <a:gd name="T15" fmla="*/ 45 h 78"/>
                    <a:gd name="T16" fmla="*/ 52 w 81"/>
                    <a:gd name="T17" fmla="*/ 78 h 78"/>
                    <a:gd name="T18" fmla="*/ 59 w 81"/>
                    <a:gd name="T19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1" h="78">
                      <a:moveTo>
                        <a:pt x="59" y="77"/>
                      </a:moveTo>
                      <a:cubicBezTo>
                        <a:pt x="60" y="77"/>
                        <a:pt x="61" y="78"/>
                        <a:pt x="62" y="78"/>
                      </a:cubicBezTo>
                      <a:cubicBezTo>
                        <a:pt x="65" y="71"/>
                        <a:pt x="68" y="63"/>
                        <a:pt x="74" y="57"/>
                      </a:cubicBezTo>
                      <a:cubicBezTo>
                        <a:pt x="76" y="56"/>
                        <a:pt x="78" y="54"/>
                        <a:pt x="81" y="53"/>
                      </a:cubicBezTo>
                      <a:cubicBezTo>
                        <a:pt x="55" y="26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8" y="0"/>
                        <a:pt x="8" y="3"/>
                        <a:pt x="1" y="40"/>
                      </a:cubicBezTo>
                      <a:cubicBezTo>
                        <a:pt x="0" y="42"/>
                        <a:pt x="1" y="44"/>
                        <a:pt x="3" y="45"/>
                      </a:cubicBezTo>
                      <a:cubicBezTo>
                        <a:pt x="4" y="45"/>
                        <a:pt x="26" y="55"/>
                        <a:pt x="52" y="78"/>
                      </a:cubicBezTo>
                      <a:cubicBezTo>
                        <a:pt x="54" y="77"/>
                        <a:pt x="57" y="77"/>
                        <a:pt x="59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232"/>
                <p:cNvSpPr>
                  <a:spLocks/>
                </p:cNvSpPr>
                <p:nvPr/>
              </p:nvSpPr>
              <p:spPr bwMode="auto">
                <a:xfrm>
                  <a:off x="4302126" y="4486275"/>
                  <a:ext cx="342900" cy="357188"/>
                </a:xfrm>
                <a:custGeom>
                  <a:avLst/>
                  <a:gdLst>
                    <a:gd name="T0" fmla="*/ 117 w 126"/>
                    <a:gd name="T1" fmla="*/ 69 h 131"/>
                    <a:gd name="T2" fmla="*/ 80 w 126"/>
                    <a:gd name="T3" fmla="*/ 66 h 131"/>
                    <a:gd name="T4" fmla="*/ 71 w 126"/>
                    <a:gd name="T5" fmla="*/ 84 h 131"/>
                    <a:gd name="T6" fmla="*/ 79 w 126"/>
                    <a:gd name="T7" fmla="*/ 103 h 131"/>
                    <a:gd name="T8" fmla="*/ 85 w 126"/>
                    <a:gd name="T9" fmla="*/ 103 h 131"/>
                    <a:gd name="T10" fmla="*/ 85 w 126"/>
                    <a:gd name="T11" fmla="*/ 97 h 131"/>
                    <a:gd name="T12" fmla="*/ 79 w 126"/>
                    <a:gd name="T13" fmla="*/ 84 h 131"/>
                    <a:gd name="T14" fmla="*/ 85 w 126"/>
                    <a:gd name="T15" fmla="*/ 71 h 131"/>
                    <a:gd name="T16" fmla="*/ 111 w 126"/>
                    <a:gd name="T17" fmla="*/ 74 h 131"/>
                    <a:gd name="T18" fmla="*/ 118 w 126"/>
                    <a:gd name="T19" fmla="*/ 93 h 131"/>
                    <a:gd name="T20" fmla="*/ 109 w 126"/>
                    <a:gd name="T21" fmla="*/ 113 h 131"/>
                    <a:gd name="T22" fmla="*/ 78 w 126"/>
                    <a:gd name="T23" fmla="*/ 122 h 131"/>
                    <a:gd name="T24" fmla="*/ 53 w 126"/>
                    <a:gd name="T25" fmla="*/ 102 h 131"/>
                    <a:gd name="T26" fmla="*/ 51 w 126"/>
                    <a:gd name="T27" fmla="*/ 97 h 131"/>
                    <a:gd name="T28" fmla="*/ 62 w 126"/>
                    <a:gd name="T29" fmla="*/ 61 h 131"/>
                    <a:gd name="T30" fmla="*/ 87 w 126"/>
                    <a:gd name="T31" fmla="*/ 49 h 131"/>
                    <a:gd name="T32" fmla="*/ 91 w 126"/>
                    <a:gd name="T33" fmla="*/ 46 h 131"/>
                    <a:gd name="T34" fmla="*/ 88 w 126"/>
                    <a:gd name="T35" fmla="*/ 42 h 131"/>
                    <a:gd name="T36" fmla="*/ 28 w 126"/>
                    <a:gd name="T37" fmla="*/ 7 h 131"/>
                    <a:gd name="T38" fmla="*/ 26 w 126"/>
                    <a:gd name="T39" fmla="*/ 6 h 131"/>
                    <a:gd name="T40" fmla="*/ 19 w 126"/>
                    <a:gd name="T41" fmla="*/ 0 h 131"/>
                    <a:gd name="T42" fmla="*/ 12 w 126"/>
                    <a:gd name="T43" fmla="*/ 3 h 131"/>
                    <a:gd name="T44" fmla="*/ 2 w 126"/>
                    <a:gd name="T45" fmla="*/ 20 h 131"/>
                    <a:gd name="T46" fmla="*/ 0 w 126"/>
                    <a:gd name="T47" fmla="*/ 26 h 131"/>
                    <a:gd name="T48" fmla="*/ 1 w 126"/>
                    <a:gd name="T49" fmla="*/ 34 h 131"/>
                    <a:gd name="T50" fmla="*/ 1 w 126"/>
                    <a:gd name="T51" fmla="*/ 34 h 131"/>
                    <a:gd name="T52" fmla="*/ 43 w 126"/>
                    <a:gd name="T53" fmla="*/ 99 h 131"/>
                    <a:gd name="T54" fmla="*/ 43 w 126"/>
                    <a:gd name="T55" fmla="*/ 99 h 131"/>
                    <a:gd name="T56" fmla="*/ 45 w 126"/>
                    <a:gd name="T57" fmla="*/ 105 h 131"/>
                    <a:gd name="T58" fmla="*/ 76 w 126"/>
                    <a:gd name="T59" fmla="*/ 130 h 131"/>
                    <a:gd name="T60" fmla="*/ 85 w 126"/>
                    <a:gd name="T61" fmla="*/ 131 h 131"/>
                    <a:gd name="T62" fmla="*/ 114 w 126"/>
                    <a:gd name="T63" fmla="*/ 119 h 131"/>
                    <a:gd name="T64" fmla="*/ 126 w 126"/>
                    <a:gd name="T65" fmla="*/ 93 h 131"/>
                    <a:gd name="T66" fmla="*/ 117 w 126"/>
                    <a:gd name="T67" fmla="*/ 69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26" h="131">
                      <a:moveTo>
                        <a:pt x="117" y="69"/>
                      </a:moveTo>
                      <a:cubicBezTo>
                        <a:pt x="112" y="64"/>
                        <a:pt x="94" y="52"/>
                        <a:pt x="80" y="66"/>
                      </a:cubicBezTo>
                      <a:cubicBezTo>
                        <a:pt x="74" y="71"/>
                        <a:pt x="71" y="77"/>
                        <a:pt x="71" y="84"/>
                      </a:cubicBezTo>
                      <a:cubicBezTo>
                        <a:pt x="71" y="92"/>
                        <a:pt x="75" y="99"/>
                        <a:pt x="79" y="103"/>
                      </a:cubicBezTo>
                      <a:cubicBezTo>
                        <a:pt x="81" y="104"/>
                        <a:pt x="84" y="104"/>
                        <a:pt x="85" y="103"/>
                      </a:cubicBezTo>
                      <a:cubicBezTo>
                        <a:pt x="87" y="101"/>
                        <a:pt x="86" y="98"/>
                        <a:pt x="85" y="97"/>
                      </a:cubicBezTo>
                      <a:cubicBezTo>
                        <a:pt x="82" y="94"/>
                        <a:pt x="79" y="89"/>
                        <a:pt x="79" y="84"/>
                      </a:cubicBezTo>
                      <a:cubicBezTo>
                        <a:pt x="79" y="79"/>
                        <a:pt x="81" y="75"/>
                        <a:pt x="85" y="71"/>
                      </a:cubicBezTo>
                      <a:cubicBezTo>
                        <a:pt x="97" y="61"/>
                        <a:pt x="111" y="74"/>
                        <a:pt x="111" y="74"/>
                      </a:cubicBezTo>
                      <a:cubicBezTo>
                        <a:pt x="117" y="80"/>
                        <a:pt x="118" y="88"/>
                        <a:pt x="118" y="93"/>
                      </a:cubicBezTo>
                      <a:cubicBezTo>
                        <a:pt x="117" y="101"/>
                        <a:pt x="114" y="109"/>
                        <a:pt x="109" y="113"/>
                      </a:cubicBezTo>
                      <a:cubicBezTo>
                        <a:pt x="99" y="122"/>
                        <a:pt x="89" y="125"/>
                        <a:pt x="78" y="122"/>
                      </a:cubicBezTo>
                      <a:cubicBezTo>
                        <a:pt x="65" y="119"/>
                        <a:pt x="55" y="108"/>
                        <a:pt x="53" y="102"/>
                      </a:cubicBezTo>
                      <a:cubicBezTo>
                        <a:pt x="52" y="100"/>
                        <a:pt x="51" y="98"/>
                        <a:pt x="51" y="97"/>
                      </a:cubicBezTo>
                      <a:cubicBezTo>
                        <a:pt x="50" y="81"/>
                        <a:pt x="54" y="69"/>
                        <a:pt x="62" y="61"/>
                      </a:cubicBezTo>
                      <a:cubicBezTo>
                        <a:pt x="72" y="50"/>
                        <a:pt x="87" y="49"/>
                        <a:pt x="87" y="49"/>
                      </a:cubicBezTo>
                      <a:cubicBezTo>
                        <a:pt x="89" y="49"/>
                        <a:pt x="90" y="48"/>
                        <a:pt x="91" y="46"/>
                      </a:cubicBezTo>
                      <a:cubicBezTo>
                        <a:pt x="91" y="44"/>
                        <a:pt x="90" y="42"/>
                        <a:pt x="88" y="42"/>
                      </a:cubicBezTo>
                      <a:cubicBezTo>
                        <a:pt x="63" y="31"/>
                        <a:pt x="43" y="19"/>
                        <a:pt x="28" y="7"/>
                      </a:cubicBezTo>
                      <a:cubicBezTo>
                        <a:pt x="28" y="7"/>
                        <a:pt x="27" y="6"/>
                        <a:pt x="26" y="6"/>
                      </a:cubicBezTo>
                      <a:cubicBezTo>
                        <a:pt x="24" y="4"/>
                        <a:pt x="21" y="2"/>
                        <a:pt x="19" y="0"/>
                      </a:cubicBezTo>
                      <a:cubicBezTo>
                        <a:pt x="16" y="0"/>
                        <a:pt x="13" y="1"/>
                        <a:pt x="12" y="3"/>
                      </a:cubicBezTo>
                      <a:cubicBezTo>
                        <a:pt x="7" y="7"/>
                        <a:pt x="5" y="13"/>
                        <a:pt x="2" y="20"/>
                      </a:cubicBezTo>
                      <a:cubicBezTo>
                        <a:pt x="2" y="22"/>
                        <a:pt x="1" y="24"/>
                        <a:pt x="0" y="26"/>
                      </a:cubicBezTo>
                      <a:cubicBezTo>
                        <a:pt x="1" y="28"/>
                        <a:pt x="1" y="31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6" y="51"/>
                        <a:pt x="32" y="72"/>
                        <a:pt x="43" y="99"/>
                      </a:cubicBezTo>
                      <a:cubicBezTo>
                        <a:pt x="43" y="99"/>
                        <a:pt x="43" y="99"/>
                        <a:pt x="43" y="99"/>
                      </a:cubicBezTo>
                      <a:cubicBezTo>
                        <a:pt x="44" y="101"/>
                        <a:pt x="45" y="103"/>
                        <a:pt x="45" y="105"/>
                      </a:cubicBezTo>
                      <a:cubicBezTo>
                        <a:pt x="48" y="113"/>
                        <a:pt x="60" y="126"/>
                        <a:pt x="76" y="130"/>
                      </a:cubicBezTo>
                      <a:cubicBezTo>
                        <a:pt x="79" y="131"/>
                        <a:pt x="82" y="131"/>
                        <a:pt x="85" y="131"/>
                      </a:cubicBezTo>
                      <a:cubicBezTo>
                        <a:pt x="93" y="131"/>
                        <a:pt x="104" y="128"/>
                        <a:pt x="114" y="119"/>
                      </a:cubicBezTo>
                      <a:cubicBezTo>
                        <a:pt x="121" y="113"/>
                        <a:pt x="125" y="103"/>
                        <a:pt x="126" y="93"/>
                      </a:cubicBezTo>
                      <a:cubicBezTo>
                        <a:pt x="126" y="84"/>
                        <a:pt x="123" y="75"/>
                        <a:pt x="11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233"/>
                <p:cNvSpPr>
                  <a:spLocks noEditPoints="1"/>
                </p:cNvSpPr>
                <p:nvPr/>
              </p:nvSpPr>
              <p:spPr bwMode="auto">
                <a:xfrm>
                  <a:off x="4219576" y="4457700"/>
                  <a:ext cx="177800" cy="231775"/>
                </a:xfrm>
                <a:custGeom>
                  <a:avLst/>
                  <a:gdLst>
                    <a:gd name="T0" fmla="*/ 32 w 65"/>
                    <a:gd name="T1" fmla="*/ 85 h 85"/>
                    <a:gd name="T2" fmla="*/ 28 w 65"/>
                    <a:gd name="T3" fmla="*/ 83 h 85"/>
                    <a:gd name="T4" fmla="*/ 26 w 65"/>
                    <a:gd name="T5" fmla="*/ 79 h 85"/>
                    <a:gd name="T6" fmla="*/ 18 w 65"/>
                    <a:gd name="T7" fmla="*/ 57 h 85"/>
                    <a:gd name="T8" fmla="*/ 18 w 65"/>
                    <a:gd name="T9" fmla="*/ 54 h 85"/>
                    <a:gd name="T10" fmla="*/ 19 w 65"/>
                    <a:gd name="T11" fmla="*/ 49 h 85"/>
                    <a:gd name="T12" fmla="*/ 15 w 65"/>
                    <a:gd name="T13" fmla="*/ 52 h 85"/>
                    <a:gd name="T14" fmla="*/ 9 w 65"/>
                    <a:gd name="T15" fmla="*/ 54 h 85"/>
                    <a:gd name="T16" fmla="*/ 6 w 65"/>
                    <a:gd name="T17" fmla="*/ 53 h 85"/>
                    <a:gd name="T18" fmla="*/ 1 w 65"/>
                    <a:gd name="T19" fmla="*/ 41 h 85"/>
                    <a:gd name="T20" fmla="*/ 16 w 65"/>
                    <a:gd name="T21" fmla="*/ 27 h 85"/>
                    <a:gd name="T22" fmla="*/ 17 w 65"/>
                    <a:gd name="T23" fmla="*/ 27 h 85"/>
                    <a:gd name="T24" fmla="*/ 21 w 65"/>
                    <a:gd name="T25" fmla="*/ 28 h 85"/>
                    <a:gd name="T26" fmla="*/ 23 w 65"/>
                    <a:gd name="T27" fmla="*/ 29 h 85"/>
                    <a:gd name="T28" fmla="*/ 23 w 65"/>
                    <a:gd name="T29" fmla="*/ 27 h 85"/>
                    <a:gd name="T30" fmla="*/ 35 w 65"/>
                    <a:gd name="T31" fmla="*/ 7 h 85"/>
                    <a:gd name="T32" fmla="*/ 51 w 65"/>
                    <a:gd name="T33" fmla="*/ 0 h 85"/>
                    <a:gd name="T34" fmla="*/ 56 w 65"/>
                    <a:gd name="T35" fmla="*/ 1 h 85"/>
                    <a:gd name="T36" fmla="*/ 65 w 65"/>
                    <a:gd name="T37" fmla="*/ 12 h 85"/>
                    <a:gd name="T38" fmla="*/ 62 w 65"/>
                    <a:gd name="T39" fmla="*/ 17 h 85"/>
                    <a:gd name="T40" fmla="*/ 61 w 65"/>
                    <a:gd name="T41" fmla="*/ 17 h 85"/>
                    <a:gd name="T42" fmla="*/ 57 w 65"/>
                    <a:gd name="T43" fmla="*/ 14 h 85"/>
                    <a:gd name="T44" fmla="*/ 54 w 65"/>
                    <a:gd name="T45" fmla="*/ 9 h 85"/>
                    <a:gd name="T46" fmla="*/ 51 w 65"/>
                    <a:gd name="T47" fmla="*/ 8 h 85"/>
                    <a:gd name="T48" fmla="*/ 40 w 65"/>
                    <a:gd name="T49" fmla="*/ 12 h 85"/>
                    <a:gd name="T50" fmla="*/ 31 w 65"/>
                    <a:gd name="T51" fmla="*/ 30 h 85"/>
                    <a:gd name="T52" fmla="*/ 28 w 65"/>
                    <a:gd name="T53" fmla="*/ 36 h 85"/>
                    <a:gd name="T54" fmla="*/ 28 w 65"/>
                    <a:gd name="T55" fmla="*/ 37 h 85"/>
                    <a:gd name="T56" fmla="*/ 28 w 65"/>
                    <a:gd name="T57" fmla="*/ 37 h 85"/>
                    <a:gd name="T58" fmla="*/ 29 w 65"/>
                    <a:gd name="T59" fmla="*/ 44 h 85"/>
                    <a:gd name="T60" fmla="*/ 27 w 65"/>
                    <a:gd name="T61" fmla="*/ 51 h 85"/>
                    <a:gd name="T62" fmla="*/ 26 w 65"/>
                    <a:gd name="T63" fmla="*/ 57 h 85"/>
                    <a:gd name="T64" fmla="*/ 33 w 65"/>
                    <a:gd name="T65" fmla="*/ 75 h 85"/>
                    <a:gd name="T66" fmla="*/ 35 w 65"/>
                    <a:gd name="T67" fmla="*/ 79 h 85"/>
                    <a:gd name="T68" fmla="*/ 35 w 65"/>
                    <a:gd name="T69" fmla="*/ 82 h 85"/>
                    <a:gd name="T70" fmla="*/ 33 w 65"/>
                    <a:gd name="T71" fmla="*/ 84 h 85"/>
                    <a:gd name="T72" fmla="*/ 32 w 65"/>
                    <a:gd name="T73" fmla="*/ 85 h 85"/>
                    <a:gd name="T74" fmla="*/ 16 w 65"/>
                    <a:gd name="T75" fmla="*/ 35 h 85"/>
                    <a:gd name="T76" fmla="*/ 9 w 65"/>
                    <a:gd name="T77" fmla="*/ 42 h 85"/>
                    <a:gd name="T78" fmla="*/ 9 w 65"/>
                    <a:gd name="T79" fmla="*/ 47 h 85"/>
                    <a:gd name="T80" fmla="*/ 12 w 65"/>
                    <a:gd name="T81" fmla="*/ 44 h 85"/>
                    <a:gd name="T82" fmla="*/ 18 w 65"/>
                    <a:gd name="T83" fmla="*/ 39 h 85"/>
                    <a:gd name="T84" fmla="*/ 20 w 65"/>
                    <a:gd name="T85" fmla="*/ 36 h 85"/>
                    <a:gd name="T86" fmla="*/ 17 w 65"/>
                    <a:gd name="T87" fmla="*/ 35 h 85"/>
                    <a:gd name="T88" fmla="*/ 16 w 65"/>
                    <a:gd name="T89" fmla="*/ 35 h 85"/>
                    <a:gd name="T90" fmla="*/ 16 w 65"/>
                    <a:gd name="T91" fmla="*/ 3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65" h="85">
                      <a:moveTo>
                        <a:pt x="32" y="85"/>
                      </a:moveTo>
                      <a:cubicBezTo>
                        <a:pt x="30" y="85"/>
                        <a:pt x="29" y="84"/>
                        <a:pt x="28" y="83"/>
                      </a:cubicBezTo>
                      <a:cubicBezTo>
                        <a:pt x="27" y="81"/>
                        <a:pt x="27" y="80"/>
                        <a:pt x="26" y="79"/>
                      </a:cubicBezTo>
                      <a:cubicBezTo>
                        <a:pt x="22" y="72"/>
                        <a:pt x="18" y="65"/>
                        <a:pt x="18" y="57"/>
                      </a:cubicBezTo>
                      <a:cubicBezTo>
                        <a:pt x="18" y="56"/>
                        <a:pt x="18" y="55"/>
                        <a:pt x="18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5" y="52"/>
                        <a:pt x="15" y="52"/>
                        <a:pt x="15" y="52"/>
                      </a:cubicBezTo>
                      <a:cubicBezTo>
                        <a:pt x="13" y="53"/>
                        <a:pt x="11" y="54"/>
                        <a:pt x="9" y="54"/>
                      </a:cubicBezTo>
                      <a:cubicBezTo>
                        <a:pt x="8" y="54"/>
                        <a:pt x="7" y="54"/>
                        <a:pt x="6" y="53"/>
                      </a:cubicBezTo>
                      <a:cubicBezTo>
                        <a:pt x="2" y="52"/>
                        <a:pt x="0" y="48"/>
                        <a:pt x="1" y="41"/>
                      </a:cubicBezTo>
                      <a:cubicBezTo>
                        <a:pt x="3" y="31"/>
                        <a:pt x="10" y="27"/>
                        <a:pt x="16" y="27"/>
                      </a:cubicBezTo>
                      <a:cubicBezTo>
                        <a:pt x="16" y="27"/>
                        <a:pt x="17" y="27"/>
                        <a:pt x="17" y="27"/>
                      </a:cubicBezTo>
                      <a:cubicBezTo>
                        <a:pt x="19" y="27"/>
                        <a:pt x="20" y="28"/>
                        <a:pt x="21" y="28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6" y="19"/>
                        <a:pt x="29" y="12"/>
                        <a:pt x="35" y="7"/>
                      </a:cubicBezTo>
                      <a:cubicBezTo>
                        <a:pt x="38" y="4"/>
                        <a:pt x="44" y="0"/>
                        <a:pt x="51" y="0"/>
                      </a:cubicBezTo>
                      <a:cubicBezTo>
                        <a:pt x="53" y="0"/>
                        <a:pt x="55" y="1"/>
                        <a:pt x="56" y="1"/>
                      </a:cubicBezTo>
                      <a:cubicBezTo>
                        <a:pt x="61" y="3"/>
                        <a:pt x="64" y="7"/>
                        <a:pt x="65" y="12"/>
                      </a:cubicBezTo>
                      <a:cubicBezTo>
                        <a:pt x="65" y="15"/>
                        <a:pt x="64" y="17"/>
                        <a:pt x="62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59" y="17"/>
                        <a:pt x="57" y="16"/>
                        <a:pt x="57" y="14"/>
                      </a:cubicBezTo>
                      <a:cubicBezTo>
                        <a:pt x="57" y="10"/>
                        <a:pt x="55" y="9"/>
                        <a:pt x="54" y="9"/>
                      </a:cubicBezTo>
                      <a:cubicBezTo>
                        <a:pt x="53" y="9"/>
                        <a:pt x="52" y="8"/>
                        <a:pt x="51" y="8"/>
                      </a:cubicBezTo>
                      <a:cubicBezTo>
                        <a:pt x="47" y="8"/>
                        <a:pt x="43" y="10"/>
                        <a:pt x="40" y="12"/>
                      </a:cubicBezTo>
                      <a:cubicBezTo>
                        <a:pt x="35" y="17"/>
                        <a:pt x="33" y="23"/>
                        <a:pt x="31" y="30"/>
                      </a:cubicBezTo>
                      <a:cubicBezTo>
                        <a:pt x="30" y="32"/>
                        <a:pt x="29" y="34"/>
                        <a:pt x="28" y="36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9" y="39"/>
                        <a:pt x="29" y="42"/>
                        <a:pt x="29" y="44"/>
                      </a:cubicBezTo>
                      <a:cubicBezTo>
                        <a:pt x="28" y="47"/>
                        <a:pt x="28" y="49"/>
                        <a:pt x="27" y="51"/>
                      </a:cubicBezTo>
                      <a:cubicBezTo>
                        <a:pt x="27" y="53"/>
                        <a:pt x="26" y="55"/>
                        <a:pt x="26" y="57"/>
                      </a:cubicBezTo>
                      <a:cubicBezTo>
                        <a:pt x="26" y="63"/>
                        <a:pt x="29" y="69"/>
                        <a:pt x="33" y="75"/>
                      </a:cubicBezTo>
                      <a:cubicBezTo>
                        <a:pt x="34" y="76"/>
                        <a:pt x="34" y="78"/>
                        <a:pt x="35" y="79"/>
                      </a:cubicBezTo>
                      <a:cubicBezTo>
                        <a:pt x="36" y="80"/>
                        <a:pt x="36" y="81"/>
                        <a:pt x="35" y="82"/>
                      </a:cubicBezTo>
                      <a:cubicBezTo>
                        <a:pt x="35" y="83"/>
                        <a:pt x="34" y="84"/>
                        <a:pt x="33" y="84"/>
                      </a:cubicBezTo>
                      <a:cubicBezTo>
                        <a:pt x="33" y="85"/>
                        <a:pt x="32" y="85"/>
                        <a:pt x="32" y="85"/>
                      </a:cubicBezTo>
                      <a:close/>
                      <a:moveTo>
                        <a:pt x="16" y="35"/>
                      </a:moveTo>
                      <a:cubicBezTo>
                        <a:pt x="13" y="35"/>
                        <a:pt x="10" y="37"/>
                        <a:pt x="9" y="42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5" y="42"/>
                        <a:pt x="17" y="40"/>
                        <a:pt x="18" y="39"/>
                      </a:cubicBezTo>
                      <a:cubicBezTo>
                        <a:pt x="20" y="36"/>
                        <a:pt x="20" y="36"/>
                        <a:pt x="20" y="3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35"/>
                        <a:pt x="17" y="35"/>
                        <a:pt x="16" y="35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4" name="组合 103"/>
          <p:cNvGrpSpPr/>
          <p:nvPr/>
        </p:nvGrpSpPr>
        <p:grpSpPr>
          <a:xfrm>
            <a:off x="1138649" y="4313098"/>
            <a:ext cx="9306632" cy="475153"/>
            <a:chOff x="1142943" y="1701954"/>
            <a:chExt cx="9306632" cy="475153"/>
          </a:xfrm>
        </p:grpSpPr>
        <p:sp>
          <p:nvSpPr>
            <p:cNvPr id="105" name="矩形 73751"/>
            <p:cNvSpPr>
              <a:spLocks noChangeArrowheads="1"/>
            </p:cNvSpPr>
            <p:nvPr/>
          </p:nvSpPr>
          <p:spPr bwMode="auto">
            <a:xfrm>
              <a:off x="1763499" y="1715442"/>
              <a:ext cx="8686076" cy="4616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更复杂的问题：人口增长、桥梁应力、股票预测、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</a:rPr>
                <a:t>……</a:t>
              </a:r>
              <a:endParaRPr lang="zh-CN" altLang="en-US" sz="2400" dirty="0">
                <a:solidFill>
                  <a:srgbClr val="404040"/>
                </a:solidFill>
                <a:latin typeface="+mn-ea"/>
              </a:endParaRPr>
            </a:p>
          </p:txBody>
        </p:sp>
        <p:grpSp>
          <p:nvGrpSpPr>
            <p:cNvPr id="106" name="Group 36"/>
            <p:cNvGrpSpPr/>
            <p:nvPr/>
          </p:nvGrpSpPr>
          <p:grpSpPr>
            <a:xfrm>
              <a:off x="1142943" y="1701954"/>
              <a:ext cx="468000" cy="468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07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05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32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1237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数据结构的作用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4943" y="835074"/>
            <a:ext cx="8941497" cy="461665"/>
            <a:chOff x="674943" y="956994"/>
            <a:chExt cx="8941497" cy="461665"/>
          </a:xfrm>
        </p:grpSpPr>
        <p:sp>
          <p:nvSpPr>
            <p:cNvPr id="6" name="矩形 5"/>
            <p:cNvSpPr/>
            <p:nvPr/>
          </p:nvSpPr>
          <p:spPr>
            <a:xfrm>
              <a:off x="1322706" y="956994"/>
              <a:ext cx="82937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基于不同数据模型的算法，其运行效率可能会有很大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差别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109"/>
            <p:cNvGrpSpPr/>
            <p:nvPr/>
          </p:nvGrpSpPr>
          <p:grpSpPr>
            <a:xfrm>
              <a:off x="674943" y="958118"/>
              <a:ext cx="468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矩形 53"/>
          <p:cNvSpPr/>
          <p:nvPr/>
        </p:nvSpPr>
        <p:spPr>
          <a:xfrm>
            <a:off x="558161" y="5153195"/>
            <a:ext cx="10993759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电话号码查询</a:t>
            </a:r>
            <a:r>
              <a:rPr lang="zh-CN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假设某手机中存储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了若干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电话号码，如何在手机中查找某人的电话号码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18176" y="2488440"/>
            <a:ext cx="2160000" cy="540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6E6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手机电话号码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29366" y="1523654"/>
            <a:ext cx="10128002" cy="720000"/>
            <a:chOff x="929366" y="1569374"/>
            <a:chExt cx="10128002" cy="720000"/>
          </a:xfrm>
        </p:grpSpPr>
        <p:sp>
          <p:nvSpPr>
            <p:cNvPr id="82" name="TextBox 81"/>
            <p:cNvSpPr txBox="1"/>
            <p:nvPr/>
          </p:nvSpPr>
          <p:spPr>
            <a:xfrm>
              <a:off x="929366" y="1569374"/>
              <a:ext cx="10128002" cy="720000"/>
            </a:xfrm>
            <a:prstGeom prst="rect">
              <a:avLst/>
            </a:prstGeom>
            <a:solidFill>
              <a:srgbClr val="B4B4C8"/>
            </a:solidFill>
            <a:ln w="28575">
              <a:solidFill>
                <a:srgbClr val="6E6EAA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姓 名         王靓                  赵刚                韩春英             李启勇                         </a:t>
              </a:r>
              <a:r>
                <a:rPr lang="en-US" altLang="zh-CN" sz="2000" dirty="0" smtClean="0">
                  <a:latin typeface="+mn-ea"/>
                  <a:cs typeface="Times New Roman" panose="02020603050405020304" pitchFamily="18" charset="0"/>
                </a:rPr>
                <a:t>……</a:t>
              </a:r>
              <a:r>
                <a:rPr lang="zh-CN" altLang="en-US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</a:t>
              </a:r>
              <a:endPara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电 话   </a:t>
              </a:r>
              <a:r>
                <a: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13833278900  13331888999   15501302226  18866672233                       </a:t>
              </a:r>
              <a:r>
                <a:rPr lang="en-US" altLang="zh-CN" sz="2000" dirty="0" smtClean="0">
                  <a:latin typeface="+mn-ea"/>
                  <a:cs typeface="Times New Roman" panose="02020603050405020304" pitchFamily="18" charset="0"/>
                </a:rPr>
                <a:t>……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929366" y="1929374"/>
              <a:ext cx="10128002" cy="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3329746" y="1569374"/>
              <a:ext cx="0" cy="72000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473092" y="1569374"/>
              <a:ext cx="0" cy="72000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901419" y="1569374"/>
              <a:ext cx="0" cy="72000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044765" y="1569374"/>
              <a:ext cx="0" cy="72000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758073" y="1569374"/>
              <a:ext cx="0" cy="720000"/>
            </a:xfrm>
            <a:prstGeom prst="line">
              <a:avLst/>
            </a:prstGeom>
            <a:ln>
              <a:solidFill>
                <a:srgbClr val="6E6E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134635" y="2868372"/>
            <a:ext cx="4064725" cy="2199089"/>
            <a:chOff x="1134635" y="2868372"/>
            <a:chExt cx="4064725" cy="2199089"/>
          </a:xfrm>
        </p:grpSpPr>
        <p:sp>
          <p:nvSpPr>
            <p:cNvPr id="26" name="椭圆 25"/>
            <p:cNvSpPr/>
            <p:nvPr/>
          </p:nvSpPr>
          <p:spPr>
            <a:xfrm>
              <a:off x="1843308" y="3452772"/>
              <a:ext cx="900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同学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134635" y="4343054"/>
              <a:ext cx="2340928" cy="724407"/>
              <a:chOff x="1" y="4286334"/>
              <a:chExt cx="2489677" cy="72440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" y="4286334"/>
                <a:ext cx="2489677" cy="720000"/>
              </a:xfrm>
              <a:prstGeom prst="rect">
                <a:avLst/>
              </a:prstGeom>
              <a:solidFill>
                <a:srgbClr val="B4B4C8"/>
              </a:solidFill>
              <a:ln w="28575">
                <a:solidFill>
                  <a:srgbClr val="6E6EA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王靓           </a:t>
                </a:r>
                <a:r>
                  <a:rPr lang="en-US" altLang="zh-CN" sz="2000" dirty="0" smtClean="0">
                    <a:latin typeface="+mn-ea"/>
                    <a:cs typeface="Times New Roman" panose="02020603050405020304" pitchFamily="18" charset="0"/>
                  </a:rPr>
                  <a:t>……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endPara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13833278900   </a:t>
                </a:r>
                <a:r>
                  <a:rPr lang="en-US" altLang="zh-CN" sz="2000" dirty="0" smtClean="0">
                    <a:latin typeface="+mn-ea"/>
                    <a:cs typeface="Times New Roman" panose="02020603050405020304" pitchFamily="18" charset="0"/>
                  </a:rPr>
                  <a:t>……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" name="直接连接符 7"/>
              <p:cNvCxnSpPr>
                <a:stCxn id="4" idx="1"/>
                <a:endCxn id="4" idx="3"/>
              </p:cNvCxnSpPr>
              <p:nvPr/>
            </p:nvCxnSpPr>
            <p:spPr>
              <a:xfrm>
                <a:off x="1" y="4646334"/>
                <a:ext cx="2489677" cy="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710893" y="4290741"/>
                <a:ext cx="0" cy="72000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连接符 18"/>
            <p:cNvCxnSpPr/>
            <p:nvPr/>
          </p:nvCxnSpPr>
          <p:spPr>
            <a:xfrm>
              <a:off x="2293308" y="3900012"/>
              <a:ext cx="0" cy="432000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2499360" y="2868372"/>
              <a:ext cx="2700000" cy="612000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7195339" y="2853132"/>
            <a:ext cx="3862029" cy="2249104"/>
            <a:chOff x="7195339" y="2853132"/>
            <a:chExt cx="3862029" cy="2249104"/>
          </a:xfrm>
        </p:grpSpPr>
        <p:sp>
          <p:nvSpPr>
            <p:cNvPr id="28" name="椭圆 27"/>
            <p:cNvSpPr/>
            <p:nvPr/>
          </p:nvSpPr>
          <p:spPr>
            <a:xfrm>
              <a:off x="9616440" y="3452772"/>
              <a:ext cx="900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朋友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8716440" y="4343054"/>
              <a:ext cx="2340928" cy="759182"/>
              <a:chOff x="1" y="4286334"/>
              <a:chExt cx="2489677" cy="759182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" y="4286334"/>
                <a:ext cx="2489677" cy="759182"/>
              </a:xfrm>
              <a:prstGeom prst="rect">
                <a:avLst/>
              </a:prstGeom>
              <a:solidFill>
                <a:srgbClr val="B4B4C8"/>
              </a:solidFill>
              <a:ln w="28575">
                <a:solidFill>
                  <a:srgbClr val="6E6EA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李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启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勇       </a:t>
                </a:r>
                <a:r>
                  <a:rPr lang="en-US" altLang="zh-CN" sz="2000" dirty="0" smtClean="0">
                    <a:latin typeface="+mn-ea"/>
                    <a:cs typeface="Times New Roman" panose="02020603050405020304" pitchFamily="18" charset="0"/>
                  </a:rPr>
                  <a:t>……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endPara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18866672233   </a:t>
                </a:r>
                <a:r>
                  <a:rPr lang="en-US" altLang="zh-CN" sz="2000" dirty="0" smtClean="0">
                    <a:latin typeface="+mn-ea"/>
                    <a:cs typeface="Times New Roman" panose="02020603050405020304" pitchFamily="18" charset="0"/>
                  </a:rPr>
                  <a:t>……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9" name="直接连接符 78"/>
              <p:cNvCxnSpPr>
                <a:stCxn id="78" idx="1"/>
                <a:endCxn id="78" idx="3"/>
              </p:cNvCxnSpPr>
              <p:nvPr/>
            </p:nvCxnSpPr>
            <p:spPr>
              <a:xfrm>
                <a:off x="1" y="4665925"/>
                <a:ext cx="2489677" cy="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1710893" y="4290741"/>
                <a:ext cx="0" cy="72000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直接连接符 92"/>
            <p:cNvCxnSpPr/>
            <p:nvPr/>
          </p:nvCxnSpPr>
          <p:spPr>
            <a:xfrm>
              <a:off x="10082831" y="3901433"/>
              <a:ext cx="0" cy="432000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195339" y="2853132"/>
              <a:ext cx="2700000" cy="612000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189171" y="3010236"/>
            <a:ext cx="2340928" cy="2092000"/>
            <a:chOff x="6189171" y="3010236"/>
            <a:chExt cx="2340928" cy="2092000"/>
          </a:xfrm>
        </p:grpSpPr>
        <p:sp>
          <p:nvSpPr>
            <p:cNvPr id="29" name="椭圆 28"/>
            <p:cNvSpPr/>
            <p:nvPr/>
          </p:nvSpPr>
          <p:spPr>
            <a:xfrm>
              <a:off x="7025396" y="3452772"/>
              <a:ext cx="900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亲属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6189171" y="4343054"/>
              <a:ext cx="2340928" cy="759182"/>
              <a:chOff x="1" y="4286334"/>
              <a:chExt cx="2489677" cy="75918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" y="4286334"/>
                <a:ext cx="2489677" cy="759182"/>
              </a:xfrm>
              <a:prstGeom prst="rect">
                <a:avLst/>
              </a:prstGeom>
              <a:solidFill>
                <a:srgbClr val="B4B4C8"/>
              </a:solidFill>
              <a:ln w="28575">
                <a:solidFill>
                  <a:srgbClr val="6E6EA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韩春英       </a:t>
                </a:r>
                <a:r>
                  <a:rPr lang="en-US" altLang="zh-CN" sz="2000" dirty="0" smtClean="0">
                    <a:latin typeface="+mn-ea"/>
                    <a:cs typeface="Times New Roman" panose="02020603050405020304" pitchFamily="18" charset="0"/>
                  </a:rPr>
                  <a:t>……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endPara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15501302226  </a:t>
                </a:r>
                <a:r>
                  <a:rPr lang="en-US" altLang="zh-CN" sz="2000" dirty="0" smtClean="0">
                    <a:latin typeface="+mn-ea"/>
                    <a:cs typeface="Times New Roman" panose="02020603050405020304" pitchFamily="18" charset="0"/>
                  </a:rPr>
                  <a:t>……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直接连接符 74"/>
              <p:cNvCxnSpPr>
                <a:stCxn id="74" idx="1"/>
                <a:endCxn id="74" idx="3"/>
              </p:cNvCxnSpPr>
              <p:nvPr/>
            </p:nvCxnSpPr>
            <p:spPr>
              <a:xfrm>
                <a:off x="1" y="4665925"/>
                <a:ext cx="2489677" cy="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1710893" y="4290741"/>
                <a:ext cx="0" cy="72000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直接连接符 91"/>
            <p:cNvCxnSpPr/>
            <p:nvPr/>
          </p:nvCxnSpPr>
          <p:spPr>
            <a:xfrm>
              <a:off x="7468751" y="3884772"/>
              <a:ext cx="0" cy="432000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endCxn id="29" idx="0"/>
            </p:cNvCxnSpPr>
            <p:nvPr/>
          </p:nvCxnSpPr>
          <p:spPr>
            <a:xfrm>
              <a:off x="6447844" y="3010236"/>
              <a:ext cx="1027552" cy="442536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661903" y="3022596"/>
            <a:ext cx="2340928" cy="2079640"/>
            <a:chOff x="3661903" y="3022596"/>
            <a:chExt cx="2340928" cy="2079640"/>
          </a:xfrm>
        </p:grpSpPr>
        <p:sp>
          <p:nvSpPr>
            <p:cNvPr id="30" name="椭圆 29"/>
            <p:cNvSpPr/>
            <p:nvPr/>
          </p:nvSpPr>
          <p:spPr>
            <a:xfrm>
              <a:off x="4434352" y="3452772"/>
              <a:ext cx="900000" cy="432000"/>
            </a:xfrm>
            <a:prstGeom prst="ellipse">
              <a:avLst/>
            </a:prstGeom>
            <a:solidFill>
              <a:srgbClr val="B4B4C8"/>
            </a:solidFill>
            <a:ln w="28575">
              <a:solidFill>
                <a:srgbClr val="6E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同事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661903" y="4343054"/>
              <a:ext cx="2340928" cy="759182"/>
              <a:chOff x="1" y="4286334"/>
              <a:chExt cx="2489677" cy="759182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" y="4286334"/>
                <a:ext cx="2489677" cy="759182"/>
              </a:xfrm>
              <a:prstGeom prst="rect">
                <a:avLst/>
              </a:prstGeom>
              <a:solidFill>
                <a:srgbClr val="B4B4C8"/>
              </a:solidFill>
              <a:ln w="28575">
                <a:solidFill>
                  <a:srgbClr val="6E6EA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赵刚           </a:t>
                </a:r>
                <a:r>
                  <a:rPr lang="en-US" altLang="zh-CN" sz="2000" dirty="0" smtClean="0">
                    <a:latin typeface="+mn-ea"/>
                    <a:cs typeface="Times New Roman" panose="02020603050405020304" pitchFamily="18" charset="0"/>
                  </a:rPr>
                  <a:t>……</a:t>
                </a:r>
                <a:r>
                  <a:rPr lang="zh-CN" altLang="en-US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endParaRPr lang="en-US" altLang="zh-CN" sz="20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dirty="0" smtClean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13331888999   </a:t>
                </a:r>
                <a:r>
                  <a:rPr lang="en-US" altLang="zh-CN" sz="2000" dirty="0" smtClean="0">
                    <a:latin typeface="+mn-ea"/>
                    <a:cs typeface="Times New Roman" panose="02020603050405020304" pitchFamily="18" charset="0"/>
                  </a:rPr>
                  <a:t>……</a:t>
                </a:r>
                <a:endPara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直接连接符 70"/>
              <p:cNvCxnSpPr>
                <a:stCxn id="70" idx="1"/>
                <a:endCxn id="70" idx="3"/>
              </p:cNvCxnSpPr>
              <p:nvPr/>
            </p:nvCxnSpPr>
            <p:spPr>
              <a:xfrm>
                <a:off x="1" y="4665925"/>
                <a:ext cx="2489677" cy="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710893" y="4290741"/>
                <a:ext cx="0" cy="720000"/>
              </a:xfrm>
              <a:prstGeom prst="line">
                <a:avLst/>
              </a:prstGeom>
              <a:ln>
                <a:solidFill>
                  <a:srgbClr val="6E6EA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接连接符 90"/>
            <p:cNvCxnSpPr/>
            <p:nvPr/>
          </p:nvCxnSpPr>
          <p:spPr>
            <a:xfrm>
              <a:off x="4870155" y="3900221"/>
              <a:ext cx="0" cy="432000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H="1">
              <a:off x="4935335" y="3022596"/>
              <a:ext cx="1027552" cy="442536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9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8167" y="4711235"/>
            <a:ext cx="10993759" cy="50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数组循环左移问题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元素的数组向左循环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414" y="832396"/>
            <a:ext cx="10805545" cy="1323439"/>
            <a:chOff x="685414" y="832396"/>
            <a:chExt cx="10805545" cy="1323439"/>
          </a:xfrm>
        </p:grpSpPr>
        <p:sp>
          <p:nvSpPr>
            <p:cNvPr id="3" name="矩形 2"/>
            <p:cNvSpPr/>
            <p:nvPr/>
          </p:nvSpPr>
          <p:spPr>
            <a:xfrm>
              <a:off x="1145486" y="832396"/>
              <a:ext cx="1034547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  <a:spcAft>
                  <a:spcPts val="600"/>
                </a:spcAft>
              </a:pP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解法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1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先将数组中的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元素存放在一个临时数组中，再将余下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–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左移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位置，最后将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元素从临时数组复制回原数组中后面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个位置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82"/>
            <p:cNvGrpSpPr/>
            <p:nvPr/>
          </p:nvGrpSpPr>
          <p:grpSpPr>
            <a:xfrm>
              <a:off x="685414" y="849074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2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Group 1061"/>
          <p:cNvGrpSpPr>
            <a:grpSpLocks/>
          </p:cNvGrpSpPr>
          <p:nvPr/>
        </p:nvGrpSpPr>
        <p:grpSpPr bwMode="auto">
          <a:xfrm>
            <a:off x="2437329" y="2682239"/>
            <a:ext cx="6337300" cy="540000"/>
            <a:chOff x="383" y="1833"/>
            <a:chExt cx="3992" cy="456"/>
          </a:xfrm>
          <a:noFill/>
        </p:grpSpPr>
        <p:sp>
          <p:nvSpPr>
            <p:cNvPr id="40" name="Rectangle 1036"/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042"/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Rectangle 1036"/>
          <p:cNvSpPr>
            <a:spLocks noChangeArrowheads="1"/>
          </p:cNvSpPr>
          <p:nvPr/>
        </p:nvSpPr>
        <p:spPr bwMode="auto">
          <a:xfrm>
            <a:off x="2437329" y="3948310"/>
            <a:ext cx="1855788" cy="540000"/>
          </a:xfrm>
          <a:prstGeom prst="rect">
            <a:avLst/>
          </a:prstGeom>
          <a:noFill/>
          <a:ln w="28575">
            <a:solidFill>
              <a:srgbClr val="285A3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1036"/>
          <p:cNvSpPr>
            <a:spLocks noChangeArrowheads="1"/>
          </p:cNvSpPr>
          <p:nvPr/>
        </p:nvSpPr>
        <p:spPr bwMode="auto">
          <a:xfrm>
            <a:off x="4293117" y="2677803"/>
            <a:ext cx="4481512" cy="540000"/>
          </a:xfrm>
          <a:prstGeom prst="rect">
            <a:avLst/>
          </a:prstGeom>
          <a:noFill/>
          <a:ln w="28575">
            <a:solidFill>
              <a:srgbClr val="285A3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 rot="5400000">
            <a:off x="3077223" y="3417744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9293" y="2140595"/>
            <a:ext cx="10345473" cy="45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总共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+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数组元素，但使用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额外的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存储单元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6882" y="5353390"/>
            <a:ext cx="11185044" cy="541174"/>
            <a:chOff x="446882" y="5353390"/>
            <a:chExt cx="11185044" cy="541174"/>
          </a:xfrm>
        </p:grpSpPr>
        <p:sp>
          <p:nvSpPr>
            <p:cNvPr id="23" name="矩形 22"/>
            <p:cNvSpPr/>
            <p:nvPr/>
          </p:nvSpPr>
          <p:spPr>
            <a:xfrm>
              <a:off x="1080127" y="5353390"/>
              <a:ext cx="10551799" cy="541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有许多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应用会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调用这个问题的算法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因此，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要求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有较高的时间性能和空间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性能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" name="Group 109"/>
            <p:cNvGrpSpPr/>
            <p:nvPr/>
          </p:nvGrpSpPr>
          <p:grpSpPr>
            <a:xfrm>
              <a:off x="446882" y="5407977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36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078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-0.15274 -1.11111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0.36758 -0.1851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70" grpId="0" animBg="1"/>
      <p:bldP spid="70" grpId="1" animBg="1"/>
      <p:bldP spid="72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8167" y="4711235"/>
            <a:ext cx="10993759" cy="50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数组循环左移问题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元素的数组向左循环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414" y="832396"/>
            <a:ext cx="10805545" cy="938719"/>
            <a:chOff x="685414" y="832396"/>
            <a:chExt cx="10805545" cy="938719"/>
          </a:xfrm>
        </p:grpSpPr>
        <p:sp>
          <p:nvSpPr>
            <p:cNvPr id="3" name="矩形 2"/>
            <p:cNvSpPr/>
            <p:nvPr/>
          </p:nvSpPr>
          <p:spPr>
            <a:xfrm>
              <a:off x="1145486" y="832396"/>
              <a:ext cx="10345473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  <a:spcAft>
                  <a:spcPts val="600"/>
                </a:spcAft>
              </a:pP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解法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2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先设计一个函数将数组向左循环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1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位置，然后再调用该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82"/>
            <p:cNvGrpSpPr/>
            <p:nvPr/>
          </p:nvGrpSpPr>
          <p:grpSpPr>
            <a:xfrm>
              <a:off x="685414" y="849074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2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9" name="Group 1061"/>
          <p:cNvGrpSpPr>
            <a:grpSpLocks/>
          </p:cNvGrpSpPr>
          <p:nvPr/>
        </p:nvGrpSpPr>
        <p:grpSpPr bwMode="auto">
          <a:xfrm>
            <a:off x="2437329" y="2741042"/>
            <a:ext cx="6337300" cy="540000"/>
            <a:chOff x="383" y="1833"/>
            <a:chExt cx="3992" cy="456"/>
          </a:xfrm>
          <a:noFill/>
        </p:grpSpPr>
        <p:sp>
          <p:nvSpPr>
            <p:cNvPr id="40" name="Rectangle 1036"/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042"/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29771" y="3462332"/>
            <a:ext cx="6834996" cy="540000"/>
            <a:chOff x="2438400" y="3450845"/>
            <a:chExt cx="6336229" cy="540000"/>
          </a:xfrm>
        </p:grpSpPr>
        <p:sp>
          <p:nvSpPr>
            <p:cNvPr id="70" name="Rectangle 1036"/>
            <p:cNvSpPr>
              <a:spLocks noChangeArrowheads="1"/>
            </p:cNvSpPr>
            <p:nvPr/>
          </p:nvSpPr>
          <p:spPr bwMode="auto">
            <a:xfrm>
              <a:off x="2438400" y="3450845"/>
              <a:ext cx="5924749" cy="540000"/>
            </a:xfrm>
            <a:prstGeom prst="rect">
              <a:avLst/>
            </a:prstGeom>
            <a:no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036"/>
            <p:cNvSpPr>
              <a:spLocks noChangeArrowheads="1"/>
            </p:cNvSpPr>
            <p:nvPr/>
          </p:nvSpPr>
          <p:spPr bwMode="auto">
            <a:xfrm>
              <a:off x="8419546" y="3454398"/>
              <a:ext cx="355083" cy="53644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1122329" y="1756281"/>
            <a:ext cx="10345473" cy="45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算法只使用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额外的存储单元，但总共需要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46882" y="5353390"/>
            <a:ext cx="11185044" cy="541174"/>
            <a:chOff x="446882" y="5353390"/>
            <a:chExt cx="11185044" cy="541174"/>
          </a:xfrm>
        </p:grpSpPr>
        <p:sp>
          <p:nvSpPr>
            <p:cNvPr id="42" name="矩形 41"/>
            <p:cNvSpPr/>
            <p:nvPr/>
          </p:nvSpPr>
          <p:spPr>
            <a:xfrm>
              <a:off x="1080127" y="5353390"/>
              <a:ext cx="10551799" cy="541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有许多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应用会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调用这个问题的算法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因此，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要求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有较高的时间性能和空间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性能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109"/>
            <p:cNvGrpSpPr/>
            <p:nvPr/>
          </p:nvGrpSpPr>
          <p:grpSpPr>
            <a:xfrm>
              <a:off x="446882" y="5407977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33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769104" y="10023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769104" y="187905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769104" y="275572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514220" y="93706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为什么要写程序？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514220" y="1810451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程序设计的关键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514220" y="268384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程序设计的一般过程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4" name="Group 40"/>
          <p:cNvGrpSpPr/>
          <p:nvPr/>
        </p:nvGrpSpPr>
        <p:grpSpPr>
          <a:xfrm>
            <a:off x="1769104" y="363240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5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40"/>
          <p:cNvGrpSpPr/>
          <p:nvPr/>
        </p:nvGrpSpPr>
        <p:grpSpPr>
          <a:xfrm>
            <a:off x="1769104" y="4509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514220" y="3561337"/>
            <a:ext cx="55502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数据结构在程序设计中的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</p:txBody>
      </p: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2514220" y="4438834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算法在程序设计中的作用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Group 40"/>
          <p:cNvGrpSpPr/>
          <p:nvPr/>
        </p:nvGrpSpPr>
        <p:grpSpPr>
          <a:xfrm>
            <a:off x="1769104" y="538575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5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2514220" y="5316331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本课程讨论的主要内容</a:t>
            </a: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52" grpId="0"/>
      <p:bldP spid="53" grpId="0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38167" y="4711235"/>
            <a:ext cx="10993759" cy="50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数组循环左移问题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元素的数组向左循环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5414" y="832396"/>
            <a:ext cx="10805545" cy="1661993"/>
            <a:chOff x="685414" y="832396"/>
            <a:chExt cx="10805545" cy="1661993"/>
          </a:xfrm>
        </p:grpSpPr>
        <p:sp>
          <p:nvSpPr>
            <p:cNvPr id="3" name="矩形 2"/>
            <p:cNvSpPr/>
            <p:nvPr/>
          </p:nvSpPr>
          <p:spPr>
            <a:xfrm>
              <a:off x="1145486" y="832396"/>
              <a:ext cx="10345473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  <a:spcAft>
                  <a:spcPts val="600"/>
                </a:spcAft>
              </a:pP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解法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3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将这个问题看作是把数组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AB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转换成数组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代表数组的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元素，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代表数组中余下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–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元素），先将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置逆得到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，再将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置逆得到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，最后将整个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置逆得到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</a:t>
              </a:r>
              <a:r>
                <a:rPr lang="en-US" altLang="zh-CN" sz="24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4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-1)-1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82"/>
            <p:cNvGrpSpPr/>
            <p:nvPr/>
          </p:nvGrpSpPr>
          <p:grpSpPr>
            <a:xfrm>
              <a:off x="685414" y="849074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2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401009" y="2584232"/>
            <a:ext cx="6337300" cy="536446"/>
            <a:chOff x="1401009" y="2584232"/>
            <a:chExt cx="6337300" cy="536446"/>
          </a:xfrm>
        </p:grpSpPr>
        <p:sp>
          <p:nvSpPr>
            <p:cNvPr id="36" name="Rectangle 1036"/>
            <p:cNvSpPr>
              <a:spLocks noChangeArrowheads="1"/>
            </p:cNvSpPr>
            <p:nvPr/>
          </p:nvSpPr>
          <p:spPr bwMode="auto">
            <a:xfrm>
              <a:off x="1401009" y="2584232"/>
              <a:ext cx="6337300" cy="5364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042"/>
            <p:cNvSpPr>
              <a:spLocks noChangeShapeType="1"/>
            </p:cNvSpPr>
            <p:nvPr/>
          </p:nvSpPr>
          <p:spPr bwMode="auto">
            <a:xfrm>
              <a:off x="3177485" y="2584232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042"/>
            <p:cNvSpPr>
              <a:spLocks noChangeShapeType="1"/>
            </p:cNvSpPr>
            <p:nvPr/>
          </p:nvSpPr>
          <p:spPr bwMode="auto">
            <a:xfrm>
              <a:off x="2265562" y="2584232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1036"/>
            <p:cNvSpPr>
              <a:spLocks noChangeArrowheads="1"/>
            </p:cNvSpPr>
            <p:nvPr/>
          </p:nvSpPr>
          <p:spPr bwMode="auto">
            <a:xfrm>
              <a:off x="1660089" y="2652054"/>
              <a:ext cx="5854160" cy="37718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i="1" spc="2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 b        c        d        e        f        g</a:t>
              </a:r>
              <a:endParaRPr lang="zh-CN" altLang="en-US" sz="2800" i="1" spc="2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1042"/>
            <p:cNvSpPr>
              <a:spLocks noChangeShapeType="1"/>
            </p:cNvSpPr>
            <p:nvPr/>
          </p:nvSpPr>
          <p:spPr bwMode="auto">
            <a:xfrm>
              <a:off x="4089408" y="2584232"/>
              <a:ext cx="0" cy="536446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42"/>
            <p:cNvSpPr>
              <a:spLocks noChangeShapeType="1"/>
            </p:cNvSpPr>
            <p:nvPr/>
          </p:nvSpPr>
          <p:spPr bwMode="auto">
            <a:xfrm>
              <a:off x="5001331" y="2584232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42"/>
            <p:cNvSpPr>
              <a:spLocks noChangeShapeType="1"/>
            </p:cNvSpPr>
            <p:nvPr/>
          </p:nvSpPr>
          <p:spPr bwMode="auto">
            <a:xfrm>
              <a:off x="5913254" y="2584232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042"/>
            <p:cNvSpPr>
              <a:spLocks noChangeShapeType="1"/>
            </p:cNvSpPr>
            <p:nvPr/>
          </p:nvSpPr>
          <p:spPr bwMode="auto">
            <a:xfrm>
              <a:off x="6825179" y="2584232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Rectangle 1036"/>
          <p:cNvSpPr>
            <a:spLocks noChangeArrowheads="1"/>
          </p:cNvSpPr>
          <p:nvPr/>
        </p:nvSpPr>
        <p:spPr bwMode="auto">
          <a:xfrm>
            <a:off x="1675329" y="3320899"/>
            <a:ext cx="2302311" cy="3771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i="1" spc="2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 b        a</a:t>
            </a:r>
            <a:endParaRPr lang="zh-CN" altLang="en-US" sz="2800" b="1" i="1" spc="2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01009" y="3254227"/>
            <a:ext cx="6337300" cy="536446"/>
            <a:chOff x="1401009" y="3254227"/>
            <a:chExt cx="6337300" cy="536446"/>
          </a:xfrm>
        </p:grpSpPr>
        <p:sp>
          <p:nvSpPr>
            <p:cNvPr id="49" name="Rectangle 1036"/>
            <p:cNvSpPr>
              <a:spLocks noChangeArrowheads="1"/>
            </p:cNvSpPr>
            <p:nvPr/>
          </p:nvSpPr>
          <p:spPr bwMode="auto">
            <a:xfrm>
              <a:off x="1401009" y="3254227"/>
              <a:ext cx="6337300" cy="5364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1042"/>
            <p:cNvSpPr>
              <a:spLocks noChangeShapeType="1"/>
            </p:cNvSpPr>
            <p:nvPr/>
          </p:nvSpPr>
          <p:spPr bwMode="auto">
            <a:xfrm>
              <a:off x="3177485" y="32542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42"/>
            <p:cNvSpPr>
              <a:spLocks noChangeShapeType="1"/>
            </p:cNvSpPr>
            <p:nvPr/>
          </p:nvSpPr>
          <p:spPr bwMode="auto">
            <a:xfrm>
              <a:off x="2265562" y="32542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042"/>
            <p:cNvSpPr>
              <a:spLocks noChangeShapeType="1"/>
            </p:cNvSpPr>
            <p:nvPr/>
          </p:nvSpPr>
          <p:spPr bwMode="auto">
            <a:xfrm>
              <a:off x="4089408" y="3254227"/>
              <a:ext cx="0" cy="536446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42"/>
            <p:cNvSpPr>
              <a:spLocks noChangeShapeType="1"/>
            </p:cNvSpPr>
            <p:nvPr/>
          </p:nvSpPr>
          <p:spPr bwMode="auto">
            <a:xfrm>
              <a:off x="5001331" y="32542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42"/>
            <p:cNvSpPr>
              <a:spLocks noChangeShapeType="1"/>
            </p:cNvSpPr>
            <p:nvPr/>
          </p:nvSpPr>
          <p:spPr bwMode="auto">
            <a:xfrm>
              <a:off x="5913254" y="32542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042"/>
            <p:cNvSpPr>
              <a:spLocks noChangeShapeType="1"/>
            </p:cNvSpPr>
            <p:nvPr/>
          </p:nvSpPr>
          <p:spPr bwMode="auto">
            <a:xfrm>
              <a:off x="6825179" y="32542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Rectangle 1036"/>
          <p:cNvSpPr>
            <a:spLocks noChangeArrowheads="1"/>
          </p:cNvSpPr>
          <p:nvPr/>
        </p:nvSpPr>
        <p:spPr bwMode="auto">
          <a:xfrm>
            <a:off x="4345599" y="3318889"/>
            <a:ext cx="3168650" cy="3771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i="1" spc="2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     f        e        d</a:t>
            </a:r>
            <a:endParaRPr lang="zh-CN" altLang="en-US" sz="2800" b="1" i="1" spc="2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1036"/>
          <p:cNvSpPr>
            <a:spLocks noChangeArrowheads="1"/>
          </p:cNvSpPr>
          <p:nvPr/>
        </p:nvSpPr>
        <p:spPr bwMode="auto">
          <a:xfrm>
            <a:off x="1660089" y="4027981"/>
            <a:ext cx="5854160" cy="3771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i="1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en-US" altLang="zh-CN" sz="28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       f        </a:t>
            </a:r>
            <a:r>
              <a:rPr lang="en-US" altLang="zh-CN" sz="2800" i="1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       a        </a:t>
            </a:r>
            <a:r>
              <a:rPr lang="en-US" altLang="zh-CN" sz="2800" i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en-US" altLang="zh-CN" sz="2800" i="1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800" i="1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01009" y="3940027"/>
            <a:ext cx="6337300" cy="536446"/>
            <a:chOff x="1401009" y="3940027"/>
            <a:chExt cx="6337300" cy="536446"/>
          </a:xfrm>
        </p:grpSpPr>
        <p:sp>
          <p:nvSpPr>
            <p:cNvPr id="60" name="Rectangle 1036"/>
            <p:cNvSpPr>
              <a:spLocks noChangeArrowheads="1"/>
            </p:cNvSpPr>
            <p:nvPr/>
          </p:nvSpPr>
          <p:spPr bwMode="auto">
            <a:xfrm>
              <a:off x="1401009" y="3940027"/>
              <a:ext cx="6337300" cy="5364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1042"/>
            <p:cNvSpPr>
              <a:spLocks noChangeShapeType="1"/>
            </p:cNvSpPr>
            <p:nvPr/>
          </p:nvSpPr>
          <p:spPr bwMode="auto">
            <a:xfrm>
              <a:off x="3177485" y="39400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042"/>
            <p:cNvSpPr>
              <a:spLocks noChangeShapeType="1"/>
            </p:cNvSpPr>
            <p:nvPr/>
          </p:nvSpPr>
          <p:spPr bwMode="auto">
            <a:xfrm>
              <a:off x="2265562" y="39400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42"/>
            <p:cNvSpPr>
              <a:spLocks noChangeShapeType="1"/>
            </p:cNvSpPr>
            <p:nvPr/>
          </p:nvSpPr>
          <p:spPr bwMode="auto">
            <a:xfrm>
              <a:off x="4089408" y="3940027"/>
              <a:ext cx="0" cy="536446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42"/>
            <p:cNvSpPr>
              <a:spLocks noChangeShapeType="1"/>
            </p:cNvSpPr>
            <p:nvPr/>
          </p:nvSpPr>
          <p:spPr bwMode="auto">
            <a:xfrm>
              <a:off x="5001331" y="39400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42"/>
            <p:cNvSpPr>
              <a:spLocks noChangeShapeType="1"/>
            </p:cNvSpPr>
            <p:nvPr/>
          </p:nvSpPr>
          <p:spPr bwMode="auto">
            <a:xfrm>
              <a:off x="5913254" y="39400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42"/>
            <p:cNvSpPr>
              <a:spLocks noChangeShapeType="1"/>
            </p:cNvSpPr>
            <p:nvPr/>
          </p:nvSpPr>
          <p:spPr bwMode="auto">
            <a:xfrm>
              <a:off x="6825179" y="3940027"/>
              <a:ext cx="0" cy="53644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064977" y="2612148"/>
            <a:ext cx="3566949" cy="1711925"/>
            <a:chOff x="8064977" y="2306582"/>
            <a:chExt cx="3566949" cy="1711925"/>
          </a:xfrm>
        </p:grpSpPr>
        <p:sp>
          <p:nvSpPr>
            <p:cNvPr id="72" name="矩形 71"/>
            <p:cNvSpPr/>
            <p:nvPr/>
          </p:nvSpPr>
          <p:spPr>
            <a:xfrm>
              <a:off x="8064977" y="2387291"/>
              <a:ext cx="3566949" cy="1631216"/>
            </a:xfrm>
            <a:prstGeom prst="rect">
              <a:avLst/>
            </a:prstGeom>
            <a:ln>
              <a:solidFill>
                <a:srgbClr val="6E6EAA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总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共交换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ts val="4000"/>
                </a:lnSpc>
              </a:pP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数组元素，只使用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了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1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用来交换的临时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单元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4999002"/>
                </p:ext>
              </p:extLst>
            </p:nvPr>
          </p:nvGraphicFramePr>
          <p:xfrm>
            <a:off x="9494520" y="2306582"/>
            <a:ext cx="1985006" cy="746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公式" r:id="rId3" imgW="1040948" imgH="393529" progId="Equation.3">
                    <p:embed/>
                  </p:oleObj>
                </mc:Choice>
                <mc:Fallback>
                  <p:oleObj name="公式" r:id="rId3" imgW="1040948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4520" y="2306582"/>
                          <a:ext cx="1985006" cy="7468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组合 57"/>
          <p:cNvGrpSpPr/>
          <p:nvPr/>
        </p:nvGrpSpPr>
        <p:grpSpPr>
          <a:xfrm>
            <a:off x="446882" y="5353390"/>
            <a:ext cx="11185044" cy="541174"/>
            <a:chOff x="446882" y="5353390"/>
            <a:chExt cx="11185044" cy="541174"/>
          </a:xfrm>
        </p:grpSpPr>
        <p:sp>
          <p:nvSpPr>
            <p:cNvPr id="59" name="矩形 58"/>
            <p:cNvSpPr/>
            <p:nvPr/>
          </p:nvSpPr>
          <p:spPr>
            <a:xfrm>
              <a:off x="1080127" y="5353390"/>
              <a:ext cx="10551799" cy="541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有许多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应用会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调用这个问题的算法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因此，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要求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有较高的时间性能和空间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性能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109"/>
            <p:cNvGrpSpPr/>
            <p:nvPr/>
          </p:nvGrpSpPr>
          <p:grpSpPr>
            <a:xfrm>
              <a:off x="446882" y="5407977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53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9" grpId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的作用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1"/>
          <p:cNvSpPr/>
          <p:nvPr/>
        </p:nvSpPr>
        <p:spPr>
          <a:xfrm>
            <a:off x="747480" y="4846320"/>
            <a:ext cx="10620000" cy="1008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对于许多实际的问题，写出一个正确的算法还不够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500"/>
              </a:lnSpc>
            </a:pP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这个算法在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规模较大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集上运行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，运行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效率就成为一个重要的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8167" y="3468602"/>
            <a:ext cx="5643752" cy="523220"/>
            <a:chOff x="638167" y="3468602"/>
            <a:chExt cx="5643752" cy="523220"/>
          </a:xfrm>
        </p:grpSpPr>
        <p:sp>
          <p:nvSpPr>
            <p:cNvPr id="2" name="矩形 1"/>
            <p:cNvSpPr/>
            <p:nvPr/>
          </p:nvSpPr>
          <p:spPr>
            <a:xfrm>
              <a:off x="1207158" y="3468602"/>
              <a:ext cx="50747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问题抽象出不同的数据模型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Freeform 84"/>
            <p:cNvSpPr>
              <a:spLocks/>
            </p:cNvSpPr>
            <p:nvPr/>
          </p:nvSpPr>
          <p:spPr bwMode="auto">
            <a:xfrm>
              <a:off x="638167" y="356004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649117" y="1113393"/>
            <a:ext cx="7940041" cy="2111369"/>
            <a:chOff x="761365" y="2750504"/>
            <a:chExt cx="7940041" cy="2111369"/>
          </a:xfrm>
        </p:grpSpPr>
        <p:grpSp>
          <p:nvGrpSpPr>
            <p:cNvPr id="55" name="Group 5"/>
            <p:cNvGrpSpPr>
              <a:grpSpLocks/>
            </p:cNvGrpSpPr>
            <p:nvPr/>
          </p:nvGrpSpPr>
          <p:grpSpPr bwMode="auto">
            <a:xfrm>
              <a:off x="761365" y="2750504"/>
              <a:ext cx="3244850" cy="393700"/>
              <a:chOff x="276" y="2337"/>
              <a:chExt cx="2044" cy="248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76" y="233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 smtClean="0"/>
                  <a:t> 问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题</a:t>
                </a:r>
              </a:p>
            </p:txBody>
          </p:sp>
          <p:sp>
            <p:nvSpPr>
              <p:cNvPr id="118" name="Text Box 9"/>
              <p:cNvSpPr txBox="1">
                <a:spLocks noChangeArrowheads="1"/>
              </p:cNvSpPr>
              <p:nvPr/>
            </p:nvSpPr>
            <p:spPr bwMode="auto">
              <a:xfrm>
                <a:off x="1753" y="233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 想  法</a:t>
                </a:r>
                <a:endParaRPr kumimoji="0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19" name="AutoShape 10"/>
              <p:cNvSpPr>
                <a:spLocks noChangeArrowheads="1"/>
              </p:cNvSpPr>
              <p:nvPr/>
            </p:nvSpPr>
            <p:spPr bwMode="auto">
              <a:xfrm>
                <a:off x="889" y="241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endParaRPr kumimoji="0" lang="zh-CN" altLang="en-US" sz="1800"/>
              </a:p>
            </p:txBody>
          </p:sp>
        </p:grpSp>
        <p:grpSp>
          <p:nvGrpSpPr>
            <p:cNvPr id="56" name="Group 13"/>
            <p:cNvGrpSpPr>
              <a:grpSpLocks/>
            </p:cNvGrpSpPr>
            <p:nvPr/>
          </p:nvGrpSpPr>
          <p:grpSpPr bwMode="auto">
            <a:xfrm>
              <a:off x="1193165" y="3168015"/>
              <a:ext cx="2182813" cy="1646238"/>
              <a:chOff x="548" y="2600"/>
              <a:chExt cx="1375" cy="1037"/>
            </a:xfrm>
          </p:grpSpPr>
          <p:sp>
            <p:nvSpPr>
              <p:cNvPr id="109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dirty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抽象模型</a:t>
                </a:r>
              </a:p>
            </p:txBody>
          </p:sp>
          <p:sp>
            <p:nvSpPr>
              <p:cNvPr id="110" name="Line 15"/>
              <p:cNvSpPr>
                <a:spLocks noChangeShapeType="1"/>
              </p:cNvSpPr>
              <p:nvPr/>
            </p:nvSpPr>
            <p:spPr bwMode="auto">
              <a:xfrm flipH="1">
                <a:off x="548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1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dirty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基本思路</a:t>
                </a:r>
              </a:p>
            </p:txBody>
          </p:sp>
          <p:sp>
            <p:nvSpPr>
              <p:cNvPr id="112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4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60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5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6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57" name="Group 5"/>
            <p:cNvGrpSpPr>
              <a:grpSpLocks/>
            </p:cNvGrpSpPr>
            <p:nvPr/>
          </p:nvGrpSpPr>
          <p:grpSpPr bwMode="auto">
            <a:xfrm>
              <a:off x="4134963" y="2791142"/>
              <a:ext cx="2303462" cy="392113"/>
              <a:chOff x="2377" y="2336"/>
              <a:chExt cx="1451" cy="247"/>
            </a:xfrm>
          </p:grpSpPr>
          <p:sp>
            <p:nvSpPr>
              <p:cNvPr id="107" name="Text Box 7"/>
              <p:cNvSpPr txBox="1">
                <a:spLocks noChangeArrowheads="1"/>
              </p:cNvSpPr>
              <p:nvPr/>
            </p:nvSpPr>
            <p:spPr bwMode="auto">
              <a:xfrm>
                <a:off x="3261" y="2336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 smtClean="0"/>
                  <a:t> 算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法</a:t>
                </a:r>
              </a:p>
            </p:txBody>
          </p:sp>
          <p:sp>
            <p:nvSpPr>
              <p:cNvPr id="108" name="AutoShape 11"/>
              <p:cNvSpPr>
                <a:spLocks noChangeArrowheads="1"/>
              </p:cNvSpPr>
              <p:nvPr/>
            </p:nvSpPr>
            <p:spPr bwMode="auto">
              <a:xfrm>
                <a:off x="2377" y="2418"/>
                <a:ext cx="822" cy="107"/>
              </a:xfrm>
              <a:prstGeom prst="rightArrow">
                <a:avLst>
                  <a:gd name="adj1" fmla="val 50000"/>
                  <a:gd name="adj2" fmla="val 192056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59" name="Group 22"/>
            <p:cNvGrpSpPr>
              <a:grpSpLocks/>
            </p:cNvGrpSpPr>
            <p:nvPr/>
          </p:nvGrpSpPr>
          <p:grpSpPr bwMode="auto">
            <a:xfrm>
              <a:off x="3793649" y="3210237"/>
              <a:ext cx="2012950" cy="1646238"/>
              <a:chOff x="2162" y="2600"/>
              <a:chExt cx="1268" cy="1037"/>
            </a:xfrm>
          </p:grpSpPr>
          <p:sp>
            <p:nvSpPr>
              <p:cNvPr id="100" name="Text Box 23"/>
              <p:cNvSpPr txBox="1">
                <a:spLocks noChangeArrowheads="1"/>
              </p:cNvSpPr>
              <p:nvPr/>
            </p:nvSpPr>
            <p:spPr bwMode="auto">
              <a:xfrm>
                <a:off x="2455" y="3009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B42D2D"/>
                    </a:solidFill>
                  </a:rPr>
                  <a:t>数据表示</a:t>
                </a:r>
              </a:p>
            </p:txBody>
          </p:sp>
          <p:sp>
            <p:nvSpPr>
              <p:cNvPr id="101" name="Line 24"/>
              <p:cNvSpPr>
                <a:spLocks noChangeShapeType="1"/>
              </p:cNvSpPr>
              <p:nvPr/>
            </p:nvSpPr>
            <p:spPr bwMode="auto">
              <a:xfrm flipH="1">
                <a:off x="2162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02" name="Text Box 25"/>
              <p:cNvSpPr txBox="1">
                <a:spLocks noChangeArrowheads="1"/>
              </p:cNvSpPr>
              <p:nvPr/>
            </p:nvSpPr>
            <p:spPr bwMode="auto">
              <a:xfrm>
                <a:off x="2455" y="3390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B42D2D"/>
                    </a:solidFill>
                  </a:rPr>
                  <a:t>数据处理</a:t>
                </a:r>
              </a:p>
            </p:txBody>
          </p:sp>
          <p:sp>
            <p:nvSpPr>
              <p:cNvPr id="103" name="Line 26"/>
              <p:cNvSpPr>
                <a:spLocks noChangeShapeType="1"/>
              </p:cNvSpPr>
              <p:nvPr/>
            </p:nvSpPr>
            <p:spPr bwMode="auto">
              <a:xfrm>
                <a:off x="2171" y="3122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04" name="Line 27"/>
              <p:cNvSpPr>
                <a:spLocks noChangeShapeType="1"/>
              </p:cNvSpPr>
              <p:nvPr/>
            </p:nvSpPr>
            <p:spPr bwMode="auto">
              <a:xfrm>
                <a:off x="2171" y="3512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05" name="Line 29"/>
              <p:cNvSpPr>
                <a:spLocks noChangeShapeType="1"/>
              </p:cNvSpPr>
              <p:nvPr/>
            </p:nvSpPr>
            <p:spPr bwMode="auto">
              <a:xfrm>
                <a:off x="3189" y="3139"/>
                <a:ext cx="233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106" name="Line 30"/>
              <p:cNvSpPr>
                <a:spLocks noChangeShapeType="1"/>
              </p:cNvSpPr>
              <p:nvPr/>
            </p:nvSpPr>
            <p:spPr bwMode="auto">
              <a:xfrm>
                <a:off x="3199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 flipH="1" flipV="1">
              <a:off x="5784058" y="3221985"/>
              <a:ext cx="0" cy="14478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61" name="Group 5"/>
            <p:cNvGrpSpPr>
              <a:grpSpLocks/>
            </p:cNvGrpSpPr>
            <p:nvPr/>
          </p:nvGrpSpPr>
          <p:grpSpPr bwMode="auto">
            <a:xfrm>
              <a:off x="6520747" y="2829877"/>
              <a:ext cx="2180659" cy="392113"/>
              <a:chOff x="3877" y="2337"/>
              <a:chExt cx="1453" cy="247"/>
            </a:xfrm>
          </p:grpSpPr>
          <p:sp>
            <p:nvSpPr>
              <p:cNvPr id="98" name="Text Box 8"/>
              <p:cNvSpPr txBox="1">
                <a:spLocks noChangeArrowheads="1"/>
              </p:cNvSpPr>
              <p:nvPr/>
            </p:nvSpPr>
            <p:spPr bwMode="auto">
              <a:xfrm>
                <a:off x="4763" y="233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 smtClean="0"/>
                  <a:t> 程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序</a:t>
                </a:r>
              </a:p>
            </p:txBody>
          </p:sp>
          <p:sp>
            <p:nvSpPr>
              <p:cNvPr id="99" name="AutoShape 12"/>
              <p:cNvSpPr>
                <a:spLocks noChangeArrowheads="1"/>
              </p:cNvSpPr>
              <p:nvPr/>
            </p:nvSpPr>
            <p:spPr bwMode="auto">
              <a:xfrm>
                <a:off x="3877" y="241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62" name="Group 31"/>
            <p:cNvGrpSpPr>
              <a:grpSpLocks/>
            </p:cNvGrpSpPr>
            <p:nvPr/>
          </p:nvGrpSpPr>
          <p:grpSpPr bwMode="auto">
            <a:xfrm>
              <a:off x="6301105" y="3247385"/>
              <a:ext cx="2014538" cy="1614488"/>
              <a:chOff x="3705" y="2226"/>
              <a:chExt cx="1269" cy="1017"/>
            </a:xfrm>
          </p:grpSpPr>
          <p:sp>
            <p:nvSpPr>
              <p:cNvPr id="64" name="Text Box 32"/>
              <p:cNvSpPr txBox="1">
                <a:spLocks noChangeArrowheads="1"/>
              </p:cNvSpPr>
              <p:nvPr/>
            </p:nvSpPr>
            <p:spPr bwMode="auto">
              <a:xfrm>
                <a:off x="3990" y="2650"/>
                <a:ext cx="730" cy="248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/>
                  <a:t>程序语言</a:t>
                </a:r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 flipH="1">
                <a:off x="3706" y="2226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>
                <a:off x="3714" y="3138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7" name="Line 36"/>
              <p:cNvSpPr>
                <a:spLocks noChangeShapeType="1"/>
              </p:cNvSpPr>
              <p:nvPr/>
            </p:nvSpPr>
            <p:spPr bwMode="auto">
              <a:xfrm>
                <a:off x="4741" y="3155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8" name="Text Box 37"/>
              <p:cNvSpPr txBox="1">
                <a:spLocks noChangeArrowheads="1"/>
              </p:cNvSpPr>
              <p:nvPr/>
            </p:nvSpPr>
            <p:spPr bwMode="auto">
              <a:xfrm>
                <a:off x="3999" y="2996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/>
                  <a:t>编程环境</a:t>
                </a:r>
              </a:p>
            </p:txBody>
          </p:sp>
          <p:sp>
            <p:nvSpPr>
              <p:cNvPr id="69" name="Line 38"/>
              <p:cNvSpPr>
                <a:spLocks noChangeShapeType="1"/>
              </p:cNvSpPr>
              <p:nvPr/>
            </p:nvSpPr>
            <p:spPr bwMode="auto">
              <a:xfrm>
                <a:off x="3705" y="2773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70" name="Line 39"/>
              <p:cNvSpPr>
                <a:spLocks noChangeShapeType="1"/>
              </p:cNvSpPr>
              <p:nvPr/>
            </p:nvSpPr>
            <p:spPr bwMode="auto">
              <a:xfrm>
                <a:off x="4743" y="2773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 flipH="1" flipV="1">
              <a:off x="8328978" y="3258498"/>
              <a:ext cx="0" cy="14478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8167" y="4088382"/>
            <a:ext cx="5373593" cy="523220"/>
            <a:chOff x="638167" y="4088382"/>
            <a:chExt cx="5373593" cy="523220"/>
          </a:xfrm>
        </p:grpSpPr>
        <p:sp>
          <p:nvSpPr>
            <p:cNvPr id="50" name="Freeform 84"/>
            <p:cNvSpPr>
              <a:spLocks/>
            </p:cNvSpPr>
            <p:nvPr/>
          </p:nvSpPr>
          <p:spPr bwMode="auto">
            <a:xfrm>
              <a:off x="638167" y="416999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207158" y="4088382"/>
              <a:ext cx="48046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不同求解方法的抽象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57480" y="3728382"/>
            <a:ext cx="2387557" cy="720000"/>
            <a:chOff x="6057480" y="3728382"/>
            <a:chExt cx="2387557" cy="720000"/>
          </a:xfrm>
        </p:grpSpPr>
        <p:sp>
          <p:nvSpPr>
            <p:cNvPr id="121" name="右大括号 120"/>
            <p:cNvSpPr/>
            <p:nvPr/>
          </p:nvSpPr>
          <p:spPr>
            <a:xfrm>
              <a:off x="6057480" y="3728382"/>
              <a:ext cx="180000" cy="72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6465037" y="3842012"/>
              <a:ext cx="1980000" cy="523220"/>
            </a:xfrm>
            <a:prstGeom prst="rect">
              <a:avLst/>
            </a:prstGeom>
            <a:ln w="28575">
              <a:solidFill>
                <a:srgbClr val="B42D2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不同的算法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575987" y="3842012"/>
            <a:ext cx="2345279" cy="523220"/>
            <a:chOff x="8575987" y="3842012"/>
            <a:chExt cx="2345279" cy="523220"/>
          </a:xfrm>
        </p:grpSpPr>
        <p:sp>
          <p:nvSpPr>
            <p:cNvPr id="123" name="右箭头 122"/>
            <p:cNvSpPr/>
            <p:nvPr/>
          </p:nvSpPr>
          <p:spPr>
            <a:xfrm>
              <a:off x="8575987" y="395124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301266" y="3842012"/>
              <a:ext cx="1620000" cy="523220"/>
            </a:xfrm>
            <a:prstGeom prst="rect">
              <a:avLst/>
            </a:prstGeom>
            <a:ln w="28575">
              <a:solidFill>
                <a:srgbClr val="B42D2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效率不同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2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50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4354" y="1133571"/>
            <a:ext cx="8475492" cy="1284212"/>
            <a:chOff x="3116898" y="917449"/>
            <a:chExt cx="8475492" cy="1284212"/>
          </a:xfrm>
        </p:grpSpPr>
        <p:grpSp>
          <p:nvGrpSpPr>
            <p:cNvPr id="18" name="Group 67"/>
            <p:cNvGrpSpPr/>
            <p:nvPr/>
          </p:nvGrpSpPr>
          <p:grpSpPr>
            <a:xfrm>
              <a:off x="3116898" y="1363270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593282" y="1290500"/>
              <a:ext cx="1676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279487" y="917449"/>
              <a:ext cx="6312903" cy="1284212"/>
              <a:chOff x="4807476" y="914532"/>
              <a:chExt cx="6312903" cy="1284212"/>
            </a:xfrm>
          </p:grpSpPr>
          <p:sp>
            <p:nvSpPr>
              <p:cNvPr id="25" name="左大括号 24"/>
              <p:cNvSpPr/>
              <p:nvPr/>
            </p:nvSpPr>
            <p:spPr>
              <a:xfrm>
                <a:off x="4807476" y="1149687"/>
                <a:ext cx="254476" cy="828000"/>
              </a:xfrm>
              <a:prstGeom prst="leftBrace">
                <a:avLst>
                  <a:gd name="adj1" fmla="val 29294"/>
                  <a:gd name="adj2" fmla="val 50000"/>
                </a:avLst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167261" y="914532"/>
                <a:ext cx="5953118" cy="1284212"/>
                <a:chOff x="5167261" y="914532"/>
                <a:chExt cx="5953118" cy="1284212"/>
              </a:xfrm>
            </p:grpSpPr>
            <p:sp>
              <p:nvSpPr>
                <p:cNvPr id="27" name="Rectangle 13"/>
                <p:cNvSpPr>
                  <a:spLocks noChangeArrowheads="1"/>
                </p:cNvSpPr>
                <p:nvPr/>
              </p:nvSpPr>
              <p:spPr bwMode="auto">
                <a:xfrm>
                  <a:off x="5167261" y="914532"/>
                  <a:ext cx="4586339" cy="5656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zh-CN" altLang="en-US" sz="2800" dirty="0" smtClean="0">
                      <a:solidFill>
                        <a:srgbClr val="285A3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数值问题</a:t>
                  </a:r>
                  <a:r>
                    <a:rPr lang="zh-CN" altLang="en-US" sz="2800" dirty="0" smtClean="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</a:t>
                  </a:r>
                  <a:r>
                    <a:rPr lang="zh-CN" altLang="en-US" sz="2800" dirty="0" smtClean="0">
                      <a:solidFill>
                        <a:srgbClr val="B42D2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数学方程</a:t>
                  </a:r>
                  <a:endParaRPr lang="zh-CN" altLang="en-US" sz="2800" dirty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Rectangle 13"/>
                <p:cNvSpPr>
                  <a:spLocks noChangeArrowheads="1"/>
                </p:cNvSpPr>
                <p:nvPr/>
              </p:nvSpPr>
              <p:spPr bwMode="auto">
                <a:xfrm>
                  <a:off x="5167261" y="1633140"/>
                  <a:ext cx="5953118" cy="5656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zh-CN" altLang="en-US" sz="2800" dirty="0">
                      <a:solidFill>
                        <a:srgbClr val="285A3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非</a:t>
                  </a:r>
                  <a:r>
                    <a:rPr lang="zh-CN" altLang="en-US" sz="2800" dirty="0" smtClean="0">
                      <a:solidFill>
                        <a:srgbClr val="285A3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数值问题</a:t>
                  </a:r>
                  <a:r>
                    <a:rPr lang="zh-CN" altLang="en-US" sz="2800" dirty="0" smtClean="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：表、树、图等</a:t>
                  </a:r>
                  <a:r>
                    <a:rPr lang="zh-CN" altLang="en-US" sz="2800" dirty="0" smtClean="0">
                      <a:solidFill>
                        <a:srgbClr val="B42D2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数据结构</a:t>
                  </a:r>
                  <a:endParaRPr lang="zh-CN" altLang="en-US" sz="2800" dirty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1718220" y="3286778"/>
            <a:ext cx="900113" cy="392113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 问 </a:t>
            </a:r>
            <a:r>
              <a:rPr lang="en-US" altLang="zh-CN" dirty="0" smtClean="0"/>
              <a:t> </a:t>
            </a:r>
            <a:r>
              <a:rPr lang="zh-CN" altLang="en-US" dirty="0"/>
              <a:t>题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4062958" y="3285190"/>
            <a:ext cx="900113" cy="392113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想  法</a:t>
            </a:r>
            <a:endParaRPr kumimoji="0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7" name="AutoShape 10"/>
          <p:cNvSpPr>
            <a:spLocks noChangeArrowheads="1"/>
          </p:cNvSpPr>
          <p:nvPr/>
        </p:nvSpPr>
        <p:spPr bwMode="auto">
          <a:xfrm>
            <a:off x="2691358" y="3413778"/>
            <a:ext cx="1303338" cy="169863"/>
          </a:xfrm>
          <a:prstGeom prst="rightArrow">
            <a:avLst>
              <a:gd name="adj1" fmla="val 50000"/>
              <a:gd name="adj2" fmla="val 191822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kumimoji="0" lang="zh-CN" altLang="en-US" sz="1800"/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2785020" y="4351989"/>
            <a:ext cx="1158875" cy="392113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0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抽象模型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 flipH="1">
            <a:off x="2150020" y="3702701"/>
            <a:ext cx="0" cy="1447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9" name="Text Box 16"/>
          <p:cNvSpPr txBox="1">
            <a:spLocks noChangeArrowheads="1"/>
          </p:cNvSpPr>
          <p:nvPr/>
        </p:nvSpPr>
        <p:spPr bwMode="auto">
          <a:xfrm>
            <a:off x="2785020" y="4956826"/>
            <a:ext cx="1158875" cy="392113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基本思路</a:t>
            </a: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2164308" y="4531376"/>
            <a:ext cx="59372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2164308" y="5150501"/>
            <a:ext cx="59372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 flipH="1" flipV="1">
            <a:off x="4332833" y="3715401"/>
            <a:ext cx="0" cy="1447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3950245" y="4558364"/>
            <a:ext cx="3683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3964533" y="5177489"/>
            <a:ext cx="3667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6495168" y="3325828"/>
            <a:ext cx="900112" cy="392113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 算 </a:t>
            </a:r>
            <a:r>
              <a:rPr lang="en-US" altLang="zh-CN" dirty="0" smtClean="0"/>
              <a:t> </a:t>
            </a:r>
            <a:r>
              <a:rPr lang="zh-CN" altLang="en-US" dirty="0"/>
              <a:t>法</a:t>
            </a:r>
          </a:p>
        </p:txBody>
      </p:sp>
      <p:sp>
        <p:nvSpPr>
          <p:cNvPr id="76" name="AutoShape 11"/>
          <p:cNvSpPr>
            <a:spLocks noChangeArrowheads="1"/>
          </p:cNvSpPr>
          <p:nvPr/>
        </p:nvSpPr>
        <p:spPr bwMode="auto">
          <a:xfrm>
            <a:off x="5091818" y="3456003"/>
            <a:ext cx="1304925" cy="169863"/>
          </a:xfrm>
          <a:prstGeom prst="rightArrow">
            <a:avLst>
              <a:gd name="adj1" fmla="val 50000"/>
              <a:gd name="adj2" fmla="val 192056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4" name="Group 22"/>
          <p:cNvGrpSpPr>
            <a:grpSpLocks/>
          </p:cNvGrpSpPr>
          <p:nvPr/>
        </p:nvGrpSpPr>
        <p:grpSpPr bwMode="auto">
          <a:xfrm>
            <a:off x="4750504" y="3744923"/>
            <a:ext cx="2012950" cy="1646238"/>
            <a:chOff x="2162" y="2600"/>
            <a:chExt cx="1268" cy="1037"/>
          </a:xfrm>
        </p:grpSpPr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2455" y="3009"/>
              <a:ext cx="731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数据表示</a:t>
              </a:r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 flipH="1">
              <a:off x="2162" y="2600"/>
              <a:ext cx="0" cy="91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2455" y="3390"/>
              <a:ext cx="731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数据处理</a:t>
              </a: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2171" y="3122"/>
              <a:ext cx="27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2" name="Line 27"/>
            <p:cNvSpPr>
              <a:spLocks noChangeShapeType="1"/>
            </p:cNvSpPr>
            <p:nvPr/>
          </p:nvSpPr>
          <p:spPr bwMode="auto">
            <a:xfrm>
              <a:off x="2171" y="3512"/>
              <a:ext cx="26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3189" y="3139"/>
              <a:ext cx="23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99" y="3529"/>
              <a:ext cx="23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55" name="Line 19"/>
          <p:cNvSpPr>
            <a:spLocks noChangeShapeType="1"/>
          </p:cNvSpPr>
          <p:nvPr/>
        </p:nvSpPr>
        <p:spPr bwMode="auto">
          <a:xfrm flipH="1" flipV="1">
            <a:off x="6740913" y="3756671"/>
            <a:ext cx="0" cy="1447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7477602" y="3364563"/>
            <a:ext cx="2180659" cy="392113"/>
            <a:chOff x="3877" y="2337"/>
            <a:chExt cx="1453" cy="247"/>
          </a:xfrm>
        </p:grpSpPr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4763" y="2337"/>
              <a:ext cx="567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/>
                <a:t> 程 </a:t>
              </a:r>
              <a:r>
                <a:rPr lang="en-US" altLang="zh-CN" dirty="0" smtClean="0"/>
                <a:t> </a:t>
              </a:r>
              <a:r>
                <a:rPr lang="zh-CN" altLang="en-US" dirty="0"/>
                <a:t>序</a:t>
              </a:r>
            </a:p>
          </p:txBody>
        </p:sp>
        <p:sp>
          <p:nvSpPr>
            <p:cNvPr id="67" name="AutoShape 12"/>
            <p:cNvSpPr>
              <a:spLocks noChangeArrowheads="1"/>
            </p:cNvSpPr>
            <p:nvPr/>
          </p:nvSpPr>
          <p:spPr bwMode="auto">
            <a:xfrm>
              <a:off x="3877" y="2418"/>
              <a:ext cx="821" cy="107"/>
            </a:xfrm>
            <a:prstGeom prst="rightArrow">
              <a:avLst>
                <a:gd name="adj1" fmla="val 50000"/>
                <a:gd name="adj2" fmla="val 191822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57" name="Group 31"/>
          <p:cNvGrpSpPr>
            <a:grpSpLocks/>
          </p:cNvGrpSpPr>
          <p:nvPr/>
        </p:nvGrpSpPr>
        <p:grpSpPr bwMode="auto">
          <a:xfrm>
            <a:off x="7257960" y="3782071"/>
            <a:ext cx="2014538" cy="1614488"/>
            <a:chOff x="3705" y="2226"/>
            <a:chExt cx="1269" cy="1017"/>
          </a:xfrm>
        </p:grpSpPr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3990" y="2650"/>
              <a:ext cx="730" cy="24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程序语言</a:t>
              </a: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706" y="2226"/>
              <a:ext cx="0" cy="91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>
              <a:off x="3714" y="3138"/>
              <a:ext cx="269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4741" y="3155"/>
              <a:ext cx="232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3999" y="2996"/>
              <a:ext cx="730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编程环境</a:t>
              </a:r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>
              <a:off x="3705" y="2773"/>
              <a:ext cx="27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4743" y="2773"/>
              <a:ext cx="23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58" name="Line 19"/>
          <p:cNvSpPr>
            <a:spLocks noChangeShapeType="1"/>
          </p:cNvSpPr>
          <p:nvPr/>
        </p:nvSpPr>
        <p:spPr bwMode="auto">
          <a:xfrm flipH="1" flipV="1">
            <a:off x="9285833" y="3793184"/>
            <a:ext cx="0" cy="1447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77" grpId="0" animBg="1"/>
      <p:bldP spid="75" grpId="0" animBg="1"/>
      <p:bldP spid="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50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>
          <a:xfrm>
            <a:off x="876300" y="873127"/>
            <a:ext cx="8496300" cy="666114"/>
          </a:xfrm>
          <a:prstGeom prst="rect">
            <a:avLst/>
          </a:prstGeom>
          <a:ln>
            <a:solidFill>
              <a:srgbClr val="5C307D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 smtClean="0">
                <a:solidFill>
                  <a:srgbClr val="6E6EA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6E6EA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  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为百元买百鸡问题抽象</a:t>
            </a:r>
            <a:r>
              <a:rPr lang="zh-CN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Rectangle 2"/>
          <p:cNvSpPr txBox="1">
            <a:spLocks noChangeArrowheads="1"/>
          </p:cNvSpPr>
          <p:nvPr/>
        </p:nvSpPr>
        <p:spPr>
          <a:xfrm>
            <a:off x="510540" y="1787526"/>
            <a:ext cx="10325100" cy="10623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鸡</a:t>
            </a:r>
            <a:r>
              <a:rPr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翁一，值钱五；鸡母一，值钱三；鸡雏三，值钱一。百钱买百鸡，问鸡翁、母、雏各几何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77034" y="4168493"/>
            <a:ext cx="7695566" cy="1600522"/>
            <a:chOff x="1235074" y="3809517"/>
            <a:chExt cx="7695566" cy="1600522"/>
          </a:xfrm>
        </p:grpSpPr>
        <p:grpSp>
          <p:nvGrpSpPr>
            <p:cNvPr id="12" name="组合 11"/>
            <p:cNvGrpSpPr/>
            <p:nvPr/>
          </p:nvGrpSpPr>
          <p:grpSpPr>
            <a:xfrm>
              <a:off x="1235074" y="3835078"/>
              <a:ext cx="4205606" cy="1549400"/>
              <a:chOff x="1235074" y="3835078"/>
              <a:chExt cx="4205606" cy="1549400"/>
            </a:xfrm>
          </p:grpSpPr>
          <p:sp>
            <p:nvSpPr>
              <p:cNvPr id="6" name="AutoShape 6"/>
              <p:cNvSpPr>
                <a:spLocks/>
              </p:cNvSpPr>
              <p:nvPr/>
            </p:nvSpPr>
            <p:spPr bwMode="auto">
              <a:xfrm>
                <a:off x="1235074" y="4140754"/>
                <a:ext cx="304948" cy="828000"/>
              </a:xfrm>
              <a:prstGeom prst="leftBrace">
                <a:avLst>
                  <a:gd name="adj1" fmla="val 17491"/>
                  <a:gd name="adj2" fmla="val 50000"/>
                </a:avLst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1617097" y="3835078"/>
                <a:ext cx="3823583" cy="15494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000" tIns="1080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x </a:t>
                </a: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+ </a:t>
                </a:r>
                <a:r>
                  <a:rPr kumimoji="0" lang="es-E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y</a:t>
                </a: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 + </a:t>
                </a:r>
                <a:r>
                  <a:rPr kumimoji="0" lang="es-E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z</a:t>
                </a: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 = 100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5×</a:t>
                </a:r>
                <a:r>
                  <a:rPr kumimoji="0" lang="es-E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 + 3×</a:t>
                </a:r>
                <a:r>
                  <a:rPr kumimoji="0" lang="es-E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y </a:t>
                </a: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+ z / 3 =100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435090" y="3809517"/>
              <a:ext cx="2495550" cy="1600522"/>
              <a:chOff x="6435090" y="3809517"/>
              <a:chExt cx="2495550" cy="1600522"/>
            </a:xfrm>
          </p:grpSpPr>
          <p:sp>
            <p:nvSpPr>
              <p:cNvPr id="91" name="AutoShape 6"/>
              <p:cNvSpPr>
                <a:spLocks/>
              </p:cNvSpPr>
              <p:nvPr/>
            </p:nvSpPr>
            <p:spPr bwMode="auto">
              <a:xfrm>
                <a:off x="6435090" y="4079794"/>
                <a:ext cx="304948" cy="1080000"/>
              </a:xfrm>
              <a:prstGeom prst="leftBrace">
                <a:avLst>
                  <a:gd name="adj1" fmla="val 17491"/>
                  <a:gd name="adj2" fmla="val 50000"/>
                </a:avLst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6822145" y="3809517"/>
                <a:ext cx="2108495" cy="1600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18000" tIns="1080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ts val="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anose="02020603050405020304" pitchFamily="18" charset="0"/>
                  </a:rPr>
                  <a:t>0 ≤ </a:t>
                </a:r>
                <a:r>
                  <a:rPr kumimoji="0" lang="es-E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x </a:t>
                </a: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≤ 20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ts val="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0 ≤ </a:t>
                </a:r>
                <a:r>
                  <a:rPr kumimoji="0" lang="es-E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y </a:t>
                </a: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≤ 33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ts val="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0 ≤ </a:t>
                </a:r>
                <a:r>
                  <a:rPr kumimoji="0" lang="es-E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z </a:t>
                </a:r>
                <a:r>
                  <a:rPr kumimoji="0" lang="es-E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≤ 100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ts val="4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2" name="Rectangle 2"/>
          <p:cNvSpPr txBox="1">
            <a:spLocks noChangeArrowheads="1"/>
          </p:cNvSpPr>
          <p:nvPr/>
        </p:nvSpPr>
        <p:spPr>
          <a:xfrm>
            <a:off x="510540" y="2905408"/>
            <a:ext cx="11163300" cy="10623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分别表示公鸡、母鸡和小鸡的个数，则有如下方程组成立：</a:t>
            </a:r>
          </a:p>
        </p:txBody>
      </p:sp>
    </p:spTree>
    <p:extLst>
      <p:ext uri="{BB962C8B-B14F-4D97-AF65-F5344CB8AC3E}">
        <p14:creationId xmlns:p14="http://schemas.microsoft.com/office/powerpoint/2010/main" val="76676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50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>
          <a:xfrm>
            <a:off x="876300" y="873127"/>
            <a:ext cx="9959340" cy="696594"/>
          </a:xfrm>
          <a:prstGeom prst="rect">
            <a:avLst/>
          </a:prstGeom>
          <a:ln>
            <a:solidFill>
              <a:srgbClr val="5C307D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 smtClean="0">
                <a:solidFill>
                  <a:srgbClr val="6E6EA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6E6EA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为学籍管理问题抽象</a:t>
            </a:r>
            <a:r>
              <a:rPr lang="zh-CN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endParaRPr lang="zh-CN" altLang="zh-CN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76300" y="1932466"/>
            <a:ext cx="3314700" cy="523220"/>
            <a:chOff x="1826091" y="4148024"/>
            <a:chExt cx="3314700" cy="52322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27557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完成什么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56147" y="2738148"/>
            <a:ext cx="4799248" cy="523220"/>
            <a:chOff x="1826091" y="4148024"/>
            <a:chExt cx="4799248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2402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表项之间是什么关系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221480" y="1861019"/>
            <a:ext cx="4134658" cy="696594"/>
            <a:chOff x="4221480" y="1861019"/>
            <a:chExt cx="4134658" cy="696594"/>
          </a:xfrm>
        </p:grpSpPr>
        <p:sp>
          <p:nvSpPr>
            <p:cNvPr id="30" name="右箭头 29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3227879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zh-CN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增、删、改、查</a:t>
              </a:r>
              <a:r>
                <a:rPr lang="zh-CN" altLang="zh-CN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09674" y="2651461"/>
            <a:ext cx="2746464" cy="696594"/>
            <a:chOff x="4221480" y="1861019"/>
            <a:chExt cx="2746464" cy="696594"/>
          </a:xfrm>
        </p:grpSpPr>
        <p:sp>
          <p:nvSpPr>
            <p:cNvPr id="34" name="右箭头 33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1839685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线性关系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2921" y="3573925"/>
            <a:ext cx="8201024" cy="2347296"/>
            <a:chOff x="365984" y="3495839"/>
            <a:chExt cx="8201024" cy="2608262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68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6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8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6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268919" y="3584620"/>
            <a:ext cx="1302001" cy="2230021"/>
            <a:chOff x="9268919" y="3584620"/>
            <a:chExt cx="1302001" cy="2230021"/>
          </a:xfrm>
        </p:grpSpPr>
        <p:sp>
          <p:nvSpPr>
            <p:cNvPr id="90" name="右箭头 89"/>
            <p:cNvSpPr/>
            <p:nvPr/>
          </p:nvSpPr>
          <p:spPr>
            <a:xfrm>
              <a:off x="9268919" y="4559068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462920" y="3584620"/>
              <a:ext cx="108000" cy="2230021"/>
              <a:chOff x="10462920" y="3584620"/>
              <a:chExt cx="108000" cy="223002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0462920" y="358462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10462920" y="402763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0462920" y="4470639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0462920" y="5706641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10532160" y="3707860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10532160" y="4146639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10532160" y="4599067"/>
                <a:ext cx="0" cy="1107574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82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50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>
          <a:xfrm>
            <a:off x="876300" y="873127"/>
            <a:ext cx="9959340" cy="696594"/>
          </a:xfrm>
          <a:prstGeom prst="rect">
            <a:avLst/>
          </a:prstGeom>
          <a:ln>
            <a:solidFill>
              <a:srgbClr val="5C307D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 smtClean="0">
                <a:solidFill>
                  <a:srgbClr val="6E6EA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6E6EA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 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为人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机对弈问题抽象</a:t>
            </a:r>
            <a:r>
              <a:rPr lang="zh-CN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endParaRPr lang="zh-CN" altLang="zh-CN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76300" y="1932466"/>
            <a:ext cx="3314700" cy="523220"/>
            <a:chOff x="1826091" y="4148024"/>
            <a:chExt cx="3314700" cy="52322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27557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如何实现对弈？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56147" y="2738148"/>
            <a:ext cx="7800173" cy="523220"/>
            <a:chOff x="1826091" y="4148024"/>
            <a:chExt cx="7800173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724120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计算机的操作对象？各格局之间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是什么关系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221480" y="1861019"/>
            <a:ext cx="5070091" cy="696594"/>
            <a:chOff x="4221480" y="1861019"/>
            <a:chExt cx="5070091" cy="696594"/>
          </a:xfrm>
        </p:grpSpPr>
        <p:sp>
          <p:nvSpPr>
            <p:cNvPr id="30" name="右箭头 29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4163312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数据表示</a:t>
              </a:r>
              <a:r>
                <a:rPr lang="en-US" altLang="zh-CN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存储对弈树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917270" y="2651461"/>
            <a:ext cx="2520718" cy="696594"/>
            <a:chOff x="4221480" y="1861019"/>
            <a:chExt cx="2520718" cy="696594"/>
          </a:xfrm>
        </p:grpSpPr>
        <p:sp>
          <p:nvSpPr>
            <p:cNvPr id="34" name="右箭头 33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1613939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树结构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830519" y="4012314"/>
            <a:ext cx="3450841" cy="1488849"/>
            <a:chOff x="6830519" y="4012314"/>
            <a:chExt cx="3450841" cy="1488849"/>
          </a:xfrm>
        </p:grpSpPr>
        <p:sp>
          <p:nvSpPr>
            <p:cNvPr id="54" name="右箭头 53"/>
            <p:cNvSpPr/>
            <p:nvPr/>
          </p:nvSpPr>
          <p:spPr>
            <a:xfrm>
              <a:off x="6830519" y="4503231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192160" y="4012314"/>
              <a:ext cx="2089200" cy="1488849"/>
              <a:chOff x="8237880" y="3949763"/>
              <a:chExt cx="2089200" cy="1488849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9243720" y="3949763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2378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973902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869508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9291571" y="4073003"/>
                <a:ext cx="0" cy="50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/>
              <p:cNvSpPr/>
              <p:nvPr/>
            </p:nvSpPr>
            <p:spPr>
              <a:xfrm>
                <a:off x="87331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219080" y="4581784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92284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941136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903036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974664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8322359" y="4047304"/>
                <a:ext cx="936000" cy="540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9340809" y="4046907"/>
                <a:ext cx="936000" cy="540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8810124" y="4046510"/>
                <a:ext cx="474226" cy="507438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9304214" y="4061174"/>
                <a:ext cx="474226" cy="507438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8772024" y="4666264"/>
                <a:ext cx="465302" cy="68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9323916" y="4661372"/>
                <a:ext cx="465302" cy="68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084360" y="4671387"/>
                <a:ext cx="180000" cy="643985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9296280" y="4671387"/>
                <a:ext cx="180000" cy="643985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/>
          <p:cNvGrpSpPr/>
          <p:nvPr/>
        </p:nvGrpSpPr>
        <p:grpSpPr>
          <a:xfrm>
            <a:off x="1331595" y="3424255"/>
            <a:ext cx="4524375" cy="2340207"/>
            <a:chOff x="1331595" y="3424255"/>
            <a:chExt cx="4524375" cy="234020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467" y="3424255"/>
              <a:ext cx="590550" cy="523875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865" y="4821487"/>
              <a:ext cx="3219450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595" y="3954166"/>
              <a:ext cx="4524375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46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50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>
          <a:xfrm>
            <a:off x="876300" y="873127"/>
            <a:ext cx="9959340" cy="696594"/>
          </a:xfrm>
          <a:prstGeom prst="rect">
            <a:avLst/>
          </a:prstGeom>
          <a:ln>
            <a:solidFill>
              <a:srgbClr val="5C307D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 smtClean="0">
                <a:solidFill>
                  <a:srgbClr val="6E6EA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mtClean="0">
                <a:solidFill>
                  <a:srgbClr val="6E6EA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</a:t>
            </a:r>
            <a:r>
              <a:rPr lang="zh-CN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七巧板涂色</a:t>
            </a:r>
            <a:r>
              <a:rPr lang="zh-CN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r>
              <a:rPr lang="zh-CN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抽象数据模型</a:t>
            </a:r>
            <a:endParaRPr lang="zh-CN" altLang="zh-CN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76300" y="1932466"/>
            <a:ext cx="3314700" cy="523220"/>
            <a:chOff x="1826091" y="4148024"/>
            <a:chExt cx="3314700" cy="52322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27557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如何实现涂色？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56147" y="2738148"/>
            <a:ext cx="6191601" cy="523220"/>
            <a:chOff x="1826091" y="4148024"/>
            <a:chExt cx="6191601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56326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如何表示区域之间的邻接关系？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221480" y="1861019"/>
            <a:ext cx="5070091" cy="696594"/>
            <a:chOff x="4221480" y="1861019"/>
            <a:chExt cx="5070091" cy="696594"/>
          </a:xfrm>
        </p:grpSpPr>
        <p:sp>
          <p:nvSpPr>
            <p:cNvPr id="30" name="右箭头 29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4163312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数据表示</a:t>
              </a:r>
              <a:r>
                <a:rPr lang="en-US" altLang="zh-CN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存储七巧板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42492" y="2651461"/>
            <a:ext cx="2520718" cy="696594"/>
            <a:chOff x="4221480" y="1861019"/>
            <a:chExt cx="2520718" cy="696594"/>
          </a:xfrm>
        </p:grpSpPr>
        <p:sp>
          <p:nvSpPr>
            <p:cNvPr id="34" name="右箭头 33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1613939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图结构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26219" y="3052339"/>
            <a:ext cx="1260000" cy="1260000"/>
            <a:chOff x="2526219" y="3052339"/>
            <a:chExt cx="1260000" cy="1260000"/>
          </a:xfrm>
        </p:grpSpPr>
        <p:sp>
          <p:nvSpPr>
            <p:cNvPr id="14" name="直角三角形 13"/>
            <p:cNvSpPr/>
            <p:nvPr/>
          </p:nvSpPr>
          <p:spPr>
            <a:xfrm rot="18923499">
              <a:off x="2526219" y="3052339"/>
              <a:ext cx="1260000" cy="1260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1317" y="3752468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348054" y="4418950"/>
            <a:ext cx="44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621009" y="3943273"/>
            <a:ext cx="1260000" cy="1260000"/>
            <a:chOff x="1621009" y="3943273"/>
            <a:chExt cx="1260000" cy="1260000"/>
          </a:xfrm>
        </p:grpSpPr>
        <p:sp>
          <p:nvSpPr>
            <p:cNvPr id="42" name="直角三角形 41"/>
            <p:cNvSpPr/>
            <p:nvPr/>
          </p:nvSpPr>
          <p:spPr>
            <a:xfrm rot="13529780">
              <a:off x="1621009" y="3943273"/>
              <a:ext cx="1260000" cy="1260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37941" y="4342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394712" y="5040357"/>
            <a:ext cx="714922" cy="791617"/>
            <a:chOff x="2394712" y="5040357"/>
            <a:chExt cx="714922" cy="791617"/>
          </a:xfrm>
        </p:grpSpPr>
        <p:sp>
          <p:nvSpPr>
            <p:cNvPr id="44" name="直角三角形 43"/>
            <p:cNvSpPr/>
            <p:nvPr/>
          </p:nvSpPr>
          <p:spPr>
            <a:xfrm rot="8100000">
              <a:off x="2394712" y="5116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89351" y="5040357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929369" y="4678273"/>
            <a:ext cx="540498" cy="702000"/>
            <a:chOff x="2929369" y="4678273"/>
            <a:chExt cx="540498" cy="702000"/>
          </a:xfrm>
        </p:grpSpPr>
        <p:sp>
          <p:nvSpPr>
            <p:cNvPr id="15" name="矩形 14"/>
            <p:cNvSpPr/>
            <p:nvPr/>
          </p:nvSpPr>
          <p:spPr>
            <a:xfrm rot="18900000">
              <a:off x="2929369" y="4678273"/>
              <a:ext cx="540498" cy="702000"/>
            </a:xfrm>
            <a:prstGeom prst="rect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6071" y="4798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679944" y="3830263"/>
            <a:ext cx="722658" cy="715711"/>
            <a:chOff x="3679944" y="3830263"/>
            <a:chExt cx="722658" cy="715711"/>
          </a:xfrm>
        </p:grpSpPr>
        <p:sp>
          <p:nvSpPr>
            <p:cNvPr id="43" name="直角三角形 42"/>
            <p:cNvSpPr/>
            <p:nvPr/>
          </p:nvSpPr>
          <p:spPr>
            <a:xfrm rot="2684435">
              <a:off x="3687680" y="3830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79944" y="3942045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244147" y="4675488"/>
            <a:ext cx="800994" cy="792000"/>
            <a:chOff x="3244147" y="4675488"/>
            <a:chExt cx="800994" cy="792000"/>
          </a:xfrm>
        </p:grpSpPr>
        <p:sp>
          <p:nvSpPr>
            <p:cNvPr id="45" name="直角三角形 44"/>
            <p:cNvSpPr/>
            <p:nvPr/>
          </p:nvSpPr>
          <p:spPr>
            <a:xfrm rot="16200000">
              <a:off x="3244147" y="4675488"/>
              <a:ext cx="792000" cy="792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03181" y="500253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034786" y="3522722"/>
            <a:ext cx="5277825" cy="2111576"/>
            <a:chOff x="5034786" y="3522722"/>
            <a:chExt cx="5277825" cy="2111576"/>
          </a:xfrm>
        </p:grpSpPr>
        <p:sp>
          <p:nvSpPr>
            <p:cNvPr id="61" name="右箭头 60"/>
            <p:cNvSpPr/>
            <p:nvPr/>
          </p:nvSpPr>
          <p:spPr>
            <a:xfrm>
              <a:off x="5034786" y="4300105"/>
              <a:ext cx="746596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202681" y="3522722"/>
              <a:ext cx="4109930" cy="2111576"/>
              <a:chOff x="6349089" y="3416042"/>
              <a:chExt cx="3963521" cy="2111576"/>
            </a:xfrm>
          </p:grpSpPr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154986" y="3416042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7594406" y="3636069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64" name="Oval 7"/>
              <p:cNvSpPr>
                <a:spLocks noChangeArrowheads="1"/>
              </p:cNvSpPr>
              <p:nvPr/>
            </p:nvSpPr>
            <p:spPr bwMode="auto">
              <a:xfrm>
                <a:off x="9104120" y="3416042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17"/>
              <p:cNvSpPr>
                <a:spLocks/>
              </p:cNvSpPr>
              <p:nvPr/>
            </p:nvSpPr>
            <p:spPr bwMode="auto">
              <a:xfrm>
                <a:off x="7517889" y="4671753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67" name="Line 21"/>
              <p:cNvSpPr>
                <a:spLocks noChangeShapeType="1"/>
              </p:cNvSpPr>
              <p:nvPr/>
            </p:nvSpPr>
            <p:spPr bwMode="auto">
              <a:xfrm>
                <a:off x="7374062" y="3834507"/>
                <a:ext cx="0" cy="126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68" name="Oval 7"/>
              <p:cNvSpPr>
                <a:spLocks noChangeArrowheads="1"/>
              </p:cNvSpPr>
              <p:nvPr/>
            </p:nvSpPr>
            <p:spPr bwMode="auto">
              <a:xfrm>
                <a:off x="7154986" y="509561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9104120" y="509561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7"/>
              <p:cNvSpPr>
                <a:spLocks noChangeArrowheads="1"/>
              </p:cNvSpPr>
              <p:nvPr/>
            </p:nvSpPr>
            <p:spPr bwMode="auto">
              <a:xfrm>
                <a:off x="9880610" y="424867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Oval 7"/>
              <p:cNvSpPr>
                <a:spLocks noChangeArrowheads="1"/>
              </p:cNvSpPr>
              <p:nvPr/>
            </p:nvSpPr>
            <p:spPr bwMode="auto">
              <a:xfrm>
                <a:off x="6349089" y="426391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7"/>
              <p:cNvSpPr>
                <a:spLocks noChangeArrowheads="1"/>
              </p:cNvSpPr>
              <p:nvPr/>
            </p:nvSpPr>
            <p:spPr bwMode="auto">
              <a:xfrm>
                <a:off x="8134056" y="430963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21"/>
              <p:cNvSpPr>
                <a:spLocks noChangeShapeType="1"/>
              </p:cNvSpPr>
              <p:nvPr/>
            </p:nvSpPr>
            <p:spPr bwMode="auto">
              <a:xfrm>
                <a:off x="9344146" y="3841967"/>
                <a:ext cx="0" cy="126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7609770" y="5320567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77" name="Freeform 17"/>
              <p:cNvSpPr>
                <a:spLocks/>
              </p:cNvSpPr>
              <p:nvPr/>
            </p:nvSpPr>
            <p:spPr bwMode="auto">
              <a:xfrm flipH="1">
                <a:off x="8498030" y="4645007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78" name="Freeform 17"/>
              <p:cNvSpPr>
                <a:spLocks/>
              </p:cNvSpPr>
              <p:nvPr/>
            </p:nvSpPr>
            <p:spPr bwMode="auto">
              <a:xfrm>
                <a:off x="6720129" y="377152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 flipV="1">
                <a:off x="6676435" y="465455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9520880" y="4643720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81" name="Freeform 17"/>
              <p:cNvSpPr>
                <a:spLocks/>
              </p:cNvSpPr>
              <p:nvPr/>
            </p:nvSpPr>
            <p:spPr bwMode="auto">
              <a:xfrm flipV="1">
                <a:off x="9505640" y="3733343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740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</p:childTnLst>
        </p:cTn>
      </p:par>
    </p:tnLst>
    <p:bldLst>
      <p:bldP spid="88" grpId="0" animBg="1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50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讨论什么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638167" y="1785620"/>
            <a:ext cx="1068515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）数据的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逻辑结构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：线性表、树、图等数据结构，其核心是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如何组织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待处理的数据以及数据之间的关系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638167" y="4875361"/>
            <a:ext cx="977392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）常用数据处理技术：查找技术、排序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638167" y="2815534"/>
            <a:ext cx="1084135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）数据的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：如何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、树、图等数据结构存储到计算机的存储器中，其核心是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如何有效地存储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数据以及数据之间的逻辑关系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638167" y="3845448"/>
            <a:ext cx="1080707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：如何基于数据的某种存储结构实现插入、删除、查找等基本操作，其核心是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如何有效地处理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1968" y="993342"/>
            <a:ext cx="10387655" cy="609398"/>
            <a:chOff x="632448" y="1023822"/>
            <a:chExt cx="10387655" cy="609398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1246183" y="1023822"/>
              <a:ext cx="9773920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本课程主要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讨论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非数值问题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的数据组织和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处理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36"/>
            <p:cNvGrpSpPr/>
            <p:nvPr/>
          </p:nvGrpSpPr>
          <p:grpSpPr>
            <a:xfrm>
              <a:off x="632448" y="1069542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36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7066769" y="2358072"/>
            <a:ext cx="3465512" cy="2417763"/>
            <a:chOff x="1179" y="1310"/>
            <a:chExt cx="2381" cy="1735"/>
          </a:xfrm>
        </p:grpSpPr>
        <p:pic>
          <p:nvPicPr>
            <p:cNvPr id="2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0" t="3371" r="5376" b="7866"/>
            <a:stretch>
              <a:fillRect/>
            </a:stretch>
          </p:blipFill>
          <p:spPr bwMode="auto">
            <a:xfrm>
              <a:off x="1179" y="1310"/>
              <a:ext cx="2381" cy="1735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2098" y="1391"/>
              <a:ext cx="58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defTabSz="7175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 defTabSz="7175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 defTabSz="7175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defTabSz="7175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defTabSz="7175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defTabSz="7175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defTabSz="7175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defTabSz="7175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defTabSz="7175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lnSpc>
                  <a:spcPct val="80000"/>
                </a:lnSpc>
              </a:pPr>
              <a:r>
                <a:rPr kumimoji="1"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程序</a:t>
              </a:r>
              <a:endParaRPr kumimoji="1" lang="zh-CN" altLang="en-US" sz="2000" b="1">
                <a:solidFill>
                  <a:schemeClr val="accent2"/>
                </a:solidFill>
                <a:latin typeface="Arial" charset="0"/>
                <a:ea typeface="楷体_GB2312" pitchFamily="49" charset="-122"/>
              </a:endParaRPr>
            </a:p>
          </p:txBody>
        </p:sp>
      </p:grpSp>
      <p:pic>
        <p:nvPicPr>
          <p:cNvPr id="29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" t="3801" r="3519" b="7813"/>
          <a:stretch>
            <a:fillRect/>
          </a:stretch>
        </p:blipFill>
        <p:spPr bwMode="auto">
          <a:xfrm>
            <a:off x="1766923" y="2358072"/>
            <a:ext cx="3554413" cy="242887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组合 29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为什么要写程序？程序有什么用呢？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2" name="Rectangle 11"/>
          <p:cNvSpPr/>
          <p:nvPr/>
        </p:nvSpPr>
        <p:spPr>
          <a:xfrm>
            <a:off x="2264589" y="5095920"/>
            <a:ext cx="720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人要和计算机有效地交流，必须通过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5210529" y="1695731"/>
            <a:ext cx="1327431" cy="648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3257"/>
              <a:gd name="adj6" fmla="val -46488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二进制的</a:t>
            </a:r>
            <a:r>
              <a:rPr lang="zh-CN" altLang="en-US" sz="20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20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endParaRPr lang="zh-CN" altLang="en-US" sz="20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92449" y="46345"/>
            <a:ext cx="2303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程序的作用</a:t>
            </a:r>
          </a:p>
        </p:txBody>
      </p: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3242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程序设计的关键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程序设计的关键是什么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162940" y="1714476"/>
            <a:ext cx="10892535" cy="565604"/>
            <a:chOff x="651937" y="5356836"/>
            <a:chExt cx="10892535" cy="565604"/>
          </a:xfrm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100496" y="5356836"/>
              <a:ext cx="10443976" cy="565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数据表示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：从问题抽象出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，从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机外表示转换为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机内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2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162940" y="3983075"/>
            <a:ext cx="10862055" cy="565604"/>
            <a:chOff x="651937" y="5372076"/>
            <a:chExt cx="10862055" cy="565604"/>
          </a:xfrm>
        </p:grpSpPr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070016" y="5372076"/>
              <a:ext cx="10443976" cy="565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：设计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，再将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算法转换为程序设计语言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929764" y="2549237"/>
            <a:ext cx="1800000" cy="1129785"/>
            <a:chOff x="1021204" y="2494895"/>
            <a:chExt cx="1800000" cy="1129785"/>
          </a:xfrm>
        </p:grpSpPr>
        <p:sp>
          <p:nvSpPr>
            <p:cNvPr id="27" name="立方体 26"/>
            <p:cNvSpPr/>
            <p:nvPr/>
          </p:nvSpPr>
          <p:spPr>
            <a:xfrm>
              <a:off x="1021204" y="2508680"/>
              <a:ext cx="1800000" cy="1116000"/>
            </a:xfrm>
            <a:prstGeom prst="cube">
              <a:avLst>
                <a:gd name="adj" fmla="val 31828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84446" y="2494895"/>
              <a:ext cx="1517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现实世界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26005" y="3030280"/>
              <a:ext cx="90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83359" y="2549237"/>
            <a:ext cx="2645485" cy="1129785"/>
            <a:chOff x="2883359" y="2549237"/>
            <a:chExt cx="2645485" cy="1129785"/>
          </a:xfrm>
        </p:grpSpPr>
        <p:grpSp>
          <p:nvGrpSpPr>
            <p:cNvPr id="6" name="组合 5"/>
            <p:cNvGrpSpPr/>
            <p:nvPr/>
          </p:nvGrpSpPr>
          <p:grpSpPr>
            <a:xfrm>
              <a:off x="3728844" y="2549237"/>
              <a:ext cx="1800000" cy="1129785"/>
              <a:chOff x="3141923" y="2494895"/>
              <a:chExt cx="1800000" cy="1129785"/>
            </a:xfrm>
          </p:grpSpPr>
          <p:sp>
            <p:nvSpPr>
              <p:cNvPr id="2" name="立方体 1"/>
              <p:cNvSpPr/>
              <p:nvPr/>
            </p:nvSpPr>
            <p:spPr>
              <a:xfrm>
                <a:off x="3141923" y="2508680"/>
                <a:ext cx="1800000" cy="1116000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3542325" y="2494895"/>
                <a:ext cx="11211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模型化</a:t>
                </a:r>
                <a:endParaRPr lang="zh-CN" altLang="en-US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263843" y="3030280"/>
                <a:ext cx="1250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数据模型</a:t>
                </a:r>
                <a:endPara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右箭头 49"/>
            <p:cNvSpPr/>
            <p:nvPr/>
          </p:nvSpPr>
          <p:spPr>
            <a:xfrm>
              <a:off x="2883359" y="2831515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50764" y="2542431"/>
            <a:ext cx="2692400" cy="1136591"/>
            <a:chOff x="5650764" y="2542431"/>
            <a:chExt cx="2692400" cy="1136591"/>
          </a:xfrm>
        </p:grpSpPr>
        <p:grpSp>
          <p:nvGrpSpPr>
            <p:cNvPr id="5" name="组合 4"/>
            <p:cNvGrpSpPr/>
            <p:nvPr/>
          </p:nvGrpSpPr>
          <p:grpSpPr>
            <a:xfrm>
              <a:off x="6527924" y="2542431"/>
              <a:ext cx="1815240" cy="1136591"/>
              <a:chOff x="5196964" y="2508680"/>
              <a:chExt cx="1815240" cy="1136591"/>
            </a:xfrm>
          </p:grpSpPr>
          <p:sp>
            <p:nvSpPr>
              <p:cNvPr id="44" name="立方体 43"/>
              <p:cNvSpPr/>
              <p:nvPr/>
            </p:nvSpPr>
            <p:spPr>
              <a:xfrm>
                <a:off x="5212204" y="2522465"/>
                <a:ext cx="1800000" cy="1116000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643087" y="2508680"/>
                <a:ext cx="10490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语言层</a:t>
                </a:r>
                <a:endPara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196964" y="2937385"/>
                <a:ext cx="1495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常量、变量</a:t>
                </a:r>
                <a:endPara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0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数据类型</a:t>
                </a:r>
              </a:p>
            </p:txBody>
          </p:sp>
        </p:grpSp>
        <p:sp>
          <p:nvSpPr>
            <p:cNvPr id="51" name="右箭头 50"/>
            <p:cNvSpPr/>
            <p:nvPr/>
          </p:nvSpPr>
          <p:spPr>
            <a:xfrm>
              <a:off x="5650764" y="2831515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34604" y="2540615"/>
            <a:ext cx="2707640" cy="1138407"/>
            <a:chOff x="8434604" y="2540615"/>
            <a:chExt cx="2707640" cy="1138407"/>
          </a:xfrm>
        </p:grpSpPr>
        <p:grpSp>
          <p:nvGrpSpPr>
            <p:cNvPr id="4" name="组合 3"/>
            <p:cNvGrpSpPr/>
            <p:nvPr/>
          </p:nvGrpSpPr>
          <p:grpSpPr>
            <a:xfrm>
              <a:off x="9342244" y="2540615"/>
              <a:ext cx="1800000" cy="1138407"/>
              <a:chOff x="9022204" y="2567590"/>
              <a:chExt cx="1800000" cy="1138407"/>
            </a:xfrm>
          </p:grpSpPr>
          <p:sp>
            <p:nvSpPr>
              <p:cNvPr id="47" name="立方体 46"/>
              <p:cNvSpPr/>
              <p:nvPr/>
            </p:nvSpPr>
            <p:spPr>
              <a:xfrm>
                <a:off x="9022204" y="2581375"/>
                <a:ext cx="1800000" cy="1116000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437847" y="2567590"/>
                <a:ext cx="1077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机器层</a:t>
                </a:r>
                <a:endPara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022204" y="2969320"/>
                <a:ext cx="1493397" cy="73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600"/>
                  </a:lnSpc>
                </a:pPr>
                <a:r>
                  <a:rPr lang="zh-CN" altLang="en-US" sz="2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内存</a:t>
                </a:r>
                <a:endPara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2600"/>
                  </a:lnSpc>
                </a:pPr>
                <a:r>
                  <a:rPr lang="en-US" altLang="zh-CN" sz="2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编码</a:t>
                </a:r>
                <a:endPara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右箭头 51"/>
            <p:cNvSpPr/>
            <p:nvPr/>
          </p:nvSpPr>
          <p:spPr>
            <a:xfrm>
              <a:off x="8434604" y="2831515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80991" y="4705236"/>
            <a:ext cx="1800000" cy="1129785"/>
            <a:chOff x="1021204" y="2494895"/>
            <a:chExt cx="1800000" cy="1129785"/>
          </a:xfrm>
        </p:grpSpPr>
        <p:sp>
          <p:nvSpPr>
            <p:cNvPr id="54" name="立方体 53"/>
            <p:cNvSpPr/>
            <p:nvPr/>
          </p:nvSpPr>
          <p:spPr>
            <a:xfrm>
              <a:off x="1021204" y="2508680"/>
              <a:ext cx="1800000" cy="1116000"/>
            </a:xfrm>
            <a:prstGeom prst="cube">
              <a:avLst>
                <a:gd name="adj" fmla="val 31828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84446" y="2494895"/>
              <a:ext cx="1517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现实世界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326005" y="3030280"/>
              <a:ext cx="90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834586" y="4705236"/>
            <a:ext cx="2645485" cy="1129785"/>
            <a:chOff x="2883359" y="2549237"/>
            <a:chExt cx="2645485" cy="1129785"/>
          </a:xfrm>
        </p:grpSpPr>
        <p:grpSp>
          <p:nvGrpSpPr>
            <p:cNvPr id="58" name="组合 57"/>
            <p:cNvGrpSpPr/>
            <p:nvPr/>
          </p:nvGrpSpPr>
          <p:grpSpPr>
            <a:xfrm>
              <a:off x="3728844" y="2549237"/>
              <a:ext cx="1800000" cy="1129785"/>
              <a:chOff x="3141923" y="2494895"/>
              <a:chExt cx="1800000" cy="1129785"/>
            </a:xfrm>
          </p:grpSpPr>
          <p:sp>
            <p:nvSpPr>
              <p:cNvPr id="60" name="立方体 59"/>
              <p:cNvSpPr/>
              <p:nvPr/>
            </p:nvSpPr>
            <p:spPr>
              <a:xfrm>
                <a:off x="3141923" y="2508680"/>
                <a:ext cx="1800000" cy="1116000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542325" y="2494895"/>
                <a:ext cx="11211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形式化</a:t>
                </a:r>
                <a:endParaRPr lang="zh-CN" altLang="en-US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92443" y="3030280"/>
                <a:ext cx="8268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endPara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右箭头 58"/>
            <p:cNvSpPr/>
            <p:nvPr/>
          </p:nvSpPr>
          <p:spPr>
            <a:xfrm>
              <a:off x="2883359" y="2831515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601991" y="4698430"/>
            <a:ext cx="2692400" cy="1129785"/>
            <a:chOff x="5650764" y="2542431"/>
            <a:chExt cx="2692400" cy="1129785"/>
          </a:xfrm>
        </p:grpSpPr>
        <p:grpSp>
          <p:nvGrpSpPr>
            <p:cNvPr id="64" name="组合 63"/>
            <p:cNvGrpSpPr/>
            <p:nvPr/>
          </p:nvGrpSpPr>
          <p:grpSpPr>
            <a:xfrm>
              <a:off x="6527924" y="2542431"/>
              <a:ext cx="1815240" cy="1129785"/>
              <a:chOff x="5196964" y="2508680"/>
              <a:chExt cx="1815240" cy="1129785"/>
            </a:xfrm>
          </p:grpSpPr>
          <p:sp>
            <p:nvSpPr>
              <p:cNvPr id="66" name="立方体 65"/>
              <p:cNvSpPr/>
              <p:nvPr/>
            </p:nvSpPr>
            <p:spPr>
              <a:xfrm>
                <a:off x="5212204" y="2522465"/>
                <a:ext cx="1800000" cy="1116000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643087" y="2508680"/>
                <a:ext cx="10490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语言层</a:t>
                </a:r>
                <a:endPara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196964" y="3074545"/>
                <a:ext cx="1495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  <a:endPara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5" name="右箭头 64"/>
            <p:cNvSpPr/>
            <p:nvPr/>
          </p:nvSpPr>
          <p:spPr>
            <a:xfrm>
              <a:off x="5650764" y="2831515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385831" y="4696614"/>
            <a:ext cx="2707640" cy="1129785"/>
            <a:chOff x="8434604" y="2540615"/>
            <a:chExt cx="2707640" cy="1129785"/>
          </a:xfrm>
        </p:grpSpPr>
        <p:grpSp>
          <p:nvGrpSpPr>
            <p:cNvPr id="70" name="组合 69"/>
            <p:cNvGrpSpPr/>
            <p:nvPr/>
          </p:nvGrpSpPr>
          <p:grpSpPr>
            <a:xfrm>
              <a:off x="9342244" y="2540615"/>
              <a:ext cx="1800000" cy="1129785"/>
              <a:chOff x="9022204" y="2567590"/>
              <a:chExt cx="1800000" cy="1129785"/>
            </a:xfrm>
          </p:grpSpPr>
          <p:sp>
            <p:nvSpPr>
              <p:cNvPr id="72" name="立方体 71"/>
              <p:cNvSpPr/>
              <p:nvPr/>
            </p:nvSpPr>
            <p:spPr>
              <a:xfrm>
                <a:off x="9022204" y="2581375"/>
                <a:ext cx="1800000" cy="1116000"/>
              </a:xfrm>
              <a:prstGeom prst="cube">
                <a:avLst>
                  <a:gd name="adj" fmla="val 31828"/>
                </a:avLst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437847" y="2567590"/>
                <a:ext cx="10777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机器层</a:t>
                </a:r>
                <a:endPara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022204" y="3136960"/>
                <a:ext cx="1493397" cy="40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600"/>
                  </a:lnSpc>
                </a:pPr>
                <a:r>
                  <a:rPr lang="zh-CN" altLang="en-US" sz="2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机器</a:t>
                </a:r>
                <a:r>
                  <a:rPr lang="zh-CN" altLang="en-US" sz="2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指令</a:t>
                </a:r>
                <a:endParaRPr lang="zh-CN" altLang="en-US" sz="2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右箭头 70"/>
            <p:cNvSpPr/>
            <p:nvPr/>
          </p:nvSpPr>
          <p:spPr>
            <a:xfrm>
              <a:off x="8434604" y="2831515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2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程序设计的一般过程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利用计算机求解问题的一般过程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Rectangle 11"/>
          <p:cNvSpPr/>
          <p:nvPr/>
        </p:nvSpPr>
        <p:spPr>
          <a:xfrm>
            <a:off x="605790" y="4983480"/>
            <a:ext cx="10946130" cy="100536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algn="ctr">
              <a:lnSpc>
                <a:spcPts val="38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计算机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不能分析问题并产生问题的解决方案，必须由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来分析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问题、确定解决方案、编写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执行程序最终获得问题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1822769" y="2614945"/>
            <a:ext cx="3244850" cy="393700"/>
            <a:chOff x="276" y="2337"/>
            <a:chExt cx="2044" cy="248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276" y="2338"/>
              <a:ext cx="567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>
                  <a:solidFill>
                    <a:srgbClr val="404040"/>
                  </a:solidFill>
                </a:rPr>
                <a:t> 问 </a:t>
              </a:r>
              <a:r>
                <a:rPr lang="en-US" altLang="zh-CN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dirty="0">
                  <a:solidFill>
                    <a:srgbClr val="404040"/>
                  </a:solidFill>
                </a:rPr>
                <a:t>题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1753" y="2337"/>
              <a:ext cx="567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kumimoji="0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想  法</a:t>
              </a:r>
              <a:endParaRPr kumimoji="0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889" y="2418"/>
              <a:ext cx="821" cy="107"/>
            </a:xfrm>
            <a:prstGeom prst="rightArrow">
              <a:avLst>
                <a:gd name="adj1" fmla="val 50000"/>
                <a:gd name="adj2" fmla="val 191822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endParaRPr kumimoji="0" lang="zh-CN" altLang="en-US" sz="1800">
                <a:solidFill>
                  <a:srgbClr val="404040"/>
                </a:solidFill>
              </a:endParaRPr>
            </a:p>
          </p:txBody>
        </p:sp>
      </p:grp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2254569" y="3032456"/>
            <a:ext cx="2182813" cy="1646238"/>
            <a:chOff x="548" y="2600"/>
            <a:chExt cx="1375" cy="1037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948" y="3009"/>
              <a:ext cx="730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抽象模型</a:t>
              </a: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H="1">
              <a:off x="548" y="2600"/>
              <a:ext cx="0" cy="91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948" y="3390"/>
              <a:ext cx="730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kumimoji="0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基本思路</a:t>
              </a: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557" y="3122"/>
              <a:ext cx="374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557" y="3512"/>
              <a:ext cx="374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H="1" flipV="1">
              <a:off x="1923" y="2608"/>
              <a:ext cx="0" cy="91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1682" y="3139"/>
              <a:ext cx="232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1691" y="3529"/>
              <a:ext cx="23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42" name="Group 5"/>
          <p:cNvGrpSpPr>
            <a:grpSpLocks/>
          </p:cNvGrpSpPr>
          <p:nvPr/>
        </p:nvGrpSpPr>
        <p:grpSpPr bwMode="auto">
          <a:xfrm>
            <a:off x="5196367" y="2625103"/>
            <a:ext cx="2303462" cy="392113"/>
            <a:chOff x="2377" y="2336"/>
            <a:chExt cx="1451" cy="247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3261" y="2336"/>
              <a:ext cx="567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>
                  <a:solidFill>
                    <a:srgbClr val="404040"/>
                  </a:solidFill>
                </a:rPr>
                <a:t> 算 </a:t>
              </a:r>
              <a:r>
                <a:rPr lang="en-US" altLang="zh-CN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dirty="0">
                  <a:solidFill>
                    <a:srgbClr val="404040"/>
                  </a:solidFill>
                </a:rPr>
                <a:t>法</a:t>
              </a:r>
            </a:p>
          </p:txBody>
        </p:sp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2377" y="2418"/>
              <a:ext cx="822" cy="107"/>
            </a:xfrm>
            <a:prstGeom prst="rightArrow">
              <a:avLst>
                <a:gd name="adj1" fmla="val 50000"/>
                <a:gd name="adj2" fmla="val 192056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55053" y="3074678"/>
            <a:ext cx="2012950" cy="1646238"/>
            <a:chOff x="4855053" y="3074678"/>
            <a:chExt cx="2012950" cy="1646238"/>
          </a:xfrm>
        </p:grpSpPr>
        <p:grpSp>
          <p:nvGrpSpPr>
            <p:cNvPr id="51" name="Group 22"/>
            <p:cNvGrpSpPr>
              <a:grpSpLocks/>
            </p:cNvGrpSpPr>
            <p:nvPr/>
          </p:nvGrpSpPr>
          <p:grpSpPr bwMode="auto">
            <a:xfrm>
              <a:off x="4855053" y="3074678"/>
              <a:ext cx="2012950" cy="1646238"/>
              <a:chOff x="2162" y="2600"/>
              <a:chExt cx="1268" cy="1037"/>
            </a:xfrm>
          </p:grpSpPr>
          <p:sp>
            <p:nvSpPr>
              <p:cNvPr id="52" name="Text Box 23"/>
              <p:cNvSpPr txBox="1">
                <a:spLocks noChangeArrowheads="1"/>
              </p:cNvSpPr>
              <p:nvPr/>
            </p:nvSpPr>
            <p:spPr bwMode="auto">
              <a:xfrm>
                <a:off x="2455" y="3009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404040"/>
                    </a:solidFill>
                  </a:rPr>
                  <a:t>数据表示</a:t>
                </a:r>
              </a:p>
            </p:txBody>
          </p:sp>
          <p:sp>
            <p:nvSpPr>
              <p:cNvPr id="53" name="Line 24"/>
              <p:cNvSpPr>
                <a:spLocks noChangeShapeType="1"/>
              </p:cNvSpPr>
              <p:nvPr/>
            </p:nvSpPr>
            <p:spPr bwMode="auto">
              <a:xfrm flipH="1">
                <a:off x="2162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4" name="Text Box 25"/>
              <p:cNvSpPr txBox="1">
                <a:spLocks noChangeArrowheads="1"/>
              </p:cNvSpPr>
              <p:nvPr/>
            </p:nvSpPr>
            <p:spPr bwMode="auto">
              <a:xfrm>
                <a:off x="2455" y="3390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404040"/>
                    </a:solidFill>
                  </a:rPr>
                  <a:t>数据处理</a:t>
                </a:r>
              </a:p>
            </p:txBody>
          </p:sp>
          <p:sp>
            <p:nvSpPr>
              <p:cNvPr id="55" name="Line 26"/>
              <p:cNvSpPr>
                <a:spLocks noChangeShapeType="1"/>
              </p:cNvSpPr>
              <p:nvPr/>
            </p:nvSpPr>
            <p:spPr bwMode="auto">
              <a:xfrm>
                <a:off x="2171" y="3122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6" name="Line 27"/>
              <p:cNvSpPr>
                <a:spLocks noChangeShapeType="1"/>
              </p:cNvSpPr>
              <p:nvPr/>
            </p:nvSpPr>
            <p:spPr bwMode="auto">
              <a:xfrm>
                <a:off x="2171" y="3512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8" name="Line 29"/>
              <p:cNvSpPr>
                <a:spLocks noChangeShapeType="1"/>
              </p:cNvSpPr>
              <p:nvPr/>
            </p:nvSpPr>
            <p:spPr bwMode="auto">
              <a:xfrm>
                <a:off x="3189" y="3139"/>
                <a:ext cx="233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9" name="Line 30"/>
              <p:cNvSpPr>
                <a:spLocks noChangeShapeType="1"/>
              </p:cNvSpPr>
              <p:nvPr/>
            </p:nvSpPr>
            <p:spPr bwMode="auto">
              <a:xfrm>
                <a:off x="3199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 flipH="1" flipV="1">
              <a:off x="6845462" y="3086426"/>
              <a:ext cx="0" cy="1447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61" name="Group 5"/>
          <p:cNvGrpSpPr>
            <a:grpSpLocks/>
          </p:cNvGrpSpPr>
          <p:nvPr/>
        </p:nvGrpSpPr>
        <p:grpSpPr bwMode="auto">
          <a:xfrm>
            <a:off x="7582151" y="2648598"/>
            <a:ext cx="2180659" cy="392113"/>
            <a:chOff x="3877" y="2337"/>
            <a:chExt cx="1453" cy="247"/>
          </a:xfrm>
        </p:grpSpPr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4763" y="2337"/>
              <a:ext cx="567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>
                  <a:solidFill>
                    <a:srgbClr val="404040"/>
                  </a:solidFill>
                </a:rPr>
                <a:t> 程 </a:t>
              </a:r>
              <a:r>
                <a:rPr lang="en-US" altLang="zh-CN" dirty="0" smtClean="0">
                  <a:solidFill>
                    <a:srgbClr val="404040"/>
                  </a:solidFill>
                </a:rPr>
                <a:t> </a:t>
              </a:r>
              <a:r>
                <a:rPr lang="zh-CN" altLang="en-US" dirty="0">
                  <a:solidFill>
                    <a:srgbClr val="404040"/>
                  </a:solidFill>
                </a:rPr>
                <a:t>序</a:t>
              </a:r>
            </a:p>
          </p:txBody>
        </p:sp>
        <p:sp>
          <p:nvSpPr>
            <p:cNvPr id="64" name="AutoShape 12"/>
            <p:cNvSpPr>
              <a:spLocks noChangeArrowheads="1"/>
            </p:cNvSpPr>
            <p:nvPr/>
          </p:nvSpPr>
          <p:spPr bwMode="auto">
            <a:xfrm>
              <a:off x="3877" y="2418"/>
              <a:ext cx="821" cy="107"/>
            </a:xfrm>
            <a:prstGeom prst="rightArrow">
              <a:avLst>
                <a:gd name="adj1" fmla="val 50000"/>
                <a:gd name="adj2" fmla="val 191822"/>
              </a:avLst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62509" y="3066106"/>
            <a:ext cx="2027873" cy="1614488"/>
            <a:chOff x="7362509" y="3066106"/>
            <a:chExt cx="2027873" cy="1614488"/>
          </a:xfrm>
        </p:grpSpPr>
        <p:grpSp>
          <p:nvGrpSpPr>
            <p:cNvPr id="65" name="Group 31"/>
            <p:cNvGrpSpPr>
              <a:grpSpLocks/>
            </p:cNvGrpSpPr>
            <p:nvPr/>
          </p:nvGrpSpPr>
          <p:grpSpPr bwMode="auto">
            <a:xfrm>
              <a:off x="7362509" y="3066106"/>
              <a:ext cx="2014538" cy="1614488"/>
              <a:chOff x="3705" y="2226"/>
              <a:chExt cx="1269" cy="1017"/>
            </a:xfrm>
          </p:grpSpPr>
          <p:sp>
            <p:nvSpPr>
              <p:cNvPr id="66" name="Text Box 32"/>
              <p:cNvSpPr txBox="1">
                <a:spLocks noChangeArrowheads="1"/>
              </p:cNvSpPr>
              <p:nvPr/>
            </p:nvSpPr>
            <p:spPr bwMode="auto">
              <a:xfrm>
                <a:off x="3990" y="2650"/>
                <a:ext cx="730" cy="24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>
                    <a:solidFill>
                      <a:srgbClr val="404040"/>
                    </a:solidFill>
                  </a:rPr>
                  <a:t>程序语言</a:t>
                </a:r>
              </a:p>
            </p:txBody>
          </p:sp>
          <p:sp>
            <p:nvSpPr>
              <p:cNvPr id="67" name="Line 33"/>
              <p:cNvSpPr>
                <a:spLocks noChangeShapeType="1"/>
              </p:cNvSpPr>
              <p:nvPr/>
            </p:nvSpPr>
            <p:spPr bwMode="auto">
              <a:xfrm flipH="1">
                <a:off x="3706" y="2226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>
                <a:off x="3714" y="3138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69" name="Line 36"/>
              <p:cNvSpPr>
                <a:spLocks noChangeShapeType="1"/>
              </p:cNvSpPr>
              <p:nvPr/>
            </p:nvSpPr>
            <p:spPr bwMode="auto">
              <a:xfrm>
                <a:off x="4741" y="3155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70" name="Text Box 37"/>
              <p:cNvSpPr txBox="1">
                <a:spLocks noChangeArrowheads="1"/>
              </p:cNvSpPr>
              <p:nvPr/>
            </p:nvSpPr>
            <p:spPr bwMode="auto">
              <a:xfrm>
                <a:off x="3999" y="2996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>
                    <a:solidFill>
                      <a:srgbClr val="404040"/>
                    </a:solidFill>
                  </a:rPr>
                  <a:t>编程环境</a:t>
                </a:r>
              </a:p>
            </p:txBody>
          </p:sp>
          <p:sp>
            <p:nvSpPr>
              <p:cNvPr id="71" name="Line 38"/>
              <p:cNvSpPr>
                <a:spLocks noChangeShapeType="1"/>
              </p:cNvSpPr>
              <p:nvPr/>
            </p:nvSpPr>
            <p:spPr bwMode="auto">
              <a:xfrm>
                <a:off x="3705" y="2773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72" name="Line 39"/>
              <p:cNvSpPr>
                <a:spLocks noChangeShapeType="1"/>
              </p:cNvSpPr>
              <p:nvPr/>
            </p:nvSpPr>
            <p:spPr bwMode="auto">
              <a:xfrm>
                <a:off x="4743" y="2773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 flipH="1" flipV="1">
              <a:off x="9390382" y="3077219"/>
              <a:ext cx="0" cy="1447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32946" y="1737360"/>
            <a:ext cx="7078913" cy="868683"/>
            <a:chOff x="1832946" y="1737360"/>
            <a:chExt cx="7078913" cy="868683"/>
          </a:xfrm>
        </p:grpSpPr>
        <p:sp>
          <p:nvSpPr>
            <p:cNvPr id="3" name="左大括号 2"/>
            <p:cNvSpPr/>
            <p:nvPr/>
          </p:nvSpPr>
          <p:spPr>
            <a:xfrm rot="5400000">
              <a:off x="5191002" y="-1114815"/>
              <a:ext cx="362802" cy="7078913"/>
            </a:xfrm>
            <a:prstGeom prst="leftBrace">
              <a:avLst>
                <a:gd name="adj1" fmla="val 35385"/>
                <a:gd name="adj2" fmla="val 50000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10391" y="1737360"/>
              <a:ext cx="172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人（设计方案）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98228" y="1737360"/>
            <a:ext cx="2437344" cy="877585"/>
            <a:chOff x="8198228" y="1737360"/>
            <a:chExt cx="2437344" cy="877585"/>
          </a:xfrm>
        </p:grpSpPr>
        <p:sp>
          <p:nvSpPr>
            <p:cNvPr id="74" name="TextBox 73"/>
            <p:cNvSpPr txBox="1"/>
            <p:nvPr/>
          </p:nvSpPr>
          <p:spPr>
            <a:xfrm>
              <a:off x="8198228" y="1737360"/>
              <a:ext cx="2437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（执行方案）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左大括号 74"/>
            <p:cNvSpPr/>
            <p:nvPr/>
          </p:nvSpPr>
          <p:spPr>
            <a:xfrm rot="5400000">
              <a:off x="9149382" y="2045099"/>
              <a:ext cx="362804" cy="776888"/>
            </a:xfrm>
            <a:prstGeom prst="leftBrace">
              <a:avLst>
                <a:gd name="adj1" fmla="val 35385"/>
                <a:gd name="adj2" fmla="val 50000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54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61365" y="2752092"/>
            <a:ext cx="900113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 smtClean="0"/>
              <a:t> 问 </a:t>
            </a:r>
            <a:r>
              <a:rPr lang="en-US" altLang="zh-CN" dirty="0" smtClean="0"/>
              <a:t> </a:t>
            </a:r>
            <a:r>
              <a:rPr lang="zh-CN" altLang="en-US" dirty="0"/>
              <a:t>题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106103" y="2750504"/>
            <a:ext cx="900113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想  法</a:t>
            </a:r>
            <a:endParaRPr kumimoji="0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1734503" y="2879092"/>
            <a:ext cx="1303338" cy="169863"/>
          </a:xfrm>
          <a:prstGeom prst="rightArrow">
            <a:avLst>
              <a:gd name="adj1" fmla="val 50000"/>
              <a:gd name="adj2" fmla="val 191822"/>
            </a:avLst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kumimoji="0" lang="zh-CN" altLang="en-US" sz="1800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28165" y="3817303"/>
            <a:ext cx="1158875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抽象模型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1193165" y="3168015"/>
            <a:ext cx="0" cy="144780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828165" y="4422140"/>
            <a:ext cx="1158875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基本思路</a:t>
            </a: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1207453" y="3996690"/>
            <a:ext cx="593725" cy="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1207453" y="4615815"/>
            <a:ext cx="593725" cy="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 flipV="1">
            <a:off x="3375978" y="3180715"/>
            <a:ext cx="0" cy="144780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2993390" y="4023678"/>
            <a:ext cx="368300" cy="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3007678" y="4642803"/>
            <a:ext cx="366713" cy="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16898" y="917449"/>
            <a:ext cx="8475492" cy="1284212"/>
            <a:chOff x="3116898" y="917449"/>
            <a:chExt cx="8475492" cy="1284212"/>
          </a:xfrm>
        </p:grpSpPr>
        <p:grpSp>
          <p:nvGrpSpPr>
            <p:cNvPr id="54" name="Group 67"/>
            <p:cNvGrpSpPr/>
            <p:nvPr/>
          </p:nvGrpSpPr>
          <p:grpSpPr>
            <a:xfrm>
              <a:off x="3116898" y="1363270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3593282" y="1290500"/>
              <a:ext cx="1676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79487" y="917449"/>
              <a:ext cx="6312903" cy="1284212"/>
              <a:chOff x="4807476" y="914532"/>
              <a:chExt cx="6312903" cy="1284212"/>
            </a:xfrm>
          </p:grpSpPr>
          <p:sp>
            <p:nvSpPr>
              <p:cNvPr id="59" name="左大括号 58"/>
              <p:cNvSpPr/>
              <p:nvPr/>
            </p:nvSpPr>
            <p:spPr>
              <a:xfrm>
                <a:off x="4807476" y="1149687"/>
                <a:ext cx="254476" cy="828000"/>
              </a:xfrm>
              <a:prstGeom prst="leftBrace">
                <a:avLst>
                  <a:gd name="adj1" fmla="val 29294"/>
                  <a:gd name="adj2" fmla="val 50000"/>
                </a:avLst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5167261" y="914532"/>
                <a:ext cx="5953118" cy="1284212"/>
                <a:chOff x="5167261" y="914532"/>
                <a:chExt cx="5953118" cy="1284212"/>
              </a:xfrm>
            </p:grpSpPr>
            <p:sp>
              <p:nvSpPr>
                <p:cNvPr id="61" name="Rectangle 13"/>
                <p:cNvSpPr>
                  <a:spLocks noChangeArrowheads="1"/>
                </p:cNvSpPr>
                <p:nvPr/>
              </p:nvSpPr>
              <p:spPr bwMode="auto">
                <a:xfrm>
                  <a:off x="5167261" y="914532"/>
                  <a:ext cx="4586339" cy="5656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zh-CN" altLang="en-US" sz="2800" dirty="0" smtClean="0">
                      <a:solidFill>
                        <a:srgbClr val="285A3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数值问题</a:t>
                  </a:r>
                  <a:r>
                    <a:rPr lang="zh-CN" altLang="en-US" sz="2800" dirty="0" smtClean="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</a:t>
                  </a:r>
                  <a:r>
                    <a:rPr lang="zh-CN" altLang="en-US" sz="2800" dirty="0" smtClean="0">
                      <a:solidFill>
                        <a:srgbClr val="B42D2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数学方程</a:t>
                  </a:r>
                  <a:endParaRPr lang="zh-CN" altLang="en-US" sz="2800" dirty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Rectangle 13"/>
                <p:cNvSpPr>
                  <a:spLocks noChangeArrowheads="1"/>
                </p:cNvSpPr>
                <p:nvPr/>
              </p:nvSpPr>
              <p:spPr bwMode="auto">
                <a:xfrm>
                  <a:off x="5167261" y="1633140"/>
                  <a:ext cx="5953118" cy="5656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eaLnBrk="0" hangingPunct="0">
                    <a:lnSpc>
                      <a:spcPct val="120000"/>
                    </a:lnSpc>
                    <a:spcBef>
                      <a:spcPct val="50000"/>
                    </a:spcBef>
                  </a:pPr>
                  <a:r>
                    <a:rPr lang="zh-CN" altLang="en-US" sz="2800" dirty="0">
                      <a:solidFill>
                        <a:srgbClr val="285A3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非</a:t>
                  </a:r>
                  <a:r>
                    <a:rPr lang="zh-CN" altLang="en-US" sz="2800" dirty="0" smtClean="0">
                      <a:solidFill>
                        <a:srgbClr val="285A3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数值问题</a:t>
                  </a:r>
                  <a:r>
                    <a:rPr lang="zh-CN" altLang="en-US" sz="2800" dirty="0" smtClean="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：表、树、图等</a:t>
                  </a:r>
                  <a:r>
                    <a:rPr lang="zh-CN" altLang="en-US" sz="2800" dirty="0" smtClean="0">
                      <a:solidFill>
                        <a:srgbClr val="B42D2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数据结构</a:t>
                  </a:r>
                  <a:endParaRPr lang="zh-CN" altLang="en-US" sz="2800" dirty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3" name="圆角矩形标注 62"/>
          <p:cNvSpPr/>
          <p:nvPr/>
        </p:nvSpPr>
        <p:spPr bwMode="auto">
          <a:xfrm>
            <a:off x="4141100" y="2964023"/>
            <a:ext cx="3268666" cy="855662"/>
          </a:xfrm>
          <a:prstGeom prst="wedgeRoundRectCallout">
            <a:avLst>
              <a:gd name="adj1" fmla="val -84025"/>
              <a:gd name="adj2" fmla="val 48984"/>
              <a:gd name="adj3" fmla="val 16667"/>
            </a:avLst>
          </a:prstGeom>
          <a:noFill/>
          <a:ln w="19050" cap="flat" cmpd="sng" algn="ctr">
            <a:solidFill>
              <a:srgbClr val="5C307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6000" tIns="0" rIns="0" bIns="0"/>
          <a:lstStyle/>
          <a:p>
            <a:pPr algn="ctr" eaLnBrk="0" hangingPunct="0">
              <a:defRPr/>
            </a:pPr>
            <a:r>
              <a:rPr lang="zh-CN" altLang="zh-CN" sz="2400" dirty="0"/>
              <a:t>分析待处理的数据以及数据之间的关系</a:t>
            </a:r>
            <a:endParaRPr kumimoji="0"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标注 63"/>
          <p:cNvSpPr/>
          <p:nvPr/>
        </p:nvSpPr>
        <p:spPr bwMode="auto">
          <a:xfrm>
            <a:off x="4110104" y="4043522"/>
            <a:ext cx="3625771" cy="599281"/>
          </a:xfrm>
          <a:prstGeom prst="wedgeRoundRectCallout">
            <a:avLst>
              <a:gd name="adj1" fmla="val -80153"/>
              <a:gd name="adj2" fmla="val 71214"/>
              <a:gd name="adj3" fmla="val 16667"/>
            </a:avLst>
          </a:prstGeom>
          <a:noFill/>
          <a:ln w="19050" cap="flat" cmpd="sng" algn="ctr">
            <a:solidFill>
              <a:srgbClr val="5C307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6000" tIns="0" rIns="0" bIns="0"/>
          <a:lstStyle/>
          <a:p>
            <a:pPr algn="ctr" eaLnBrk="0" hangingPunct="0">
              <a:lnSpc>
                <a:spcPct val="150000"/>
              </a:lnSpc>
            </a:pPr>
            <a:r>
              <a:rPr lang="zh-CN" altLang="zh-CN" sz="2400" dirty="0"/>
              <a:t>形成问题求解的基本思路</a:t>
            </a:r>
            <a:endParaRPr lang="en-US" altLang="zh-CN" sz="2400" dirty="0"/>
          </a:p>
        </p:txBody>
      </p:sp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程序设计的一般过程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7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4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程序设计的一般过程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757397" y="2753678"/>
            <a:ext cx="3294062" cy="393700"/>
            <a:chOff x="1753" y="2336"/>
            <a:chExt cx="2075" cy="248"/>
          </a:xfrm>
        </p:grpSpPr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3261" y="2336"/>
              <a:ext cx="567" cy="247"/>
            </a:xfrm>
            <a:prstGeom prst="rect">
              <a:avLst/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/>
                <a:t> 算 </a:t>
              </a:r>
              <a:r>
                <a:rPr lang="en-US" altLang="zh-CN" dirty="0" smtClean="0"/>
                <a:t> </a:t>
              </a:r>
              <a:r>
                <a:rPr lang="zh-CN" altLang="en-US" dirty="0"/>
                <a:t>法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753" y="2337"/>
              <a:ext cx="567" cy="247"/>
            </a:xfrm>
            <a:prstGeom prst="rect">
              <a:avLst/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/>
                <a:t> 想</a:t>
              </a:r>
              <a:r>
                <a:rPr lang="en-US" altLang="zh-CN" dirty="0" smtClean="0"/>
                <a:t>  </a:t>
              </a:r>
              <a:r>
                <a:rPr lang="zh-CN" altLang="en-US" dirty="0" smtClean="0"/>
                <a:t>法</a:t>
              </a:r>
              <a:endParaRPr lang="zh-CN" altLang="en-US" dirty="0"/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2377" y="2418"/>
              <a:ext cx="822" cy="107"/>
            </a:xfrm>
            <a:prstGeom prst="rightArrow">
              <a:avLst>
                <a:gd name="adj1" fmla="val 50000"/>
                <a:gd name="adj2" fmla="val 192056"/>
              </a:avLst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1871821" y="3822066"/>
            <a:ext cx="1160463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数据表示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 flipH="1">
            <a:off x="1406683" y="3172778"/>
            <a:ext cx="0" cy="144780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871821" y="4426903"/>
            <a:ext cx="1160463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数据处理</a:t>
            </a:r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1420971" y="4001453"/>
            <a:ext cx="439738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>
            <a:off x="1420971" y="4620578"/>
            <a:ext cx="425450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>
            <a:off x="3037046" y="4028441"/>
            <a:ext cx="369888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>
            <a:off x="3052921" y="4647566"/>
            <a:ext cx="366713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8" name="圆角矩形标注 47"/>
          <p:cNvSpPr/>
          <p:nvPr/>
        </p:nvSpPr>
        <p:spPr bwMode="auto">
          <a:xfrm>
            <a:off x="4080140" y="2918303"/>
            <a:ext cx="3268666" cy="855662"/>
          </a:xfrm>
          <a:prstGeom prst="wedgeRoundRectCallout">
            <a:avLst>
              <a:gd name="adj1" fmla="val -84025"/>
              <a:gd name="adj2" fmla="val 54327"/>
              <a:gd name="adj3" fmla="val 16667"/>
            </a:avLst>
          </a:prstGeom>
          <a:noFill/>
          <a:ln w="19050" cap="flat" cmpd="sng" algn="ctr">
            <a:solidFill>
              <a:srgbClr val="5C307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6000" tIns="0" rIns="0" bIns="0"/>
          <a:lstStyle/>
          <a:p>
            <a:pPr algn="ctr" eaLnBrk="0" hangingPunct="0">
              <a:defRPr/>
            </a:pP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将数据模型从机外表示转换为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机内</a:t>
            </a:r>
            <a:r>
              <a:rPr lang="zh-CN" altLang="zh-CN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kumimoji="0" lang="zh-CN" altLang="en-US" sz="24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标注 48"/>
          <p:cNvSpPr/>
          <p:nvPr/>
        </p:nvSpPr>
        <p:spPr bwMode="auto">
          <a:xfrm>
            <a:off x="4080140" y="3963354"/>
            <a:ext cx="3268666" cy="855662"/>
          </a:xfrm>
          <a:prstGeom prst="wedgeRoundRectCallout">
            <a:avLst>
              <a:gd name="adj1" fmla="val -84025"/>
              <a:gd name="adj2" fmla="val 48984"/>
              <a:gd name="adj3" fmla="val 16667"/>
            </a:avLst>
          </a:prstGeom>
          <a:noFill/>
          <a:ln w="19050" cap="flat" cmpd="sng" algn="ctr">
            <a:solidFill>
              <a:srgbClr val="5C307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6000" tIns="0" rIns="0" bIns="0"/>
          <a:lstStyle/>
          <a:p>
            <a:pPr algn="ctr" eaLnBrk="0" hangingPunct="0">
              <a:defRPr/>
            </a:pP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是如何一步一步完成这个任务的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40991" y="999375"/>
            <a:ext cx="8719193" cy="461665"/>
            <a:chOff x="2642918" y="1422132"/>
            <a:chExt cx="8719193" cy="461665"/>
          </a:xfrm>
        </p:grpSpPr>
        <p:sp>
          <p:nvSpPr>
            <p:cNvPr id="2" name="矩形 1"/>
            <p:cNvSpPr/>
            <p:nvPr/>
          </p:nvSpPr>
          <p:spPr>
            <a:xfrm>
              <a:off x="3048000" y="1422132"/>
              <a:ext cx="83141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算法用来描述问题的解决方案，是具体的、机械的</a:t>
              </a:r>
              <a:r>
                <a:rPr lang="zh-CN" altLang="zh-CN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zh-CN" altLang="zh-CN" sz="24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endPara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Group 67"/>
            <p:cNvGrpSpPr/>
            <p:nvPr/>
          </p:nvGrpSpPr>
          <p:grpSpPr>
            <a:xfrm>
              <a:off x="2642918" y="1441586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2840991" y="1862475"/>
            <a:ext cx="8909049" cy="461665"/>
            <a:chOff x="2642918" y="1422132"/>
            <a:chExt cx="8909049" cy="461665"/>
          </a:xfrm>
        </p:grpSpPr>
        <p:sp>
          <p:nvSpPr>
            <p:cNvPr id="77" name="矩形 76"/>
            <p:cNvSpPr/>
            <p:nvPr/>
          </p:nvSpPr>
          <p:spPr>
            <a:xfrm>
              <a:off x="3048000" y="1422132"/>
              <a:ext cx="85039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利用计算机解决问题的</a:t>
              </a:r>
              <a:r>
                <a:rPr lang="zh-CN" altLang="zh-CN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最重要一步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是将人的想法描述成算法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8" name="Group 67"/>
            <p:cNvGrpSpPr/>
            <p:nvPr/>
          </p:nvGrpSpPr>
          <p:grpSpPr>
            <a:xfrm>
              <a:off x="2642918" y="1441586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9" name="Line 19"/>
          <p:cNvSpPr>
            <a:spLocks noChangeShapeType="1"/>
          </p:cNvSpPr>
          <p:nvPr/>
        </p:nvSpPr>
        <p:spPr bwMode="auto">
          <a:xfrm flipH="1" flipV="1">
            <a:off x="3406458" y="3165475"/>
            <a:ext cx="0" cy="144780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6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程序设计的一般过程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9" name="Group 5"/>
          <p:cNvGrpSpPr>
            <a:grpSpLocks/>
          </p:cNvGrpSpPr>
          <p:nvPr/>
        </p:nvGrpSpPr>
        <p:grpSpPr bwMode="auto">
          <a:xfrm>
            <a:off x="795655" y="2765742"/>
            <a:ext cx="3105150" cy="393700"/>
            <a:chOff x="3261" y="2336"/>
            <a:chExt cx="2069" cy="248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261" y="2336"/>
              <a:ext cx="567" cy="247"/>
            </a:xfrm>
            <a:prstGeom prst="rect">
              <a:avLst/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/>
                <a:t> 算</a:t>
              </a:r>
              <a:r>
                <a:rPr lang="en-US" altLang="zh-CN" dirty="0" smtClean="0"/>
                <a:t>  </a:t>
              </a:r>
              <a:r>
                <a:rPr lang="zh-CN" altLang="en-US" dirty="0" smtClean="0"/>
                <a:t>法</a:t>
              </a:r>
              <a:endParaRPr lang="zh-CN" altLang="en-US" dirty="0"/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4763" y="2337"/>
              <a:ext cx="567" cy="247"/>
            </a:xfrm>
            <a:prstGeom prst="rect">
              <a:avLst/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/>
                <a:t> 程 </a:t>
              </a:r>
              <a:r>
                <a:rPr lang="en-US" altLang="zh-CN" dirty="0" smtClean="0"/>
                <a:t> </a:t>
              </a:r>
              <a:r>
                <a:rPr lang="zh-CN" altLang="en-US" dirty="0"/>
                <a:t>序</a:t>
              </a:r>
            </a:p>
          </p:txBody>
        </p:sp>
        <p:sp>
          <p:nvSpPr>
            <p:cNvPr id="50" name="AutoShape 12"/>
            <p:cNvSpPr>
              <a:spLocks noChangeArrowheads="1"/>
            </p:cNvSpPr>
            <p:nvPr/>
          </p:nvSpPr>
          <p:spPr bwMode="auto">
            <a:xfrm>
              <a:off x="3877" y="2418"/>
              <a:ext cx="821" cy="107"/>
            </a:xfrm>
            <a:prstGeom prst="rightArrow">
              <a:avLst>
                <a:gd name="adj1" fmla="val 50000"/>
                <a:gd name="adj2" fmla="val 191822"/>
              </a:avLst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1952943" y="3857942"/>
            <a:ext cx="1158875" cy="393700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程序语言</a:t>
            </a:r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 flipH="1">
            <a:off x="1502093" y="3184842"/>
            <a:ext cx="0" cy="144780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>
            <a:off x="1514793" y="4632642"/>
            <a:ext cx="427038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6" name="Line 36"/>
          <p:cNvSpPr>
            <a:spLocks noChangeShapeType="1"/>
          </p:cNvSpPr>
          <p:nvPr/>
        </p:nvSpPr>
        <p:spPr bwMode="auto">
          <a:xfrm>
            <a:off x="3145155" y="4659630"/>
            <a:ext cx="368300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1967230" y="4407217"/>
            <a:ext cx="1158875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编程环境</a:t>
            </a:r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>
            <a:off x="1500505" y="4053205"/>
            <a:ext cx="439738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9" name="Line 39"/>
          <p:cNvSpPr>
            <a:spLocks noChangeShapeType="1"/>
          </p:cNvSpPr>
          <p:nvPr/>
        </p:nvSpPr>
        <p:spPr bwMode="auto">
          <a:xfrm>
            <a:off x="3148330" y="4053205"/>
            <a:ext cx="366713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96715" y="1088950"/>
            <a:ext cx="7413942" cy="523220"/>
            <a:chOff x="3116898" y="1290500"/>
            <a:chExt cx="7413942" cy="523220"/>
          </a:xfrm>
        </p:grpSpPr>
        <p:grpSp>
          <p:nvGrpSpPr>
            <p:cNvPr id="63" name="Group 67"/>
            <p:cNvGrpSpPr/>
            <p:nvPr/>
          </p:nvGrpSpPr>
          <p:grpSpPr>
            <a:xfrm>
              <a:off x="3116898" y="1363270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3593282" y="1290500"/>
              <a:ext cx="6937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在某种编程环境下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用程序设计语言描述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875493" y="1730409"/>
            <a:ext cx="3087273" cy="1086499"/>
            <a:chOff x="4944636" y="960252"/>
            <a:chExt cx="3087273" cy="1086499"/>
          </a:xfrm>
        </p:grpSpPr>
        <p:sp>
          <p:nvSpPr>
            <p:cNvPr id="68" name="左大括号 67"/>
            <p:cNvSpPr/>
            <p:nvPr/>
          </p:nvSpPr>
          <p:spPr>
            <a:xfrm>
              <a:off x="4944636" y="1149687"/>
              <a:ext cx="254476" cy="720000"/>
            </a:xfrm>
            <a:prstGeom prst="leftBrace">
              <a:avLst>
                <a:gd name="adj1" fmla="val 29294"/>
                <a:gd name="adj2" fmla="val 50000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167261" y="960252"/>
              <a:ext cx="2864648" cy="1086499"/>
              <a:chOff x="5167261" y="960252"/>
              <a:chExt cx="2864648" cy="1086499"/>
            </a:xfrm>
          </p:grpSpPr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5167262" y="960252"/>
                <a:ext cx="2575088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zh-CN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</a:t>
                </a:r>
                <a:r>
                  <a:rPr lang="zh-CN" altLang="zh-CN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的数据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5167261" y="1511220"/>
                <a:ext cx="2864648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zh-CN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数据处理的</a:t>
                </a:r>
                <a:r>
                  <a:rPr lang="zh-CN" altLang="zh-CN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过程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503048" y="2299902"/>
            <a:ext cx="2783952" cy="535531"/>
            <a:chOff x="7350648" y="2863782"/>
            <a:chExt cx="2783952" cy="535531"/>
          </a:xfrm>
        </p:grpSpPr>
        <p:sp>
          <p:nvSpPr>
            <p:cNvPr id="82" name="右箭头 81"/>
            <p:cNvSpPr/>
            <p:nvPr/>
          </p:nvSpPr>
          <p:spPr>
            <a:xfrm>
              <a:off x="7350648" y="296498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7" name="Rectangle 13"/>
            <p:cNvSpPr>
              <a:spLocks noChangeArrowheads="1"/>
            </p:cNvSpPr>
            <p:nvPr/>
          </p:nvSpPr>
          <p:spPr bwMode="auto">
            <a:xfrm>
              <a:off x="8255953" y="2863782"/>
              <a:ext cx="1878647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函数定义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18278" y="1718454"/>
            <a:ext cx="2768722" cy="535531"/>
            <a:chOff x="7365878" y="2236614"/>
            <a:chExt cx="2768722" cy="535531"/>
          </a:xfrm>
        </p:grpSpPr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8286434" y="2236614"/>
              <a:ext cx="1848166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变量定义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右箭头 87"/>
            <p:cNvSpPr/>
            <p:nvPr/>
          </p:nvSpPr>
          <p:spPr>
            <a:xfrm>
              <a:off x="7365878" y="238156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6" name="Line 19"/>
          <p:cNvSpPr>
            <a:spLocks noChangeShapeType="1"/>
          </p:cNvSpPr>
          <p:nvPr/>
        </p:nvSpPr>
        <p:spPr bwMode="auto">
          <a:xfrm flipH="1" flipV="1">
            <a:off x="3528378" y="3195955"/>
            <a:ext cx="0" cy="144780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996715" y="3165475"/>
            <a:ext cx="7413942" cy="523220"/>
            <a:chOff x="3116898" y="1290500"/>
            <a:chExt cx="7413942" cy="523220"/>
          </a:xfrm>
        </p:grpSpPr>
        <p:grpSp>
          <p:nvGrpSpPr>
            <p:cNvPr id="48" name="Group 67"/>
            <p:cNvGrpSpPr/>
            <p:nvPr/>
          </p:nvGrpSpPr>
          <p:grpSpPr>
            <a:xfrm>
              <a:off x="3116898" y="1363270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3593282" y="1290500"/>
              <a:ext cx="6937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目前的编程语言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高级语言（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3GL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827255" y="3682254"/>
            <a:ext cx="4520420" cy="1094645"/>
            <a:chOff x="4944636" y="945012"/>
            <a:chExt cx="4520420" cy="1094645"/>
          </a:xfrm>
        </p:grpSpPr>
        <p:sp>
          <p:nvSpPr>
            <p:cNvPr id="62" name="左大括号 61"/>
            <p:cNvSpPr/>
            <p:nvPr/>
          </p:nvSpPr>
          <p:spPr>
            <a:xfrm>
              <a:off x="4944636" y="1149687"/>
              <a:ext cx="254476" cy="720000"/>
            </a:xfrm>
            <a:prstGeom prst="leftBrace">
              <a:avLst>
                <a:gd name="adj1" fmla="val 29294"/>
                <a:gd name="adj2" fmla="val 50000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5167261" y="945012"/>
              <a:ext cx="4297795" cy="1094645"/>
              <a:chOff x="5167261" y="945012"/>
              <a:chExt cx="4297795" cy="1094645"/>
            </a:xfrm>
          </p:grpSpPr>
          <p:sp>
            <p:nvSpPr>
              <p:cNvPr id="74" name="Rectangle 13"/>
              <p:cNvSpPr>
                <a:spLocks noChangeArrowheads="1"/>
              </p:cNvSpPr>
              <p:nvPr/>
            </p:nvSpPr>
            <p:spPr bwMode="auto">
              <a:xfrm>
                <a:off x="5167261" y="945012"/>
                <a:ext cx="4297795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计算机的母语：机器语言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13"/>
              <p:cNvSpPr>
                <a:spLocks noChangeArrowheads="1"/>
              </p:cNvSpPr>
              <p:nvPr/>
            </p:nvSpPr>
            <p:spPr bwMode="auto">
              <a:xfrm>
                <a:off x="5167261" y="1541700"/>
                <a:ext cx="3804560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程序设计语言</a:t>
                </a:r>
                <a:endPara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8032911" y="3932872"/>
            <a:ext cx="3160534" cy="674057"/>
            <a:chOff x="8398671" y="4054792"/>
            <a:chExt cx="3160534" cy="674057"/>
          </a:xfrm>
        </p:grpSpPr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9680558" y="4146260"/>
              <a:ext cx="1878647" cy="497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翻译程序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5400000">
              <a:off x="8647452" y="3806011"/>
              <a:ext cx="674057" cy="1171619"/>
            </a:xfrm>
            <a:prstGeom prst="blockArc">
              <a:avLst>
                <a:gd name="adj1" fmla="val 10799989"/>
                <a:gd name="adj2" fmla="val 371319"/>
                <a:gd name="adj3" fmla="val 110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39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程序设计的一般过程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876300" y="873126"/>
            <a:ext cx="4275137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哥尼斯堡七桥问题 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689798" y="1503065"/>
            <a:ext cx="1077068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05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世纪的东普鲁士有一座哥尼斯堡城（现在叫加里宁格勒，在波罗的海南岸），城中有一座岛，普雷格尔河的两条支流环绕其旁，并将整个城市分成北区、东区、南区和岛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 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区域，全城共有七座桥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城区连接起来，于是，产生了一个有趣的问题：一个人是否能在一次步行中穿越全部的七座桥后回到起点，且每座桥只经过一次。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9822051" y="4249442"/>
            <a:ext cx="603193" cy="26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东区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53464" y="4383712"/>
            <a:ext cx="654365" cy="219727"/>
            <a:chOff x="8953464" y="4383712"/>
            <a:chExt cx="654365" cy="219727"/>
          </a:xfrm>
        </p:grpSpPr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8953464" y="4383712"/>
              <a:ext cx="615297" cy="119302"/>
            </a:xfrm>
            <a:custGeom>
              <a:avLst/>
              <a:gdLst>
                <a:gd name="T0" fmla="*/ 0 w 915"/>
                <a:gd name="T1" fmla="*/ 180 h 180"/>
                <a:gd name="T2" fmla="*/ 915 w 915"/>
                <a:gd name="T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5" h="180">
                  <a:moveTo>
                    <a:pt x="0" y="180"/>
                  </a:moveTo>
                  <a:lnTo>
                    <a:pt x="915" y="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>
              <a:off x="8995829" y="4495439"/>
              <a:ext cx="612000" cy="108000"/>
            </a:xfrm>
            <a:custGeom>
              <a:avLst/>
              <a:gdLst>
                <a:gd name="T0" fmla="*/ 0 w 960"/>
                <a:gd name="T1" fmla="*/ 195 h 195"/>
                <a:gd name="T2" fmla="*/ 960 w 960"/>
                <a:gd name="T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0" h="195">
                  <a:moveTo>
                    <a:pt x="0" y="195"/>
                  </a:moveTo>
                  <a:lnTo>
                    <a:pt x="960" y="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未知"/>
          <p:cNvSpPr>
            <a:spLocks/>
          </p:cNvSpPr>
          <p:nvPr/>
        </p:nvSpPr>
        <p:spPr bwMode="auto">
          <a:xfrm>
            <a:off x="9550605" y="3893249"/>
            <a:ext cx="1044996" cy="1011226"/>
          </a:xfrm>
          <a:custGeom>
            <a:avLst/>
            <a:gdLst>
              <a:gd name="T0" fmla="*/ 937 w 937"/>
              <a:gd name="T1" fmla="*/ 0 h 815"/>
              <a:gd name="T2" fmla="*/ 272 w 937"/>
              <a:gd name="T3" fmla="*/ 102 h 815"/>
              <a:gd name="T4" fmla="*/ 0 w 937"/>
              <a:gd name="T5" fmla="*/ 401 h 815"/>
              <a:gd name="T6" fmla="*/ 272 w 937"/>
              <a:gd name="T7" fmla="*/ 611 h 815"/>
              <a:gd name="T8" fmla="*/ 604 w 937"/>
              <a:gd name="T9" fmla="*/ 713 h 815"/>
              <a:gd name="T10" fmla="*/ 937 w 937"/>
              <a:gd name="T11" fmla="*/ 815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7" h="815">
                <a:moveTo>
                  <a:pt x="937" y="0"/>
                </a:moveTo>
                <a:cubicBezTo>
                  <a:pt x="688" y="25"/>
                  <a:pt x="428" y="35"/>
                  <a:pt x="272" y="102"/>
                </a:cubicBezTo>
                <a:cubicBezTo>
                  <a:pt x="116" y="169"/>
                  <a:pt x="0" y="316"/>
                  <a:pt x="0" y="401"/>
                </a:cubicBezTo>
                <a:cubicBezTo>
                  <a:pt x="0" y="486"/>
                  <a:pt x="171" y="559"/>
                  <a:pt x="272" y="611"/>
                </a:cubicBezTo>
                <a:cubicBezTo>
                  <a:pt x="373" y="663"/>
                  <a:pt x="493" y="679"/>
                  <a:pt x="604" y="713"/>
                </a:cubicBezTo>
                <a:cubicBezTo>
                  <a:pt x="715" y="747"/>
                  <a:pt x="826" y="781"/>
                  <a:pt x="937" y="815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未知"/>
          <p:cNvSpPr>
            <a:spLocks/>
          </p:cNvSpPr>
          <p:nvPr/>
        </p:nvSpPr>
        <p:spPr bwMode="auto">
          <a:xfrm>
            <a:off x="6548467" y="3544810"/>
            <a:ext cx="3724355" cy="834261"/>
          </a:xfrm>
          <a:custGeom>
            <a:avLst/>
            <a:gdLst>
              <a:gd name="T0" fmla="*/ 0 w 2613"/>
              <a:gd name="T1" fmla="*/ 665 h 665"/>
              <a:gd name="T2" fmla="*/ 193 w 2613"/>
              <a:gd name="T3" fmla="*/ 610 h 665"/>
              <a:gd name="T4" fmla="*/ 430 w 2613"/>
              <a:gd name="T5" fmla="*/ 451 h 665"/>
              <a:gd name="T6" fmla="*/ 954 w 2613"/>
              <a:gd name="T7" fmla="*/ 150 h 665"/>
              <a:gd name="T8" fmla="*/ 1919 w 2613"/>
              <a:gd name="T9" fmla="*/ 72 h 665"/>
              <a:gd name="T10" fmla="*/ 2613 w 2613"/>
              <a:gd name="T11" fmla="*/ 0 h 665"/>
              <a:gd name="connsiteX0" fmla="*/ 0 w 10000"/>
              <a:gd name="connsiteY0" fmla="*/ 10000 h 10000"/>
              <a:gd name="connsiteX1" fmla="*/ 573 w 10000"/>
              <a:gd name="connsiteY1" fmla="*/ 8690 h 10000"/>
              <a:gd name="connsiteX2" fmla="*/ 1646 w 10000"/>
              <a:gd name="connsiteY2" fmla="*/ 6782 h 10000"/>
              <a:gd name="connsiteX3" fmla="*/ 3651 w 10000"/>
              <a:gd name="connsiteY3" fmla="*/ 2256 h 10000"/>
              <a:gd name="connsiteX4" fmla="*/ 7344 w 10000"/>
              <a:gd name="connsiteY4" fmla="*/ 1083 h 10000"/>
              <a:gd name="connsiteX5" fmla="*/ 10000 w 10000"/>
              <a:gd name="connsiteY5" fmla="*/ 0 h 10000"/>
              <a:gd name="connsiteX0" fmla="*/ 0 w 10166"/>
              <a:gd name="connsiteY0" fmla="*/ 8712 h 8811"/>
              <a:gd name="connsiteX1" fmla="*/ 739 w 10166"/>
              <a:gd name="connsiteY1" fmla="*/ 8690 h 8811"/>
              <a:gd name="connsiteX2" fmla="*/ 1812 w 10166"/>
              <a:gd name="connsiteY2" fmla="*/ 6782 h 8811"/>
              <a:gd name="connsiteX3" fmla="*/ 3817 w 10166"/>
              <a:gd name="connsiteY3" fmla="*/ 2256 h 8811"/>
              <a:gd name="connsiteX4" fmla="*/ 7510 w 10166"/>
              <a:gd name="connsiteY4" fmla="*/ 1083 h 8811"/>
              <a:gd name="connsiteX5" fmla="*/ 10166 w 10166"/>
              <a:gd name="connsiteY5" fmla="*/ 0 h 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6" h="8811">
                <a:moveTo>
                  <a:pt x="0" y="8712"/>
                </a:moveTo>
                <a:cubicBezTo>
                  <a:pt x="122" y="8577"/>
                  <a:pt x="437" y="9012"/>
                  <a:pt x="739" y="8690"/>
                </a:cubicBezTo>
                <a:cubicBezTo>
                  <a:pt x="1041" y="8368"/>
                  <a:pt x="1299" y="7854"/>
                  <a:pt x="1812" y="6782"/>
                </a:cubicBezTo>
                <a:cubicBezTo>
                  <a:pt x="2325" y="5710"/>
                  <a:pt x="2868" y="3203"/>
                  <a:pt x="3817" y="2256"/>
                </a:cubicBezTo>
                <a:cubicBezTo>
                  <a:pt x="4751" y="1368"/>
                  <a:pt x="6645" y="1113"/>
                  <a:pt x="7510" y="1083"/>
                </a:cubicBezTo>
                <a:cubicBezTo>
                  <a:pt x="8566" y="707"/>
                  <a:pt x="9615" y="226"/>
                  <a:pt x="10166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未知"/>
          <p:cNvSpPr>
            <a:spLocks/>
          </p:cNvSpPr>
          <p:nvPr/>
        </p:nvSpPr>
        <p:spPr bwMode="auto">
          <a:xfrm>
            <a:off x="6576189" y="5093824"/>
            <a:ext cx="4104142" cy="611252"/>
          </a:xfrm>
          <a:custGeom>
            <a:avLst/>
            <a:gdLst>
              <a:gd name="T0" fmla="*/ 0 w 2840"/>
              <a:gd name="T1" fmla="*/ 22 h 513"/>
              <a:gd name="T2" fmla="*/ 250 w 2840"/>
              <a:gd name="T3" fmla="*/ 72 h 513"/>
              <a:gd name="T4" fmla="*/ 854 w 2840"/>
              <a:gd name="T5" fmla="*/ 456 h 513"/>
              <a:gd name="T6" fmla="*/ 1640 w 2840"/>
              <a:gd name="T7" fmla="*/ 412 h 513"/>
              <a:gd name="T8" fmla="*/ 2240 w 2840"/>
              <a:gd name="T9" fmla="*/ 212 h 513"/>
              <a:gd name="T10" fmla="*/ 2840 w 2840"/>
              <a:gd name="T11" fmla="*/ 282 h 513"/>
              <a:gd name="connsiteX0" fmla="*/ 0 w 10306"/>
              <a:gd name="connsiteY0" fmla="*/ 1218 h 8252"/>
              <a:gd name="connsiteX1" fmla="*/ 1186 w 10306"/>
              <a:gd name="connsiteY1" fmla="*/ 312 h 8252"/>
              <a:gd name="connsiteX2" fmla="*/ 3313 w 10306"/>
              <a:gd name="connsiteY2" fmla="*/ 7797 h 8252"/>
              <a:gd name="connsiteX3" fmla="*/ 6081 w 10306"/>
              <a:gd name="connsiteY3" fmla="*/ 6939 h 8252"/>
              <a:gd name="connsiteX4" fmla="*/ 8193 w 10306"/>
              <a:gd name="connsiteY4" fmla="*/ 3041 h 8252"/>
              <a:gd name="connsiteX5" fmla="*/ 10306 w 10306"/>
              <a:gd name="connsiteY5" fmla="*/ 4405 h 8252"/>
              <a:gd name="connsiteX0" fmla="*/ 0 w 10000"/>
              <a:gd name="connsiteY0" fmla="*/ 875 h 10160"/>
              <a:gd name="connsiteX1" fmla="*/ 1151 w 10000"/>
              <a:gd name="connsiteY1" fmla="*/ 537 h 10160"/>
              <a:gd name="connsiteX2" fmla="*/ 3215 w 10000"/>
              <a:gd name="connsiteY2" fmla="*/ 9608 h 10160"/>
              <a:gd name="connsiteX3" fmla="*/ 5900 w 10000"/>
              <a:gd name="connsiteY3" fmla="*/ 8568 h 10160"/>
              <a:gd name="connsiteX4" fmla="*/ 7950 w 10000"/>
              <a:gd name="connsiteY4" fmla="*/ 3844 h 10160"/>
              <a:gd name="connsiteX5" fmla="*/ 10000 w 10000"/>
              <a:gd name="connsiteY5" fmla="*/ 5497 h 1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160">
                <a:moveTo>
                  <a:pt x="0" y="875"/>
                </a:moveTo>
                <a:cubicBezTo>
                  <a:pt x="144" y="1064"/>
                  <a:pt x="615" y="-918"/>
                  <a:pt x="1151" y="537"/>
                </a:cubicBezTo>
                <a:cubicBezTo>
                  <a:pt x="1687" y="1992"/>
                  <a:pt x="2422" y="8261"/>
                  <a:pt x="3215" y="9608"/>
                </a:cubicBezTo>
                <a:cubicBezTo>
                  <a:pt x="4007" y="10954"/>
                  <a:pt x="5111" y="9536"/>
                  <a:pt x="5900" y="8568"/>
                </a:cubicBezTo>
                <a:cubicBezTo>
                  <a:pt x="6689" y="7600"/>
                  <a:pt x="7267" y="4363"/>
                  <a:pt x="7950" y="3844"/>
                </a:cubicBezTo>
                <a:cubicBezTo>
                  <a:pt x="8634" y="3324"/>
                  <a:pt x="9573" y="5166"/>
                  <a:pt x="10000" y="5497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未知"/>
          <p:cNvSpPr>
            <a:spLocks/>
          </p:cNvSpPr>
          <p:nvPr/>
        </p:nvSpPr>
        <p:spPr bwMode="auto">
          <a:xfrm>
            <a:off x="7442456" y="4207600"/>
            <a:ext cx="1736954" cy="937372"/>
          </a:xfrm>
          <a:custGeom>
            <a:avLst/>
            <a:gdLst>
              <a:gd name="T0" fmla="*/ 600 w 1470"/>
              <a:gd name="T1" fmla="*/ 104 h 806"/>
              <a:gd name="T2" fmla="*/ 60 w 1470"/>
              <a:gd name="T3" fmla="*/ 104 h 806"/>
              <a:gd name="T4" fmla="*/ 240 w 1470"/>
              <a:gd name="T5" fmla="*/ 728 h 806"/>
              <a:gd name="T6" fmla="*/ 1320 w 1470"/>
              <a:gd name="T7" fmla="*/ 572 h 806"/>
              <a:gd name="T8" fmla="*/ 1140 w 1470"/>
              <a:gd name="T9" fmla="*/ 104 h 806"/>
              <a:gd name="T10" fmla="*/ 600 w 1470"/>
              <a:gd name="T11" fmla="*/ 104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0" h="806">
                <a:moveTo>
                  <a:pt x="600" y="104"/>
                </a:moveTo>
                <a:cubicBezTo>
                  <a:pt x="420" y="104"/>
                  <a:pt x="120" y="0"/>
                  <a:pt x="60" y="104"/>
                </a:cubicBezTo>
                <a:cubicBezTo>
                  <a:pt x="0" y="208"/>
                  <a:pt x="30" y="650"/>
                  <a:pt x="240" y="728"/>
                </a:cubicBezTo>
                <a:cubicBezTo>
                  <a:pt x="450" y="806"/>
                  <a:pt x="1170" y="676"/>
                  <a:pt x="1320" y="572"/>
                </a:cubicBezTo>
                <a:cubicBezTo>
                  <a:pt x="1470" y="468"/>
                  <a:pt x="1260" y="182"/>
                  <a:pt x="1140" y="104"/>
                </a:cubicBezTo>
                <a:cubicBezTo>
                  <a:pt x="1020" y="26"/>
                  <a:pt x="780" y="104"/>
                  <a:pt x="600" y="104"/>
                </a:cubicBezTo>
                <a:close/>
              </a:path>
            </a:pathLst>
          </a:custGeom>
          <a:solidFill>
            <a:srgbClr val="A0A0B4">
              <a:alpha val="0"/>
            </a:srgbClr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56797" y="3957634"/>
            <a:ext cx="204873" cy="327606"/>
            <a:chOff x="7426317" y="3957634"/>
            <a:chExt cx="204873" cy="327606"/>
          </a:xfrm>
        </p:grpSpPr>
        <p:sp>
          <p:nvSpPr>
            <p:cNvPr id="28" name="未知"/>
            <p:cNvSpPr>
              <a:spLocks/>
            </p:cNvSpPr>
            <p:nvPr/>
          </p:nvSpPr>
          <p:spPr bwMode="auto">
            <a:xfrm>
              <a:off x="7426317" y="4014444"/>
              <a:ext cx="98851" cy="270796"/>
            </a:xfrm>
            <a:custGeom>
              <a:avLst/>
              <a:gdLst>
                <a:gd name="T0" fmla="*/ 0 w 70"/>
                <a:gd name="T1" fmla="*/ 0 h 190"/>
                <a:gd name="T2" fmla="*/ 70 w 70"/>
                <a:gd name="T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" h="190">
                  <a:moveTo>
                    <a:pt x="0" y="0"/>
                  </a:moveTo>
                  <a:lnTo>
                    <a:pt x="70" y="19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>
              <a:off x="7522252" y="3957634"/>
              <a:ext cx="108938" cy="314351"/>
            </a:xfrm>
            <a:custGeom>
              <a:avLst/>
              <a:gdLst>
                <a:gd name="T0" fmla="*/ 0 w 136"/>
                <a:gd name="T1" fmla="*/ 0 h 480"/>
                <a:gd name="T2" fmla="*/ 136 w 136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6" h="480">
                  <a:moveTo>
                    <a:pt x="0" y="0"/>
                  </a:moveTo>
                  <a:lnTo>
                    <a:pt x="136" y="48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02389" y="4896809"/>
            <a:ext cx="425665" cy="399658"/>
            <a:chOff x="7202389" y="4896809"/>
            <a:chExt cx="425665" cy="399658"/>
          </a:xfrm>
        </p:grpSpPr>
        <p:sp>
          <p:nvSpPr>
            <p:cNvPr id="31" name="未知"/>
            <p:cNvSpPr>
              <a:spLocks/>
            </p:cNvSpPr>
            <p:nvPr/>
          </p:nvSpPr>
          <p:spPr bwMode="auto">
            <a:xfrm>
              <a:off x="7202389" y="4896809"/>
              <a:ext cx="363126" cy="327607"/>
            </a:xfrm>
            <a:custGeom>
              <a:avLst/>
              <a:gdLst>
                <a:gd name="T0" fmla="*/ 259 w 259"/>
                <a:gd name="T1" fmla="*/ 0 h 230"/>
                <a:gd name="T2" fmla="*/ 0 w 259"/>
                <a:gd name="T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230">
                  <a:moveTo>
                    <a:pt x="259" y="0"/>
                  </a:moveTo>
                  <a:lnTo>
                    <a:pt x="0" y="23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未知"/>
            <p:cNvSpPr>
              <a:spLocks/>
            </p:cNvSpPr>
            <p:nvPr/>
          </p:nvSpPr>
          <p:spPr bwMode="auto">
            <a:xfrm>
              <a:off x="7287119" y="4980222"/>
              <a:ext cx="340935" cy="316245"/>
            </a:xfrm>
            <a:custGeom>
              <a:avLst/>
              <a:gdLst>
                <a:gd name="T0" fmla="*/ 243 w 243"/>
                <a:gd name="T1" fmla="*/ 0 h 222"/>
                <a:gd name="T2" fmla="*/ 0 w 243"/>
                <a:gd name="T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222">
                  <a:moveTo>
                    <a:pt x="243" y="0"/>
                  </a:moveTo>
                  <a:lnTo>
                    <a:pt x="0" y="222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91768" y="5057863"/>
            <a:ext cx="130229" cy="641958"/>
            <a:chOff x="8291768" y="5057863"/>
            <a:chExt cx="130229" cy="641958"/>
          </a:xfrm>
        </p:grpSpPr>
        <p:sp>
          <p:nvSpPr>
            <p:cNvPr id="33" name="未知"/>
            <p:cNvSpPr>
              <a:spLocks/>
            </p:cNvSpPr>
            <p:nvPr/>
          </p:nvSpPr>
          <p:spPr bwMode="auto">
            <a:xfrm>
              <a:off x="8291768" y="5074906"/>
              <a:ext cx="8069" cy="624915"/>
            </a:xfrm>
            <a:custGeom>
              <a:avLst/>
              <a:gdLst>
                <a:gd name="T0" fmla="*/ 0 w 6"/>
                <a:gd name="T1" fmla="*/ 0 h 406"/>
                <a:gd name="T2" fmla="*/ 6 w 6"/>
                <a:gd name="T3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406">
                  <a:moveTo>
                    <a:pt x="0" y="0"/>
                  </a:moveTo>
                  <a:lnTo>
                    <a:pt x="6" y="40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未知"/>
            <p:cNvSpPr>
              <a:spLocks/>
            </p:cNvSpPr>
            <p:nvPr/>
          </p:nvSpPr>
          <p:spPr bwMode="auto">
            <a:xfrm>
              <a:off x="8413928" y="5057863"/>
              <a:ext cx="8069" cy="630596"/>
            </a:xfrm>
            <a:custGeom>
              <a:avLst/>
              <a:gdLst>
                <a:gd name="T0" fmla="*/ 0 w 5"/>
                <a:gd name="T1" fmla="*/ 0 h 406"/>
                <a:gd name="T2" fmla="*/ 5 w 5"/>
                <a:gd name="T3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406">
                  <a:moveTo>
                    <a:pt x="0" y="0"/>
                  </a:moveTo>
                  <a:lnTo>
                    <a:pt x="5" y="40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504206" y="3614787"/>
            <a:ext cx="375449" cy="443212"/>
            <a:chOff x="9504206" y="3614787"/>
            <a:chExt cx="375449" cy="443212"/>
          </a:xfrm>
        </p:grpSpPr>
        <p:sp>
          <p:nvSpPr>
            <p:cNvPr id="35" name="未知"/>
            <p:cNvSpPr>
              <a:spLocks/>
            </p:cNvSpPr>
            <p:nvPr/>
          </p:nvSpPr>
          <p:spPr bwMode="auto">
            <a:xfrm>
              <a:off x="9504206" y="3630027"/>
              <a:ext cx="264275" cy="427972"/>
            </a:xfrm>
            <a:custGeom>
              <a:avLst/>
              <a:gdLst>
                <a:gd name="T0" fmla="*/ 0 w 190"/>
                <a:gd name="T1" fmla="*/ 0 h 270"/>
                <a:gd name="T2" fmla="*/ 190 w 190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70">
                  <a:moveTo>
                    <a:pt x="0" y="0"/>
                  </a:moveTo>
                  <a:lnTo>
                    <a:pt x="190" y="27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未知"/>
            <p:cNvSpPr>
              <a:spLocks/>
            </p:cNvSpPr>
            <p:nvPr/>
          </p:nvSpPr>
          <p:spPr bwMode="auto">
            <a:xfrm>
              <a:off x="9631519" y="3614787"/>
              <a:ext cx="248136" cy="380630"/>
            </a:xfrm>
            <a:custGeom>
              <a:avLst/>
              <a:gdLst>
                <a:gd name="T0" fmla="*/ 0 w 177"/>
                <a:gd name="T1" fmla="*/ 0 h 267"/>
                <a:gd name="T2" fmla="*/ 177 w 177"/>
                <a:gd name="T3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267">
                  <a:moveTo>
                    <a:pt x="0" y="0"/>
                  </a:moveTo>
                  <a:lnTo>
                    <a:pt x="177" y="267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728353" y="4669658"/>
            <a:ext cx="296773" cy="668470"/>
            <a:chOff x="9697873" y="4669658"/>
            <a:chExt cx="296773" cy="668470"/>
          </a:xfrm>
        </p:grpSpPr>
        <p:sp>
          <p:nvSpPr>
            <p:cNvPr id="40" name="未知"/>
            <p:cNvSpPr>
              <a:spLocks/>
            </p:cNvSpPr>
            <p:nvPr/>
          </p:nvSpPr>
          <p:spPr bwMode="auto">
            <a:xfrm>
              <a:off x="9697873" y="4669658"/>
              <a:ext cx="155337" cy="668469"/>
            </a:xfrm>
            <a:custGeom>
              <a:avLst/>
              <a:gdLst>
                <a:gd name="T0" fmla="*/ 110 w 110"/>
                <a:gd name="T1" fmla="*/ 0 h 470"/>
                <a:gd name="T2" fmla="*/ 0 w 110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" h="470">
                  <a:moveTo>
                    <a:pt x="110" y="0"/>
                  </a:moveTo>
                  <a:lnTo>
                    <a:pt x="0" y="47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9841326" y="4713213"/>
              <a:ext cx="153320" cy="624915"/>
            </a:xfrm>
            <a:custGeom>
              <a:avLst/>
              <a:gdLst>
                <a:gd name="T0" fmla="*/ 110 w 110"/>
                <a:gd name="T1" fmla="*/ 0 h 440"/>
                <a:gd name="T2" fmla="*/ 0 w 110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" h="440">
                  <a:moveTo>
                    <a:pt x="110" y="0"/>
                  </a:moveTo>
                  <a:lnTo>
                    <a:pt x="0" y="44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76247" y="3686838"/>
            <a:ext cx="122161" cy="623021"/>
            <a:chOff x="8476247" y="3686838"/>
            <a:chExt cx="122161" cy="623021"/>
          </a:xfrm>
        </p:grpSpPr>
        <p:sp>
          <p:nvSpPr>
            <p:cNvPr id="30" name="未知"/>
            <p:cNvSpPr>
              <a:spLocks/>
            </p:cNvSpPr>
            <p:nvPr/>
          </p:nvSpPr>
          <p:spPr bwMode="auto">
            <a:xfrm>
              <a:off x="8476247" y="3686838"/>
              <a:ext cx="2017" cy="623021"/>
            </a:xfrm>
            <a:custGeom>
              <a:avLst/>
              <a:gdLst>
                <a:gd name="T0" fmla="*/ 1 w 1"/>
                <a:gd name="T1" fmla="*/ 0 h 457"/>
                <a:gd name="T2" fmla="*/ 0 w 1"/>
                <a:gd name="T3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7">
                  <a:moveTo>
                    <a:pt x="1" y="0"/>
                  </a:moveTo>
                  <a:lnTo>
                    <a:pt x="0" y="457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8594373" y="3694412"/>
              <a:ext cx="4035" cy="585147"/>
            </a:xfrm>
            <a:custGeom>
              <a:avLst/>
              <a:gdLst>
                <a:gd name="T0" fmla="*/ 0 w 1"/>
                <a:gd name="T1" fmla="*/ 0 h 736"/>
                <a:gd name="T2" fmla="*/ 0 w 1"/>
                <a:gd name="T3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36">
                  <a:moveTo>
                    <a:pt x="0" y="0"/>
                  </a:moveTo>
                  <a:lnTo>
                    <a:pt x="0" y="73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8846679" y="3321991"/>
            <a:ext cx="603193" cy="2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北区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7858034" y="4578761"/>
            <a:ext cx="603193" cy="2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岛区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9266469" y="5701797"/>
            <a:ext cx="603193" cy="26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南区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8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1" grpId="0"/>
      <p:bldP spid="51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2185</Words>
  <Application>Microsoft Office PowerPoint</Application>
  <PresentationFormat>自定义</PresentationFormat>
  <Paragraphs>353</Paragraphs>
  <Slides>27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187</cp:revision>
  <dcterms:created xsi:type="dcterms:W3CDTF">2016-09-14T00:58:04Z</dcterms:created>
  <dcterms:modified xsi:type="dcterms:W3CDTF">2020-09-09T05:31:28Z</dcterms:modified>
</cp:coreProperties>
</file>