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6" r:id="rId3"/>
    <p:sldId id="269" r:id="rId4"/>
    <p:sldId id="270" r:id="rId5"/>
    <p:sldId id="277" r:id="rId6"/>
    <p:sldId id="271" r:id="rId7"/>
    <p:sldId id="275" r:id="rId8"/>
    <p:sldId id="279" r:id="rId9"/>
    <p:sldId id="281" r:id="rId10"/>
    <p:sldId id="282" r:id="rId11"/>
    <p:sldId id="283" r:id="rId12"/>
    <p:sldId id="284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6" r:id="rId23"/>
    <p:sldId id="297" r:id="rId24"/>
    <p:sldId id="298" r:id="rId25"/>
    <p:sldId id="305" r:id="rId26"/>
    <p:sldId id="304" r:id="rId27"/>
    <p:sldId id="299" r:id="rId28"/>
    <p:sldId id="300" r:id="rId29"/>
    <p:sldId id="301" r:id="rId30"/>
    <p:sldId id="306" r:id="rId31"/>
    <p:sldId id="30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A327D"/>
    <a:srgbClr val="B42D2D"/>
    <a:srgbClr val="5C307D"/>
    <a:srgbClr val="285A32"/>
    <a:srgbClr val="507D7D"/>
    <a:srgbClr val="6E6EAA"/>
    <a:srgbClr val="4196BE"/>
    <a:srgbClr val="595959"/>
    <a:srgbClr val="78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865" autoAdjust="0"/>
  </p:normalViewPr>
  <p:slideViewPr>
    <p:cSldViewPr snapToGrid="0">
      <p:cViewPr>
        <p:scale>
          <a:sx n="88" d="100"/>
          <a:sy n="88" d="100"/>
        </p:scale>
        <p:origin x="-437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6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6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96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10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109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109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109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10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圆角矩形 11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18316" y="398133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3-3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队列的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逻辑结构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第三章     栈和队列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16047" y="895913"/>
            <a:ext cx="6084788" cy="519113"/>
            <a:chOff x="1826091" y="4148024"/>
            <a:chExt cx="5750590" cy="519113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85061" y="4148024"/>
              <a:ext cx="519162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如何改进出队操作的时间性能？</a:t>
              </a: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750360" y="1515898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 flipH="1">
            <a:off x="7045029" y="2419502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H="1">
            <a:off x="1549242" y="243061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6" name="Text Box 37"/>
          <p:cNvSpPr txBox="1">
            <a:spLocks noChangeArrowheads="1"/>
          </p:cNvSpPr>
          <p:nvPr/>
        </p:nvSpPr>
        <p:spPr bwMode="auto">
          <a:xfrm>
            <a:off x="3564256" y="2072480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7" name="Text Box 38"/>
          <p:cNvSpPr txBox="1">
            <a:spLocks noChangeArrowheads="1"/>
          </p:cNvSpPr>
          <p:nvPr/>
        </p:nvSpPr>
        <p:spPr bwMode="auto">
          <a:xfrm>
            <a:off x="4416743" y="2072480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8" name="Text Box 39"/>
          <p:cNvSpPr txBox="1">
            <a:spLocks noChangeArrowheads="1"/>
          </p:cNvSpPr>
          <p:nvPr/>
        </p:nvSpPr>
        <p:spPr bwMode="auto">
          <a:xfrm>
            <a:off x="5361306" y="2072480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79" name="Group 40"/>
          <p:cNvGrpSpPr>
            <a:grpSpLocks/>
          </p:cNvGrpSpPr>
          <p:nvPr/>
        </p:nvGrpSpPr>
        <p:grpSpPr bwMode="auto">
          <a:xfrm>
            <a:off x="5289164" y="2774790"/>
            <a:ext cx="1035050" cy="903288"/>
            <a:chOff x="2567" y="2939"/>
            <a:chExt cx="652" cy="569"/>
          </a:xfrm>
          <a:noFill/>
        </p:grpSpPr>
        <p:sp>
          <p:nvSpPr>
            <p:cNvPr id="80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740860" y="4096714"/>
            <a:ext cx="5496270" cy="523220"/>
            <a:chOff x="723146" y="4816531"/>
            <a:chExt cx="5496270" cy="523220"/>
          </a:xfrm>
        </p:grpSpPr>
        <p:sp>
          <p:nvSpPr>
            <p:cNvPr id="64" name="Rectangle 13"/>
            <p:cNvSpPr>
              <a:spLocks noChangeArrowheads="1"/>
            </p:cNvSpPr>
            <p:nvPr/>
          </p:nvSpPr>
          <p:spPr bwMode="auto">
            <a:xfrm>
              <a:off x="1130977" y="4816531"/>
              <a:ext cx="50884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设置队头、队尾两个位置指针</a:t>
              </a:r>
            </a:p>
          </p:txBody>
        </p:sp>
        <p:grpSp>
          <p:nvGrpSpPr>
            <p:cNvPr id="67" name="Group 67"/>
            <p:cNvGrpSpPr/>
            <p:nvPr/>
          </p:nvGrpSpPr>
          <p:grpSpPr>
            <a:xfrm>
              <a:off x="723146" y="4928620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69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1" name="Rectangle 11"/>
          <p:cNvSpPr/>
          <p:nvPr/>
        </p:nvSpPr>
        <p:spPr>
          <a:xfrm>
            <a:off x="501504" y="4931255"/>
            <a:ext cx="11160000" cy="72000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约定：队头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front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指向队头元素的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前一个位置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，队尾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rear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指向队尾元素</a:t>
            </a:r>
          </a:p>
        </p:txBody>
      </p:sp>
      <p:grpSp>
        <p:nvGrpSpPr>
          <p:cNvPr id="74" name="Group 40"/>
          <p:cNvGrpSpPr>
            <a:grpSpLocks/>
          </p:cNvGrpSpPr>
          <p:nvPr/>
        </p:nvGrpSpPr>
        <p:grpSpPr bwMode="auto">
          <a:xfrm>
            <a:off x="1667685" y="2774790"/>
            <a:ext cx="1035050" cy="903288"/>
            <a:chOff x="2537" y="2939"/>
            <a:chExt cx="652" cy="569"/>
          </a:xfrm>
          <a:noFill/>
        </p:grpSpPr>
        <p:sp>
          <p:nvSpPr>
            <p:cNvPr id="75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5" name="Text Box 42"/>
            <p:cNvSpPr txBox="1">
              <a:spLocks noChangeArrowheads="1"/>
            </p:cNvSpPr>
            <p:nvPr/>
          </p:nvSpPr>
          <p:spPr bwMode="auto">
            <a:xfrm>
              <a:off x="253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  <a:endPara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86" name="Text Box 37"/>
          <p:cNvSpPr txBox="1">
            <a:spLocks noChangeArrowheads="1"/>
          </p:cNvSpPr>
          <p:nvPr/>
        </p:nvSpPr>
        <p:spPr bwMode="auto">
          <a:xfrm>
            <a:off x="2702735" y="2067671"/>
            <a:ext cx="58578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87" name="Text Box 8"/>
          <p:cNvSpPr txBox="1">
            <a:spLocks noChangeArrowheads="1"/>
          </p:cNvSpPr>
          <p:nvPr/>
        </p:nvSpPr>
        <p:spPr bwMode="auto">
          <a:xfrm>
            <a:off x="7048675" y="900932"/>
            <a:ext cx="3131646" cy="519113"/>
          </a:xfrm>
          <a:prstGeom prst="rect">
            <a:avLst/>
          </a:prstGeom>
          <a:noFill/>
          <a:ln w="9525">
            <a:solidFill>
              <a:srgbClr val="5A32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依次出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6383509" y="4091304"/>
            <a:ext cx="5496270" cy="523220"/>
            <a:chOff x="723146" y="4816531"/>
            <a:chExt cx="5496270" cy="523220"/>
          </a:xfrm>
        </p:grpSpPr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1130977" y="4816531"/>
              <a:ext cx="50884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入队、出队时间性能均是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O(1)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67"/>
            <p:cNvGrpSpPr/>
            <p:nvPr/>
          </p:nvGrpSpPr>
          <p:grpSpPr>
            <a:xfrm>
              <a:off x="723146" y="4928620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91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Rounded Rectangle 10"/>
          <p:cNvSpPr/>
          <p:nvPr/>
        </p:nvSpPr>
        <p:spPr>
          <a:xfrm>
            <a:off x="542925" y="100964"/>
            <a:ext cx="212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653409" y="46345"/>
            <a:ext cx="18908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2444162" y="2058821"/>
            <a:ext cx="4608759" cy="720725"/>
            <a:chOff x="2444162" y="2058821"/>
            <a:chExt cx="4608759" cy="720725"/>
          </a:xfrm>
        </p:grpSpPr>
        <p:sp>
          <p:nvSpPr>
            <p:cNvPr id="47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073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06875 -3.7037E-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71" grpId="0" animBg="1"/>
      <p:bldP spid="86" grpId="0"/>
      <p:bldP spid="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12651" y="895913"/>
            <a:ext cx="4803557" cy="519113"/>
            <a:chOff x="1826091" y="4148024"/>
            <a:chExt cx="4539729" cy="519113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85061" y="4148024"/>
              <a:ext cx="398075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队列的移动有什么特点？</a:t>
              </a: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750360" y="1515898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 flipH="1">
            <a:off x="7045029" y="2419502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H="1">
            <a:off x="1549242" y="243061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6" name="Text Box 37"/>
          <p:cNvSpPr txBox="1">
            <a:spLocks noChangeArrowheads="1"/>
          </p:cNvSpPr>
          <p:nvPr/>
        </p:nvSpPr>
        <p:spPr bwMode="auto">
          <a:xfrm>
            <a:off x="3564256" y="2072480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7" name="Text Box 38"/>
          <p:cNvSpPr txBox="1">
            <a:spLocks noChangeArrowheads="1"/>
          </p:cNvSpPr>
          <p:nvPr/>
        </p:nvSpPr>
        <p:spPr bwMode="auto">
          <a:xfrm>
            <a:off x="4416743" y="2072480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8" name="Text Box 39"/>
          <p:cNvSpPr txBox="1">
            <a:spLocks noChangeArrowheads="1"/>
          </p:cNvSpPr>
          <p:nvPr/>
        </p:nvSpPr>
        <p:spPr bwMode="auto">
          <a:xfrm>
            <a:off x="5361306" y="2072480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74" name="Group 40"/>
          <p:cNvGrpSpPr>
            <a:grpSpLocks/>
          </p:cNvGrpSpPr>
          <p:nvPr/>
        </p:nvGrpSpPr>
        <p:grpSpPr bwMode="auto">
          <a:xfrm>
            <a:off x="2505159" y="2774790"/>
            <a:ext cx="1035050" cy="903288"/>
            <a:chOff x="2537" y="2939"/>
            <a:chExt cx="652" cy="569"/>
          </a:xfrm>
          <a:noFill/>
        </p:grpSpPr>
        <p:sp>
          <p:nvSpPr>
            <p:cNvPr id="75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5" name="Text Box 42"/>
            <p:cNvSpPr txBox="1">
              <a:spLocks noChangeArrowheads="1"/>
            </p:cNvSpPr>
            <p:nvPr/>
          </p:nvSpPr>
          <p:spPr bwMode="auto">
            <a:xfrm>
              <a:off x="253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  <a:endPara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87" name="Text Box 8"/>
          <p:cNvSpPr txBox="1">
            <a:spLocks noChangeArrowheads="1"/>
          </p:cNvSpPr>
          <p:nvPr/>
        </p:nvSpPr>
        <p:spPr bwMode="auto">
          <a:xfrm>
            <a:off x="7048675" y="900932"/>
            <a:ext cx="3131646" cy="519113"/>
          </a:xfrm>
          <a:prstGeom prst="rect">
            <a:avLst/>
          </a:prstGeom>
          <a:noFill/>
          <a:ln w="9525">
            <a:solidFill>
              <a:srgbClr val="5A32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依次出队</a:t>
            </a:r>
          </a:p>
        </p:txBody>
      </p:sp>
      <p:grpSp>
        <p:nvGrpSpPr>
          <p:cNvPr id="44" name="Group 40"/>
          <p:cNvGrpSpPr>
            <a:grpSpLocks/>
          </p:cNvGrpSpPr>
          <p:nvPr/>
        </p:nvGrpSpPr>
        <p:grpSpPr bwMode="auto">
          <a:xfrm>
            <a:off x="885566" y="4005088"/>
            <a:ext cx="8851460" cy="523875"/>
            <a:chOff x="300" y="3567"/>
            <a:chExt cx="5186" cy="330"/>
          </a:xfrm>
          <a:noFill/>
        </p:grpSpPr>
        <p:sp>
          <p:nvSpPr>
            <p:cNvPr id="45" name="Text Box 36"/>
            <p:cNvSpPr txBox="1">
              <a:spLocks noChangeArrowheads="1"/>
            </p:cNvSpPr>
            <p:nvPr/>
          </p:nvSpPr>
          <p:spPr bwMode="auto">
            <a:xfrm>
              <a:off x="300" y="3567"/>
              <a:ext cx="3544" cy="330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整个队列向数组下标较大方向移动</a:t>
              </a:r>
            </a:p>
          </p:txBody>
        </p:sp>
        <p:sp>
          <p:nvSpPr>
            <p:cNvPr id="46" name="Rectangle 37"/>
            <p:cNvSpPr>
              <a:spLocks noChangeArrowheads="1"/>
            </p:cNvSpPr>
            <p:nvPr/>
          </p:nvSpPr>
          <p:spPr bwMode="auto">
            <a:xfrm>
              <a:off x="4326" y="3567"/>
              <a:ext cx="1160" cy="330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单向移动性</a:t>
              </a:r>
            </a:p>
          </p:txBody>
        </p:sp>
        <p:sp>
          <p:nvSpPr>
            <p:cNvPr id="47" name="AutoShape 38"/>
            <p:cNvSpPr>
              <a:spLocks noChangeArrowheads="1"/>
            </p:cNvSpPr>
            <p:nvPr/>
          </p:nvSpPr>
          <p:spPr bwMode="auto">
            <a:xfrm>
              <a:off x="3929" y="3606"/>
              <a:ext cx="245" cy="250"/>
            </a:xfrm>
            <a:prstGeom prst="rightArrow">
              <a:avLst>
                <a:gd name="adj1" fmla="val 50000"/>
                <a:gd name="adj2" fmla="val 25000"/>
              </a:avLst>
            </a:prstGeom>
            <a:grp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zh-CN" altLang="en-US" sz="1000"/>
            </a:p>
          </p:txBody>
        </p:sp>
      </p:grpSp>
      <p:sp>
        <p:nvSpPr>
          <p:cNvPr id="34" name="Rounded Rectangle 10"/>
          <p:cNvSpPr/>
          <p:nvPr/>
        </p:nvSpPr>
        <p:spPr>
          <a:xfrm>
            <a:off x="542925" y="100964"/>
            <a:ext cx="212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653409" y="46345"/>
            <a:ext cx="18908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444162" y="2058821"/>
            <a:ext cx="4608759" cy="720725"/>
            <a:chOff x="2444162" y="2058821"/>
            <a:chExt cx="4608759" cy="720725"/>
          </a:xfrm>
        </p:grpSpPr>
        <p:sp>
          <p:nvSpPr>
            <p:cNvPr id="37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665913" y="4842450"/>
            <a:ext cx="6844487" cy="519113"/>
            <a:chOff x="1826091" y="4148024"/>
            <a:chExt cx="6468563" cy="519113"/>
          </a:xfrm>
        </p:grpSpPr>
        <p:sp>
          <p:nvSpPr>
            <p:cNvPr id="48" name="Text Box 11"/>
            <p:cNvSpPr txBox="1">
              <a:spLocks noChangeArrowheads="1"/>
            </p:cNvSpPr>
            <p:nvPr/>
          </p:nvSpPr>
          <p:spPr bwMode="auto">
            <a:xfrm>
              <a:off x="2341851" y="4148024"/>
              <a:ext cx="595280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队列的单向移动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性会产生什么问题？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9" name="Text Box 39"/>
          <p:cNvSpPr txBox="1">
            <a:spLocks noChangeArrowheads="1"/>
          </p:cNvSpPr>
          <p:nvPr/>
        </p:nvSpPr>
        <p:spPr bwMode="auto">
          <a:xfrm>
            <a:off x="6329323" y="2094699"/>
            <a:ext cx="58578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5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686904" y="5534260"/>
            <a:ext cx="10198812" cy="540000"/>
            <a:chOff x="686904" y="4416682"/>
            <a:chExt cx="10198812" cy="540000"/>
          </a:xfrm>
        </p:grpSpPr>
        <p:sp>
          <p:nvSpPr>
            <p:cNvPr id="72" name="Rectangle 11"/>
            <p:cNvSpPr/>
            <p:nvPr/>
          </p:nvSpPr>
          <p:spPr>
            <a:xfrm>
              <a:off x="1180888" y="4416682"/>
              <a:ext cx="9704828" cy="5400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ts val="3500"/>
                </a:lnSpc>
              </a:pP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假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溢出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数组空间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发生上溢，但数组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的低端还有空闲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Group 67"/>
            <p:cNvGrpSpPr/>
            <p:nvPr/>
          </p:nvGrpSpPr>
          <p:grpSpPr>
            <a:xfrm>
              <a:off x="686904" y="4437598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8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4" name="Group 40"/>
          <p:cNvGrpSpPr>
            <a:grpSpLocks/>
          </p:cNvGrpSpPr>
          <p:nvPr/>
        </p:nvGrpSpPr>
        <p:grpSpPr bwMode="auto">
          <a:xfrm>
            <a:off x="5289164" y="2774790"/>
            <a:ext cx="1035050" cy="903288"/>
            <a:chOff x="2567" y="2939"/>
            <a:chExt cx="652" cy="569"/>
          </a:xfrm>
          <a:noFill/>
        </p:grpSpPr>
        <p:sp>
          <p:nvSpPr>
            <p:cNvPr id="86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8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8976230" y="1610566"/>
            <a:ext cx="2186349" cy="908069"/>
          </a:xfrm>
          <a:prstGeom prst="rect">
            <a:avLst/>
          </a:prstGeom>
          <a:noFill/>
          <a:ln w="9525">
            <a:solidFill>
              <a:srgbClr val="5A32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3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front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++;</a:t>
            </a:r>
          </a:p>
          <a:p>
            <a:pPr>
              <a:lnSpc>
                <a:spcPts val="23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x=data[front];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8967605" y="2676700"/>
            <a:ext cx="2186349" cy="897682"/>
          </a:xfrm>
          <a:prstGeom prst="rect">
            <a:avLst/>
          </a:prstGeom>
          <a:noFill/>
          <a:ln w="9525">
            <a:solidFill>
              <a:srgbClr val="5A32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3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rear++;</a:t>
            </a:r>
          </a:p>
          <a:p>
            <a:pPr algn="l">
              <a:lnSpc>
                <a:spcPts val="23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data[rear]=x;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9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06875 -3.7037E-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4104E-6 L 0.07266 3.4104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76" grpId="0"/>
      <p:bldP spid="69" grpId="0"/>
      <p:bldP spid="54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916047" y="895913"/>
            <a:ext cx="4803557" cy="519113"/>
            <a:chOff x="1826091" y="4148024"/>
            <a:chExt cx="4539729" cy="519113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85061" y="4148024"/>
              <a:ext cx="398075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如何解决假溢出呢？</a:t>
              </a: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750360" y="1515898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 flipH="1">
            <a:off x="7045029" y="2419502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H="1">
            <a:off x="1549242" y="243061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7" name="Text Box 38"/>
          <p:cNvSpPr txBox="1">
            <a:spLocks noChangeArrowheads="1"/>
          </p:cNvSpPr>
          <p:nvPr/>
        </p:nvSpPr>
        <p:spPr bwMode="auto">
          <a:xfrm>
            <a:off x="4416743" y="2072480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8" name="Text Box 39"/>
          <p:cNvSpPr txBox="1">
            <a:spLocks noChangeArrowheads="1"/>
          </p:cNvSpPr>
          <p:nvPr/>
        </p:nvSpPr>
        <p:spPr bwMode="auto">
          <a:xfrm>
            <a:off x="5361306" y="2072480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79" name="Group 40"/>
          <p:cNvGrpSpPr>
            <a:grpSpLocks/>
          </p:cNvGrpSpPr>
          <p:nvPr/>
        </p:nvGrpSpPr>
        <p:grpSpPr bwMode="auto">
          <a:xfrm>
            <a:off x="6166408" y="2788751"/>
            <a:ext cx="1035050" cy="903288"/>
            <a:chOff x="2567" y="2939"/>
            <a:chExt cx="652" cy="569"/>
          </a:xfrm>
          <a:noFill/>
        </p:grpSpPr>
        <p:sp>
          <p:nvSpPr>
            <p:cNvPr id="80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grpSp>
        <p:nvGrpSpPr>
          <p:cNvPr id="74" name="Group 40"/>
          <p:cNvGrpSpPr>
            <a:grpSpLocks/>
          </p:cNvGrpSpPr>
          <p:nvPr/>
        </p:nvGrpSpPr>
        <p:grpSpPr bwMode="auto">
          <a:xfrm>
            <a:off x="3386630" y="2794315"/>
            <a:ext cx="1035050" cy="903288"/>
            <a:chOff x="2537" y="2939"/>
            <a:chExt cx="652" cy="569"/>
          </a:xfrm>
          <a:noFill/>
        </p:grpSpPr>
        <p:sp>
          <p:nvSpPr>
            <p:cNvPr id="75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5" name="Text Box 42"/>
            <p:cNvSpPr txBox="1">
              <a:spLocks noChangeArrowheads="1"/>
            </p:cNvSpPr>
            <p:nvPr/>
          </p:nvSpPr>
          <p:spPr bwMode="auto">
            <a:xfrm>
              <a:off x="253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  <a:endPara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37130" y="880673"/>
            <a:ext cx="5162388" cy="523220"/>
            <a:chOff x="1826091" y="4148024"/>
            <a:chExt cx="4878852" cy="523220"/>
          </a:xfrm>
        </p:grpSpPr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431988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如何使数组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下标循环呢？</a:t>
              </a:r>
            </a:p>
          </p:txBody>
        </p:sp>
        <p:grpSp>
          <p:nvGrpSpPr>
            <p:cNvPr id="3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6329323" y="2094699"/>
            <a:ext cx="58578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5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4" name="Group 93"/>
          <p:cNvGrpSpPr>
            <a:grpSpLocks/>
          </p:cNvGrpSpPr>
          <p:nvPr/>
        </p:nvGrpSpPr>
        <p:grpSpPr bwMode="auto">
          <a:xfrm>
            <a:off x="2262516" y="1548947"/>
            <a:ext cx="4972050" cy="674687"/>
            <a:chOff x="1204" y="1905"/>
            <a:chExt cx="3132" cy="425"/>
          </a:xfrm>
        </p:grpSpPr>
        <p:sp>
          <p:nvSpPr>
            <p:cNvPr id="45" name="Line 88"/>
            <p:cNvSpPr>
              <a:spLocks noChangeShapeType="1"/>
            </p:cNvSpPr>
            <p:nvPr/>
          </p:nvSpPr>
          <p:spPr bwMode="auto">
            <a:xfrm>
              <a:off x="1207" y="1905"/>
              <a:ext cx="3129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89"/>
            <p:cNvSpPr>
              <a:spLocks noChangeShapeType="1"/>
            </p:cNvSpPr>
            <p:nvPr/>
          </p:nvSpPr>
          <p:spPr bwMode="auto">
            <a:xfrm>
              <a:off x="4336" y="1905"/>
              <a:ext cx="0" cy="425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90"/>
            <p:cNvSpPr>
              <a:spLocks noChangeShapeType="1"/>
            </p:cNvSpPr>
            <p:nvPr/>
          </p:nvSpPr>
          <p:spPr bwMode="auto">
            <a:xfrm>
              <a:off x="4241" y="2330"/>
              <a:ext cx="91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91"/>
            <p:cNvSpPr>
              <a:spLocks noChangeShapeType="1"/>
            </p:cNvSpPr>
            <p:nvPr/>
          </p:nvSpPr>
          <p:spPr bwMode="auto">
            <a:xfrm>
              <a:off x="1204" y="1905"/>
              <a:ext cx="0" cy="425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92"/>
            <p:cNvSpPr>
              <a:spLocks noChangeShapeType="1"/>
            </p:cNvSpPr>
            <p:nvPr/>
          </p:nvSpPr>
          <p:spPr bwMode="auto">
            <a:xfrm>
              <a:off x="1206" y="2330"/>
              <a:ext cx="113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3" name="Text Box 39"/>
          <p:cNvSpPr txBox="1">
            <a:spLocks noChangeArrowheads="1"/>
          </p:cNvSpPr>
          <p:nvPr/>
        </p:nvSpPr>
        <p:spPr bwMode="auto">
          <a:xfrm>
            <a:off x="2626003" y="2078603"/>
            <a:ext cx="58578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6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341218" y="4372738"/>
            <a:ext cx="2899184" cy="1569660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if (rear + 1 &gt; 4) 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rear = 0;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else 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rear++;</a:t>
            </a:r>
            <a:endParaRPr lang="zh-CN" altLang="en-US" sz="24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01171" y="3753734"/>
            <a:ext cx="10805905" cy="523220"/>
            <a:chOff x="901171" y="3753734"/>
            <a:chExt cx="10805905" cy="523220"/>
          </a:xfrm>
        </p:grpSpPr>
        <p:sp>
          <p:nvSpPr>
            <p:cNvPr id="2" name="矩形 1"/>
            <p:cNvSpPr/>
            <p:nvPr/>
          </p:nvSpPr>
          <p:spPr>
            <a:xfrm>
              <a:off x="1314870" y="3753734"/>
              <a:ext cx="103922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循环队列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顺序存储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，并且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数组是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头尾相接的循环结构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67"/>
            <p:cNvGrpSpPr/>
            <p:nvPr/>
          </p:nvGrpSpPr>
          <p:grpSpPr>
            <a:xfrm>
              <a:off x="901171" y="3820426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2" name="Rounded Rectangle 10"/>
          <p:cNvSpPr/>
          <p:nvPr/>
        </p:nvSpPr>
        <p:spPr>
          <a:xfrm>
            <a:off x="542925" y="100964"/>
            <a:ext cx="212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Text Box 2"/>
          <p:cNvSpPr txBox="1">
            <a:spLocks noChangeArrowheads="1"/>
          </p:cNvSpPr>
          <p:nvPr/>
        </p:nvSpPr>
        <p:spPr bwMode="auto">
          <a:xfrm>
            <a:off x="653409" y="46345"/>
            <a:ext cx="18908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Rectangle 11"/>
          <p:cNvSpPr/>
          <p:nvPr/>
        </p:nvSpPr>
        <p:spPr>
          <a:xfrm>
            <a:off x="4450708" y="5211346"/>
            <a:ext cx="7380000" cy="72000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5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程序技巧：求模（正余数）使得数组下标循环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2444162" y="2058821"/>
            <a:ext cx="4608759" cy="720725"/>
            <a:chOff x="2444162" y="2058821"/>
            <a:chExt cx="4608759" cy="720725"/>
          </a:xfrm>
        </p:grpSpPr>
        <p:sp>
          <p:nvSpPr>
            <p:cNvPr id="69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4460541" y="4561868"/>
            <a:ext cx="4654490" cy="523220"/>
            <a:chOff x="4460541" y="4561868"/>
            <a:chExt cx="4654490" cy="523220"/>
          </a:xfrm>
        </p:grpSpPr>
        <p:sp>
          <p:nvSpPr>
            <p:cNvPr id="61" name="矩形 60"/>
            <p:cNvSpPr/>
            <p:nvPr/>
          </p:nvSpPr>
          <p:spPr>
            <a:xfrm>
              <a:off x="5284283" y="4561868"/>
              <a:ext cx="3830748" cy="523220"/>
            </a:xfrm>
            <a:prstGeom prst="rect">
              <a:avLst/>
            </a:prstGeom>
            <a:ln>
              <a:solidFill>
                <a:srgbClr val="5A327D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 = (rear + 1) % 5</a:t>
              </a:r>
              <a:endParaRPr lang="zh-CN" altLang="en-US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6" name="右箭头 85"/>
            <p:cNvSpPr/>
            <p:nvPr/>
          </p:nvSpPr>
          <p:spPr>
            <a:xfrm>
              <a:off x="4460541" y="4703089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7492489" y="2909262"/>
            <a:ext cx="3830748" cy="523220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front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=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front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+ 1) % 5</a:t>
            </a:r>
            <a:endParaRPr lang="zh-CN" altLang="en-US" sz="28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28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-0.30508 -3.7037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53" grpId="0"/>
      <p:bldP spid="54" grpId="0" animBg="1"/>
      <p:bldP spid="67" grpId="0" animBg="1"/>
      <p:bldP spid="67" grpId="1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1617" y="2755741"/>
            <a:ext cx="10671703" cy="3234219"/>
          </a:xfrm>
          <a:prstGeom prst="rect">
            <a:avLst/>
          </a:prstGeom>
          <a:ln w="19050">
            <a:solidFill>
              <a:srgbClr val="7878A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altLang="zh-CN" sz="2400" b="1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QueueSize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                        /*</a:t>
            </a:r>
            <a:r>
              <a:rPr lang="zh-CN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定义数组的</a:t>
            </a:r>
            <a:r>
              <a:rPr lang="zh-CN" altLang="zh-CN" sz="2400" b="1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最大长度</a:t>
            </a:r>
            <a:r>
              <a:rPr lang="zh-CN" altLang="en-US" sz="2400" b="1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b="1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altLang="zh-CN" sz="2400" b="1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      /*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队列元素的数据类型，假设为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en-US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data[</a:t>
            </a:r>
            <a:r>
              <a:rPr lang="en-US" altLang="zh-CN" sz="2400" b="1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QueueSize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       /*</a:t>
            </a:r>
            <a:r>
              <a:rPr lang="zh-CN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存放队列元素的数组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front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rear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下标，队</a:t>
            </a:r>
            <a:r>
              <a:rPr lang="zh-CN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头和</a:t>
            </a:r>
            <a:r>
              <a:rPr lang="zh-CN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队</a:t>
            </a:r>
            <a:r>
              <a:rPr lang="zh-CN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尾的</a:t>
            </a:r>
            <a:r>
              <a:rPr lang="zh-CN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6419069" y="524023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10713738" y="1427627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 flipH="1">
            <a:off x="5217951" y="1438739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8085452" y="1037063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9030015" y="1037063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6" name="Group 40"/>
          <p:cNvGrpSpPr>
            <a:grpSpLocks/>
          </p:cNvGrpSpPr>
          <p:nvPr/>
        </p:nvGrpSpPr>
        <p:grpSpPr bwMode="auto">
          <a:xfrm>
            <a:off x="8870789" y="1782915"/>
            <a:ext cx="1035050" cy="903288"/>
            <a:chOff x="2567" y="2939"/>
            <a:chExt cx="652" cy="569"/>
          </a:xfrm>
          <a:noFill/>
        </p:grpSpPr>
        <p:sp>
          <p:nvSpPr>
            <p:cNvPr id="47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8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sp>
        <p:nvSpPr>
          <p:cNvPr id="56" name="Text Box 39"/>
          <p:cNvSpPr txBox="1">
            <a:spLocks noChangeArrowheads="1"/>
          </p:cNvSpPr>
          <p:nvPr/>
        </p:nvSpPr>
        <p:spPr bwMode="auto">
          <a:xfrm>
            <a:off x="7249490" y="1041551"/>
            <a:ext cx="58578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68720" y="1780154"/>
            <a:ext cx="1035050" cy="903288"/>
            <a:chOff x="7387904" y="1826571"/>
            <a:chExt cx="1035050" cy="903288"/>
          </a:xfrm>
        </p:grpSpPr>
        <p:sp>
          <p:nvSpPr>
            <p:cNvPr id="58" name="Line 41"/>
            <p:cNvSpPr>
              <a:spLocks noChangeShapeType="1"/>
            </p:cNvSpPr>
            <p:nvPr/>
          </p:nvSpPr>
          <p:spPr bwMode="auto">
            <a:xfrm flipV="1">
              <a:off x="7840024" y="1826571"/>
              <a:ext cx="0" cy="495300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9" name="Text Box 42"/>
            <p:cNvSpPr txBox="1">
              <a:spLocks noChangeArrowheads="1"/>
            </p:cNvSpPr>
            <p:nvPr/>
          </p:nvSpPr>
          <p:spPr bwMode="auto">
            <a:xfrm>
              <a:off x="7387904" y="2210746"/>
              <a:ext cx="10350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  <a:endPara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28" name="Rounded Rectangle 10"/>
          <p:cNvSpPr/>
          <p:nvPr/>
        </p:nvSpPr>
        <p:spPr>
          <a:xfrm>
            <a:off x="542925" y="100964"/>
            <a:ext cx="486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 Box 2"/>
          <p:cNvSpPr txBox="1">
            <a:spLocks noChangeArrowheads="1"/>
          </p:cNvSpPr>
          <p:nvPr/>
        </p:nvSpPr>
        <p:spPr bwMode="auto">
          <a:xfrm>
            <a:off x="638167" y="46345"/>
            <a:ext cx="4756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循环队列的存储结构定义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116663" y="1043135"/>
            <a:ext cx="4608759" cy="720725"/>
            <a:chOff x="2444162" y="2058821"/>
            <a:chExt cx="4608759" cy="720725"/>
          </a:xfrm>
        </p:grpSpPr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900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11240" y="4352836"/>
            <a:ext cx="5181600" cy="1569660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*Q)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Q-&gt;front = Q-&gt;rear =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QueueSize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10"/>
          <p:cNvSpPr/>
          <p:nvPr/>
        </p:nvSpPr>
        <p:spPr>
          <a:xfrm>
            <a:off x="542923" y="100964"/>
            <a:ext cx="51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2448" y="46345"/>
            <a:ext cx="5168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2833279" y="2071980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10" name="Line 32"/>
          <p:cNvSpPr>
            <a:spLocks noChangeShapeType="1"/>
          </p:cNvSpPr>
          <p:nvPr/>
        </p:nvSpPr>
        <p:spPr bwMode="auto">
          <a:xfrm flipH="1">
            <a:off x="7127948" y="294510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" name="Line 34"/>
          <p:cNvSpPr>
            <a:spLocks noChangeShapeType="1"/>
          </p:cNvSpPr>
          <p:nvPr/>
        </p:nvSpPr>
        <p:spPr bwMode="auto">
          <a:xfrm flipH="1">
            <a:off x="1632161" y="2956216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14" name="Group 40"/>
          <p:cNvGrpSpPr>
            <a:grpSpLocks/>
          </p:cNvGrpSpPr>
          <p:nvPr/>
        </p:nvGrpSpPr>
        <p:grpSpPr bwMode="auto">
          <a:xfrm>
            <a:off x="2111054" y="3314353"/>
            <a:ext cx="1035050" cy="903288"/>
            <a:chOff x="2567" y="2939"/>
            <a:chExt cx="652" cy="569"/>
          </a:xfrm>
          <a:noFill/>
        </p:grpSpPr>
        <p:sp>
          <p:nvSpPr>
            <p:cNvPr id="15" name="Line 41"/>
            <p:cNvSpPr>
              <a:spLocks noChangeShapeType="1"/>
            </p:cNvSpPr>
            <p:nvPr/>
          </p:nvSpPr>
          <p:spPr bwMode="auto">
            <a:xfrm flipV="1">
              <a:off x="268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grpSp>
        <p:nvGrpSpPr>
          <p:cNvPr id="17" name="Group 40"/>
          <p:cNvGrpSpPr>
            <a:grpSpLocks/>
          </p:cNvGrpSpPr>
          <p:nvPr/>
        </p:nvGrpSpPr>
        <p:grpSpPr bwMode="auto">
          <a:xfrm>
            <a:off x="1259023" y="3314353"/>
            <a:ext cx="1035050" cy="903288"/>
            <a:chOff x="2337" y="2939"/>
            <a:chExt cx="652" cy="569"/>
          </a:xfrm>
          <a:noFill/>
        </p:grpSpPr>
        <p:sp>
          <p:nvSpPr>
            <p:cNvPr id="19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0" name="Text Box 42"/>
            <p:cNvSpPr txBox="1">
              <a:spLocks noChangeArrowheads="1"/>
            </p:cNvSpPr>
            <p:nvPr/>
          </p:nvSpPr>
          <p:spPr bwMode="auto">
            <a:xfrm>
              <a:off x="233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  <a:endPara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27081" y="2584423"/>
            <a:ext cx="4608759" cy="720725"/>
            <a:chOff x="2444162" y="2058821"/>
            <a:chExt cx="4608759" cy="720725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882008" y="4352836"/>
            <a:ext cx="5181600" cy="1569660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*Q)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Q-&gt;front = Q-&gt;rear = </a:t>
            </a:r>
            <a:r>
              <a:rPr lang="en-US" altLang="zh-CN" sz="24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40"/>
          <p:cNvGrpSpPr>
            <a:grpSpLocks/>
          </p:cNvGrpSpPr>
          <p:nvPr/>
        </p:nvGrpSpPr>
        <p:grpSpPr bwMode="auto">
          <a:xfrm>
            <a:off x="6612751" y="3358009"/>
            <a:ext cx="1035050" cy="903288"/>
            <a:chOff x="2567" y="2939"/>
            <a:chExt cx="652" cy="569"/>
          </a:xfrm>
          <a:noFill/>
        </p:grpSpPr>
        <p:sp>
          <p:nvSpPr>
            <p:cNvPr id="37" name="Line 41"/>
            <p:cNvSpPr>
              <a:spLocks noChangeShapeType="1"/>
            </p:cNvSpPr>
            <p:nvPr/>
          </p:nvSpPr>
          <p:spPr bwMode="auto">
            <a:xfrm flipV="1">
              <a:off x="268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8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grpSp>
        <p:nvGrpSpPr>
          <p:cNvPr id="39" name="Group 40"/>
          <p:cNvGrpSpPr>
            <a:grpSpLocks/>
          </p:cNvGrpSpPr>
          <p:nvPr/>
        </p:nvGrpSpPr>
        <p:grpSpPr bwMode="auto">
          <a:xfrm>
            <a:off x="5760720" y="3358009"/>
            <a:ext cx="1035050" cy="903288"/>
            <a:chOff x="2337" y="2939"/>
            <a:chExt cx="652" cy="569"/>
          </a:xfrm>
          <a:noFill/>
        </p:grpSpPr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1" name="Text Box 42"/>
            <p:cNvSpPr txBox="1">
              <a:spLocks noChangeArrowheads="1"/>
            </p:cNvSpPr>
            <p:nvPr/>
          </p:nvSpPr>
          <p:spPr bwMode="auto">
            <a:xfrm>
              <a:off x="233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  <a:endPara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89651" y="889957"/>
            <a:ext cx="10805905" cy="523220"/>
            <a:chOff x="901171" y="3753734"/>
            <a:chExt cx="10805905" cy="523220"/>
          </a:xfrm>
        </p:grpSpPr>
        <p:sp>
          <p:nvSpPr>
            <p:cNvPr id="42" name="矩形 41"/>
            <p:cNvSpPr/>
            <p:nvPr/>
          </p:nvSpPr>
          <p:spPr>
            <a:xfrm>
              <a:off x="1314870" y="3753734"/>
              <a:ext cx="103922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循环队列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顺序存储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，并且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数组是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头尾相接的循环结构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Group 67"/>
            <p:cNvGrpSpPr/>
            <p:nvPr/>
          </p:nvGrpSpPr>
          <p:grpSpPr>
            <a:xfrm>
              <a:off x="901171" y="3820426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组合 45"/>
          <p:cNvGrpSpPr/>
          <p:nvPr/>
        </p:nvGrpSpPr>
        <p:grpSpPr>
          <a:xfrm>
            <a:off x="705153" y="1574328"/>
            <a:ext cx="5496270" cy="523220"/>
            <a:chOff x="723146" y="4816531"/>
            <a:chExt cx="5496270" cy="523220"/>
          </a:xfrm>
        </p:grpSpPr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1130977" y="4816531"/>
              <a:ext cx="508843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设置队头、队尾两个位置指针</a:t>
              </a:r>
            </a:p>
          </p:txBody>
        </p:sp>
        <p:grpSp>
          <p:nvGrpSpPr>
            <p:cNvPr id="48" name="Group 67"/>
            <p:cNvGrpSpPr/>
            <p:nvPr/>
          </p:nvGrpSpPr>
          <p:grpSpPr>
            <a:xfrm>
              <a:off x="723146" y="4928620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49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7466869" y="1693410"/>
            <a:ext cx="4304582" cy="897682"/>
          </a:xfrm>
          <a:prstGeom prst="rect">
            <a:avLst/>
          </a:prstGeom>
          <a:noFill/>
          <a:ln w="9525">
            <a:solidFill>
              <a:srgbClr val="5A32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3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front=(front+1)%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QueueSize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3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x=data[front];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7466869" y="3073123"/>
            <a:ext cx="4122008" cy="897682"/>
          </a:xfrm>
          <a:prstGeom prst="rect">
            <a:avLst/>
          </a:prstGeom>
          <a:noFill/>
          <a:ln w="9525">
            <a:solidFill>
              <a:srgbClr val="5A32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3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ear=(rear+1)%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QueueSize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ts val="23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data[rear]=x;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81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  <p:bldP spid="35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3615143" y="1940218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7909812" y="2843822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 flipH="1">
            <a:off x="2414025" y="285493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5312006" y="2481560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6" name="Group 40"/>
          <p:cNvGrpSpPr>
            <a:grpSpLocks/>
          </p:cNvGrpSpPr>
          <p:nvPr/>
        </p:nvGrpSpPr>
        <p:grpSpPr bwMode="auto">
          <a:xfrm>
            <a:off x="5598938" y="3199110"/>
            <a:ext cx="1035050" cy="903288"/>
            <a:chOff x="2677" y="2939"/>
            <a:chExt cx="652" cy="569"/>
          </a:xfrm>
          <a:noFill/>
        </p:grpSpPr>
        <p:sp>
          <p:nvSpPr>
            <p:cNvPr id="47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8" name="Text Box 42"/>
            <p:cNvSpPr txBox="1">
              <a:spLocks noChangeArrowheads="1"/>
            </p:cNvSpPr>
            <p:nvPr/>
          </p:nvSpPr>
          <p:spPr bwMode="auto">
            <a:xfrm>
              <a:off x="267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58503" y="3203866"/>
            <a:ext cx="1035050" cy="903288"/>
            <a:chOff x="7113584" y="1826571"/>
            <a:chExt cx="1035050" cy="903288"/>
          </a:xfrm>
        </p:grpSpPr>
        <p:sp>
          <p:nvSpPr>
            <p:cNvPr id="58" name="Line 41"/>
            <p:cNvSpPr>
              <a:spLocks noChangeShapeType="1"/>
            </p:cNvSpPr>
            <p:nvPr/>
          </p:nvSpPr>
          <p:spPr bwMode="auto">
            <a:xfrm flipV="1">
              <a:off x="7840024" y="1826571"/>
              <a:ext cx="0" cy="495300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9" name="Text Box 42"/>
            <p:cNvSpPr txBox="1">
              <a:spLocks noChangeArrowheads="1"/>
            </p:cNvSpPr>
            <p:nvPr/>
          </p:nvSpPr>
          <p:spPr bwMode="auto">
            <a:xfrm>
              <a:off x="7113584" y="2210746"/>
              <a:ext cx="10350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  <a:endPara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16047" y="1012025"/>
            <a:ext cx="5176055" cy="519113"/>
            <a:chOff x="1826091" y="4148024"/>
            <a:chExt cx="4891768" cy="519113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433279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如何判断循环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队列的队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空？</a:t>
              </a:r>
            </a:p>
          </p:txBody>
        </p:sp>
        <p:grpSp>
          <p:nvGrpSpPr>
            <p:cNvPr id="2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1160965" y="4748213"/>
            <a:ext cx="579390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空的判定条件：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front = rear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311612" y="2454082"/>
            <a:ext cx="4608759" cy="720725"/>
            <a:chOff x="2444162" y="2058821"/>
            <a:chExt cx="4608759" cy="720725"/>
          </a:xfrm>
        </p:grpSpPr>
        <p:sp>
          <p:nvSpPr>
            <p:cNvPr id="38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6399755" y="4182855"/>
            <a:ext cx="5258845" cy="1938992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Empty(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Q.rear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 1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 return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ounded Rectangle 10"/>
          <p:cNvSpPr/>
          <p:nvPr/>
        </p:nvSpPr>
        <p:spPr>
          <a:xfrm>
            <a:off x="542923" y="100964"/>
            <a:ext cx="475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592448" y="46345"/>
            <a:ext cx="4719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判空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0.06107 -0.00208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0" grpId="1"/>
      <p:bldP spid="36" grpId="0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7909812" y="2798102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 flipH="1">
            <a:off x="2414025" y="280921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3459480" y="2435840"/>
            <a:ext cx="4406138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6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6                    </a:t>
            </a:r>
            <a:r>
              <a:rPr lang="en-US" altLang="zh-CN" sz="36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       </a:t>
            </a:r>
            <a:r>
              <a:rPr lang="en-US" altLang="zh-CN" sz="36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       </a:t>
            </a:r>
            <a:r>
              <a:rPr lang="en-US" altLang="zh-CN" sz="36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5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6" name="Group 40"/>
          <p:cNvGrpSpPr>
            <a:grpSpLocks/>
          </p:cNvGrpSpPr>
          <p:nvPr/>
        </p:nvGrpSpPr>
        <p:grpSpPr bwMode="auto">
          <a:xfrm>
            <a:off x="3130461" y="3176131"/>
            <a:ext cx="1035050" cy="903288"/>
            <a:chOff x="2437" y="2939"/>
            <a:chExt cx="652" cy="569"/>
          </a:xfrm>
          <a:noFill/>
        </p:grpSpPr>
        <p:sp>
          <p:nvSpPr>
            <p:cNvPr id="47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8" name="Text Box 42"/>
            <p:cNvSpPr txBox="1">
              <a:spLocks noChangeArrowheads="1"/>
            </p:cNvSpPr>
            <p:nvPr/>
          </p:nvSpPr>
          <p:spPr bwMode="auto">
            <a:xfrm>
              <a:off x="243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59543" y="3173386"/>
            <a:ext cx="1035050" cy="903288"/>
            <a:chOff x="7631744" y="1826571"/>
            <a:chExt cx="1035050" cy="903288"/>
          </a:xfrm>
        </p:grpSpPr>
        <p:sp>
          <p:nvSpPr>
            <p:cNvPr id="58" name="Line 41"/>
            <p:cNvSpPr>
              <a:spLocks noChangeShapeType="1"/>
            </p:cNvSpPr>
            <p:nvPr/>
          </p:nvSpPr>
          <p:spPr bwMode="auto">
            <a:xfrm flipV="1">
              <a:off x="7840024" y="1826571"/>
              <a:ext cx="0" cy="495300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9" name="Text Box 42"/>
            <p:cNvSpPr txBox="1">
              <a:spLocks noChangeArrowheads="1"/>
            </p:cNvSpPr>
            <p:nvPr/>
          </p:nvSpPr>
          <p:spPr bwMode="auto">
            <a:xfrm>
              <a:off x="7631744" y="2210746"/>
              <a:ext cx="10350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  <a:endPara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16047" y="1012025"/>
            <a:ext cx="4803557" cy="519113"/>
            <a:chOff x="1826091" y="4148024"/>
            <a:chExt cx="4539729" cy="519113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385061" y="4148024"/>
              <a:ext cx="398075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如何判断循环队列队满？</a:t>
              </a:r>
            </a:p>
          </p:txBody>
        </p:sp>
        <p:grpSp>
          <p:nvGrpSpPr>
            <p:cNvPr id="2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1160965" y="4748213"/>
            <a:ext cx="579390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队空的判定条件：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front = rear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1160965" y="5451252"/>
            <a:ext cx="579390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的判定条件：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front = rear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4484514" y="2457113"/>
            <a:ext cx="585788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x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5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46345"/>
            <a:ext cx="22233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队空和队满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311612" y="2454081"/>
            <a:ext cx="4608759" cy="720726"/>
            <a:chOff x="2444162" y="2058820"/>
            <a:chExt cx="4608759" cy="720726"/>
          </a:xfrm>
        </p:grpSpPr>
        <p:sp>
          <p:nvSpPr>
            <p:cNvPr id="53" name="Text Box 29"/>
            <p:cNvSpPr txBox="1">
              <a:spLocks noChangeArrowheads="1"/>
            </p:cNvSpPr>
            <p:nvPr/>
          </p:nvSpPr>
          <p:spPr bwMode="auto">
            <a:xfrm>
              <a:off x="2444162" y="2058820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3615143" y="1940218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</p:spTree>
    <p:extLst>
      <p:ext uri="{BB962C8B-B14F-4D97-AF65-F5344CB8AC3E}">
        <p14:creationId xmlns:p14="http://schemas.microsoft.com/office/powerpoint/2010/main" val="338327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06002 -3.7037E-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351664" y="1954727"/>
            <a:ext cx="4608759" cy="2182176"/>
            <a:chOff x="1519304" y="1939487"/>
            <a:chExt cx="4608759" cy="2182176"/>
          </a:xfrm>
        </p:grpSpPr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1837291" y="1939487"/>
              <a:ext cx="425047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0        1        2         3        4  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1681628" y="2480829"/>
              <a:ext cx="4406138" cy="646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6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3600" b="1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6                    </a:t>
              </a:r>
              <a:r>
                <a:rPr lang="en-US" altLang="zh-CN" sz="36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3600" b="1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       </a:t>
              </a:r>
              <a:r>
                <a:rPr lang="en-US" altLang="zh-CN" sz="36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3600" b="1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       </a:t>
              </a:r>
              <a:r>
                <a:rPr lang="en-US" altLang="zh-CN" sz="36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3600" b="1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5</a:t>
              </a:r>
              <a:endParaRPr lang="zh-CN" altLang="en-US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46" name="Group 40"/>
            <p:cNvGrpSpPr>
              <a:grpSpLocks/>
            </p:cNvGrpSpPr>
            <p:nvPr/>
          </p:nvGrpSpPr>
          <p:grpSpPr bwMode="auto">
            <a:xfrm>
              <a:off x="1527234" y="3205880"/>
              <a:ext cx="1035050" cy="903288"/>
              <a:chOff x="2547" y="2939"/>
              <a:chExt cx="652" cy="569"/>
            </a:xfrm>
            <a:noFill/>
          </p:grpSpPr>
          <p:sp>
            <p:nvSpPr>
              <p:cNvPr id="47" name="Line 41"/>
              <p:cNvSpPr>
                <a:spLocks noChangeShapeType="1"/>
              </p:cNvSpPr>
              <p:nvPr/>
            </p:nvSpPr>
            <p:spPr bwMode="auto">
              <a:xfrm flipV="1">
                <a:off x="2823" y="2939"/>
                <a:ext cx="0" cy="312"/>
              </a:xfrm>
              <a:prstGeom prst="line">
                <a:avLst/>
              </a:prstGeom>
              <a:grpFill/>
              <a:ln w="38100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8" name="Text Box 42"/>
              <p:cNvSpPr txBox="1">
                <a:spLocks noChangeArrowheads="1"/>
              </p:cNvSpPr>
              <p:nvPr/>
            </p:nvSpPr>
            <p:spPr bwMode="auto">
              <a:xfrm>
                <a:off x="2547" y="3181"/>
                <a:ext cx="652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rear</a:t>
                </a:r>
              </a:p>
            </p:txBody>
          </p:sp>
        </p:grp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1519304" y="2477654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2454971" y="248241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369371" y="248241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314251" y="248313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5232622" y="248313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2637851" y="3218375"/>
              <a:ext cx="1035050" cy="903288"/>
              <a:chOff x="7387904" y="1826571"/>
              <a:chExt cx="1035050" cy="903288"/>
            </a:xfrm>
          </p:grpSpPr>
          <p:sp>
            <p:nvSpPr>
              <p:cNvPr id="58" name="Line 41"/>
              <p:cNvSpPr>
                <a:spLocks noChangeShapeType="1"/>
              </p:cNvSpPr>
              <p:nvPr/>
            </p:nvSpPr>
            <p:spPr bwMode="auto">
              <a:xfrm flipV="1">
                <a:off x="7840024" y="1826571"/>
                <a:ext cx="0" cy="495300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9" name="Text Box 42"/>
              <p:cNvSpPr txBox="1">
                <a:spLocks noChangeArrowheads="1"/>
              </p:cNvSpPr>
              <p:nvPr/>
            </p:nvSpPr>
            <p:spPr bwMode="auto">
              <a:xfrm>
                <a:off x="7387904" y="2210746"/>
                <a:ext cx="10350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800" b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front</a:t>
                </a:r>
                <a:endPara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916047" y="1012025"/>
            <a:ext cx="8106032" cy="523220"/>
            <a:chOff x="1826091" y="4148024"/>
            <a:chExt cx="7660821" cy="523220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385061" y="4148024"/>
              <a:ext cx="710185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如何确定不同的队空、队满的判定条件？</a:t>
              </a:r>
            </a:p>
          </p:txBody>
        </p:sp>
        <p:grpSp>
          <p:nvGrpSpPr>
            <p:cNvPr id="2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1160965" y="4748213"/>
            <a:ext cx="579390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队空的判定条件：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front = rear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1160965" y="5451252"/>
            <a:ext cx="5793901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的判定条件：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front = rear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536700" y="5524304"/>
            <a:ext cx="4664700" cy="523220"/>
            <a:chOff x="6536700" y="5524304"/>
            <a:chExt cx="4664700" cy="523220"/>
          </a:xfrm>
        </p:grpSpPr>
        <p:sp>
          <p:nvSpPr>
            <p:cNvPr id="2" name="矩形 1"/>
            <p:cNvSpPr/>
            <p:nvPr/>
          </p:nvSpPr>
          <p:spPr>
            <a:xfrm>
              <a:off x="7269480" y="5524304"/>
              <a:ext cx="39319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数组中有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一个空闲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AutoShape 38"/>
            <p:cNvSpPr>
              <a:spLocks noChangeArrowheads="1"/>
            </p:cNvSpPr>
            <p:nvPr/>
          </p:nvSpPr>
          <p:spPr bwMode="auto">
            <a:xfrm>
              <a:off x="6536700" y="5560246"/>
              <a:ext cx="418166" cy="396875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zh-CN" altLang="en-US" sz="10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538317" y="1939487"/>
            <a:ext cx="4823103" cy="2213337"/>
            <a:chOff x="6538317" y="1939487"/>
            <a:chExt cx="4823103" cy="2213337"/>
          </a:xfrm>
        </p:grpSpPr>
        <p:sp>
          <p:nvSpPr>
            <p:cNvPr id="44" name="Text Box 31"/>
            <p:cNvSpPr txBox="1">
              <a:spLocks noChangeArrowheads="1"/>
            </p:cNvSpPr>
            <p:nvPr/>
          </p:nvSpPr>
          <p:spPr bwMode="auto">
            <a:xfrm>
              <a:off x="6854687" y="1939487"/>
              <a:ext cx="425047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0        1        2         3        4  </a:t>
              </a:r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6699024" y="2480829"/>
              <a:ext cx="4406138" cy="646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36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         a</a:t>
              </a:r>
              <a:r>
                <a:rPr lang="en-US" altLang="zh-CN" sz="3600" b="1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1      </a:t>
              </a:r>
              <a:r>
                <a:rPr lang="en-US" altLang="zh-CN" sz="36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3600" b="1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       </a:t>
              </a:r>
              <a:r>
                <a:rPr lang="en-US" altLang="zh-CN" sz="36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3600" b="1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       </a:t>
              </a:r>
              <a:r>
                <a:rPr lang="en-US" altLang="zh-CN" sz="36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3600" b="1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5</a:t>
              </a:r>
              <a:endParaRPr lang="zh-CN" altLang="en-US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53" name="Group 40"/>
            <p:cNvGrpSpPr>
              <a:grpSpLocks/>
            </p:cNvGrpSpPr>
            <p:nvPr/>
          </p:nvGrpSpPr>
          <p:grpSpPr bwMode="auto">
            <a:xfrm>
              <a:off x="10326370" y="3249536"/>
              <a:ext cx="1035050" cy="903288"/>
              <a:chOff x="2557" y="2939"/>
              <a:chExt cx="652" cy="569"/>
            </a:xfrm>
            <a:noFill/>
          </p:grpSpPr>
          <p:sp>
            <p:nvSpPr>
              <p:cNvPr id="54" name="Line 41"/>
              <p:cNvSpPr>
                <a:spLocks noChangeShapeType="1"/>
              </p:cNvSpPr>
              <p:nvPr/>
            </p:nvSpPr>
            <p:spPr bwMode="auto">
              <a:xfrm flipV="1">
                <a:off x="2823" y="2939"/>
                <a:ext cx="0" cy="312"/>
              </a:xfrm>
              <a:prstGeom prst="line">
                <a:avLst/>
              </a:prstGeom>
              <a:grpFill/>
              <a:ln w="38100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5" name="Text Box 42"/>
              <p:cNvSpPr txBox="1">
                <a:spLocks noChangeArrowheads="1"/>
              </p:cNvSpPr>
              <p:nvPr/>
            </p:nvSpPr>
            <p:spPr bwMode="auto">
              <a:xfrm>
                <a:off x="2557" y="3181"/>
                <a:ext cx="652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rear</a:t>
                </a:r>
              </a:p>
            </p:txBody>
          </p:sp>
        </p:grp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6538317" y="2487617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7472367" y="248241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8386767" y="248241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9331647" y="248313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250018" y="2483135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组合 62"/>
            <p:cNvGrpSpPr/>
            <p:nvPr/>
          </p:nvGrpSpPr>
          <p:grpSpPr>
            <a:xfrm>
              <a:off x="6562590" y="3224285"/>
              <a:ext cx="1035050" cy="903288"/>
              <a:chOff x="7387904" y="1826571"/>
              <a:chExt cx="1035050" cy="903288"/>
            </a:xfrm>
          </p:grpSpPr>
          <p:sp>
            <p:nvSpPr>
              <p:cNvPr id="64" name="Line 41"/>
              <p:cNvSpPr>
                <a:spLocks noChangeShapeType="1"/>
              </p:cNvSpPr>
              <p:nvPr/>
            </p:nvSpPr>
            <p:spPr bwMode="auto">
              <a:xfrm flipV="1">
                <a:off x="7840024" y="1826571"/>
                <a:ext cx="0" cy="495300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5" name="Text Box 42"/>
              <p:cNvSpPr txBox="1">
                <a:spLocks noChangeArrowheads="1"/>
              </p:cNvSpPr>
              <p:nvPr/>
            </p:nvSpPr>
            <p:spPr bwMode="auto">
              <a:xfrm>
                <a:off x="7387904" y="2210746"/>
                <a:ext cx="10350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800" b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front</a:t>
                </a:r>
                <a:endPara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  <p:sp>
        <p:nvSpPr>
          <p:cNvPr id="66" name="Text Box 37"/>
          <p:cNvSpPr txBox="1">
            <a:spLocks noChangeArrowheads="1"/>
          </p:cNvSpPr>
          <p:nvPr/>
        </p:nvSpPr>
        <p:spPr bwMode="auto">
          <a:xfrm>
            <a:off x="6367332" y="4377677"/>
            <a:ext cx="5040000" cy="523220"/>
          </a:xfrm>
          <a:prstGeom prst="rect">
            <a:avLst/>
          </a:prstGeom>
          <a:noFill/>
          <a:ln w="28575">
            <a:solidFill>
              <a:srgbClr val="5A32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rear+1) %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QueueSize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= front</a:t>
            </a:r>
            <a:endParaRPr lang="en-US" altLang="zh-CN" sz="28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9" name="Rounded Rectangle 10"/>
          <p:cNvSpPr/>
          <p:nvPr/>
        </p:nvSpPr>
        <p:spPr>
          <a:xfrm>
            <a:off x="542925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638169" y="46345"/>
            <a:ext cx="22233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队空和队满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AutoShape 38"/>
          <p:cNvSpPr>
            <a:spLocks noChangeArrowheads="1"/>
          </p:cNvSpPr>
          <p:nvPr/>
        </p:nvSpPr>
        <p:spPr bwMode="auto">
          <a:xfrm rot="16200000">
            <a:off x="8940744" y="5019944"/>
            <a:ext cx="418166" cy="396875"/>
          </a:xfrm>
          <a:prstGeom prst="rightArrow">
            <a:avLst>
              <a:gd name="adj1" fmla="val 50000"/>
              <a:gd name="adj2" fmla="val 25000"/>
            </a:avLst>
          </a:prstGeom>
          <a:noFill/>
          <a:ln w="28575">
            <a:solidFill>
              <a:srgbClr val="5A32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73589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1033"/>
          <p:cNvSpPr txBox="1">
            <a:spLocks noChangeArrowheads="1"/>
          </p:cNvSpPr>
          <p:nvPr/>
        </p:nvSpPr>
        <p:spPr bwMode="auto">
          <a:xfrm>
            <a:off x="891441" y="5347787"/>
            <a:ext cx="822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*Q,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kumimoji="1" lang="zh-CN" altLang="en-US" sz="2800" b="1" dirty="0">
              <a:solidFill>
                <a:srgbClr val="40404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8714" y="957106"/>
            <a:ext cx="5429685" cy="519113"/>
            <a:chOff x="1826091" y="4148024"/>
            <a:chExt cx="5429685" cy="519113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87071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Rectangle 1034"/>
          <p:cNvSpPr>
            <a:spLocks noChangeArrowheads="1"/>
          </p:cNvSpPr>
          <p:nvPr/>
        </p:nvSpPr>
        <p:spPr bwMode="auto">
          <a:xfrm>
            <a:off x="713104" y="1618168"/>
            <a:ext cx="1066949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altLang="zh-CN" sz="2400" b="1" dirty="0" err="1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：元素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：在队尾插入一个元素</a:t>
            </a:r>
          </a:p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输出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：如果插入成功，队尾增加了一个元素；否则返回失败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圆角矩形标注 50"/>
          <p:cNvSpPr/>
          <p:nvPr/>
        </p:nvSpPr>
        <p:spPr>
          <a:xfrm>
            <a:off x="3062285" y="4751237"/>
            <a:ext cx="2448000" cy="504000"/>
          </a:xfrm>
          <a:prstGeom prst="wedgeRoundRectCallout">
            <a:avLst>
              <a:gd name="adj1" fmla="val -48751"/>
              <a:gd name="adj2" fmla="val 102091"/>
              <a:gd name="adj3" fmla="val 16667"/>
            </a:avLst>
          </a:prstGeom>
          <a:noFill/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rgbClr val="404040"/>
                </a:solidFill>
              </a:rPr>
              <a:t>插入操作是否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成功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  <p:sp>
        <p:nvSpPr>
          <p:cNvPr id="17" name="Rounded Rectangle 10"/>
          <p:cNvSpPr/>
          <p:nvPr/>
        </p:nvSpPr>
        <p:spPr>
          <a:xfrm>
            <a:off x="542923" y="100964"/>
            <a:ext cx="489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38168" y="46345"/>
            <a:ext cx="4756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入队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73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44" grpId="0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21080" y="2574017"/>
            <a:ext cx="10260000" cy="3416320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*Q,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((Q-&gt;rear + 1) % </a:t>
            </a:r>
            <a:r>
              <a:rPr lang="en-US" altLang="zh-CN" sz="2400" b="1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QueueSize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Q-&gt;front) {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上溢错误，插入失败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\n"); return 0; 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Q-&gt;rear = (Q-&gt;rear + 1) %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QueueSize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Q-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&gt;data[Q-&gt;rear] = x;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6901806" y="981217"/>
            <a:ext cx="4608759" cy="646331"/>
          </a:xfrm>
          <a:prstGeom prst="rect">
            <a:avLst/>
          </a:prstGeom>
          <a:noFill/>
          <a:ln w="38100">
            <a:solidFill>
              <a:srgbClr val="5A32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3600" b="1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7208004" y="438293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23" name="Text Box 38"/>
          <p:cNvSpPr txBox="1">
            <a:spLocks noChangeArrowheads="1"/>
          </p:cNvSpPr>
          <p:nvPr/>
        </p:nvSpPr>
        <p:spPr bwMode="auto">
          <a:xfrm>
            <a:off x="8874387" y="933915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4" name="Text Box 39"/>
          <p:cNvSpPr txBox="1">
            <a:spLocks noChangeArrowheads="1"/>
          </p:cNvSpPr>
          <p:nvPr/>
        </p:nvSpPr>
        <p:spPr bwMode="auto">
          <a:xfrm>
            <a:off x="9818950" y="933915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5" name="Group 40"/>
          <p:cNvGrpSpPr>
            <a:grpSpLocks/>
          </p:cNvGrpSpPr>
          <p:nvPr/>
        </p:nvGrpSpPr>
        <p:grpSpPr bwMode="auto">
          <a:xfrm>
            <a:off x="9659724" y="1620985"/>
            <a:ext cx="1035050" cy="903288"/>
            <a:chOff x="2567" y="2939"/>
            <a:chExt cx="652" cy="569"/>
          </a:xfrm>
          <a:noFill/>
        </p:grpSpPr>
        <p:sp>
          <p:nvSpPr>
            <p:cNvPr id="26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7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7825684" y="981221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8740084" y="981221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9684964" y="981941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0603335" y="981941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40"/>
          <p:cNvGrpSpPr>
            <a:grpSpLocks/>
          </p:cNvGrpSpPr>
          <p:nvPr/>
        </p:nvGrpSpPr>
        <p:grpSpPr bwMode="auto">
          <a:xfrm>
            <a:off x="7844274" y="1640510"/>
            <a:ext cx="1035050" cy="903288"/>
            <a:chOff x="2537" y="2939"/>
            <a:chExt cx="652" cy="569"/>
          </a:xfrm>
          <a:noFill/>
        </p:grpSpPr>
        <p:sp>
          <p:nvSpPr>
            <p:cNvPr id="34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5" name="Text Box 42"/>
            <p:cNvSpPr txBox="1">
              <a:spLocks noChangeArrowheads="1"/>
            </p:cNvSpPr>
            <p:nvPr/>
          </p:nvSpPr>
          <p:spPr bwMode="auto">
            <a:xfrm>
              <a:off x="253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  <a:endPara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144633" y="5342056"/>
            <a:ext cx="4144502" cy="519113"/>
            <a:chOff x="1826091" y="4148024"/>
            <a:chExt cx="4144502" cy="519113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5855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复杂度是多少？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3" name="Rounded Rectangle 10"/>
          <p:cNvSpPr/>
          <p:nvPr/>
        </p:nvSpPr>
        <p:spPr>
          <a:xfrm>
            <a:off x="542923" y="100964"/>
            <a:ext cx="489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638168" y="46345"/>
            <a:ext cx="4756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入队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10836325" y="942475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x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39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7997E-7 -4.10405E-6 L 0.07835 -4.10405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34268" y="111542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34268" y="180165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679384" y="1050112"/>
            <a:ext cx="480345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队列的定义及操作特性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679384" y="1728007"/>
            <a:ext cx="4513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队列的抽象数据类型定义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5" y="100964"/>
            <a:ext cx="186499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34268" y="454656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Group 40"/>
          <p:cNvGrpSpPr/>
          <p:nvPr/>
        </p:nvGrpSpPr>
        <p:grpSpPr>
          <a:xfrm>
            <a:off x="1934268" y="523278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2679384" y="4456019"/>
            <a:ext cx="423478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的存储结构定义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679384" y="5133914"/>
            <a:ext cx="449865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链队列的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Group 40"/>
          <p:cNvGrpSpPr/>
          <p:nvPr/>
        </p:nvGrpSpPr>
        <p:grpSpPr>
          <a:xfrm>
            <a:off x="1934268" y="24878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679384" y="2410010"/>
            <a:ext cx="44986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顺序队列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Group 40"/>
          <p:cNvGrpSpPr/>
          <p:nvPr/>
        </p:nvGrpSpPr>
        <p:grpSpPr>
          <a:xfrm>
            <a:off x="1934268" y="317410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4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2679384" y="3092013"/>
            <a:ext cx="44986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循环队列的存储结构定义</a:t>
            </a:r>
          </a:p>
        </p:txBody>
      </p:sp>
      <p:grpSp>
        <p:nvGrpSpPr>
          <p:cNvPr id="58" name="Group 40"/>
          <p:cNvGrpSpPr/>
          <p:nvPr/>
        </p:nvGrpSpPr>
        <p:grpSpPr>
          <a:xfrm>
            <a:off x="1934268" y="38603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2679384" y="3774016"/>
            <a:ext cx="44986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循环队列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46" grpId="0"/>
      <p:bldP spid="47" grpId="0"/>
      <p:bldP spid="52" grpId="0"/>
      <p:bldP spid="57" grpId="0"/>
      <p:bldP spid="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1033"/>
          <p:cNvSpPr txBox="1">
            <a:spLocks noChangeArrowheads="1"/>
          </p:cNvSpPr>
          <p:nvPr/>
        </p:nvSpPr>
        <p:spPr bwMode="auto">
          <a:xfrm>
            <a:off x="891440" y="5408747"/>
            <a:ext cx="95327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err="1"/>
              <a:t>i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*Q,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8714" y="957106"/>
            <a:ext cx="5429685" cy="519113"/>
            <a:chOff x="1826091" y="4148024"/>
            <a:chExt cx="5429685" cy="519113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87071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Rectangle 1034"/>
          <p:cNvSpPr>
            <a:spLocks noChangeArrowheads="1"/>
          </p:cNvSpPr>
          <p:nvPr/>
        </p:nvSpPr>
        <p:spPr bwMode="auto">
          <a:xfrm>
            <a:off x="713104" y="1735226"/>
            <a:ext cx="1066949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altLang="zh-CN" sz="2400" b="1" dirty="0" err="1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输入：无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功能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：删除队头元素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输出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：如果删除成功，返回被删元素值；否则给出失败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圆角矩形标注 50"/>
          <p:cNvSpPr/>
          <p:nvPr/>
        </p:nvSpPr>
        <p:spPr>
          <a:xfrm>
            <a:off x="3062285" y="4812197"/>
            <a:ext cx="2448000" cy="504000"/>
          </a:xfrm>
          <a:prstGeom prst="wedgeRoundRectCallout">
            <a:avLst>
              <a:gd name="adj1" fmla="val -48751"/>
              <a:gd name="adj2" fmla="val 102091"/>
              <a:gd name="adj3" fmla="val 16667"/>
            </a:avLst>
          </a:prstGeom>
          <a:noFill/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404040"/>
                </a:solidFill>
              </a:rPr>
              <a:t>删除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操作</a:t>
            </a:r>
            <a:r>
              <a:rPr lang="zh-CN" altLang="zh-CN" sz="2000" b="1" dirty="0">
                <a:solidFill>
                  <a:srgbClr val="404040"/>
                </a:solidFill>
              </a:rPr>
              <a:t>是否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成功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  <p:sp>
        <p:nvSpPr>
          <p:cNvPr id="17" name="Rounded Rectangle 10"/>
          <p:cNvSpPr/>
          <p:nvPr/>
        </p:nvSpPr>
        <p:spPr>
          <a:xfrm>
            <a:off x="542923" y="100964"/>
            <a:ext cx="489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38168" y="46345"/>
            <a:ext cx="4756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729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44" grpId="0"/>
      <p:bldP spid="5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45106" y="2627315"/>
            <a:ext cx="10260000" cy="3416320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*Q,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(Q-&gt;rear  == Q-&gt;front)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</a:t>
            </a:r>
            <a:r>
              <a:rPr lang="zh-CN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溢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错误，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失败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\n"); return 0;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Q-&gt;front = (Q-&gt;front + 1) %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QueueSize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Q-&gt;data[Q-&gt;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front];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 1;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7089631" y="5407186"/>
            <a:ext cx="4020329" cy="519113"/>
            <a:chOff x="1826091" y="4148024"/>
            <a:chExt cx="4020329" cy="519113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46136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取队头元素的实现？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3" name="Text Box 29"/>
          <p:cNvSpPr txBox="1">
            <a:spLocks noChangeArrowheads="1"/>
          </p:cNvSpPr>
          <p:nvPr/>
        </p:nvSpPr>
        <p:spPr bwMode="auto">
          <a:xfrm>
            <a:off x="7193120" y="909309"/>
            <a:ext cx="4608759" cy="646331"/>
          </a:xfrm>
          <a:prstGeom prst="rect">
            <a:avLst/>
          </a:prstGeom>
          <a:noFill/>
          <a:ln w="38100">
            <a:solidFill>
              <a:srgbClr val="5A32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3600" b="1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4" name="Text Box 31"/>
          <p:cNvSpPr txBox="1">
            <a:spLocks noChangeArrowheads="1"/>
          </p:cNvSpPr>
          <p:nvPr/>
        </p:nvSpPr>
        <p:spPr bwMode="auto">
          <a:xfrm>
            <a:off x="7499318" y="366385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77" name="Text Box 37"/>
          <p:cNvSpPr txBox="1">
            <a:spLocks noChangeArrowheads="1"/>
          </p:cNvSpPr>
          <p:nvPr/>
        </p:nvSpPr>
        <p:spPr bwMode="auto">
          <a:xfrm>
            <a:off x="8313214" y="829515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auto">
          <a:xfrm>
            <a:off x="9165701" y="846767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9" name="Text Box 39"/>
          <p:cNvSpPr txBox="1">
            <a:spLocks noChangeArrowheads="1"/>
          </p:cNvSpPr>
          <p:nvPr/>
        </p:nvSpPr>
        <p:spPr bwMode="auto">
          <a:xfrm>
            <a:off x="10110264" y="846767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80" name="Group 40"/>
          <p:cNvGrpSpPr>
            <a:grpSpLocks/>
          </p:cNvGrpSpPr>
          <p:nvPr/>
        </p:nvGrpSpPr>
        <p:grpSpPr bwMode="auto">
          <a:xfrm>
            <a:off x="9951038" y="1564317"/>
            <a:ext cx="1035050" cy="903288"/>
            <a:chOff x="2567" y="2939"/>
            <a:chExt cx="652" cy="569"/>
          </a:xfrm>
          <a:noFill/>
        </p:grpSpPr>
        <p:sp>
          <p:nvSpPr>
            <p:cNvPr id="81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cxnSp>
        <p:nvCxnSpPr>
          <p:cNvPr id="83" name="直接连接符 82"/>
          <p:cNvCxnSpPr/>
          <p:nvPr/>
        </p:nvCxnSpPr>
        <p:spPr>
          <a:xfrm>
            <a:off x="8116998" y="909313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9031398" y="909313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9976278" y="910033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10894649" y="910033"/>
            <a:ext cx="0" cy="648000"/>
          </a:xfrm>
          <a:prstGeom prst="line">
            <a:avLst/>
          </a:prstGeom>
          <a:ln w="28575">
            <a:solidFill>
              <a:srgbClr val="5A32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40"/>
          <p:cNvGrpSpPr>
            <a:grpSpLocks/>
          </p:cNvGrpSpPr>
          <p:nvPr/>
        </p:nvGrpSpPr>
        <p:grpSpPr bwMode="auto">
          <a:xfrm>
            <a:off x="7239603" y="1564317"/>
            <a:ext cx="1035050" cy="903288"/>
            <a:chOff x="2537" y="2939"/>
            <a:chExt cx="652" cy="569"/>
          </a:xfrm>
          <a:noFill/>
        </p:grpSpPr>
        <p:sp>
          <p:nvSpPr>
            <p:cNvPr id="88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9" name="Text Box 42"/>
            <p:cNvSpPr txBox="1">
              <a:spLocks noChangeArrowheads="1"/>
            </p:cNvSpPr>
            <p:nvPr/>
          </p:nvSpPr>
          <p:spPr bwMode="auto">
            <a:xfrm>
              <a:off x="253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  <a:endPara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33" name="Rounded Rectangle 10"/>
          <p:cNvSpPr/>
          <p:nvPr/>
        </p:nvSpPr>
        <p:spPr>
          <a:xfrm>
            <a:off x="542923" y="100964"/>
            <a:ext cx="489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38168" y="46345"/>
            <a:ext cx="4756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46150" y="1564317"/>
            <a:ext cx="141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320915" y="4868733"/>
            <a:ext cx="6608639" cy="461665"/>
            <a:chOff x="4320915" y="4838253"/>
            <a:chExt cx="6608639" cy="461665"/>
          </a:xfrm>
        </p:grpSpPr>
        <p:sp>
          <p:nvSpPr>
            <p:cNvPr id="35" name="矩形 34"/>
            <p:cNvSpPr/>
            <p:nvPr/>
          </p:nvSpPr>
          <p:spPr>
            <a:xfrm>
              <a:off x="5012691" y="4838253"/>
              <a:ext cx="5916863" cy="461665"/>
            </a:xfrm>
            <a:prstGeom prst="rect">
              <a:avLst/>
            </a:prstGeom>
            <a:ln>
              <a:solidFill>
                <a:srgbClr val="5A327D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ptr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Q-&gt;data[(Q-&gt;front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+ 1) % </a:t>
              </a:r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QueueSize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];</a:t>
              </a:r>
            </a:p>
          </p:txBody>
        </p:sp>
        <p:sp>
          <p:nvSpPr>
            <p:cNvPr id="36" name="右箭头 35"/>
            <p:cNvSpPr/>
            <p:nvPr/>
          </p:nvSpPr>
          <p:spPr>
            <a:xfrm>
              <a:off x="4320915" y="4945528"/>
              <a:ext cx="540000" cy="288000"/>
            </a:xfrm>
            <a:prstGeom prst="rightArrow">
              <a:avLst/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09251" y="4489304"/>
            <a:ext cx="5132499" cy="369332"/>
          </a:xfrm>
          <a:prstGeom prst="rect">
            <a:avLst/>
          </a:prstGeom>
          <a:noFill/>
          <a:ln>
            <a:solidFill>
              <a:srgbClr val="5A327D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862430" y="4899617"/>
            <a:ext cx="1152000" cy="369332"/>
          </a:xfrm>
          <a:prstGeom prst="rect">
            <a:avLst/>
          </a:prstGeom>
          <a:noFill/>
          <a:ln>
            <a:solidFill>
              <a:srgbClr val="5A327D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54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06875 -3.7037E-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/>
      <p:bldP spid="5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4269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的存储结构定义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1006408"/>
            <a:ext cx="56405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链队列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：队列的链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30738" y="1701165"/>
            <a:ext cx="762000" cy="463550"/>
            <a:chOff x="930738" y="1701165"/>
            <a:chExt cx="762000" cy="463550"/>
          </a:xfrm>
        </p:grpSpPr>
        <p:sp>
          <p:nvSpPr>
            <p:cNvPr id="64" name="Line 67"/>
            <p:cNvSpPr>
              <a:spLocks noChangeShapeType="1"/>
            </p:cNvSpPr>
            <p:nvPr/>
          </p:nvSpPr>
          <p:spPr bwMode="auto">
            <a:xfrm flipV="1">
              <a:off x="987888" y="2158365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5" name="Text Box 68"/>
            <p:cNvSpPr txBox="1">
              <a:spLocks noChangeArrowheads="1"/>
            </p:cNvSpPr>
            <p:nvPr/>
          </p:nvSpPr>
          <p:spPr bwMode="auto">
            <a:xfrm>
              <a:off x="930738" y="1701165"/>
              <a:ext cx="762000" cy="46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first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676863" y="1880553"/>
            <a:ext cx="7543801" cy="496887"/>
            <a:chOff x="1676863" y="1880553"/>
            <a:chExt cx="7543801" cy="496887"/>
          </a:xfrm>
        </p:grpSpPr>
        <p:sp>
          <p:nvSpPr>
            <p:cNvPr id="66" name="Line 69"/>
            <p:cNvSpPr>
              <a:spLocks noChangeShapeType="1"/>
            </p:cNvSpPr>
            <p:nvPr/>
          </p:nvSpPr>
          <p:spPr bwMode="auto">
            <a:xfrm>
              <a:off x="7480763" y="2199640"/>
              <a:ext cx="4619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7" name="Text Box 70"/>
            <p:cNvSpPr txBox="1">
              <a:spLocks noChangeArrowheads="1"/>
            </p:cNvSpPr>
            <p:nvPr/>
          </p:nvSpPr>
          <p:spPr bwMode="auto">
            <a:xfrm>
              <a:off x="3019888" y="1880553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40404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8" name="Line 71"/>
            <p:cNvSpPr>
              <a:spLocks noChangeShapeType="1"/>
            </p:cNvSpPr>
            <p:nvPr/>
          </p:nvSpPr>
          <p:spPr bwMode="auto">
            <a:xfrm>
              <a:off x="3513601" y="1880553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1676863" y="1885315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70" name="Line 73"/>
            <p:cNvSpPr>
              <a:spLocks noChangeShapeType="1"/>
            </p:cNvSpPr>
            <p:nvPr/>
          </p:nvSpPr>
          <p:spPr bwMode="auto">
            <a:xfrm>
              <a:off x="2188038" y="1894840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2" name="Line 75"/>
            <p:cNvSpPr>
              <a:spLocks noChangeShapeType="1"/>
            </p:cNvSpPr>
            <p:nvPr/>
          </p:nvSpPr>
          <p:spPr bwMode="auto">
            <a:xfrm>
              <a:off x="2464263" y="2172653"/>
              <a:ext cx="53975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3" name="Text Box 76"/>
            <p:cNvSpPr txBox="1">
              <a:spLocks noChangeArrowheads="1"/>
            </p:cNvSpPr>
            <p:nvPr/>
          </p:nvSpPr>
          <p:spPr bwMode="auto">
            <a:xfrm>
              <a:off x="4326401" y="1880553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40404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4820113" y="1880553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5" name="Text Box 78"/>
            <p:cNvSpPr txBox="1">
              <a:spLocks noChangeArrowheads="1"/>
            </p:cNvSpPr>
            <p:nvPr/>
          </p:nvSpPr>
          <p:spPr bwMode="auto">
            <a:xfrm>
              <a:off x="8315788" y="1909128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i="1" baseline="-25000">
                  <a:solidFill>
                    <a:srgbClr val="40404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>
              <a:off x="8809501" y="1909128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7" name="Text Box 80"/>
            <p:cNvSpPr txBox="1">
              <a:spLocks noChangeArrowheads="1"/>
            </p:cNvSpPr>
            <p:nvPr/>
          </p:nvSpPr>
          <p:spPr bwMode="auto">
            <a:xfrm>
              <a:off x="8771401" y="1920240"/>
              <a:ext cx="449263" cy="4572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404040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3785063" y="2172653"/>
              <a:ext cx="53975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5120151" y="2186940"/>
              <a:ext cx="33655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 flipV="1">
              <a:off x="5539251" y="2199640"/>
              <a:ext cx="3302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Text Box 84"/>
            <p:cNvSpPr txBox="1">
              <a:spLocks noChangeArrowheads="1"/>
            </p:cNvSpPr>
            <p:nvPr/>
          </p:nvSpPr>
          <p:spPr bwMode="auto">
            <a:xfrm>
              <a:off x="6229813" y="1909128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i="1" baseline="-2500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82" name="Line 85"/>
            <p:cNvSpPr>
              <a:spLocks noChangeShapeType="1"/>
            </p:cNvSpPr>
            <p:nvPr/>
          </p:nvSpPr>
          <p:spPr bwMode="auto">
            <a:xfrm>
              <a:off x="6723526" y="1909128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3" name="Line 86"/>
            <p:cNvSpPr>
              <a:spLocks noChangeShapeType="1"/>
            </p:cNvSpPr>
            <p:nvPr/>
          </p:nvSpPr>
          <p:spPr bwMode="auto">
            <a:xfrm flipV="1">
              <a:off x="5948826" y="2201228"/>
              <a:ext cx="2873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4" name="Line 87"/>
            <p:cNvSpPr>
              <a:spLocks noChangeShapeType="1"/>
            </p:cNvSpPr>
            <p:nvPr/>
          </p:nvSpPr>
          <p:spPr bwMode="auto">
            <a:xfrm>
              <a:off x="7050551" y="2201228"/>
              <a:ext cx="33655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5" name="Line 88"/>
            <p:cNvSpPr>
              <a:spLocks noChangeShapeType="1"/>
            </p:cNvSpPr>
            <p:nvPr/>
          </p:nvSpPr>
          <p:spPr bwMode="auto">
            <a:xfrm flipV="1">
              <a:off x="8007813" y="2201228"/>
              <a:ext cx="2873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6" name="Text Box 74" descr="宽上对角线"/>
            <p:cNvSpPr txBox="1">
              <a:spLocks noChangeArrowheads="1"/>
            </p:cNvSpPr>
            <p:nvPr/>
          </p:nvSpPr>
          <p:spPr bwMode="auto">
            <a:xfrm>
              <a:off x="1690514" y="1912302"/>
              <a:ext cx="468000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46037" y="3608382"/>
            <a:ext cx="10166304" cy="532425"/>
            <a:chOff x="562876" y="3383971"/>
            <a:chExt cx="10166304" cy="532425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30975" y="3383971"/>
              <a:ext cx="959820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lang="en-US" altLang="zh-CN" sz="2800" b="1" dirty="0" smtClean="0">
                  <a:solidFill>
                    <a:srgbClr val="285A32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lang="zh-CN" altLang="en-US" sz="2800" b="1" dirty="0" smtClean="0">
                  <a:solidFill>
                    <a:srgbClr val="285A32"/>
                  </a:solidFill>
                  <a:latin typeface="Times New Roman" pitchFamily="18" charset="0"/>
                  <a:ea typeface="宋体" charset="-122"/>
                </a:rPr>
                <a:t>：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用链表的哪一端作为队头？哪一端作为队尾？</a:t>
              </a:r>
              <a:endParaRPr lang="en-US" altLang="zh-CN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8" name="Group 31"/>
            <p:cNvGrpSpPr/>
            <p:nvPr/>
          </p:nvGrpSpPr>
          <p:grpSpPr>
            <a:xfrm>
              <a:off x="562876" y="3484396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3" name="Rectangle 13"/>
          <p:cNvSpPr>
            <a:spLocks noChangeArrowheads="1"/>
          </p:cNvSpPr>
          <p:nvPr/>
        </p:nvSpPr>
        <p:spPr bwMode="auto">
          <a:xfrm>
            <a:off x="1096832" y="4106568"/>
            <a:ext cx="10028368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  <a:buClr>
                <a:schemeClr val="tx1"/>
              </a:buClr>
            </a:pP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链头作为队头，出队时间为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</a:p>
          <a:p>
            <a:pPr>
              <a:lnSpc>
                <a:spcPts val="4000"/>
              </a:lnSpc>
              <a:buClr>
                <a:schemeClr val="tx1"/>
              </a:buClr>
            </a:pP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链尾作为队尾，入队时间为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9334" y="5383774"/>
            <a:ext cx="6333191" cy="525761"/>
            <a:chOff x="530035" y="4503396"/>
            <a:chExt cx="6333191" cy="525761"/>
          </a:xfrm>
        </p:grpSpPr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130975" y="4503396"/>
              <a:ext cx="573225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en-US" altLang="zh-CN" sz="2800" b="1" dirty="0" smtClean="0">
                  <a:solidFill>
                    <a:srgbClr val="285A32"/>
                  </a:solidFill>
                  <a:latin typeface="Times New Roman" pitchFamily="18" charset="0"/>
                  <a:ea typeface="宋体" charset="-122"/>
                </a:rPr>
                <a:t>P</a:t>
              </a:r>
              <a:r>
                <a:rPr kumimoji="1" lang="zh-CN" altLang="en-US" sz="2800" b="1" dirty="0" smtClean="0">
                  <a:solidFill>
                    <a:srgbClr val="285A32"/>
                  </a:solidFill>
                  <a:latin typeface="Times New Roman" pitchFamily="18" charset="0"/>
                  <a:ea typeface="宋体" charset="-122"/>
                </a:rPr>
                <a:t>：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链队列需要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加头结点吗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kumimoji="1" lang="en-US" altLang="zh-CN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4" name="Group 31"/>
            <p:cNvGrpSpPr/>
            <p:nvPr/>
          </p:nvGrpSpPr>
          <p:grpSpPr>
            <a:xfrm>
              <a:off x="530035" y="4597157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3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722107" y="2328312"/>
            <a:ext cx="7366794" cy="738346"/>
            <a:chOff x="1722107" y="2328312"/>
            <a:chExt cx="7366794" cy="738346"/>
          </a:xfrm>
        </p:grpSpPr>
        <p:grpSp>
          <p:nvGrpSpPr>
            <p:cNvPr id="102" name="Group 78"/>
            <p:cNvGrpSpPr>
              <a:grpSpLocks/>
            </p:cNvGrpSpPr>
            <p:nvPr/>
          </p:nvGrpSpPr>
          <p:grpSpPr bwMode="auto">
            <a:xfrm>
              <a:off x="8315788" y="2342758"/>
              <a:ext cx="773113" cy="723900"/>
              <a:chOff x="4656" y="2680"/>
              <a:chExt cx="487" cy="456"/>
            </a:xfrm>
          </p:grpSpPr>
          <p:sp>
            <p:nvSpPr>
              <p:cNvPr id="104" name="Text Box 76"/>
              <p:cNvSpPr txBox="1">
                <a:spLocks noChangeArrowheads="1"/>
              </p:cNvSpPr>
              <p:nvPr/>
            </p:nvSpPr>
            <p:spPr bwMode="auto">
              <a:xfrm>
                <a:off x="4656" y="2935"/>
                <a:ext cx="487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rear</a:t>
                </a:r>
              </a:p>
            </p:txBody>
          </p:sp>
          <p:sp>
            <p:nvSpPr>
              <p:cNvPr id="110" name="Line 77"/>
              <p:cNvSpPr>
                <a:spLocks noChangeShapeType="1"/>
              </p:cNvSpPr>
              <p:nvPr/>
            </p:nvSpPr>
            <p:spPr bwMode="auto">
              <a:xfrm flipH="1" flipV="1">
                <a:off x="4860" y="2680"/>
                <a:ext cx="0" cy="255"/>
              </a:xfrm>
              <a:prstGeom prst="line">
                <a:avLst/>
              </a:prstGeom>
              <a:noFill/>
              <a:ln w="38100">
                <a:solidFill>
                  <a:srgbClr val="507D7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111" name="Group 79"/>
            <p:cNvGrpSpPr>
              <a:grpSpLocks/>
            </p:cNvGrpSpPr>
            <p:nvPr/>
          </p:nvGrpSpPr>
          <p:grpSpPr bwMode="auto">
            <a:xfrm>
              <a:off x="1722107" y="2328312"/>
              <a:ext cx="773112" cy="723900"/>
              <a:chOff x="4656" y="2680"/>
              <a:chExt cx="487" cy="456"/>
            </a:xfrm>
          </p:grpSpPr>
          <p:sp>
            <p:nvSpPr>
              <p:cNvPr id="112" name="Text Box 80"/>
              <p:cNvSpPr txBox="1">
                <a:spLocks noChangeArrowheads="1"/>
              </p:cNvSpPr>
              <p:nvPr/>
            </p:nvSpPr>
            <p:spPr bwMode="auto">
              <a:xfrm>
                <a:off x="4656" y="2935"/>
                <a:ext cx="487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front</a:t>
                </a:r>
              </a:p>
            </p:txBody>
          </p:sp>
          <p:sp>
            <p:nvSpPr>
              <p:cNvPr id="113" name="Line 81"/>
              <p:cNvSpPr>
                <a:spLocks noChangeShapeType="1"/>
              </p:cNvSpPr>
              <p:nvPr/>
            </p:nvSpPr>
            <p:spPr bwMode="auto">
              <a:xfrm flipH="1" flipV="1">
                <a:off x="4860" y="2680"/>
                <a:ext cx="0" cy="255"/>
              </a:xfrm>
              <a:prstGeom prst="line">
                <a:avLst/>
              </a:prstGeom>
              <a:noFill/>
              <a:ln w="38100">
                <a:solidFill>
                  <a:srgbClr val="507D7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050551" y="4608393"/>
            <a:ext cx="3951912" cy="523220"/>
            <a:chOff x="7050551" y="4608393"/>
            <a:chExt cx="3951912" cy="523220"/>
          </a:xfrm>
        </p:grpSpPr>
        <p:sp>
          <p:nvSpPr>
            <p:cNvPr id="2" name="右箭头 1"/>
            <p:cNvSpPr/>
            <p:nvPr/>
          </p:nvSpPr>
          <p:spPr>
            <a:xfrm>
              <a:off x="7050551" y="4739640"/>
              <a:ext cx="538969" cy="331013"/>
            </a:xfrm>
            <a:prstGeom prst="rightArrow">
              <a:avLst/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7747229" y="4608393"/>
              <a:ext cx="325523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设置队尾指针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rear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06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49896" y="2316540"/>
            <a:ext cx="108511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/*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定义队列元素的数据类型，假设为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Node                   /*</a:t>
            </a:r>
            <a:r>
              <a:rPr lang="zh-CN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定义链队列的结点结构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*next;  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Node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155109" y="800420"/>
            <a:ext cx="7543800" cy="496888"/>
            <a:chOff x="2591263" y="1987235"/>
            <a:chExt cx="7543800" cy="496888"/>
          </a:xfrm>
        </p:grpSpPr>
        <p:grpSp>
          <p:nvGrpSpPr>
            <p:cNvPr id="61" name="Group 89"/>
            <p:cNvGrpSpPr>
              <a:grpSpLocks/>
            </p:cNvGrpSpPr>
            <p:nvPr/>
          </p:nvGrpSpPr>
          <p:grpSpPr bwMode="auto">
            <a:xfrm>
              <a:off x="2591263" y="1987235"/>
              <a:ext cx="7543800" cy="496888"/>
              <a:chOff x="749" y="1706"/>
              <a:chExt cx="4752" cy="313"/>
            </a:xfrm>
            <a:noFill/>
          </p:grpSpPr>
          <p:sp>
            <p:nvSpPr>
              <p:cNvPr id="89" name="Line 69"/>
              <p:cNvSpPr>
                <a:spLocks noChangeShapeType="1"/>
              </p:cNvSpPr>
              <p:nvPr/>
            </p:nvSpPr>
            <p:spPr bwMode="auto">
              <a:xfrm>
                <a:off x="4405" y="1907"/>
                <a:ext cx="29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0" name="Text Box 70"/>
              <p:cNvSpPr txBox="1">
                <a:spLocks noChangeArrowheads="1"/>
              </p:cNvSpPr>
              <p:nvPr/>
            </p:nvSpPr>
            <p:spPr bwMode="auto">
              <a:xfrm>
                <a:off x="1595" y="1706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solidFill>
                      <a:srgbClr val="40404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91" name="Line 71"/>
              <p:cNvSpPr>
                <a:spLocks noChangeShapeType="1"/>
              </p:cNvSpPr>
              <p:nvPr/>
            </p:nvSpPr>
            <p:spPr bwMode="auto">
              <a:xfrm>
                <a:off x="1906" y="1706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2" name="Text Box 72"/>
              <p:cNvSpPr txBox="1">
                <a:spLocks noChangeArrowheads="1"/>
              </p:cNvSpPr>
              <p:nvPr/>
            </p:nvSpPr>
            <p:spPr bwMode="auto">
              <a:xfrm>
                <a:off x="749" y="1709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endParaRPr lang="en-US" altLang="zh-CN" sz="2800" b="1" baseline="-2500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3" name="Line 73"/>
              <p:cNvSpPr>
                <a:spLocks noChangeShapeType="1"/>
              </p:cNvSpPr>
              <p:nvPr/>
            </p:nvSpPr>
            <p:spPr bwMode="auto">
              <a:xfrm>
                <a:off x="1071" y="1715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4" name="Line 75"/>
              <p:cNvSpPr>
                <a:spLocks noChangeShapeType="1"/>
              </p:cNvSpPr>
              <p:nvPr/>
            </p:nvSpPr>
            <p:spPr bwMode="auto">
              <a:xfrm>
                <a:off x="1245" y="1890"/>
                <a:ext cx="340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5" name="Text Box 76"/>
              <p:cNvSpPr txBox="1">
                <a:spLocks noChangeArrowheads="1"/>
              </p:cNvSpPr>
              <p:nvPr/>
            </p:nvSpPr>
            <p:spPr bwMode="auto">
              <a:xfrm>
                <a:off x="2418" y="1706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solidFill>
                      <a:srgbClr val="40404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96" name="Line 77"/>
              <p:cNvSpPr>
                <a:spLocks noChangeShapeType="1"/>
              </p:cNvSpPr>
              <p:nvPr/>
            </p:nvSpPr>
            <p:spPr bwMode="auto">
              <a:xfrm>
                <a:off x="2729" y="1706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7" name="Text Box 78"/>
              <p:cNvSpPr txBox="1">
                <a:spLocks noChangeArrowheads="1"/>
              </p:cNvSpPr>
              <p:nvPr/>
            </p:nvSpPr>
            <p:spPr bwMode="auto">
              <a:xfrm>
                <a:off x="4931" y="1724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98" name="Line 79"/>
              <p:cNvSpPr>
                <a:spLocks noChangeShapeType="1"/>
              </p:cNvSpPr>
              <p:nvPr/>
            </p:nvSpPr>
            <p:spPr bwMode="auto">
              <a:xfrm>
                <a:off x="5242" y="1724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9" name="Text Box 80"/>
              <p:cNvSpPr txBox="1">
                <a:spLocks noChangeArrowheads="1"/>
              </p:cNvSpPr>
              <p:nvPr/>
            </p:nvSpPr>
            <p:spPr bwMode="auto">
              <a:xfrm>
                <a:off x="5218" y="1731"/>
                <a:ext cx="283" cy="288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</a:rPr>
                  <a:t>∧</a:t>
                </a:r>
              </a:p>
            </p:txBody>
          </p:sp>
          <p:sp>
            <p:nvSpPr>
              <p:cNvPr id="100" name="Line 81"/>
              <p:cNvSpPr>
                <a:spLocks noChangeShapeType="1"/>
              </p:cNvSpPr>
              <p:nvPr/>
            </p:nvSpPr>
            <p:spPr bwMode="auto">
              <a:xfrm>
                <a:off x="2077" y="1890"/>
                <a:ext cx="340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1" name="Line 82"/>
              <p:cNvSpPr>
                <a:spLocks noChangeShapeType="1"/>
              </p:cNvSpPr>
              <p:nvPr/>
            </p:nvSpPr>
            <p:spPr bwMode="auto">
              <a:xfrm>
                <a:off x="2918" y="1899"/>
                <a:ext cx="212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3" name="Line 83"/>
              <p:cNvSpPr>
                <a:spLocks noChangeShapeType="1"/>
              </p:cNvSpPr>
              <p:nvPr/>
            </p:nvSpPr>
            <p:spPr bwMode="auto">
              <a:xfrm flipV="1">
                <a:off x="3182" y="1907"/>
                <a:ext cx="20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5" name="Text Box 84"/>
              <p:cNvSpPr txBox="1">
                <a:spLocks noChangeArrowheads="1"/>
              </p:cNvSpPr>
              <p:nvPr/>
            </p:nvSpPr>
            <p:spPr bwMode="auto">
              <a:xfrm>
                <a:off x="3617" y="1724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106" name="Line 85"/>
              <p:cNvSpPr>
                <a:spLocks noChangeShapeType="1"/>
              </p:cNvSpPr>
              <p:nvPr/>
            </p:nvSpPr>
            <p:spPr bwMode="auto">
              <a:xfrm>
                <a:off x="3928" y="1724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7" name="Line 86"/>
              <p:cNvSpPr>
                <a:spLocks noChangeShapeType="1"/>
              </p:cNvSpPr>
              <p:nvPr/>
            </p:nvSpPr>
            <p:spPr bwMode="auto">
              <a:xfrm flipV="1">
                <a:off x="3440" y="1908"/>
                <a:ext cx="18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8" name="Line 87"/>
              <p:cNvSpPr>
                <a:spLocks noChangeShapeType="1"/>
              </p:cNvSpPr>
              <p:nvPr/>
            </p:nvSpPr>
            <p:spPr bwMode="auto">
              <a:xfrm>
                <a:off x="4134" y="1908"/>
                <a:ext cx="212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9" name="Line 88"/>
              <p:cNvSpPr>
                <a:spLocks noChangeShapeType="1"/>
              </p:cNvSpPr>
              <p:nvPr/>
            </p:nvSpPr>
            <p:spPr bwMode="auto">
              <a:xfrm flipV="1">
                <a:off x="4737" y="1908"/>
                <a:ext cx="18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62" name="Text Box 74" descr="宽上对角线"/>
            <p:cNvSpPr txBox="1">
              <a:spLocks noChangeArrowheads="1"/>
            </p:cNvSpPr>
            <p:nvPr/>
          </p:nvSpPr>
          <p:spPr bwMode="auto">
            <a:xfrm>
              <a:off x="2604914" y="2003742"/>
              <a:ext cx="468000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4215593" y="1248177"/>
            <a:ext cx="7366794" cy="738346"/>
            <a:chOff x="1722107" y="2328312"/>
            <a:chExt cx="7366794" cy="738346"/>
          </a:xfrm>
        </p:grpSpPr>
        <p:grpSp>
          <p:nvGrpSpPr>
            <p:cNvPr id="115" name="Group 78"/>
            <p:cNvGrpSpPr>
              <a:grpSpLocks/>
            </p:cNvGrpSpPr>
            <p:nvPr/>
          </p:nvGrpSpPr>
          <p:grpSpPr bwMode="auto">
            <a:xfrm>
              <a:off x="8315788" y="2342758"/>
              <a:ext cx="773113" cy="723900"/>
              <a:chOff x="4656" y="2680"/>
              <a:chExt cx="487" cy="456"/>
            </a:xfrm>
          </p:grpSpPr>
          <p:sp>
            <p:nvSpPr>
              <p:cNvPr id="119" name="Text Box 76"/>
              <p:cNvSpPr txBox="1">
                <a:spLocks noChangeArrowheads="1"/>
              </p:cNvSpPr>
              <p:nvPr/>
            </p:nvSpPr>
            <p:spPr bwMode="auto">
              <a:xfrm>
                <a:off x="4656" y="2935"/>
                <a:ext cx="487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rear</a:t>
                </a:r>
              </a:p>
            </p:txBody>
          </p:sp>
          <p:sp>
            <p:nvSpPr>
              <p:cNvPr id="120" name="Line 77"/>
              <p:cNvSpPr>
                <a:spLocks noChangeShapeType="1"/>
              </p:cNvSpPr>
              <p:nvPr/>
            </p:nvSpPr>
            <p:spPr bwMode="auto">
              <a:xfrm flipH="1" flipV="1">
                <a:off x="4860" y="2680"/>
                <a:ext cx="0" cy="255"/>
              </a:xfrm>
              <a:prstGeom prst="line">
                <a:avLst/>
              </a:prstGeom>
              <a:noFill/>
              <a:ln w="38100">
                <a:solidFill>
                  <a:srgbClr val="507D7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116" name="Group 79"/>
            <p:cNvGrpSpPr>
              <a:grpSpLocks/>
            </p:cNvGrpSpPr>
            <p:nvPr/>
          </p:nvGrpSpPr>
          <p:grpSpPr bwMode="auto">
            <a:xfrm>
              <a:off x="1722107" y="2328312"/>
              <a:ext cx="773112" cy="723900"/>
              <a:chOff x="4656" y="2680"/>
              <a:chExt cx="487" cy="456"/>
            </a:xfrm>
          </p:grpSpPr>
          <p:sp>
            <p:nvSpPr>
              <p:cNvPr id="117" name="Text Box 80"/>
              <p:cNvSpPr txBox="1">
                <a:spLocks noChangeArrowheads="1"/>
              </p:cNvSpPr>
              <p:nvPr/>
            </p:nvSpPr>
            <p:spPr bwMode="auto">
              <a:xfrm>
                <a:off x="4656" y="2935"/>
                <a:ext cx="487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front</a:t>
                </a:r>
              </a:p>
            </p:txBody>
          </p:sp>
          <p:sp>
            <p:nvSpPr>
              <p:cNvPr id="118" name="Line 81"/>
              <p:cNvSpPr>
                <a:spLocks noChangeShapeType="1"/>
              </p:cNvSpPr>
              <p:nvPr/>
            </p:nvSpPr>
            <p:spPr bwMode="auto">
              <a:xfrm flipH="1" flipV="1">
                <a:off x="4860" y="2680"/>
                <a:ext cx="0" cy="255"/>
              </a:xfrm>
              <a:prstGeom prst="line">
                <a:avLst/>
              </a:prstGeom>
              <a:noFill/>
              <a:ln w="38100">
                <a:solidFill>
                  <a:srgbClr val="507D7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sp>
        <p:nvSpPr>
          <p:cNvPr id="121" name="矩形 120"/>
          <p:cNvSpPr/>
          <p:nvPr/>
        </p:nvSpPr>
        <p:spPr>
          <a:xfrm>
            <a:off x="527989" y="4493963"/>
            <a:ext cx="108511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定义链队列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zh-CN" sz="2400" b="1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altLang="zh-CN" sz="2400" b="1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*rear;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b="1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LinkQueue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4269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的存储结构定义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91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1033"/>
          <p:cNvSpPr txBox="1">
            <a:spLocks noChangeArrowheads="1"/>
          </p:cNvSpPr>
          <p:nvPr/>
        </p:nvSpPr>
        <p:spPr bwMode="auto">
          <a:xfrm>
            <a:off x="891440" y="3690161"/>
            <a:ext cx="91821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InitQueue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LinkQueue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Q)</a:t>
            </a:r>
            <a:endParaRPr kumimoji="1" lang="zh-CN" altLang="en-US" sz="2800" b="1" dirty="0">
              <a:solidFill>
                <a:srgbClr val="40404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8714" y="957106"/>
            <a:ext cx="5429685" cy="523220"/>
            <a:chOff x="1826091" y="4148024"/>
            <a:chExt cx="5429685" cy="523220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8707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队列初始化的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函数原型是什么？</a:t>
              </a:r>
            </a:p>
          </p:txBody>
        </p:sp>
        <p:grpSp>
          <p:nvGrpSpPr>
            <p:cNvPr id="4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Rectangle 1034"/>
          <p:cNvSpPr>
            <a:spLocks noChangeArrowheads="1"/>
          </p:cNvSpPr>
          <p:nvPr/>
        </p:nvSpPr>
        <p:spPr bwMode="auto">
          <a:xfrm>
            <a:off x="818714" y="1585627"/>
            <a:ext cx="1066949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sz="2400" b="1" dirty="0" err="1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InitQueue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初始化队列，创建一个空队列</a:t>
            </a:r>
            <a:endParaRPr kumimoji="1"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圆角矩形标注 50"/>
          <p:cNvSpPr/>
          <p:nvPr/>
        </p:nvSpPr>
        <p:spPr>
          <a:xfrm>
            <a:off x="3062285" y="3093611"/>
            <a:ext cx="2448000" cy="504000"/>
          </a:xfrm>
          <a:prstGeom prst="wedgeRoundRectCallout">
            <a:avLst>
              <a:gd name="adj1" fmla="val -48751"/>
              <a:gd name="adj2" fmla="val 102091"/>
              <a:gd name="adj3" fmla="val 16667"/>
            </a:avLst>
          </a:prstGeom>
          <a:noFill/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 smtClean="0">
                <a:solidFill>
                  <a:srgbClr val="404040"/>
                </a:solidFill>
              </a:rPr>
              <a:t>操作</a:t>
            </a:r>
            <a:r>
              <a:rPr lang="zh-CN" altLang="zh-CN" sz="2000" b="1" dirty="0">
                <a:solidFill>
                  <a:srgbClr val="404040"/>
                </a:solidFill>
              </a:rPr>
              <a:t>是否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成功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  <p:sp>
        <p:nvSpPr>
          <p:cNvPr id="17" name="Rounded Rectangle 10"/>
          <p:cNvSpPr/>
          <p:nvPr/>
        </p:nvSpPr>
        <p:spPr>
          <a:xfrm>
            <a:off x="542923" y="100964"/>
            <a:ext cx="487446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47487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68699" y="4115109"/>
            <a:ext cx="81092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{</a:t>
            </a:r>
            <a:endParaRPr lang="en-US" altLang="zh-CN" sz="2400" dirty="0"/>
          </a:p>
          <a:p>
            <a:r>
              <a:rPr lang="en-US" altLang="zh-CN" sz="2400" dirty="0"/>
              <a:t>     Node *s;</a:t>
            </a:r>
          </a:p>
          <a:p>
            <a:r>
              <a:rPr lang="en-US" altLang="zh-CN" sz="2400" dirty="0" smtClean="0"/>
              <a:t>     if</a:t>
            </a:r>
            <a:r>
              <a:rPr lang="en-US" altLang="zh-CN" sz="2400" dirty="0"/>
              <a:t>((s = (Node *)</a:t>
            </a:r>
            <a:r>
              <a:rPr lang="en-US" altLang="zh-CN" sz="2400" dirty="0" err="1"/>
              <a:t>malloc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(Node)))==NULL) return 0;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smtClean="0"/>
              <a:t> s-&gt;next=NULL;Q-</a:t>
            </a:r>
            <a:r>
              <a:rPr lang="en-US" altLang="zh-CN" sz="2400" dirty="0"/>
              <a:t>&gt;front=Q-&gt;rear=s;</a:t>
            </a:r>
          </a:p>
          <a:p>
            <a:r>
              <a:rPr lang="en-US" altLang="zh-CN" sz="2400" dirty="0"/>
              <a:t>    return 1;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738" y="1248551"/>
            <a:ext cx="9271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组合 15"/>
          <p:cNvGrpSpPr/>
          <p:nvPr/>
        </p:nvGrpSpPr>
        <p:grpSpPr>
          <a:xfrm>
            <a:off x="9168707" y="1683568"/>
            <a:ext cx="773112" cy="723901"/>
            <a:chOff x="3026689" y="2731920"/>
            <a:chExt cx="773112" cy="723901"/>
          </a:xfrm>
        </p:grpSpPr>
        <p:sp>
          <p:nvSpPr>
            <p:cNvPr id="18" name="Text Box 80"/>
            <p:cNvSpPr txBox="1">
              <a:spLocks noChangeArrowheads="1"/>
            </p:cNvSpPr>
            <p:nvPr/>
          </p:nvSpPr>
          <p:spPr bwMode="auto">
            <a:xfrm>
              <a:off x="3026689" y="3136733"/>
              <a:ext cx="773112" cy="319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  <p:sp>
          <p:nvSpPr>
            <p:cNvPr id="20" name="Line 81"/>
            <p:cNvSpPr>
              <a:spLocks noChangeShapeType="1"/>
            </p:cNvSpPr>
            <p:nvPr/>
          </p:nvSpPr>
          <p:spPr bwMode="auto">
            <a:xfrm flipH="1" flipV="1">
              <a:off x="3350539" y="2731920"/>
              <a:ext cx="0" cy="404813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010800" y="1683568"/>
            <a:ext cx="773112" cy="723901"/>
            <a:chOff x="3026689" y="2731920"/>
            <a:chExt cx="773112" cy="723901"/>
          </a:xfrm>
        </p:grpSpPr>
        <p:sp>
          <p:nvSpPr>
            <p:cNvPr id="22" name="Text Box 80"/>
            <p:cNvSpPr txBox="1">
              <a:spLocks noChangeArrowheads="1"/>
            </p:cNvSpPr>
            <p:nvPr/>
          </p:nvSpPr>
          <p:spPr bwMode="auto">
            <a:xfrm>
              <a:off x="3026689" y="3136733"/>
              <a:ext cx="773112" cy="319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  <a:endPara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" name="Line 81"/>
            <p:cNvSpPr>
              <a:spLocks noChangeShapeType="1"/>
            </p:cNvSpPr>
            <p:nvPr/>
          </p:nvSpPr>
          <p:spPr bwMode="auto">
            <a:xfrm flipH="1" flipV="1">
              <a:off x="3350539" y="2731920"/>
              <a:ext cx="0" cy="404813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9941819" y="1280532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  <a:endParaRPr lang="zh-CN" altLang="en-US" b="1" dirty="0">
              <a:solidFill>
                <a:srgbClr val="40404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8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44" grpId="0"/>
      <p:bldP spid="51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916047" y="1012025"/>
            <a:ext cx="5176055" cy="519113"/>
            <a:chOff x="1826091" y="4148024"/>
            <a:chExt cx="4891768" cy="519113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433279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判断链队列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的队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空？</a:t>
              </a:r>
            </a:p>
          </p:txBody>
        </p:sp>
        <p:grpSp>
          <p:nvGrpSpPr>
            <p:cNvPr id="2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" name="矩形 53"/>
          <p:cNvSpPr/>
          <p:nvPr/>
        </p:nvSpPr>
        <p:spPr>
          <a:xfrm>
            <a:off x="5010890" y="4156019"/>
            <a:ext cx="5258845" cy="1938992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Empty(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LinkQueue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Q.rear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 1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 return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ounded Rectangle 10"/>
          <p:cNvSpPr/>
          <p:nvPr/>
        </p:nvSpPr>
        <p:spPr>
          <a:xfrm>
            <a:off x="542923" y="100964"/>
            <a:ext cx="475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auto">
          <a:xfrm>
            <a:off x="592448" y="46345"/>
            <a:ext cx="47195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链队列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判空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70" y="2296903"/>
            <a:ext cx="9271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2811039" y="2731920"/>
            <a:ext cx="773112" cy="723901"/>
            <a:chOff x="3026689" y="2731920"/>
            <a:chExt cx="773112" cy="723901"/>
          </a:xfrm>
        </p:grpSpPr>
        <p:sp>
          <p:nvSpPr>
            <p:cNvPr id="41" name="Text Box 80"/>
            <p:cNvSpPr txBox="1">
              <a:spLocks noChangeArrowheads="1"/>
            </p:cNvSpPr>
            <p:nvPr/>
          </p:nvSpPr>
          <p:spPr bwMode="auto">
            <a:xfrm>
              <a:off x="3026689" y="3136733"/>
              <a:ext cx="773112" cy="319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  <p:sp>
          <p:nvSpPr>
            <p:cNvPr id="42" name="Line 81"/>
            <p:cNvSpPr>
              <a:spLocks noChangeShapeType="1"/>
            </p:cNvSpPr>
            <p:nvPr/>
          </p:nvSpPr>
          <p:spPr bwMode="auto">
            <a:xfrm flipH="1" flipV="1">
              <a:off x="3350539" y="2731920"/>
              <a:ext cx="0" cy="404813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653132" y="2731920"/>
            <a:ext cx="773112" cy="723901"/>
            <a:chOff x="3026689" y="2731920"/>
            <a:chExt cx="773112" cy="723901"/>
          </a:xfrm>
        </p:grpSpPr>
        <p:sp>
          <p:nvSpPr>
            <p:cNvPr id="50" name="Text Box 80"/>
            <p:cNvSpPr txBox="1">
              <a:spLocks noChangeArrowheads="1"/>
            </p:cNvSpPr>
            <p:nvPr/>
          </p:nvSpPr>
          <p:spPr bwMode="auto">
            <a:xfrm>
              <a:off x="3026689" y="3136733"/>
              <a:ext cx="773112" cy="319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  <a:endPara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1" name="Line 81"/>
            <p:cNvSpPr>
              <a:spLocks noChangeShapeType="1"/>
            </p:cNvSpPr>
            <p:nvPr/>
          </p:nvSpPr>
          <p:spPr bwMode="auto">
            <a:xfrm flipH="1" flipV="1">
              <a:off x="3350539" y="2731920"/>
              <a:ext cx="0" cy="404813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605607" y="2337511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  <a:endParaRPr lang="zh-CN" altLang="en-US" b="1" dirty="0">
              <a:solidFill>
                <a:srgbClr val="40404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9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1033"/>
          <p:cNvSpPr txBox="1">
            <a:spLocks noChangeArrowheads="1"/>
          </p:cNvSpPr>
          <p:nvPr/>
        </p:nvSpPr>
        <p:spPr bwMode="auto">
          <a:xfrm>
            <a:off x="891440" y="5423987"/>
            <a:ext cx="91821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LinkQueue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*Q,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kumimoji="1" lang="zh-CN" altLang="en-US" sz="2800" b="1" dirty="0">
              <a:solidFill>
                <a:srgbClr val="40404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8714" y="957106"/>
            <a:ext cx="5429685" cy="519113"/>
            <a:chOff x="1826091" y="4148024"/>
            <a:chExt cx="5429685" cy="519113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87071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入队的函数原型是什么？</a:t>
              </a:r>
            </a:p>
          </p:txBody>
        </p:sp>
        <p:grpSp>
          <p:nvGrpSpPr>
            <p:cNvPr id="4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Rectangle 1034"/>
          <p:cNvSpPr>
            <a:spLocks noChangeArrowheads="1"/>
          </p:cNvSpPr>
          <p:nvPr/>
        </p:nvSpPr>
        <p:spPr bwMode="auto">
          <a:xfrm>
            <a:off x="818714" y="1585627"/>
            <a:ext cx="1066949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altLang="zh-CN" sz="2400" b="1" dirty="0" err="1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：元素值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：在队尾插入一个元素</a:t>
            </a:r>
          </a:p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输出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：如果插入成功，队尾增加了一个元素；否则返回失败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圆角矩形标注 50"/>
          <p:cNvSpPr/>
          <p:nvPr/>
        </p:nvSpPr>
        <p:spPr>
          <a:xfrm>
            <a:off x="3062285" y="4827437"/>
            <a:ext cx="2448000" cy="504000"/>
          </a:xfrm>
          <a:prstGeom prst="wedgeRoundRectCallout">
            <a:avLst>
              <a:gd name="adj1" fmla="val -48751"/>
              <a:gd name="adj2" fmla="val 102091"/>
              <a:gd name="adj3" fmla="val 16667"/>
            </a:avLst>
          </a:prstGeom>
          <a:noFill/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b="1" dirty="0">
                <a:solidFill>
                  <a:srgbClr val="404040"/>
                </a:solidFill>
              </a:rPr>
              <a:t>插入操作是否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成功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  <p:sp>
        <p:nvSpPr>
          <p:cNvPr id="1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4269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入队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404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44" grpId="0"/>
      <p:bldP spid="5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9224012" y="894581"/>
            <a:ext cx="900113" cy="1166812"/>
            <a:chOff x="4688" y="1919"/>
            <a:chExt cx="567" cy="735"/>
          </a:xfrm>
          <a:noFill/>
        </p:grpSpPr>
        <p:grpSp>
          <p:nvGrpSpPr>
            <p:cNvPr id="7" name="Group 63"/>
            <p:cNvGrpSpPr>
              <a:grpSpLocks/>
            </p:cNvGrpSpPr>
            <p:nvPr/>
          </p:nvGrpSpPr>
          <p:grpSpPr bwMode="auto">
            <a:xfrm>
              <a:off x="4688" y="1919"/>
              <a:ext cx="567" cy="272"/>
              <a:chOff x="759" y="3237"/>
              <a:chExt cx="567" cy="272"/>
            </a:xfrm>
            <a:grpFill/>
          </p:grpSpPr>
          <p:sp>
            <p:nvSpPr>
              <p:cNvPr id="10" name="Text Box 64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 x</a:t>
                </a:r>
                <a:endParaRPr lang="en-US" altLang="zh-CN" sz="2800" b="1" i="1" baseline="-2500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Line 65"/>
              <p:cNvSpPr>
                <a:spLocks noChangeShapeType="1"/>
              </p:cNvSpPr>
              <p:nvPr/>
            </p:nvSpPr>
            <p:spPr bwMode="auto">
              <a:xfrm>
                <a:off x="1055" y="3237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8" name="Text Box 67"/>
            <p:cNvSpPr txBox="1">
              <a:spLocks noChangeArrowheads="1"/>
            </p:cNvSpPr>
            <p:nvPr/>
          </p:nvSpPr>
          <p:spPr bwMode="auto">
            <a:xfrm>
              <a:off x="5102" y="2453"/>
              <a:ext cx="141" cy="2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s</a:t>
              </a:r>
            </a:p>
          </p:txBody>
        </p:sp>
        <p:sp>
          <p:nvSpPr>
            <p:cNvPr id="9" name="Line 68"/>
            <p:cNvSpPr>
              <a:spLocks noChangeShapeType="1"/>
            </p:cNvSpPr>
            <p:nvPr/>
          </p:nvSpPr>
          <p:spPr bwMode="auto">
            <a:xfrm flipH="1" flipV="1">
              <a:off x="5136" y="2198"/>
              <a:ext cx="0" cy="255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2" name="Text Box 66"/>
          <p:cNvSpPr txBox="1">
            <a:spLocks noChangeArrowheads="1"/>
          </p:cNvSpPr>
          <p:nvPr/>
        </p:nvSpPr>
        <p:spPr bwMode="auto">
          <a:xfrm>
            <a:off x="9650430" y="892993"/>
            <a:ext cx="522288" cy="447675"/>
          </a:xfrm>
          <a:prstGeom prst="rect">
            <a:avLst/>
          </a:prstGeom>
          <a:noFill/>
          <a:ln>
            <a:noFill/>
          </a:ln>
          <a:effectLst/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36" name="Line 73"/>
          <p:cNvSpPr>
            <a:spLocks noChangeShapeType="1"/>
          </p:cNvSpPr>
          <p:nvPr/>
        </p:nvSpPr>
        <p:spPr bwMode="auto">
          <a:xfrm>
            <a:off x="8587688" y="1140737"/>
            <a:ext cx="576263" cy="0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9" name="Line 75"/>
          <p:cNvSpPr>
            <a:spLocks noChangeShapeType="1"/>
          </p:cNvSpPr>
          <p:nvPr/>
        </p:nvSpPr>
        <p:spPr bwMode="auto">
          <a:xfrm flipV="1">
            <a:off x="4999274" y="2528402"/>
            <a:ext cx="684212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0" name="Text Box 76"/>
          <p:cNvSpPr txBox="1">
            <a:spLocks noChangeArrowheads="1"/>
          </p:cNvSpPr>
          <p:nvPr/>
        </p:nvSpPr>
        <p:spPr bwMode="auto">
          <a:xfrm>
            <a:off x="4770674" y="2071202"/>
            <a:ext cx="869950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36000"/>
          <a:lstStyle/>
          <a:p>
            <a:pPr algn="l"/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front</a:t>
            </a:r>
          </a:p>
        </p:txBody>
      </p:sp>
      <p:sp>
        <p:nvSpPr>
          <p:cNvPr id="41" name="Text Box 77"/>
          <p:cNvSpPr txBox="1">
            <a:spLocks noChangeArrowheads="1"/>
          </p:cNvSpPr>
          <p:nvPr/>
        </p:nvSpPr>
        <p:spPr bwMode="auto">
          <a:xfrm>
            <a:off x="5691424" y="2250590"/>
            <a:ext cx="900000" cy="4320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50" name="Text Box 87"/>
          <p:cNvSpPr txBox="1">
            <a:spLocks noChangeArrowheads="1"/>
          </p:cNvSpPr>
          <p:nvPr/>
        </p:nvSpPr>
        <p:spPr bwMode="auto">
          <a:xfrm>
            <a:off x="6136142" y="2243406"/>
            <a:ext cx="522287" cy="447675"/>
          </a:xfrm>
          <a:prstGeom prst="rect">
            <a:avLst/>
          </a:prstGeom>
          <a:noFill/>
          <a:ln>
            <a:noFill/>
          </a:ln>
          <a:effectLst/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grpSp>
        <p:nvGrpSpPr>
          <p:cNvPr id="56" name="Group 93"/>
          <p:cNvGrpSpPr>
            <a:grpSpLocks/>
          </p:cNvGrpSpPr>
          <p:nvPr/>
        </p:nvGrpSpPr>
        <p:grpSpPr bwMode="auto">
          <a:xfrm>
            <a:off x="5794611" y="2689692"/>
            <a:ext cx="773113" cy="723900"/>
            <a:chOff x="3734" y="2228"/>
            <a:chExt cx="487" cy="456"/>
          </a:xfrm>
          <a:noFill/>
        </p:grpSpPr>
        <p:sp>
          <p:nvSpPr>
            <p:cNvPr id="57" name="Text Box 94"/>
            <p:cNvSpPr txBox="1">
              <a:spLocks noChangeArrowheads="1"/>
            </p:cNvSpPr>
            <p:nvPr/>
          </p:nvSpPr>
          <p:spPr bwMode="auto">
            <a:xfrm>
              <a:off x="3734" y="2483"/>
              <a:ext cx="487" cy="2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  <p:sp>
          <p:nvSpPr>
            <p:cNvPr id="58" name="Line 95"/>
            <p:cNvSpPr>
              <a:spLocks noChangeShapeType="1"/>
            </p:cNvSpPr>
            <p:nvPr/>
          </p:nvSpPr>
          <p:spPr bwMode="auto">
            <a:xfrm flipH="1" flipV="1">
              <a:off x="3938" y="2228"/>
              <a:ext cx="0" cy="255"/>
            </a:xfrm>
            <a:prstGeom prst="line">
              <a:avLst/>
            </a:prstGeom>
            <a:grp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46903" y="2369022"/>
            <a:ext cx="4181911" cy="519113"/>
            <a:chOff x="1826091" y="4148024"/>
            <a:chExt cx="4181911" cy="519113"/>
          </a:xfrm>
        </p:grpSpPr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362294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没有头结点会怎样？</a:t>
              </a:r>
            </a:p>
          </p:txBody>
        </p:sp>
        <p:grpSp>
          <p:nvGrpSpPr>
            <p:cNvPr id="6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1" name="Text Box 74" descr="宽上对角线"/>
          <p:cNvSpPr txBox="1">
            <a:spLocks noChangeArrowheads="1"/>
          </p:cNvSpPr>
          <p:nvPr/>
        </p:nvSpPr>
        <p:spPr bwMode="auto">
          <a:xfrm>
            <a:off x="5703923" y="2268109"/>
            <a:ext cx="468000" cy="3960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grpSp>
        <p:nvGrpSpPr>
          <p:cNvPr id="73" name="Group 35"/>
          <p:cNvGrpSpPr>
            <a:grpSpLocks/>
          </p:cNvGrpSpPr>
          <p:nvPr/>
        </p:nvGrpSpPr>
        <p:grpSpPr bwMode="auto">
          <a:xfrm>
            <a:off x="10101900" y="2268194"/>
            <a:ext cx="960438" cy="1150937"/>
            <a:chOff x="4688" y="1919"/>
            <a:chExt cx="605" cy="725"/>
          </a:xfrm>
          <a:noFill/>
        </p:grpSpPr>
        <p:grpSp>
          <p:nvGrpSpPr>
            <p:cNvPr id="74" name="Group 36"/>
            <p:cNvGrpSpPr>
              <a:grpSpLocks/>
            </p:cNvGrpSpPr>
            <p:nvPr/>
          </p:nvGrpSpPr>
          <p:grpSpPr bwMode="auto">
            <a:xfrm>
              <a:off x="4688" y="1919"/>
              <a:ext cx="567" cy="272"/>
              <a:chOff x="759" y="3237"/>
              <a:chExt cx="567" cy="272"/>
            </a:xfrm>
            <a:grpFill/>
          </p:grpSpPr>
          <p:sp>
            <p:nvSpPr>
              <p:cNvPr id="77" name="Text Box 3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itchFamily="18" charset="0"/>
                  </a:rPr>
                  <a:t> x</a:t>
                </a:r>
                <a:endParaRPr lang="en-US" altLang="zh-CN" sz="2800" b="1" i="1" baseline="-25000" dirty="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8" name="Line 38"/>
              <p:cNvSpPr>
                <a:spLocks noChangeShapeType="1"/>
              </p:cNvSpPr>
              <p:nvPr/>
            </p:nvSpPr>
            <p:spPr bwMode="auto">
              <a:xfrm>
                <a:off x="1065" y="3237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75" name="Text Box 39"/>
            <p:cNvSpPr txBox="1">
              <a:spLocks noChangeArrowheads="1"/>
            </p:cNvSpPr>
            <p:nvPr/>
          </p:nvSpPr>
          <p:spPr bwMode="auto">
            <a:xfrm>
              <a:off x="5152" y="2443"/>
              <a:ext cx="141" cy="2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s</a:t>
              </a:r>
            </a:p>
          </p:txBody>
        </p:sp>
        <p:sp>
          <p:nvSpPr>
            <p:cNvPr id="76" name="Line 40"/>
            <p:cNvSpPr>
              <a:spLocks noChangeShapeType="1"/>
            </p:cNvSpPr>
            <p:nvPr/>
          </p:nvSpPr>
          <p:spPr bwMode="auto">
            <a:xfrm flipH="1" flipV="1">
              <a:off x="5186" y="2198"/>
              <a:ext cx="0" cy="255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79" name="Text Box 41"/>
          <p:cNvSpPr txBox="1">
            <a:spLocks noChangeArrowheads="1"/>
          </p:cNvSpPr>
          <p:nvPr/>
        </p:nvSpPr>
        <p:spPr bwMode="auto">
          <a:xfrm>
            <a:off x="10528318" y="2235610"/>
            <a:ext cx="522288" cy="447675"/>
          </a:xfrm>
          <a:prstGeom prst="rect">
            <a:avLst/>
          </a:prstGeom>
          <a:noFill/>
          <a:ln>
            <a:noFill/>
          </a:ln>
          <a:effectLst/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grpSp>
        <p:nvGrpSpPr>
          <p:cNvPr id="80" name="Group 42"/>
          <p:cNvGrpSpPr>
            <a:grpSpLocks/>
          </p:cNvGrpSpPr>
          <p:nvPr/>
        </p:nvGrpSpPr>
        <p:grpSpPr bwMode="auto">
          <a:xfrm>
            <a:off x="10019346" y="2698406"/>
            <a:ext cx="773113" cy="723900"/>
            <a:chOff x="3734" y="2228"/>
            <a:chExt cx="487" cy="456"/>
          </a:xfrm>
          <a:noFill/>
        </p:grpSpPr>
        <p:sp>
          <p:nvSpPr>
            <p:cNvPr id="81" name="Text Box 43"/>
            <p:cNvSpPr txBox="1">
              <a:spLocks noChangeArrowheads="1"/>
            </p:cNvSpPr>
            <p:nvPr/>
          </p:nvSpPr>
          <p:spPr bwMode="auto">
            <a:xfrm>
              <a:off x="3734" y="2483"/>
              <a:ext cx="487" cy="2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  <p:sp>
          <p:nvSpPr>
            <p:cNvPr id="82" name="Line 44"/>
            <p:cNvSpPr>
              <a:spLocks noChangeShapeType="1"/>
            </p:cNvSpPr>
            <p:nvPr/>
          </p:nvSpPr>
          <p:spPr bwMode="auto">
            <a:xfrm flipH="1" flipV="1">
              <a:off x="3938" y="2228"/>
              <a:ext cx="0" cy="255"/>
            </a:xfrm>
            <a:prstGeom prst="line">
              <a:avLst/>
            </a:prstGeom>
            <a:grp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83" name="Group 55"/>
          <p:cNvGrpSpPr>
            <a:grpSpLocks/>
          </p:cNvGrpSpPr>
          <p:nvPr/>
        </p:nvGrpSpPr>
        <p:grpSpPr bwMode="auto">
          <a:xfrm>
            <a:off x="9180194" y="2123414"/>
            <a:ext cx="912812" cy="463550"/>
            <a:chOff x="1285" y="3219"/>
            <a:chExt cx="575" cy="292"/>
          </a:xfrm>
          <a:noFill/>
        </p:grpSpPr>
        <p:sp>
          <p:nvSpPr>
            <p:cNvPr id="84" name="Line 53"/>
            <p:cNvSpPr>
              <a:spLocks noChangeShapeType="1"/>
            </p:cNvSpPr>
            <p:nvPr/>
          </p:nvSpPr>
          <p:spPr bwMode="auto">
            <a:xfrm flipV="1">
              <a:off x="1429" y="3507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5" name="Text Box 54"/>
            <p:cNvSpPr txBox="1">
              <a:spLocks noChangeArrowheads="1"/>
            </p:cNvSpPr>
            <p:nvPr/>
          </p:nvSpPr>
          <p:spPr bwMode="auto">
            <a:xfrm>
              <a:off x="1285" y="3219"/>
              <a:ext cx="548" cy="2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</p:grpSp>
      <p:sp>
        <p:nvSpPr>
          <p:cNvPr id="86" name="Rectangle 46"/>
          <p:cNvSpPr>
            <a:spLocks noChangeArrowheads="1"/>
          </p:cNvSpPr>
          <p:nvPr/>
        </p:nvSpPr>
        <p:spPr bwMode="auto">
          <a:xfrm>
            <a:off x="5374080" y="5252604"/>
            <a:ext cx="4374755" cy="461665"/>
          </a:xfrm>
          <a:prstGeom prst="rect">
            <a:avLst/>
          </a:prstGeom>
          <a:noFill/>
          <a:ln w="6350">
            <a:solidFill>
              <a:srgbClr val="5A327D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b="1" dirty="0" smtClean="0">
                <a:solidFill>
                  <a:srgbClr val="B42D2D"/>
                </a:solidFill>
                <a:latin typeface="Times New Roman" pitchFamily="18" charset="0"/>
              </a:rPr>
              <a:t>Q-&gt;rear = s; Q-&gt;front = s</a:t>
            </a:r>
            <a:r>
              <a:rPr lang="en-US" altLang="zh-CN" sz="2400" b="1" dirty="0">
                <a:solidFill>
                  <a:srgbClr val="B42D2D"/>
                </a:solidFill>
                <a:latin typeface="Times New Roman" pitchFamily="18" charset="0"/>
              </a:rPr>
              <a:t>;</a:t>
            </a:r>
          </a:p>
        </p:txBody>
      </p:sp>
      <p:sp>
        <p:nvSpPr>
          <p:cNvPr id="87" name="Line 58"/>
          <p:cNvSpPr>
            <a:spLocks noChangeShapeType="1"/>
          </p:cNvSpPr>
          <p:nvPr/>
        </p:nvSpPr>
        <p:spPr bwMode="auto">
          <a:xfrm>
            <a:off x="6186111" y="2237888"/>
            <a:ext cx="0" cy="432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2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4269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入队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80084" y="3403175"/>
            <a:ext cx="10368000" cy="3046988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*Q,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*s;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if((s = (Node *)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(Node)))!=NULL) return 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&gt;data = x;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 = NULL;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Q-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&gt;rear-&gt;next = s;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&gt;rear = s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return 1;</a:t>
            </a: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7107635" y="3534248"/>
            <a:ext cx="4169966" cy="519113"/>
            <a:chOff x="1826091" y="4148024"/>
            <a:chExt cx="4562501" cy="519113"/>
          </a:xfrm>
        </p:grpSpPr>
        <p:sp>
          <p:nvSpPr>
            <p:cNvPr id="91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400353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时间复杂度是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多少？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1144912" y="877495"/>
            <a:ext cx="7543800" cy="496888"/>
            <a:chOff x="2591263" y="1987235"/>
            <a:chExt cx="7543800" cy="496888"/>
          </a:xfrm>
        </p:grpSpPr>
        <p:grpSp>
          <p:nvGrpSpPr>
            <p:cNvPr id="98" name="Group 89"/>
            <p:cNvGrpSpPr>
              <a:grpSpLocks/>
            </p:cNvGrpSpPr>
            <p:nvPr/>
          </p:nvGrpSpPr>
          <p:grpSpPr bwMode="auto">
            <a:xfrm>
              <a:off x="2591263" y="1987235"/>
              <a:ext cx="7543800" cy="496888"/>
              <a:chOff x="749" y="1706"/>
              <a:chExt cx="4752" cy="313"/>
            </a:xfrm>
            <a:noFill/>
          </p:grpSpPr>
          <p:sp>
            <p:nvSpPr>
              <p:cNvPr id="100" name="Line 69"/>
              <p:cNvSpPr>
                <a:spLocks noChangeShapeType="1"/>
              </p:cNvSpPr>
              <p:nvPr/>
            </p:nvSpPr>
            <p:spPr bwMode="auto">
              <a:xfrm>
                <a:off x="4405" y="1907"/>
                <a:ext cx="29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1" name="Text Box 70"/>
              <p:cNvSpPr txBox="1">
                <a:spLocks noChangeArrowheads="1"/>
              </p:cNvSpPr>
              <p:nvPr/>
            </p:nvSpPr>
            <p:spPr bwMode="auto">
              <a:xfrm>
                <a:off x="1595" y="1706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solidFill>
                      <a:srgbClr val="40404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02" name="Line 71"/>
              <p:cNvSpPr>
                <a:spLocks noChangeShapeType="1"/>
              </p:cNvSpPr>
              <p:nvPr/>
            </p:nvSpPr>
            <p:spPr bwMode="auto">
              <a:xfrm>
                <a:off x="1906" y="1706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3" name="Text Box 72"/>
              <p:cNvSpPr txBox="1">
                <a:spLocks noChangeArrowheads="1"/>
              </p:cNvSpPr>
              <p:nvPr/>
            </p:nvSpPr>
            <p:spPr bwMode="auto">
              <a:xfrm>
                <a:off x="749" y="1709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endParaRPr lang="en-US" altLang="zh-CN" sz="2800" b="1" baseline="-2500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" name="Line 73"/>
              <p:cNvSpPr>
                <a:spLocks noChangeShapeType="1"/>
              </p:cNvSpPr>
              <p:nvPr/>
            </p:nvSpPr>
            <p:spPr bwMode="auto">
              <a:xfrm>
                <a:off x="1071" y="1715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5" name="Line 75"/>
              <p:cNvSpPr>
                <a:spLocks noChangeShapeType="1"/>
              </p:cNvSpPr>
              <p:nvPr/>
            </p:nvSpPr>
            <p:spPr bwMode="auto">
              <a:xfrm>
                <a:off x="1245" y="1890"/>
                <a:ext cx="340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6" name="Text Box 76"/>
              <p:cNvSpPr txBox="1">
                <a:spLocks noChangeArrowheads="1"/>
              </p:cNvSpPr>
              <p:nvPr/>
            </p:nvSpPr>
            <p:spPr bwMode="auto">
              <a:xfrm>
                <a:off x="2418" y="1706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baseline="-25000" dirty="0">
                    <a:solidFill>
                      <a:srgbClr val="40404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07" name="Line 77"/>
              <p:cNvSpPr>
                <a:spLocks noChangeShapeType="1"/>
              </p:cNvSpPr>
              <p:nvPr/>
            </p:nvSpPr>
            <p:spPr bwMode="auto">
              <a:xfrm>
                <a:off x="2729" y="1706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8" name="Text Box 78"/>
              <p:cNvSpPr txBox="1">
                <a:spLocks noChangeArrowheads="1"/>
              </p:cNvSpPr>
              <p:nvPr/>
            </p:nvSpPr>
            <p:spPr bwMode="auto">
              <a:xfrm>
                <a:off x="4931" y="1724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09" name="Line 79"/>
              <p:cNvSpPr>
                <a:spLocks noChangeShapeType="1"/>
              </p:cNvSpPr>
              <p:nvPr/>
            </p:nvSpPr>
            <p:spPr bwMode="auto">
              <a:xfrm>
                <a:off x="5242" y="1724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0" name="Text Box 80"/>
              <p:cNvSpPr txBox="1">
                <a:spLocks noChangeArrowheads="1"/>
              </p:cNvSpPr>
              <p:nvPr/>
            </p:nvSpPr>
            <p:spPr bwMode="auto">
              <a:xfrm>
                <a:off x="5218" y="1731"/>
                <a:ext cx="283" cy="288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404040"/>
                    </a:solidFill>
                    <a:latin typeface="Times New Roman" pitchFamily="18" charset="0"/>
                  </a:rPr>
                  <a:t>∧</a:t>
                </a:r>
              </a:p>
            </p:txBody>
          </p:sp>
          <p:sp>
            <p:nvSpPr>
              <p:cNvPr id="111" name="Line 81"/>
              <p:cNvSpPr>
                <a:spLocks noChangeShapeType="1"/>
              </p:cNvSpPr>
              <p:nvPr/>
            </p:nvSpPr>
            <p:spPr bwMode="auto">
              <a:xfrm>
                <a:off x="2077" y="1890"/>
                <a:ext cx="340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2" name="Line 82"/>
              <p:cNvSpPr>
                <a:spLocks noChangeShapeType="1"/>
              </p:cNvSpPr>
              <p:nvPr/>
            </p:nvSpPr>
            <p:spPr bwMode="auto">
              <a:xfrm>
                <a:off x="2918" y="1899"/>
                <a:ext cx="212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3" name="Line 83"/>
              <p:cNvSpPr>
                <a:spLocks noChangeShapeType="1"/>
              </p:cNvSpPr>
              <p:nvPr/>
            </p:nvSpPr>
            <p:spPr bwMode="auto">
              <a:xfrm flipV="1">
                <a:off x="3182" y="1907"/>
                <a:ext cx="20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4" name="Text Box 84"/>
              <p:cNvSpPr txBox="1">
                <a:spLocks noChangeArrowheads="1"/>
              </p:cNvSpPr>
              <p:nvPr/>
            </p:nvSpPr>
            <p:spPr bwMode="auto">
              <a:xfrm>
                <a:off x="3617" y="1724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115" name="Line 85"/>
              <p:cNvSpPr>
                <a:spLocks noChangeShapeType="1"/>
              </p:cNvSpPr>
              <p:nvPr/>
            </p:nvSpPr>
            <p:spPr bwMode="auto">
              <a:xfrm>
                <a:off x="3928" y="1724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6" name="Line 86"/>
              <p:cNvSpPr>
                <a:spLocks noChangeShapeType="1"/>
              </p:cNvSpPr>
              <p:nvPr/>
            </p:nvSpPr>
            <p:spPr bwMode="auto">
              <a:xfrm flipV="1">
                <a:off x="3440" y="1908"/>
                <a:ext cx="18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7" name="Line 87"/>
              <p:cNvSpPr>
                <a:spLocks noChangeShapeType="1"/>
              </p:cNvSpPr>
              <p:nvPr/>
            </p:nvSpPr>
            <p:spPr bwMode="auto">
              <a:xfrm>
                <a:off x="4134" y="1908"/>
                <a:ext cx="212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8" name="Line 88"/>
              <p:cNvSpPr>
                <a:spLocks noChangeShapeType="1"/>
              </p:cNvSpPr>
              <p:nvPr/>
            </p:nvSpPr>
            <p:spPr bwMode="auto">
              <a:xfrm flipV="1">
                <a:off x="4737" y="1908"/>
                <a:ext cx="18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99" name="Text Box 74" descr="宽上对角线"/>
            <p:cNvSpPr txBox="1">
              <a:spLocks noChangeArrowheads="1"/>
            </p:cNvSpPr>
            <p:nvPr/>
          </p:nvSpPr>
          <p:spPr bwMode="auto">
            <a:xfrm>
              <a:off x="2604914" y="2019240"/>
              <a:ext cx="468000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120" name="Group 78"/>
          <p:cNvGrpSpPr>
            <a:grpSpLocks/>
          </p:cNvGrpSpPr>
          <p:nvPr/>
        </p:nvGrpSpPr>
        <p:grpSpPr bwMode="auto">
          <a:xfrm>
            <a:off x="7799077" y="1339698"/>
            <a:ext cx="773113" cy="723900"/>
            <a:chOff x="4656" y="2680"/>
            <a:chExt cx="487" cy="456"/>
          </a:xfrm>
        </p:grpSpPr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  <p:sp>
          <p:nvSpPr>
            <p:cNvPr id="125" name="Line 77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21" name="Group 79"/>
          <p:cNvGrpSpPr>
            <a:grpSpLocks/>
          </p:cNvGrpSpPr>
          <p:nvPr/>
        </p:nvGrpSpPr>
        <p:grpSpPr bwMode="auto">
          <a:xfrm>
            <a:off x="1205396" y="1325252"/>
            <a:ext cx="773112" cy="723900"/>
            <a:chOff x="4656" y="2680"/>
            <a:chExt cx="487" cy="456"/>
          </a:xfrm>
        </p:grpSpPr>
        <p:sp>
          <p:nvSpPr>
            <p:cNvPr id="122" name="Text Box 80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  <p:sp>
          <p:nvSpPr>
            <p:cNvPr id="123" name="Line 81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26" name="Group 74"/>
          <p:cNvGrpSpPr>
            <a:grpSpLocks/>
          </p:cNvGrpSpPr>
          <p:nvPr/>
        </p:nvGrpSpPr>
        <p:grpSpPr bwMode="auto">
          <a:xfrm>
            <a:off x="7096660" y="2258646"/>
            <a:ext cx="900113" cy="1150937"/>
            <a:chOff x="4688" y="1919"/>
            <a:chExt cx="567" cy="725"/>
          </a:xfrm>
          <a:noFill/>
        </p:grpSpPr>
        <p:grpSp>
          <p:nvGrpSpPr>
            <p:cNvPr id="127" name="Group 63"/>
            <p:cNvGrpSpPr>
              <a:grpSpLocks/>
            </p:cNvGrpSpPr>
            <p:nvPr/>
          </p:nvGrpSpPr>
          <p:grpSpPr bwMode="auto">
            <a:xfrm>
              <a:off x="4688" y="1919"/>
              <a:ext cx="567" cy="272"/>
              <a:chOff x="759" y="3237"/>
              <a:chExt cx="567" cy="272"/>
            </a:xfrm>
            <a:grpFill/>
          </p:grpSpPr>
          <p:sp>
            <p:nvSpPr>
              <p:cNvPr id="130" name="Text Box 64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 x</a:t>
                </a:r>
                <a:endParaRPr lang="en-US" altLang="zh-CN" sz="2800" b="1" i="1" baseline="-2500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1" name="Line 65"/>
              <p:cNvSpPr>
                <a:spLocks noChangeShapeType="1"/>
              </p:cNvSpPr>
              <p:nvPr/>
            </p:nvSpPr>
            <p:spPr bwMode="auto">
              <a:xfrm>
                <a:off x="1055" y="3237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28" name="Text Box 67"/>
            <p:cNvSpPr txBox="1">
              <a:spLocks noChangeArrowheads="1"/>
            </p:cNvSpPr>
            <p:nvPr/>
          </p:nvSpPr>
          <p:spPr bwMode="auto">
            <a:xfrm>
              <a:off x="5082" y="2443"/>
              <a:ext cx="141" cy="2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s</a:t>
              </a:r>
            </a:p>
          </p:txBody>
        </p:sp>
        <p:sp>
          <p:nvSpPr>
            <p:cNvPr id="129" name="Line 68"/>
            <p:cNvSpPr>
              <a:spLocks noChangeShapeType="1"/>
            </p:cNvSpPr>
            <p:nvPr/>
          </p:nvSpPr>
          <p:spPr bwMode="auto">
            <a:xfrm flipH="1" flipV="1">
              <a:off x="5136" y="2198"/>
              <a:ext cx="0" cy="255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32" name="Text Box 66"/>
          <p:cNvSpPr txBox="1">
            <a:spLocks noChangeArrowheads="1"/>
          </p:cNvSpPr>
          <p:nvPr/>
        </p:nvSpPr>
        <p:spPr bwMode="auto">
          <a:xfrm>
            <a:off x="7523078" y="2257058"/>
            <a:ext cx="522288" cy="447675"/>
          </a:xfrm>
          <a:prstGeom prst="rect">
            <a:avLst/>
          </a:prstGeom>
          <a:noFill/>
          <a:ln>
            <a:noFill/>
          </a:ln>
          <a:effectLst/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133" name="Line 73"/>
          <p:cNvSpPr>
            <a:spLocks noChangeShapeType="1"/>
          </p:cNvSpPr>
          <p:nvPr/>
        </p:nvSpPr>
        <p:spPr bwMode="auto">
          <a:xfrm>
            <a:off x="6460336" y="2505060"/>
            <a:ext cx="576263" cy="0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04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10743 1.85185E-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5.55112E-17 L 0.0987 -5.55112E-17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  <p:bldP spid="39" grpId="0" animBg="1"/>
      <p:bldP spid="40" grpId="0"/>
      <p:bldP spid="41" grpId="0" animBg="1"/>
      <p:bldP spid="50" grpId="0"/>
      <p:bldP spid="71" grpId="0" animBg="1"/>
      <p:bldP spid="79" grpId="0"/>
      <p:bldP spid="86" grpId="0" animBg="1"/>
      <p:bldP spid="87" grpId="0" animBg="1"/>
      <p:bldP spid="89" grpId="0" animBg="1"/>
      <p:bldP spid="132" grpId="0"/>
      <p:bldP spid="1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1033"/>
          <p:cNvSpPr txBox="1">
            <a:spLocks noChangeArrowheads="1"/>
          </p:cNvSpPr>
          <p:nvPr/>
        </p:nvSpPr>
        <p:spPr bwMode="auto">
          <a:xfrm>
            <a:off x="891440" y="5469707"/>
            <a:ext cx="95327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LinkQueue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*Q,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818714" y="957106"/>
            <a:ext cx="5429685" cy="519113"/>
            <a:chOff x="1826091" y="4148024"/>
            <a:chExt cx="5429685" cy="519113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87071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出队的函数原型是什么？</a:t>
              </a:r>
            </a:p>
          </p:txBody>
        </p:sp>
        <p:grpSp>
          <p:nvGrpSpPr>
            <p:cNvPr id="4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4" name="Rectangle 1034"/>
          <p:cNvSpPr>
            <a:spLocks noChangeArrowheads="1"/>
          </p:cNvSpPr>
          <p:nvPr/>
        </p:nvSpPr>
        <p:spPr bwMode="auto">
          <a:xfrm>
            <a:off x="668649" y="1641058"/>
            <a:ext cx="1066949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altLang="zh-CN" sz="2400" b="1" dirty="0" err="1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输入：无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功能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：删除队头元素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输出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：如果删除成功，返回被删元素值；否则给出失败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信息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圆角矩形标注 50"/>
          <p:cNvSpPr/>
          <p:nvPr/>
        </p:nvSpPr>
        <p:spPr>
          <a:xfrm>
            <a:off x="3062285" y="4873157"/>
            <a:ext cx="2448000" cy="504000"/>
          </a:xfrm>
          <a:prstGeom prst="wedgeRoundRectCallout">
            <a:avLst>
              <a:gd name="adj1" fmla="val -48751"/>
              <a:gd name="adj2" fmla="val 102091"/>
              <a:gd name="adj3" fmla="val 16667"/>
            </a:avLst>
          </a:prstGeom>
          <a:noFill/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404040"/>
                </a:solidFill>
              </a:rPr>
              <a:t>删除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操作</a:t>
            </a:r>
            <a:r>
              <a:rPr lang="zh-CN" altLang="zh-CN" sz="2000" b="1" dirty="0">
                <a:solidFill>
                  <a:srgbClr val="404040"/>
                </a:solidFill>
              </a:rPr>
              <a:t>是否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成功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  <p:sp>
        <p:nvSpPr>
          <p:cNvPr id="1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4269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45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44" grpId="0"/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79"/>
          <p:cNvGrpSpPr>
            <a:grpSpLocks/>
          </p:cNvGrpSpPr>
          <p:nvPr/>
        </p:nvGrpSpPr>
        <p:grpSpPr bwMode="auto">
          <a:xfrm>
            <a:off x="2486218" y="963782"/>
            <a:ext cx="409574" cy="541338"/>
            <a:chOff x="2096" y="1228"/>
            <a:chExt cx="258" cy="341"/>
          </a:xfrm>
          <a:noFill/>
        </p:grpSpPr>
        <p:sp>
          <p:nvSpPr>
            <p:cNvPr id="54" name="Line 72"/>
            <p:cNvSpPr>
              <a:spLocks noChangeShapeType="1"/>
            </p:cNvSpPr>
            <p:nvPr/>
          </p:nvSpPr>
          <p:spPr bwMode="auto">
            <a:xfrm flipH="1">
              <a:off x="2096" y="1314"/>
              <a:ext cx="0" cy="255"/>
            </a:xfrm>
            <a:prstGeom prst="line">
              <a:avLst/>
            </a:prstGeom>
            <a:grpFill/>
            <a:ln w="38100">
              <a:solidFill>
                <a:srgbClr val="507D7D"/>
              </a:solidFill>
              <a:round/>
              <a:headEnd/>
              <a:tailEnd type="stealth" w="med" len="med"/>
            </a:ln>
            <a:extLst/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 Box 73"/>
            <p:cNvSpPr txBox="1">
              <a:spLocks noChangeArrowheads="1"/>
            </p:cNvSpPr>
            <p:nvPr/>
          </p:nvSpPr>
          <p:spPr bwMode="auto">
            <a:xfrm>
              <a:off x="2165" y="1228"/>
              <a:ext cx="189" cy="2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56" name="Group 78"/>
          <p:cNvGrpSpPr>
            <a:grpSpLocks/>
          </p:cNvGrpSpPr>
          <p:nvPr/>
        </p:nvGrpSpPr>
        <p:grpSpPr bwMode="auto">
          <a:xfrm>
            <a:off x="1628575" y="1597838"/>
            <a:ext cx="2248134" cy="733425"/>
            <a:chOff x="1450" y="1680"/>
            <a:chExt cx="1612" cy="462"/>
          </a:xfrm>
          <a:noFill/>
        </p:grpSpPr>
        <p:sp>
          <p:nvSpPr>
            <p:cNvPr id="57" name="Line 74"/>
            <p:cNvSpPr>
              <a:spLocks noChangeShapeType="1"/>
            </p:cNvSpPr>
            <p:nvPr/>
          </p:nvSpPr>
          <p:spPr bwMode="auto">
            <a:xfrm>
              <a:off x="1459" y="1824"/>
              <a:ext cx="0" cy="287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Line 75"/>
            <p:cNvSpPr>
              <a:spLocks noChangeShapeType="1"/>
            </p:cNvSpPr>
            <p:nvPr/>
          </p:nvSpPr>
          <p:spPr bwMode="auto">
            <a:xfrm>
              <a:off x="1450" y="2142"/>
              <a:ext cx="1612" cy="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Line 76"/>
            <p:cNvSpPr>
              <a:spLocks noChangeShapeType="1"/>
            </p:cNvSpPr>
            <p:nvPr/>
          </p:nvSpPr>
          <p:spPr bwMode="auto">
            <a:xfrm flipV="1">
              <a:off x="3053" y="1910"/>
              <a:ext cx="0" cy="221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77"/>
            <p:cNvSpPr>
              <a:spLocks noChangeShapeType="1"/>
            </p:cNvSpPr>
            <p:nvPr/>
          </p:nvSpPr>
          <p:spPr bwMode="auto">
            <a:xfrm>
              <a:off x="1659" y="1680"/>
              <a:ext cx="86" cy="172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Group 57"/>
          <p:cNvGrpSpPr>
            <a:grpSpLocks/>
          </p:cNvGrpSpPr>
          <p:nvPr/>
        </p:nvGrpSpPr>
        <p:grpSpPr bwMode="auto">
          <a:xfrm>
            <a:off x="9421012" y="1486772"/>
            <a:ext cx="673100" cy="447675"/>
            <a:chOff x="1360" y="3308"/>
            <a:chExt cx="424" cy="282"/>
          </a:xfrm>
          <a:noFill/>
        </p:grpSpPr>
        <p:sp>
          <p:nvSpPr>
            <p:cNvPr id="82" name="Text Box 55"/>
            <p:cNvSpPr txBox="1">
              <a:spLocks noChangeArrowheads="1"/>
            </p:cNvSpPr>
            <p:nvPr/>
          </p:nvSpPr>
          <p:spPr bwMode="auto">
            <a:xfrm>
              <a:off x="1360" y="3308"/>
              <a:ext cx="329" cy="28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>
              <a:off x="1707" y="3418"/>
              <a:ext cx="77" cy="163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5951508" y="480845"/>
            <a:ext cx="5835679" cy="523220"/>
            <a:chOff x="1826091" y="4148024"/>
            <a:chExt cx="5835679" cy="523220"/>
          </a:xfrm>
        </p:grpSpPr>
        <p:sp>
          <p:nvSpPr>
            <p:cNvPr id="92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527671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情况：队列中只有一个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4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4269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Line 69"/>
          <p:cNvSpPr>
            <a:spLocks noChangeShapeType="1"/>
          </p:cNvSpPr>
          <p:nvPr/>
        </p:nvSpPr>
        <p:spPr bwMode="auto">
          <a:xfrm>
            <a:off x="6750692" y="1813815"/>
            <a:ext cx="46196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0" name="Text Box 70"/>
          <p:cNvSpPr txBox="1">
            <a:spLocks noChangeArrowheads="1"/>
          </p:cNvSpPr>
          <p:nvPr/>
        </p:nvSpPr>
        <p:spPr bwMode="auto">
          <a:xfrm>
            <a:off x="2289817" y="1494727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7" name="Line 71"/>
          <p:cNvSpPr>
            <a:spLocks noChangeShapeType="1"/>
          </p:cNvSpPr>
          <p:nvPr/>
        </p:nvSpPr>
        <p:spPr bwMode="auto">
          <a:xfrm>
            <a:off x="2783530" y="1494727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8" name="Text Box 72"/>
          <p:cNvSpPr txBox="1">
            <a:spLocks noChangeArrowheads="1"/>
          </p:cNvSpPr>
          <p:nvPr/>
        </p:nvSpPr>
        <p:spPr bwMode="auto">
          <a:xfrm>
            <a:off x="946792" y="1499490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109" name="Line 73"/>
          <p:cNvSpPr>
            <a:spLocks noChangeShapeType="1"/>
          </p:cNvSpPr>
          <p:nvPr/>
        </p:nvSpPr>
        <p:spPr bwMode="auto">
          <a:xfrm>
            <a:off x="1457967" y="1509015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0" name="Line 75"/>
          <p:cNvSpPr>
            <a:spLocks noChangeShapeType="1"/>
          </p:cNvSpPr>
          <p:nvPr/>
        </p:nvSpPr>
        <p:spPr bwMode="auto">
          <a:xfrm>
            <a:off x="1734192" y="1786827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1" name="Text Box 76"/>
          <p:cNvSpPr txBox="1">
            <a:spLocks noChangeArrowheads="1"/>
          </p:cNvSpPr>
          <p:nvPr/>
        </p:nvSpPr>
        <p:spPr bwMode="auto">
          <a:xfrm>
            <a:off x="3596330" y="1494727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 dirty="0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dirty="0">
                <a:solidFill>
                  <a:srgbClr val="40404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12" name="Line 77"/>
          <p:cNvSpPr>
            <a:spLocks noChangeShapeType="1"/>
          </p:cNvSpPr>
          <p:nvPr/>
        </p:nvSpPr>
        <p:spPr bwMode="auto">
          <a:xfrm>
            <a:off x="4090042" y="1494727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3" name="Text Box 78"/>
          <p:cNvSpPr txBox="1">
            <a:spLocks noChangeArrowheads="1"/>
          </p:cNvSpPr>
          <p:nvPr/>
        </p:nvSpPr>
        <p:spPr bwMode="auto">
          <a:xfrm>
            <a:off x="7585717" y="1523302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14" name="Line 79"/>
          <p:cNvSpPr>
            <a:spLocks noChangeShapeType="1"/>
          </p:cNvSpPr>
          <p:nvPr/>
        </p:nvSpPr>
        <p:spPr bwMode="auto">
          <a:xfrm>
            <a:off x="8079430" y="1523302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5" name="Text Box 80"/>
          <p:cNvSpPr txBox="1">
            <a:spLocks noChangeArrowheads="1"/>
          </p:cNvSpPr>
          <p:nvPr/>
        </p:nvSpPr>
        <p:spPr bwMode="auto">
          <a:xfrm>
            <a:off x="8041330" y="1534415"/>
            <a:ext cx="449263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  <p:sp>
        <p:nvSpPr>
          <p:cNvPr id="116" name="Line 81"/>
          <p:cNvSpPr>
            <a:spLocks noChangeShapeType="1"/>
          </p:cNvSpPr>
          <p:nvPr/>
        </p:nvSpPr>
        <p:spPr bwMode="auto">
          <a:xfrm>
            <a:off x="3054992" y="1786827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7" name="Line 82"/>
          <p:cNvSpPr>
            <a:spLocks noChangeShapeType="1"/>
          </p:cNvSpPr>
          <p:nvPr/>
        </p:nvSpPr>
        <p:spPr bwMode="auto">
          <a:xfrm>
            <a:off x="4390080" y="1801115"/>
            <a:ext cx="3365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8" name="Line 83"/>
          <p:cNvSpPr>
            <a:spLocks noChangeShapeType="1"/>
          </p:cNvSpPr>
          <p:nvPr/>
        </p:nvSpPr>
        <p:spPr bwMode="auto">
          <a:xfrm flipV="1">
            <a:off x="4809180" y="1813815"/>
            <a:ext cx="330200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9" name="Text Box 84"/>
          <p:cNvSpPr txBox="1">
            <a:spLocks noChangeArrowheads="1"/>
          </p:cNvSpPr>
          <p:nvPr/>
        </p:nvSpPr>
        <p:spPr bwMode="auto">
          <a:xfrm>
            <a:off x="5499742" y="1523302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120" name="Line 85"/>
          <p:cNvSpPr>
            <a:spLocks noChangeShapeType="1"/>
          </p:cNvSpPr>
          <p:nvPr/>
        </p:nvSpPr>
        <p:spPr bwMode="auto">
          <a:xfrm>
            <a:off x="5993455" y="1523302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1" name="Line 86"/>
          <p:cNvSpPr>
            <a:spLocks noChangeShapeType="1"/>
          </p:cNvSpPr>
          <p:nvPr/>
        </p:nvSpPr>
        <p:spPr bwMode="auto">
          <a:xfrm flipV="1">
            <a:off x="5218755" y="1815402"/>
            <a:ext cx="2873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2" name="Line 87"/>
          <p:cNvSpPr>
            <a:spLocks noChangeShapeType="1"/>
          </p:cNvSpPr>
          <p:nvPr/>
        </p:nvSpPr>
        <p:spPr bwMode="auto">
          <a:xfrm>
            <a:off x="6320480" y="1815402"/>
            <a:ext cx="3365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3" name="Line 88"/>
          <p:cNvSpPr>
            <a:spLocks noChangeShapeType="1"/>
          </p:cNvSpPr>
          <p:nvPr/>
        </p:nvSpPr>
        <p:spPr bwMode="auto">
          <a:xfrm flipV="1">
            <a:off x="7277742" y="1815402"/>
            <a:ext cx="2873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8" name="Text Box 74" descr="宽上对角线"/>
          <p:cNvSpPr txBox="1">
            <a:spLocks noChangeArrowheads="1"/>
          </p:cNvSpPr>
          <p:nvPr/>
        </p:nvSpPr>
        <p:spPr bwMode="auto">
          <a:xfrm>
            <a:off x="960443" y="1526732"/>
            <a:ext cx="468000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grpSp>
        <p:nvGrpSpPr>
          <p:cNvPr id="124" name="Group 78"/>
          <p:cNvGrpSpPr>
            <a:grpSpLocks/>
          </p:cNvGrpSpPr>
          <p:nvPr/>
        </p:nvGrpSpPr>
        <p:grpSpPr bwMode="auto">
          <a:xfrm>
            <a:off x="7600957" y="1956930"/>
            <a:ext cx="773113" cy="723900"/>
            <a:chOff x="4656" y="2680"/>
            <a:chExt cx="487" cy="456"/>
          </a:xfrm>
        </p:grpSpPr>
        <p:sp>
          <p:nvSpPr>
            <p:cNvPr id="125" name="Text Box 76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  <p:sp>
          <p:nvSpPr>
            <p:cNvPr id="126" name="Line 77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27" name="Group 79"/>
          <p:cNvGrpSpPr>
            <a:grpSpLocks/>
          </p:cNvGrpSpPr>
          <p:nvPr/>
        </p:nvGrpSpPr>
        <p:grpSpPr bwMode="auto">
          <a:xfrm>
            <a:off x="1007276" y="1942484"/>
            <a:ext cx="773112" cy="723900"/>
            <a:chOff x="4656" y="2680"/>
            <a:chExt cx="487" cy="456"/>
          </a:xfrm>
        </p:grpSpPr>
        <p:sp>
          <p:nvSpPr>
            <p:cNvPr id="128" name="Text Box 80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  <p:sp>
          <p:nvSpPr>
            <p:cNvPr id="129" name="Line 81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30" name="Group 79"/>
          <p:cNvGrpSpPr>
            <a:grpSpLocks/>
          </p:cNvGrpSpPr>
          <p:nvPr/>
        </p:nvGrpSpPr>
        <p:grpSpPr bwMode="auto">
          <a:xfrm>
            <a:off x="10509581" y="982102"/>
            <a:ext cx="409574" cy="541338"/>
            <a:chOff x="2096" y="1228"/>
            <a:chExt cx="258" cy="341"/>
          </a:xfrm>
          <a:noFill/>
        </p:grpSpPr>
        <p:sp>
          <p:nvSpPr>
            <p:cNvPr id="131" name="Line 72"/>
            <p:cNvSpPr>
              <a:spLocks noChangeShapeType="1"/>
            </p:cNvSpPr>
            <p:nvPr/>
          </p:nvSpPr>
          <p:spPr bwMode="auto">
            <a:xfrm flipH="1">
              <a:off x="2096" y="1314"/>
              <a:ext cx="0" cy="255"/>
            </a:xfrm>
            <a:prstGeom prst="line">
              <a:avLst/>
            </a:prstGeom>
            <a:grpFill/>
            <a:ln w="38100">
              <a:solidFill>
                <a:srgbClr val="507D7D"/>
              </a:solidFill>
              <a:round/>
              <a:headEnd/>
              <a:tailEnd type="stealth" w="med" len="med"/>
            </a:ln>
            <a:extLst/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 Box 73"/>
            <p:cNvSpPr txBox="1">
              <a:spLocks noChangeArrowheads="1"/>
            </p:cNvSpPr>
            <p:nvPr/>
          </p:nvSpPr>
          <p:spPr bwMode="auto">
            <a:xfrm>
              <a:off x="2165" y="1228"/>
              <a:ext cx="189" cy="2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78" name="Group 58"/>
          <p:cNvGrpSpPr>
            <a:grpSpLocks/>
          </p:cNvGrpSpPr>
          <p:nvPr/>
        </p:nvGrpSpPr>
        <p:grpSpPr bwMode="auto">
          <a:xfrm>
            <a:off x="10519555" y="1966120"/>
            <a:ext cx="773113" cy="723900"/>
            <a:chOff x="2148" y="3608"/>
            <a:chExt cx="487" cy="456"/>
          </a:xfrm>
          <a:noFill/>
        </p:grpSpPr>
        <p:sp>
          <p:nvSpPr>
            <p:cNvPr id="79" name="Text Box 53"/>
            <p:cNvSpPr txBox="1">
              <a:spLocks noChangeArrowheads="1"/>
            </p:cNvSpPr>
            <p:nvPr/>
          </p:nvSpPr>
          <p:spPr bwMode="auto">
            <a:xfrm>
              <a:off x="2148" y="3863"/>
              <a:ext cx="487" cy="20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rear</a:t>
              </a:r>
            </a:p>
          </p:txBody>
        </p:sp>
        <p:sp>
          <p:nvSpPr>
            <p:cNvPr id="80" name="Line 54"/>
            <p:cNvSpPr>
              <a:spLocks noChangeShapeType="1"/>
            </p:cNvSpPr>
            <p:nvPr/>
          </p:nvSpPr>
          <p:spPr bwMode="auto">
            <a:xfrm flipH="1" flipV="1">
              <a:off x="2212" y="3608"/>
              <a:ext cx="0" cy="255"/>
            </a:xfrm>
            <a:prstGeom prst="line">
              <a:avLst/>
            </a:prstGeom>
            <a:grp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547404" y="1513047"/>
            <a:ext cx="2726849" cy="1171657"/>
            <a:chOff x="524034" y="3209138"/>
            <a:chExt cx="2726849" cy="1171657"/>
          </a:xfrm>
        </p:grpSpPr>
        <p:sp>
          <p:nvSpPr>
            <p:cNvPr id="77" name="Text Box 52"/>
            <p:cNvSpPr txBox="1">
              <a:spLocks noChangeArrowheads="1"/>
            </p:cNvSpPr>
            <p:nvPr/>
          </p:nvSpPr>
          <p:spPr bwMode="auto">
            <a:xfrm>
              <a:off x="2728595" y="3216517"/>
              <a:ext cx="522288" cy="4476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bIns="36000"/>
            <a:lstStyle/>
            <a:p>
              <a:pPr algn="l"/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133" name="Text Box 70"/>
            <p:cNvSpPr txBox="1">
              <a:spLocks noChangeArrowheads="1"/>
            </p:cNvSpPr>
            <p:nvPr/>
          </p:nvSpPr>
          <p:spPr bwMode="auto">
            <a:xfrm>
              <a:off x="2289810" y="3209138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40404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4" name="Line 71"/>
            <p:cNvSpPr>
              <a:spLocks noChangeShapeType="1"/>
            </p:cNvSpPr>
            <p:nvPr/>
          </p:nvSpPr>
          <p:spPr bwMode="auto">
            <a:xfrm>
              <a:off x="2783523" y="3209138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B42D2D"/>
                </a:solidFill>
              </a:endParaRPr>
            </a:p>
          </p:txBody>
        </p:sp>
        <p:sp>
          <p:nvSpPr>
            <p:cNvPr id="135" name="Text Box 72"/>
            <p:cNvSpPr txBox="1">
              <a:spLocks noChangeArrowheads="1"/>
            </p:cNvSpPr>
            <p:nvPr/>
          </p:nvSpPr>
          <p:spPr bwMode="auto">
            <a:xfrm>
              <a:off x="946785" y="3213901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36" name="Line 73"/>
            <p:cNvSpPr>
              <a:spLocks noChangeShapeType="1"/>
            </p:cNvSpPr>
            <p:nvPr/>
          </p:nvSpPr>
          <p:spPr bwMode="auto">
            <a:xfrm>
              <a:off x="1457960" y="3223426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7" name="Line 75"/>
            <p:cNvSpPr>
              <a:spLocks noChangeShapeType="1"/>
            </p:cNvSpPr>
            <p:nvPr/>
          </p:nvSpPr>
          <p:spPr bwMode="auto">
            <a:xfrm>
              <a:off x="1734185" y="3501238"/>
              <a:ext cx="53975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9" name="Text Box 74" descr="宽上对角线"/>
            <p:cNvSpPr txBox="1">
              <a:spLocks noChangeArrowheads="1"/>
            </p:cNvSpPr>
            <p:nvPr/>
          </p:nvSpPr>
          <p:spPr bwMode="auto">
            <a:xfrm>
              <a:off x="960436" y="3241143"/>
              <a:ext cx="468000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  <p:grpSp>
          <p:nvGrpSpPr>
            <p:cNvPr id="140" name="Group 79"/>
            <p:cNvGrpSpPr>
              <a:grpSpLocks/>
            </p:cNvGrpSpPr>
            <p:nvPr/>
          </p:nvGrpSpPr>
          <p:grpSpPr bwMode="auto">
            <a:xfrm>
              <a:off x="524034" y="3656895"/>
              <a:ext cx="773112" cy="723900"/>
              <a:chOff x="4486" y="2680"/>
              <a:chExt cx="487" cy="456"/>
            </a:xfrm>
          </p:grpSpPr>
          <p:sp>
            <p:nvSpPr>
              <p:cNvPr id="141" name="Text Box 80"/>
              <p:cNvSpPr txBox="1">
                <a:spLocks noChangeArrowheads="1"/>
              </p:cNvSpPr>
              <p:nvPr/>
            </p:nvSpPr>
            <p:spPr bwMode="auto">
              <a:xfrm>
                <a:off x="4486" y="2935"/>
                <a:ext cx="487" cy="2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front</a:t>
                </a:r>
              </a:p>
            </p:txBody>
          </p:sp>
          <p:sp>
            <p:nvSpPr>
              <p:cNvPr id="142" name="Line 81"/>
              <p:cNvSpPr>
                <a:spLocks noChangeShapeType="1"/>
              </p:cNvSpPr>
              <p:nvPr/>
            </p:nvSpPr>
            <p:spPr bwMode="auto">
              <a:xfrm flipH="1" flipV="1">
                <a:off x="4910" y="2680"/>
                <a:ext cx="0" cy="255"/>
              </a:xfrm>
              <a:prstGeom prst="line">
                <a:avLst/>
              </a:prstGeom>
              <a:noFill/>
              <a:ln w="38100">
                <a:solidFill>
                  <a:srgbClr val="507D7D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sp>
        <p:nvSpPr>
          <p:cNvPr id="73" name="矩形 72"/>
          <p:cNvSpPr/>
          <p:nvPr/>
        </p:nvSpPr>
        <p:spPr>
          <a:xfrm>
            <a:off x="889004" y="2877842"/>
            <a:ext cx="9732151" cy="3618939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*Q, 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Node *p;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(Q-&gt;rear == Q-&gt;front) {</a:t>
            </a: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下溢错误，删除失败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\n"); return 0; </a:t>
            </a: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 = Q-&gt;front-&gt;next; 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p-&gt;data;  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Q-&gt;front-&gt;next = p-&gt;next;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(p-&gt;next == NULL)  Q-&gt;rear = Q-&gt;front;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free(p); return 1;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78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-0.09128 4.44444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8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2348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51936" y="999808"/>
            <a:ext cx="11067624" cy="523220"/>
            <a:chOff x="651936" y="999808"/>
            <a:chExt cx="11067624" cy="523220"/>
          </a:xfrm>
        </p:grpSpPr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191935" y="999808"/>
              <a:ext cx="105276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b="1" dirty="0" smtClean="0">
                  <a:solidFill>
                    <a:srgbClr val="285A32"/>
                  </a:solidFill>
                  <a:latin typeface="Times New Roman" pitchFamily="18" charset="0"/>
                  <a:ea typeface="宋体" charset="-122"/>
                </a:rPr>
                <a:t>队列</a:t>
              </a:r>
              <a:r>
                <a:rPr lang="zh-CN" altLang="en-US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：</a:t>
              </a:r>
              <a:r>
                <a:rPr kumimoji="1" lang="zh-CN" altLang="en-US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只允许</a:t>
              </a:r>
              <a:r>
                <a:rPr kumimoji="1" lang="zh-CN" altLang="en-US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在表的</a:t>
              </a:r>
              <a:r>
                <a:rPr kumimoji="1" lang="zh-CN" altLang="en-US" sz="2800" b="1" dirty="0" smtClean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一端</a:t>
              </a:r>
              <a:r>
                <a:rPr kumimoji="1" lang="zh-CN" altLang="en-US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进行插入操作</a:t>
              </a:r>
              <a:r>
                <a:rPr kumimoji="1" lang="zh-CN" altLang="en-US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，在</a:t>
              </a:r>
              <a:r>
                <a:rPr kumimoji="1" lang="zh-CN" altLang="en-US" sz="2800" b="1" dirty="0" smtClean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另</a:t>
              </a:r>
              <a:r>
                <a:rPr kumimoji="1" lang="zh-CN" altLang="en-US" sz="2800" b="1" dirty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一端</a:t>
              </a:r>
              <a:r>
                <a:rPr kumimoji="1" lang="zh-CN" altLang="en-US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进行删除</a:t>
              </a:r>
              <a:r>
                <a:rPr kumimoji="1" lang="zh-CN" altLang="en-US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操作</a:t>
              </a:r>
              <a:endParaRPr kumimoji="1" lang="zh-CN" altLang="en-US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21" name="Group 67"/>
            <p:cNvGrpSpPr/>
            <p:nvPr/>
          </p:nvGrpSpPr>
          <p:grpSpPr>
            <a:xfrm>
              <a:off x="651936" y="109350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746243" y="1755421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2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13"/>
          <p:cNvSpPr>
            <a:spLocks noChangeArrowheads="1"/>
          </p:cNvSpPr>
          <p:nvPr/>
        </p:nvSpPr>
        <p:spPr bwMode="auto">
          <a:xfrm>
            <a:off x="1191936" y="4435531"/>
            <a:ext cx="103337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</a:t>
            </a:r>
            <a:r>
              <a:rPr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允许插入的一端，相应地，位于队尾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的元素称为</a:t>
            </a:r>
            <a:r>
              <a:rPr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队尾元素</a:t>
            </a:r>
            <a:endParaRPr lang="en-US" altLang="zh-CN" sz="2800" dirty="0" smtClean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Group 67"/>
          <p:cNvGrpSpPr/>
          <p:nvPr/>
        </p:nvGrpSpPr>
        <p:grpSpPr>
          <a:xfrm>
            <a:off x="651936" y="4489768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914700" y="2778442"/>
            <a:ext cx="4257451" cy="1283389"/>
            <a:chOff x="6914700" y="2656522"/>
            <a:chExt cx="4257451" cy="1283389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6914700" y="2656522"/>
              <a:ext cx="3600000" cy="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V="1">
              <a:off x="6929940" y="3372802"/>
              <a:ext cx="3600000" cy="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952800" y="2727067"/>
              <a:ext cx="33113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3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32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3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3200" b="1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 </a:t>
              </a:r>
              <a:r>
                <a:rPr lang="en-US" altLang="zh-CN" sz="3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2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V="1">
              <a:off x="6929940" y="2666107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7509060" y="2669932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V="1">
              <a:off x="8085383" y="2669932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V="1">
              <a:off x="8890922" y="2669932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V="1">
              <a:off x="9470042" y="2669932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V="1">
              <a:off x="10256911" y="2867230"/>
              <a:ext cx="90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32"/>
            <p:cNvCxnSpPr/>
            <p:nvPr/>
          </p:nvCxnSpPr>
          <p:spPr>
            <a:xfrm flipH="1" flipV="1">
              <a:off x="10272151" y="3141550"/>
              <a:ext cx="90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TextBox 68"/>
            <p:cNvSpPr txBox="1"/>
            <p:nvPr/>
          </p:nvSpPr>
          <p:spPr>
            <a:xfrm>
              <a:off x="8274645" y="3478246"/>
              <a:ext cx="698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栈</a:t>
              </a:r>
              <a:endPara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47724" y="2767027"/>
            <a:ext cx="5264747" cy="1310044"/>
            <a:chOff x="542924" y="2599387"/>
            <a:chExt cx="5264747" cy="1310044"/>
          </a:xfrm>
        </p:grpSpPr>
        <p:cxnSp>
          <p:nvCxnSpPr>
            <p:cNvPr id="58" name="直接箭头连接符 57"/>
            <p:cNvCxnSpPr/>
            <p:nvPr/>
          </p:nvCxnSpPr>
          <p:spPr>
            <a:xfrm flipV="1">
              <a:off x="4907671" y="2987260"/>
              <a:ext cx="90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箭头连接符 59"/>
            <p:cNvCxnSpPr/>
            <p:nvPr/>
          </p:nvCxnSpPr>
          <p:spPr>
            <a:xfrm flipV="1">
              <a:off x="542924" y="3002324"/>
              <a:ext cx="90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连接符 60"/>
            <p:cNvCxnSpPr/>
            <p:nvPr/>
          </p:nvCxnSpPr>
          <p:spPr>
            <a:xfrm flipV="1">
              <a:off x="1478144" y="2599387"/>
              <a:ext cx="3600000" cy="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1493384" y="3315667"/>
              <a:ext cx="3600000" cy="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958204" y="2669932"/>
              <a:ext cx="28580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3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32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3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3200" b="1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 </a:t>
              </a:r>
              <a:r>
                <a:rPr lang="en-US" altLang="zh-CN" sz="3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2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直接连接符 63"/>
            <p:cNvCxnSpPr/>
            <p:nvPr/>
          </p:nvCxnSpPr>
          <p:spPr>
            <a:xfrm flipV="1">
              <a:off x="1965824" y="2608972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2544944" y="2612797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3121267" y="2612797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V="1">
              <a:off x="3926806" y="2612797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4505926" y="2612797"/>
              <a:ext cx="0" cy="72000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772202" y="3447766"/>
              <a:ext cx="94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队列</a:t>
              </a:r>
              <a:endPara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圆角矩形标注 2"/>
          <p:cNvSpPr/>
          <p:nvPr/>
        </p:nvSpPr>
        <p:spPr>
          <a:xfrm>
            <a:off x="1538284" y="3607342"/>
            <a:ext cx="900000" cy="432000"/>
          </a:xfrm>
          <a:prstGeom prst="wedgeRoundRectCallout">
            <a:avLst>
              <a:gd name="adj1" fmla="val 45780"/>
              <a:gd name="adj2" fmla="val -113582"/>
              <a:gd name="adj3" fmla="val 16667"/>
            </a:avLst>
          </a:prstGeom>
          <a:noFill/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zh-CN" altLang="en-US" sz="24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队头</a:t>
            </a:r>
            <a:endParaRPr lang="zh-CN" altLang="en-US" sz="2400" dirty="0">
              <a:solidFill>
                <a:srgbClr val="285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标注 43"/>
          <p:cNvSpPr/>
          <p:nvPr/>
        </p:nvSpPr>
        <p:spPr>
          <a:xfrm>
            <a:off x="4644983" y="3607342"/>
            <a:ext cx="900000" cy="432000"/>
          </a:xfrm>
          <a:prstGeom prst="wedgeRoundRectCallout">
            <a:avLst>
              <a:gd name="adj1" fmla="val -47354"/>
              <a:gd name="adj2" fmla="val -106527"/>
              <a:gd name="adj3" fmla="val 16667"/>
            </a:avLst>
          </a:prstGeom>
          <a:noFill/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zh-CN" altLang="en-US" sz="24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队尾</a:t>
            </a:r>
            <a:endParaRPr lang="zh-CN" altLang="en-US" sz="2400" dirty="0">
              <a:solidFill>
                <a:srgbClr val="285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1191936" y="5004471"/>
            <a:ext cx="103337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队头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：允许删除的一端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，相应地，位于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队头的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元素称为</a:t>
            </a:r>
            <a:r>
              <a:rPr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队头元素</a:t>
            </a:r>
            <a:endParaRPr lang="zh-CN" altLang="en-US" sz="28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9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2" grpId="0"/>
      <p:bldP spid="41" grpId="0"/>
      <p:bldP spid="3" grpId="0" animBg="1"/>
      <p:bldP spid="3" grpId="1" animBg="1"/>
      <p:bldP spid="44" grpId="0" animBg="1"/>
      <p:bldP spid="44" grpId="1" animBg="1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10"/>
          <p:cNvSpPr/>
          <p:nvPr/>
        </p:nvSpPr>
        <p:spPr>
          <a:xfrm>
            <a:off x="542923" y="100964"/>
            <a:ext cx="5727463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55157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取队头元素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9" name="Line 69"/>
          <p:cNvSpPr>
            <a:spLocks noChangeShapeType="1"/>
          </p:cNvSpPr>
          <p:nvPr/>
        </p:nvSpPr>
        <p:spPr bwMode="auto">
          <a:xfrm>
            <a:off x="6750692" y="1813815"/>
            <a:ext cx="46196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0" name="Text Box 70"/>
          <p:cNvSpPr txBox="1">
            <a:spLocks noChangeArrowheads="1"/>
          </p:cNvSpPr>
          <p:nvPr/>
        </p:nvSpPr>
        <p:spPr bwMode="auto">
          <a:xfrm>
            <a:off x="2289817" y="1494727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07" name="Line 71"/>
          <p:cNvSpPr>
            <a:spLocks noChangeShapeType="1"/>
          </p:cNvSpPr>
          <p:nvPr/>
        </p:nvSpPr>
        <p:spPr bwMode="auto">
          <a:xfrm>
            <a:off x="2783530" y="1494727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8" name="Text Box 72"/>
          <p:cNvSpPr txBox="1">
            <a:spLocks noChangeArrowheads="1"/>
          </p:cNvSpPr>
          <p:nvPr/>
        </p:nvSpPr>
        <p:spPr bwMode="auto">
          <a:xfrm>
            <a:off x="946792" y="1499490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109" name="Line 73"/>
          <p:cNvSpPr>
            <a:spLocks noChangeShapeType="1"/>
          </p:cNvSpPr>
          <p:nvPr/>
        </p:nvSpPr>
        <p:spPr bwMode="auto">
          <a:xfrm>
            <a:off x="1457967" y="1509015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0" name="Line 75"/>
          <p:cNvSpPr>
            <a:spLocks noChangeShapeType="1"/>
          </p:cNvSpPr>
          <p:nvPr/>
        </p:nvSpPr>
        <p:spPr bwMode="auto">
          <a:xfrm>
            <a:off x="1734192" y="1786827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1" name="Text Box 76"/>
          <p:cNvSpPr txBox="1">
            <a:spLocks noChangeArrowheads="1"/>
          </p:cNvSpPr>
          <p:nvPr/>
        </p:nvSpPr>
        <p:spPr bwMode="auto">
          <a:xfrm>
            <a:off x="3596330" y="1494727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 dirty="0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dirty="0">
                <a:solidFill>
                  <a:srgbClr val="40404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12" name="Line 77"/>
          <p:cNvSpPr>
            <a:spLocks noChangeShapeType="1"/>
          </p:cNvSpPr>
          <p:nvPr/>
        </p:nvSpPr>
        <p:spPr bwMode="auto">
          <a:xfrm>
            <a:off x="4090042" y="1494727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3" name="Text Box 78"/>
          <p:cNvSpPr txBox="1">
            <a:spLocks noChangeArrowheads="1"/>
          </p:cNvSpPr>
          <p:nvPr/>
        </p:nvSpPr>
        <p:spPr bwMode="auto">
          <a:xfrm>
            <a:off x="7585717" y="1523302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14" name="Line 79"/>
          <p:cNvSpPr>
            <a:spLocks noChangeShapeType="1"/>
          </p:cNvSpPr>
          <p:nvPr/>
        </p:nvSpPr>
        <p:spPr bwMode="auto">
          <a:xfrm>
            <a:off x="8079430" y="1523302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5" name="Text Box 80"/>
          <p:cNvSpPr txBox="1">
            <a:spLocks noChangeArrowheads="1"/>
          </p:cNvSpPr>
          <p:nvPr/>
        </p:nvSpPr>
        <p:spPr bwMode="auto">
          <a:xfrm>
            <a:off x="8041330" y="1534415"/>
            <a:ext cx="449263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  <p:sp>
        <p:nvSpPr>
          <p:cNvPr id="116" name="Line 81"/>
          <p:cNvSpPr>
            <a:spLocks noChangeShapeType="1"/>
          </p:cNvSpPr>
          <p:nvPr/>
        </p:nvSpPr>
        <p:spPr bwMode="auto">
          <a:xfrm>
            <a:off x="3054992" y="1786827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7" name="Line 82"/>
          <p:cNvSpPr>
            <a:spLocks noChangeShapeType="1"/>
          </p:cNvSpPr>
          <p:nvPr/>
        </p:nvSpPr>
        <p:spPr bwMode="auto">
          <a:xfrm>
            <a:off x="4390080" y="1801115"/>
            <a:ext cx="3365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8" name="Line 83"/>
          <p:cNvSpPr>
            <a:spLocks noChangeShapeType="1"/>
          </p:cNvSpPr>
          <p:nvPr/>
        </p:nvSpPr>
        <p:spPr bwMode="auto">
          <a:xfrm flipV="1">
            <a:off x="4809180" y="1813815"/>
            <a:ext cx="330200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9" name="Text Box 84"/>
          <p:cNvSpPr txBox="1">
            <a:spLocks noChangeArrowheads="1"/>
          </p:cNvSpPr>
          <p:nvPr/>
        </p:nvSpPr>
        <p:spPr bwMode="auto">
          <a:xfrm>
            <a:off x="5499742" y="1523302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120" name="Line 85"/>
          <p:cNvSpPr>
            <a:spLocks noChangeShapeType="1"/>
          </p:cNvSpPr>
          <p:nvPr/>
        </p:nvSpPr>
        <p:spPr bwMode="auto">
          <a:xfrm>
            <a:off x="5993455" y="1523302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1" name="Line 86"/>
          <p:cNvSpPr>
            <a:spLocks noChangeShapeType="1"/>
          </p:cNvSpPr>
          <p:nvPr/>
        </p:nvSpPr>
        <p:spPr bwMode="auto">
          <a:xfrm flipV="1">
            <a:off x="5218755" y="1815402"/>
            <a:ext cx="2873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2" name="Line 87"/>
          <p:cNvSpPr>
            <a:spLocks noChangeShapeType="1"/>
          </p:cNvSpPr>
          <p:nvPr/>
        </p:nvSpPr>
        <p:spPr bwMode="auto">
          <a:xfrm>
            <a:off x="6320480" y="1815402"/>
            <a:ext cx="3365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3" name="Line 88"/>
          <p:cNvSpPr>
            <a:spLocks noChangeShapeType="1"/>
          </p:cNvSpPr>
          <p:nvPr/>
        </p:nvSpPr>
        <p:spPr bwMode="auto">
          <a:xfrm flipV="1">
            <a:off x="7277742" y="1815402"/>
            <a:ext cx="2873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8" name="Text Box 74" descr="宽上对角线"/>
          <p:cNvSpPr txBox="1">
            <a:spLocks noChangeArrowheads="1"/>
          </p:cNvSpPr>
          <p:nvPr/>
        </p:nvSpPr>
        <p:spPr bwMode="auto">
          <a:xfrm>
            <a:off x="960443" y="1526732"/>
            <a:ext cx="468000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grpSp>
        <p:nvGrpSpPr>
          <p:cNvPr id="124" name="Group 78"/>
          <p:cNvGrpSpPr>
            <a:grpSpLocks/>
          </p:cNvGrpSpPr>
          <p:nvPr/>
        </p:nvGrpSpPr>
        <p:grpSpPr bwMode="auto">
          <a:xfrm>
            <a:off x="7600957" y="1956930"/>
            <a:ext cx="773113" cy="723900"/>
            <a:chOff x="4656" y="2680"/>
            <a:chExt cx="487" cy="456"/>
          </a:xfrm>
        </p:grpSpPr>
        <p:sp>
          <p:nvSpPr>
            <p:cNvPr id="125" name="Text Box 76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  <p:sp>
          <p:nvSpPr>
            <p:cNvPr id="126" name="Line 77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27" name="Group 79"/>
          <p:cNvGrpSpPr>
            <a:grpSpLocks/>
          </p:cNvGrpSpPr>
          <p:nvPr/>
        </p:nvGrpSpPr>
        <p:grpSpPr bwMode="auto">
          <a:xfrm>
            <a:off x="1007276" y="1942484"/>
            <a:ext cx="773112" cy="723900"/>
            <a:chOff x="4656" y="2680"/>
            <a:chExt cx="487" cy="456"/>
          </a:xfrm>
        </p:grpSpPr>
        <p:sp>
          <p:nvSpPr>
            <p:cNvPr id="128" name="Text Box 80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  <p:sp>
          <p:nvSpPr>
            <p:cNvPr id="129" name="Line 81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73" name="矩形 72"/>
          <p:cNvSpPr/>
          <p:nvPr/>
        </p:nvSpPr>
        <p:spPr>
          <a:xfrm>
            <a:off x="889004" y="2877842"/>
            <a:ext cx="9732151" cy="2977738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GetQueue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LinkQueue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zh-CN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Q.rear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Q.front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下溢错误，删除失败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\n"); return 0; </a:t>
            </a: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Q.front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 -&gt;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data;  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return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56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9561" y="2415716"/>
            <a:ext cx="8726178" cy="3336811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LinkQueue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*Q)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Node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*p = Q-&gt;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front;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while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 != NULL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Q-&gt;front = p-&gt;next;</a:t>
            </a:r>
            <a:endParaRPr lang="zh-CN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free(p); </a:t>
            </a: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 = Q-&gt;front;</a:t>
            </a:r>
            <a:endParaRPr lang="zh-CN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    </a:t>
            </a: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 0;      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3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668649" y="46345"/>
            <a:ext cx="4269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销毁</a:t>
            </a:r>
          </a:p>
        </p:txBody>
      </p:sp>
      <p:grpSp>
        <p:nvGrpSpPr>
          <p:cNvPr id="73" name="Group 79"/>
          <p:cNvGrpSpPr>
            <a:grpSpLocks/>
          </p:cNvGrpSpPr>
          <p:nvPr/>
        </p:nvGrpSpPr>
        <p:grpSpPr bwMode="auto">
          <a:xfrm>
            <a:off x="4476626" y="614126"/>
            <a:ext cx="409574" cy="541338"/>
            <a:chOff x="2096" y="1228"/>
            <a:chExt cx="258" cy="341"/>
          </a:xfrm>
          <a:noFill/>
        </p:grpSpPr>
        <p:sp>
          <p:nvSpPr>
            <p:cNvPr id="74" name="Line 72"/>
            <p:cNvSpPr>
              <a:spLocks noChangeShapeType="1"/>
            </p:cNvSpPr>
            <p:nvPr/>
          </p:nvSpPr>
          <p:spPr bwMode="auto">
            <a:xfrm flipH="1">
              <a:off x="2096" y="1314"/>
              <a:ext cx="0" cy="255"/>
            </a:xfrm>
            <a:prstGeom prst="line">
              <a:avLst/>
            </a:prstGeom>
            <a:grpFill/>
            <a:ln w="38100">
              <a:solidFill>
                <a:srgbClr val="507D7D"/>
              </a:solidFill>
              <a:round/>
              <a:headEnd/>
              <a:tailEnd type="stealth" w="med" len="med"/>
            </a:ln>
            <a:extLst/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2165" y="1228"/>
              <a:ext cx="189" cy="2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</a:t>
              </a:r>
            </a:p>
          </p:txBody>
        </p:sp>
      </p:grpSp>
      <p:sp>
        <p:nvSpPr>
          <p:cNvPr id="81" name="Line 69"/>
          <p:cNvSpPr>
            <a:spLocks noChangeShapeType="1"/>
          </p:cNvSpPr>
          <p:nvPr/>
        </p:nvSpPr>
        <p:spPr bwMode="auto">
          <a:xfrm>
            <a:off x="9625020" y="1464159"/>
            <a:ext cx="46196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2" name="Text Box 70"/>
          <p:cNvSpPr txBox="1">
            <a:spLocks noChangeArrowheads="1"/>
          </p:cNvSpPr>
          <p:nvPr/>
        </p:nvSpPr>
        <p:spPr bwMode="auto">
          <a:xfrm>
            <a:off x="5164145" y="1145071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3" name="Line 71"/>
          <p:cNvSpPr>
            <a:spLocks noChangeShapeType="1"/>
          </p:cNvSpPr>
          <p:nvPr/>
        </p:nvSpPr>
        <p:spPr bwMode="auto">
          <a:xfrm>
            <a:off x="5657858" y="1145071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8" name="Text Box 76"/>
          <p:cNvSpPr txBox="1">
            <a:spLocks noChangeArrowheads="1"/>
          </p:cNvSpPr>
          <p:nvPr/>
        </p:nvSpPr>
        <p:spPr bwMode="auto">
          <a:xfrm>
            <a:off x="6470658" y="1145071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 dirty="0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dirty="0">
                <a:solidFill>
                  <a:srgbClr val="40404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9" name="Line 77"/>
          <p:cNvSpPr>
            <a:spLocks noChangeShapeType="1"/>
          </p:cNvSpPr>
          <p:nvPr/>
        </p:nvSpPr>
        <p:spPr bwMode="auto">
          <a:xfrm>
            <a:off x="6964370" y="1145071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0" name="Text Box 78"/>
          <p:cNvSpPr txBox="1">
            <a:spLocks noChangeArrowheads="1"/>
          </p:cNvSpPr>
          <p:nvPr/>
        </p:nvSpPr>
        <p:spPr bwMode="auto">
          <a:xfrm>
            <a:off x="10460045" y="1173646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91" name="Line 79"/>
          <p:cNvSpPr>
            <a:spLocks noChangeShapeType="1"/>
          </p:cNvSpPr>
          <p:nvPr/>
        </p:nvSpPr>
        <p:spPr bwMode="auto">
          <a:xfrm>
            <a:off x="10953758" y="1173646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2" name="Text Box 80"/>
          <p:cNvSpPr txBox="1">
            <a:spLocks noChangeArrowheads="1"/>
          </p:cNvSpPr>
          <p:nvPr/>
        </p:nvSpPr>
        <p:spPr bwMode="auto">
          <a:xfrm>
            <a:off x="10915658" y="1184759"/>
            <a:ext cx="449263" cy="457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  <p:sp>
        <p:nvSpPr>
          <p:cNvPr id="93" name="Line 81"/>
          <p:cNvSpPr>
            <a:spLocks noChangeShapeType="1"/>
          </p:cNvSpPr>
          <p:nvPr/>
        </p:nvSpPr>
        <p:spPr bwMode="auto">
          <a:xfrm>
            <a:off x="5929320" y="143717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4" name="Line 82"/>
          <p:cNvSpPr>
            <a:spLocks noChangeShapeType="1"/>
          </p:cNvSpPr>
          <p:nvPr/>
        </p:nvSpPr>
        <p:spPr bwMode="auto">
          <a:xfrm>
            <a:off x="7264408" y="1451459"/>
            <a:ext cx="3365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5" name="Line 83"/>
          <p:cNvSpPr>
            <a:spLocks noChangeShapeType="1"/>
          </p:cNvSpPr>
          <p:nvPr/>
        </p:nvSpPr>
        <p:spPr bwMode="auto">
          <a:xfrm flipV="1">
            <a:off x="7683508" y="1464159"/>
            <a:ext cx="330200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6" name="Text Box 84"/>
          <p:cNvSpPr txBox="1">
            <a:spLocks noChangeArrowheads="1"/>
          </p:cNvSpPr>
          <p:nvPr/>
        </p:nvSpPr>
        <p:spPr bwMode="auto">
          <a:xfrm>
            <a:off x="8374070" y="1173646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97" name="Line 85"/>
          <p:cNvSpPr>
            <a:spLocks noChangeShapeType="1"/>
          </p:cNvSpPr>
          <p:nvPr/>
        </p:nvSpPr>
        <p:spPr bwMode="auto">
          <a:xfrm>
            <a:off x="8867783" y="1173646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8" name="Line 86"/>
          <p:cNvSpPr>
            <a:spLocks noChangeShapeType="1"/>
          </p:cNvSpPr>
          <p:nvPr/>
        </p:nvSpPr>
        <p:spPr bwMode="auto">
          <a:xfrm flipV="1">
            <a:off x="8093083" y="1465746"/>
            <a:ext cx="2873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9" name="Line 87"/>
          <p:cNvSpPr>
            <a:spLocks noChangeShapeType="1"/>
          </p:cNvSpPr>
          <p:nvPr/>
        </p:nvSpPr>
        <p:spPr bwMode="auto">
          <a:xfrm>
            <a:off x="9194808" y="1465746"/>
            <a:ext cx="3365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0" name="Line 88"/>
          <p:cNvSpPr>
            <a:spLocks noChangeShapeType="1"/>
          </p:cNvSpPr>
          <p:nvPr/>
        </p:nvSpPr>
        <p:spPr bwMode="auto">
          <a:xfrm flipV="1">
            <a:off x="10152070" y="1465746"/>
            <a:ext cx="2873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821120" y="1149834"/>
            <a:ext cx="1327150" cy="441325"/>
            <a:chOff x="3821120" y="1149834"/>
            <a:chExt cx="1327150" cy="441325"/>
          </a:xfrm>
        </p:grpSpPr>
        <p:sp>
          <p:nvSpPr>
            <p:cNvPr id="84" name="Text Box 72"/>
            <p:cNvSpPr txBox="1">
              <a:spLocks noChangeArrowheads="1"/>
            </p:cNvSpPr>
            <p:nvPr/>
          </p:nvSpPr>
          <p:spPr bwMode="auto">
            <a:xfrm>
              <a:off x="3821120" y="1149834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6" name="Line 73"/>
            <p:cNvSpPr>
              <a:spLocks noChangeShapeType="1"/>
            </p:cNvSpPr>
            <p:nvPr/>
          </p:nvSpPr>
          <p:spPr bwMode="auto">
            <a:xfrm>
              <a:off x="4332295" y="1159359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7" name="Line 75"/>
            <p:cNvSpPr>
              <a:spLocks noChangeShapeType="1"/>
            </p:cNvSpPr>
            <p:nvPr/>
          </p:nvSpPr>
          <p:spPr bwMode="auto">
            <a:xfrm>
              <a:off x="4608520" y="1437171"/>
              <a:ext cx="53975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1" name="Text Box 74" descr="宽上对角线"/>
            <p:cNvSpPr txBox="1">
              <a:spLocks noChangeArrowheads="1"/>
            </p:cNvSpPr>
            <p:nvPr/>
          </p:nvSpPr>
          <p:spPr bwMode="auto">
            <a:xfrm>
              <a:off x="3834771" y="1177076"/>
              <a:ext cx="468000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102" name="Group 78"/>
          <p:cNvGrpSpPr>
            <a:grpSpLocks/>
          </p:cNvGrpSpPr>
          <p:nvPr/>
        </p:nvGrpSpPr>
        <p:grpSpPr bwMode="auto">
          <a:xfrm>
            <a:off x="10475285" y="1607274"/>
            <a:ext cx="773113" cy="723900"/>
            <a:chOff x="4656" y="2680"/>
            <a:chExt cx="487" cy="456"/>
          </a:xfrm>
        </p:grpSpPr>
        <p:sp>
          <p:nvSpPr>
            <p:cNvPr id="103" name="Text Box 76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  <p:sp>
          <p:nvSpPr>
            <p:cNvPr id="104" name="Line 77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05" name="Group 79"/>
          <p:cNvGrpSpPr>
            <a:grpSpLocks/>
          </p:cNvGrpSpPr>
          <p:nvPr/>
        </p:nvGrpSpPr>
        <p:grpSpPr bwMode="auto">
          <a:xfrm>
            <a:off x="3881604" y="1592828"/>
            <a:ext cx="773112" cy="723900"/>
            <a:chOff x="4656" y="2680"/>
            <a:chExt cx="487" cy="456"/>
          </a:xfrm>
        </p:grpSpPr>
        <p:sp>
          <p:nvSpPr>
            <p:cNvPr id="106" name="Text Box 80"/>
            <p:cNvSpPr txBox="1">
              <a:spLocks noChangeArrowheads="1"/>
            </p:cNvSpPr>
            <p:nvPr/>
          </p:nvSpPr>
          <p:spPr bwMode="auto">
            <a:xfrm>
              <a:off x="4656" y="2935"/>
              <a:ext cx="487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front</a:t>
              </a:r>
            </a:p>
          </p:txBody>
        </p:sp>
        <p:sp>
          <p:nvSpPr>
            <p:cNvPr id="107" name="Line 81"/>
            <p:cNvSpPr>
              <a:spLocks noChangeShapeType="1"/>
            </p:cNvSpPr>
            <p:nvPr/>
          </p:nvSpPr>
          <p:spPr bwMode="auto">
            <a:xfrm flipH="1" flipV="1">
              <a:off x="4860" y="2680"/>
              <a:ext cx="0" cy="255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2924" y="5728140"/>
            <a:ext cx="10410834" cy="605294"/>
            <a:chOff x="542924" y="5507310"/>
            <a:chExt cx="10410834" cy="605294"/>
          </a:xfrm>
        </p:grpSpPr>
        <p:sp>
          <p:nvSpPr>
            <p:cNvPr id="5" name="矩形 4"/>
            <p:cNvSpPr/>
            <p:nvPr/>
          </p:nvSpPr>
          <p:spPr>
            <a:xfrm>
              <a:off x="1069274" y="5507310"/>
              <a:ext cx="9884484" cy="605294"/>
            </a:xfrm>
            <a:prstGeom prst="rect">
              <a:avLst/>
            </a:prstGeom>
            <a:noFill/>
          </p:spPr>
          <p:txBody>
            <a:bodyPr wrap="square" anchor="ctr" anchorCtr="0">
              <a:spAutoFit/>
            </a:bodyPr>
            <a:lstStyle/>
            <a:p>
              <a:pPr>
                <a:lnSpc>
                  <a:spcPts val="4000"/>
                </a:lnSpc>
                <a:spcBef>
                  <a:spcPts val="2400"/>
                </a:spcBef>
              </a:pP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链队列是动态存储分配，需要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释放链队列所有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结点的存储空间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84"/>
            <p:cNvSpPr>
              <a:spLocks/>
            </p:cNvSpPr>
            <p:nvPr/>
          </p:nvSpPr>
          <p:spPr bwMode="auto">
            <a:xfrm>
              <a:off x="542924" y="561190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18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7037E-6 L 0.0987 -3.7037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81481E-6 L 0.08125 4.81481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31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19123" y="67957"/>
            <a:ext cx="31756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的操作特性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8320406" y="2636473"/>
            <a:ext cx="3467417" cy="52322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入队、进队</a:t>
            </a:r>
            <a:endParaRPr lang="en-US" altLang="zh-CN" sz="2800" dirty="0" smtClean="0">
              <a:solidFill>
                <a:srgbClr val="285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20660" y="4590929"/>
            <a:ext cx="8309980" cy="648000"/>
            <a:chOff x="4151948" y="3251994"/>
            <a:chExt cx="8309980" cy="648000"/>
          </a:xfrm>
        </p:grpSpPr>
        <p:grpSp>
          <p:nvGrpSpPr>
            <p:cNvPr id="36" name="Group 31"/>
            <p:cNvGrpSpPr/>
            <p:nvPr/>
          </p:nvGrpSpPr>
          <p:grpSpPr>
            <a:xfrm>
              <a:off x="4151948" y="3299610"/>
              <a:ext cx="504000" cy="504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Rectangle 12"/>
            <p:cNvSpPr>
              <a:spLocks noChangeArrowheads="1"/>
            </p:cNvSpPr>
            <p:nvPr/>
          </p:nvSpPr>
          <p:spPr bwMode="auto">
            <a:xfrm>
              <a:off x="4751999" y="3251994"/>
              <a:ext cx="7709929" cy="6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tIns="0" anchor="ctr"/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任何时候执行出队操作，一定是哪个元素呢？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Rectangle 11"/>
          <p:cNvSpPr/>
          <p:nvPr/>
        </p:nvSpPr>
        <p:spPr>
          <a:xfrm>
            <a:off x="1061084" y="5384800"/>
            <a:ext cx="9720000" cy="72000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队列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操作特性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：先进先出（</a:t>
            </a:r>
            <a:r>
              <a:rPr lang="en-US" altLang="zh-CN" sz="28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irst  </a:t>
            </a:r>
            <a:r>
              <a:rPr lang="en-US" altLang="zh-CN" sz="28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 </a:t>
            </a:r>
            <a:r>
              <a:rPr lang="en-US" altLang="zh-CN" sz="28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irst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ut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FIFO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2092884" y="2774665"/>
            <a:ext cx="4542369" cy="0"/>
          </a:xfrm>
          <a:prstGeom prst="line">
            <a:avLst/>
          </a:prstGeom>
          <a:ln w="28575"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2112113" y="3647489"/>
            <a:ext cx="4542369" cy="0"/>
          </a:xfrm>
          <a:prstGeom prst="line">
            <a:avLst/>
          </a:prstGeom>
          <a:ln w="28575"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60317" y="2860627"/>
            <a:ext cx="588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2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3256864" y="2771105"/>
            <a:ext cx="0" cy="877357"/>
          </a:xfrm>
          <a:prstGeom prst="line">
            <a:avLst/>
          </a:prstGeom>
          <a:ln w="28575"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3987579" y="2775766"/>
            <a:ext cx="0" cy="877357"/>
          </a:xfrm>
          <a:prstGeom prst="line">
            <a:avLst/>
          </a:prstGeom>
          <a:ln w="28575"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714766" y="2775766"/>
            <a:ext cx="0" cy="877357"/>
          </a:xfrm>
          <a:prstGeom prst="line">
            <a:avLst/>
          </a:prstGeom>
          <a:ln w="28575"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5413268" y="2778693"/>
            <a:ext cx="0" cy="877357"/>
          </a:xfrm>
          <a:prstGeom prst="line">
            <a:avLst/>
          </a:prstGeom>
          <a:ln w="28575">
            <a:solidFill>
              <a:srgbClr val="5C30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468769" y="2737070"/>
            <a:ext cx="1132071" cy="517681"/>
            <a:chOff x="7655291" y="4645547"/>
            <a:chExt cx="1132071" cy="517681"/>
          </a:xfrm>
        </p:grpSpPr>
        <p:cxnSp>
          <p:nvCxnSpPr>
            <p:cNvPr id="53" name="直接箭头连接符 52"/>
            <p:cNvCxnSpPr/>
            <p:nvPr/>
          </p:nvCxnSpPr>
          <p:spPr>
            <a:xfrm flipV="1">
              <a:off x="7655291" y="5163228"/>
              <a:ext cx="108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TextBox 53"/>
            <p:cNvSpPr txBox="1"/>
            <p:nvPr/>
          </p:nvSpPr>
          <p:spPr>
            <a:xfrm>
              <a:off x="7841004" y="4645547"/>
              <a:ext cx="94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入队</a:t>
              </a:r>
              <a:endPara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55839" y="2731542"/>
            <a:ext cx="1128600" cy="517505"/>
            <a:chOff x="2270624" y="4541287"/>
            <a:chExt cx="1128600" cy="517505"/>
          </a:xfrm>
        </p:grpSpPr>
        <p:cxnSp>
          <p:nvCxnSpPr>
            <p:cNvPr id="56" name="直接箭头连接符 55"/>
            <p:cNvCxnSpPr/>
            <p:nvPr/>
          </p:nvCxnSpPr>
          <p:spPr>
            <a:xfrm flipV="1">
              <a:off x="2270624" y="5058792"/>
              <a:ext cx="108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Box 56"/>
            <p:cNvSpPr txBox="1"/>
            <p:nvPr/>
          </p:nvSpPr>
          <p:spPr>
            <a:xfrm>
              <a:off x="2452866" y="4541287"/>
              <a:ext cx="94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出</a:t>
              </a:r>
              <a:r>
                <a:rPr lang="zh-CN" altLang="en-US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队</a:t>
              </a:r>
              <a:endPara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4139978" y="2876336"/>
            <a:ext cx="588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2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40287" y="2875867"/>
            <a:ext cx="588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32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42052" y="880795"/>
            <a:ext cx="11077508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5A32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：有三个元素按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的次序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入队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且每个元素只允许进一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次队，则出队序列是什么？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42052" y="1876307"/>
            <a:ext cx="7069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答：出队序列只有一种情况：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b c</a:t>
            </a:r>
            <a:endParaRPr lang="zh-CN" altLang="en-US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Text Box 37"/>
          <p:cNvSpPr txBox="1">
            <a:spLocks noChangeArrowheads="1"/>
          </p:cNvSpPr>
          <p:nvPr/>
        </p:nvSpPr>
        <p:spPr bwMode="auto">
          <a:xfrm>
            <a:off x="8328343" y="3239913"/>
            <a:ext cx="3467417" cy="52322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出队</a:t>
            </a:r>
            <a:endParaRPr lang="zh-CN" altLang="en-US" sz="2800" dirty="0">
              <a:solidFill>
                <a:srgbClr val="285A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95093" y="3946893"/>
            <a:ext cx="8672763" cy="523220"/>
            <a:chOff x="651936" y="5234916"/>
            <a:chExt cx="8672763" cy="523220"/>
          </a:xfrm>
        </p:grpSpPr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191936" y="5234916"/>
              <a:ext cx="813276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</a:t>
              </a: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不含任何数据元素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的队列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Group 67"/>
            <p:cNvGrpSpPr/>
            <p:nvPr/>
          </p:nvGrpSpPr>
          <p:grpSpPr>
            <a:xfrm>
              <a:off x="651936" y="5327968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8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295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6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18" grpId="0"/>
      <p:bldP spid="51" grpId="0" animBg="1"/>
      <p:bldP spid="51" grpId="1" animBg="1"/>
      <p:bldP spid="43" grpId="0"/>
      <p:bldP spid="43" grpId="1"/>
      <p:bldP spid="59" grpId="0"/>
      <p:bldP spid="60" grpId="0"/>
      <p:bldP spid="61" grpId="0"/>
      <p:bldP spid="62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928236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22929" y="46345"/>
            <a:ext cx="48482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的抽象数据类型定义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713104" y="811401"/>
            <a:ext cx="1025969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/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ADT </a:t>
            </a:r>
            <a:r>
              <a:rPr lang="en-US" altLang="zh-CN" sz="2400" b="1" dirty="0">
                <a:solidFill>
                  <a:srgbClr val="285A32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Stack</a:t>
            </a:r>
          </a:p>
          <a:p>
            <a:pPr algn="l" eaLnBrk="0" hangingPunct="0"/>
            <a:r>
              <a:rPr lang="en-US" altLang="zh-CN" sz="2400" b="1" dirty="0" err="1" smtClean="0">
                <a:solidFill>
                  <a:srgbClr val="5C307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DataModel</a:t>
            </a:r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r>
              <a:rPr lang="en-US" altLang="zh-CN" sz="2400" b="1" dirty="0" smtClean="0">
                <a:solidFill>
                  <a:srgbClr val="5C307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Operation</a:t>
            </a: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 smtClean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 smtClean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 smtClean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l" eaLnBrk="0" hangingPunct="0"/>
            <a:endParaRPr lang="en-US" altLang="zh-CN" sz="2400" b="1" dirty="0">
              <a:solidFill>
                <a:srgbClr val="5C307D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b="1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endADT</a:t>
            </a:r>
            <a:endParaRPr kumimoji="1" lang="en-US" altLang="zh-CN" sz="2400" b="1" dirty="0" smtClean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1079" y="1581835"/>
            <a:ext cx="102717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队列中元素具有相同类型及先进先出特性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，相邻元素具有前驱和后继关系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36577" y="2230710"/>
            <a:ext cx="9641755" cy="2742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kumimoji="1" lang="en-US" altLang="zh-CN" sz="2400" b="1" dirty="0" err="1" smtClean="0">
                <a:solidFill>
                  <a:srgbClr val="A5002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InitQueue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队列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的初始化</a:t>
            </a:r>
            <a:endParaRPr lang="en-US" altLang="zh-CN" sz="2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 err="1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DestroyQueue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队列的销毁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 err="1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入队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 err="1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DeQueue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出队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 err="1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GetQueue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取队头元素</a:t>
            </a:r>
          </a:p>
          <a:p>
            <a:pPr eaLnBrk="0" hangingPunct="0"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判空</a:t>
            </a:r>
          </a:p>
        </p:txBody>
      </p:sp>
    </p:spTree>
    <p:extLst>
      <p:ext uri="{BB962C8B-B14F-4D97-AF65-F5344CB8AC3E}">
        <p14:creationId xmlns:p14="http://schemas.microsoft.com/office/powerpoint/2010/main" val="264456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865504" y="887599"/>
            <a:ext cx="1025969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en-US" altLang="zh-CN" sz="2400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InitQueue</a:t>
            </a:r>
            <a:endParaRPr kumimoji="1" lang="en-US" altLang="zh-CN" sz="24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/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</a:p>
          <a:p>
            <a:pPr eaLnBrk="0" hangingPunct="0"/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：初始化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队列，创建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一个空队列</a:t>
            </a:r>
            <a:endParaRPr kumimoji="1"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输出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</a:p>
          <a:p>
            <a:pPr eaLnBrk="0" hangingPunct="0"/>
            <a:r>
              <a:rPr lang="en-US" altLang="zh-CN" sz="2400" dirty="0" err="1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DestroyQueue</a:t>
            </a:r>
            <a:endParaRPr lang="en-US" altLang="zh-CN" sz="24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</a:p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：销毁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队列，释放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队列所占用的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存储空间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</a:p>
          <a:p>
            <a:pPr>
              <a:buFontTx/>
              <a:buNone/>
            </a:pPr>
            <a:r>
              <a:rPr lang="en-US" altLang="zh-CN" sz="2400" dirty="0" err="1" smtClean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EnQueue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：元素值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>
              <a:buFontTx/>
              <a:buNone/>
            </a:pP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：在队尾插入一个元素</a:t>
            </a:r>
          </a:p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如果插入成功，队尾增加了一个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元素；否则返回失败信息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ounded Rectangle 10"/>
          <p:cNvSpPr/>
          <p:nvPr/>
        </p:nvSpPr>
        <p:spPr>
          <a:xfrm>
            <a:off x="542924" y="100964"/>
            <a:ext cx="4928236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22929" y="46345"/>
            <a:ext cx="48482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的抽象数据类型定义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46884" y="931784"/>
            <a:ext cx="4212000" cy="701559"/>
            <a:chOff x="3279406" y="4644960"/>
            <a:chExt cx="4561598" cy="916640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3279406" y="4667902"/>
              <a:ext cx="4542369" cy="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3298635" y="5540726"/>
              <a:ext cx="4542369" cy="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037531" y="4644960"/>
              <a:ext cx="3323389" cy="76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3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32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 </a:t>
              </a:r>
              <a:r>
                <a:rPr lang="en-US" altLang="zh-CN" sz="32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3200" b="1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  </a:t>
              </a:r>
              <a:r>
                <a:rPr lang="en-US" altLang="zh-CN" sz="32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3894746" y="4679582"/>
              <a:ext cx="0" cy="877357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625461" y="4684243"/>
              <a:ext cx="0" cy="877357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5352648" y="4684243"/>
              <a:ext cx="0" cy="877357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6369052" y="4684243"/>
              <a:ext cx="0" cy="877357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7099768" y="4684243"/>
              <a:ext cx="0" cy="877357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10602729" y="774587"/>
            <a:ext cx="1132071" cy="548161"/>
            <a:chOff x="7655291" y="4615067"/>
            <a:chExt cx="1132071" cy="548161"/>
          </a:xfrm>
        </p:grpSpPr>
        <p:cxnSp>
          <p:nvCxnSpPr>
            <p:cNvPr id="20" name="直接箭头连接符 19"/>
            <p:cNvCxnSpPr/>
            <p:nvPr/>
          </p:nvCxnSpPr>
          <p:spPr>
            <a:xfrm flipV="1">
              <a:off x="7655291" y="5163228"/>
              <a:ext cx="108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7841004" y="4615067"/>
              <a:ext cx="94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入队</a:t>
              </a:r>
              <a:endPara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01279" y="799539"/>
            <a:ext cx="1128600" cy="563225"/>
            <a:chOff x="2270624" y="4495567"/>
            <a:chExt cx="1128600" cy="563225"/>
          </a:xfrm>
        </p:grpSpPr>
        <p:cxnSp>
          <p:nvCxnSpPr>
            <p:cNvPr id="23" name="直接箭头连接符 22"/>
            <p:cNvCxnSpPr/>
            <p:nvPr/>
          </p:nvCxnSpPr>
          <p:spPr>
            <a:xfrm flipV="1">
              <a:off x="2270624" y="5058792"/>
              <a:ext cx="108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2452866" y="4495567"/>
              <a:ext cx="94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出</a:t>
              </a:r>
              <a:r>
                <a:rPr lang="zh-CN" altLang="en-US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队</a:t>
              </a:r>
              <a:endPara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09725" y="5440222"/>
            <a:ext cx="7537132" cy="648000"/>
            <a:chOff x="4151948" y="3251994"/>
            <a:chExt cx="7537132" cy="648000"/>
          </a:xfrm>
        </p:grpSpPr>
        <p:grpSp>
          <p:nvGrpSpPr>
            <p:cNvPr id="27" name="Group 31"/>
            <p:cNvGrpSpPr/>
            <p:nvPr/>
          </p:nvGrpSpPr>
          <p:grpSpPr>
            <a:xfrm>
              <a:off x="4151948" y="3299610"/>
              <a:ext cx="504000" cy="504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4767239" y="3251994"/>
              <a:ext cx="6921841" cy="6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none" tIns="0" anchor="ctr"/>
            <a:lstStyle/>
            <a:p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EnQueue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操作需要指明插入位置吗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83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34"/>
          <p:cNvSpPr>
            <a:spLocks noChangeArrowheads="1"/>
          </p:cNvSpPr>
          <p:nvPr/>
        </p:nvSpPr>
        <p:spPr bwMode="auto">
          <a:xfrm>
            <a:off x="865505" y="979039"/>
            <a:ext cx="949769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buFontTx/>
              <a:buNone/>
            </a:pPr>
            <a:r>
              <a:rPr lang="en-US" altLang="zh-CN" sz="2400" dirty="0" err="1" smtClean="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DeQueue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：删除队头元素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：如果删除成功，返回被删元素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值；否则给出失败信息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400" dirty="0" err="1" smtClean="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GetQueue</a:t>
            </a:r>
            <a:endParaRPr lang="en-US" altLang="zh-CN" sz="2400" dirty="0">
              <a:solidFill>
                <a:srgbClr val="A5002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：读取队头元素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：若队列不空，返回队头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元素；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否则给出失败信息</a:t>
            </a:r>
          </a:p>
          <a:p>
            <a:r>
              <a:rPr kumimoji="1" lang="en-US" altLang="zh-CN" sz="2400" dirty="0" smtClean="0">
                <a:solidFill>
                  <a:srgbClr val="A5002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Empty </a:t>
            </a:r>
            <a:endParaRPr kumimoji="1" lang="en-US" altLang="zh-CN" sz="2400" dirty="0">
              <a:solidFill>
                <a:srgbClr val="A5002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：判断队列是否为空</a:t>
            </a:r>
          </a:p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：如果队列为空，返回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，否则，返回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ounded Rectangle 10"/>
          <p:cNvSpPr/>
          <p:nvPr/>
        </p:nvSpPr>
        <p:spPr>
          <a:xfrm>
            <a:off x="542924" y="100964"/>
            <a:ext cx="4928236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22929" y="46345"/>
            <a:ext cx="48482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的抽象数据类型定义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546884" y="931784"/>
            <a:ext cx="4212000" cy="701559"/>
            <a:chOff x="3279406" y="4644960"/>
            <a:chExt cx="4561598" cy="916640"/>
          </a:xfrm>
        </p:grpSpPr>
        <p:cxnSp>
          <p:nvCxnSpPr>
            <p:cNvPr id="7" name="直接连接符 6"/>
            <p:cNvCxnSpPr/>
            <p:nvPr/>
          </p:nvCxnSpPr>
          <p:spPr>
            <a:xfrm flipV="1">
              <a:off x="3279406" y="4667902"/>
              <a:ext cx="4542369" cy="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3298635" y="5540726"/>
              <a:ext cx="4542369" cy="0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037531" y="4644960"/>
              <a:ext cx="3323389" cy="76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i="1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baseline="-2500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altLang="zh-CN" sz="3200" b="1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3200" b="1" i="1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baseline="-2500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 </a:t>
              </a:r>
              <a:r>
                <a:rPr lang="en-US" altLang="zh-CN" sz="3200" b="1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3200" b="1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  </a:t>
              </a:r>
              <a:r>
                <a:rPr lang="en-US" altLang="zh-CN" sz="3200" b="1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3200" b="1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3894746" y="4679582"/>
              <a:ext cx="0" cy="877357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4625461" y="4684243"/>
              <a:ext cx="0" cy="877357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5352648" y="4684243"/>
              <a:ext cx="0" cy="877357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6369052" y="4684243"/>
              <a:ext cx="0" cy="877357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7099768" y="4684243"/>
              <a:ext cx="0" cy="877357"/>
            </a:xfrm>
            <a:prstGeom prst="line">
              <a:avLst/>
            </a:prstGeom>
            <a:ln w="28575"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10602729" y="774587"/>
            <a:ext cx="1132071" cy="548161"/>
            <a:chOff x="7655291" y="4615067"/>
            <a:chExt cx="1132071" cy="548161"/>
          </a:xfrm>
        </p:grpSpPr>
        <p:cxnSp>
          <p:nvCxnSpPr>
            <p:cNvPr id="20" name="直接箭头连接符 19"/>
            <p:cNvCxnSpPr/>
            <p:nvPr/>
          </p:nvCxnSpPr>
          <p:spPr>
            <a:xfrm flipV="1">
              <a:off x="7655291" y="5163228"/>
              <a:ext cx="108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/>
            <p:cNvSpPr txBox="1"/>
            <p:nvPr/>
          </p:nvSpPr>
          <p:spPr>
            <a:xfrm>
              <a:off x="7841004" y="4615067"/>
              <a:ext cx="94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入队</a:t>
              </a:r>
              <a:endPara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501279" y="799539"/>
            <a:ext cx="1128600" cy="563225"/>
            <a:chOff x="2270624" y="4495567"/>
            <a:chExt cx="1128600" cy="563225"/>
          </a:xfrm>
        </p:grpSpPr>
        <p:cxnSp>
          <p:nvCxnSpPr>
            <p:cNvPr id="23" name="直接箭头连接符 22"/>
            <p:cNvCxnSpPr/>
            <p:nvPr/>
          </p:nvCxnSpPr>
          <p:spPr>
            <a:xfrm flipV="1">
              <a:off x="2270624" y="5058792"/>
              <a:ext cx="1080000" cy="0"/>
            </a:xfrm>
            <a:prstGeom prst="straightConnector1">
              <a:avLst/>
            </a:prstGeom>
            <a:noFill/>
            <a:ln w="38100">
              <a:solidFill>
                <a:srgbClr val="5A327D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Box 23"/>
            <p:cNvSpPr txBox="1"/>
            <p:nvPr/>
          </p:nvSpPr>
          <p:spPr>
            <a:xfrm>
              <a:off x="2452866" y="4495567"/>
              <a:ext cx="946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出</a:t>
              </a:r>
              <a:r>
                <a:rPr lang="zh-CN" altLang="en-US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队</a:t>
              </a:r>
              <a:endPara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74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5" y="100964"/>
            <a:ext cx="212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53409" y="46345"/>
            <a:ext cx="18908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67"/>
          <p:cNvGrpSpPr/>
          <p:nvPr/>
        </p:nvGrpSpPr>
        <p:grpSpPr>
          <a:xfrm>
            <a:off x="651936" y="977390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890296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顺序队列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顺序存储结构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51937" y="5387316"/>
            <a:ext cx="9772223" cy="523220"/>
            <a:chOff x="651937" y="5387316"/>
            <a:chExt cx="9772223" cy="523220"/>
          </a:xfrm>
        </p:grpSpPr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92931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如何表示队尾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：设变量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存储队尾</a:t>
              </a:r>
              <a:r>
                <a:rPr kumimoji="1"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元素所在的下标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23146" y="4786051"/>
            <a:ext cx="10741603" cy="523220"/>
            <a:chOff x="723146" y="4786051"/>
            <a:chExt cx="10741603" cy="523220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30976" y="4786051"/>
              <a:ext cx="1033377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如何表示队头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：用数组的一端作为队头，从下标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处开始存放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Group 67"/>
            <p:cNvGrpSpPr/>
            <p:nvPr/>
          </p:nvGrpSpPr>
          <p:grpSpPr>
            <a:xfrm>
              <a:off x="723146" y="4928620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4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581239" y="3957074"/>
            <a:ext cx="6471683" cy="519113"/>
            <a:chOff x="1826091" y="4148024"/>
            <a:chExt cx="6116235" cy="519113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41852" y="4148024"/>
              <a:ext cx="560047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如何改造数组实现队列的顺序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750360" y="1515898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 flipH="1">
            <a:off x="7045029" y="2419502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H="1">
            <a:off x="1549242" y="243061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5" name="Text Box 36"/>
          <p:cNvSpPr txBox="1">
            <a:spLocks noChangeArrowheads="1"/>
          </p:cNvSpPr>
          <p:nvPr/>
        </p:nvSpPr>
        <p:spPr bwMode="auto">
          <a:xfrm>
            <a:off x="2676208" y="2008345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6" name="Text Box 37"/>
          <p:cNvSpPr txBox="1">
            <a:spLocks noChangeArrowheads="1"/>
          </p:cNvSpPr>
          <p:nvPr/>
        </p:nvSpPr>
        <p:spPr bwMode="auto">
          <a:xfrm>
            <a:off x="3579496" y="2026760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7" name="Text Box 38"/>
          <p:cNvSpPr txBox="1">
            <a:spLocks noChangeArrowheads="1"/>
          </p:cNvSpPr>
          <p:nvPr/>
        </p:nvSpPr>
        <p:spPr bwMode="auto">
          <a:xfrm>
            <a:off x="4431983" y="2026760"/>
            <a:ext cx="585788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8" name="Text Box 39"/>
          <p:cNvSpPr txBox="1">
            <a:spLocks noChangeArrowheads="1"/>
          </p:cNvSpPr>
          <p:nvPr/>
        </p:nvSpPr>
        <p:spPr bwMode="auto">
          <a:xfrm>
            <a:off x="5376546" y="2026760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79" name="Group 40"/>
          <p:cNvGrpSpPr>
            <a:grpSpLocks/>
          </p:cNvGrpSpPr>
          <p:nvPr/>
        </p:nvGrpSpPr>
        <p:grpSpPr bwMode="auto">
          <a:xfrm>
            <a:off x="4341496" y="2790030"/>
            <a:ext cx="1035050" cy="903288"/>
            <a:chOff x="2567" y="2939"/>
            <a:chExt cx="652" cy="569"/>
          </a:xfrm>
          <a:noFill/>
        </p:grpSpPr>
        <p:sp>
          <p:nvSpPr>
            <p:cNvPr id="80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44162" y="2058821"/>
            <a:ext cx="4608759" cy="720725"/>
            <a:chOff x="2444162" y="2058821"/>
            <a:chExt cx="4608759" cy="720725"/>
          </a:xfrm>
        </p:grpSpPr>
        <p:sp>
          <p:nvSpPr>
            <p:cNvPr id="73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7052921" y="898453"/>
            <a:ext cx="3914775" cy="519113"/>
          </a:xfrm>
          <a:prstGeom prst="rect">
            <a:avLst/>
          </a:prstGeom>
          <a:noFill/>
          <a:ln w="9525">
            <a:solidFill>
              <a:srgbClr val="5A32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依次入队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7075686" y="3957074"/>
            <a:ext cx="4389321" cy="519113"/>
            <a:chOff x="1826091" y="4148024"/>
            <a:chExt cx="4148244" cy="519113"/>
          </a:xfrm>
        </p:grpSpPr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2385061" y="4148024"/>
              <a:ext cx="358927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入队操作的时间性能？</a:t>
              </a:r>
            </a:p>
          </p:txBody>
        </p:sp>
        <p:grpSp>
          <p:nvGrpSpPr>
            <p:cNvPr id="4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8320625" y="2752506"/>
            <a:ext cx="2186349" cy="897682"/>
          </a:xfrm>
          <a:prstGeom prst="rect">
            <a:avLst/>
          </a:prstGeom>
          <a:noFill/>
          <a:ln w="9525">
            <a:solidFill>
              <a:srgbClr val="5A32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3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rear++;</a:t>
            </a:r>
          </a:p>
          <a:p>
            <a:pPr algn="l">
              <a:lnSpc>
                <a:spcPts val="23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data[rear]=x;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4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07383 -3.7037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65" grpId="0"/>
      <p:bldP spid="66" grpId="0" animBg="1"/>
      <p:bldP spid="66" grpId="1" animBg="1"/>
      <p:bldP spid="68" grpId="0" animBg="1"/>
      <p:bldP spid="68" grpId="1" animBg="1"/>
      <p:bldP spid="75" grpId="0"/>
      <p:bldP spid="76" grpId="0"/>
      <p:bldP spid="77" grpId="0"/>
      <p:bldP spid="78" grpId="0"/>
      <p:bldP spid="85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67"/>
          <p:cNvGrpSpPr/>
          <p:nvPr/>
        </p:nvGrpSpPr>
        <p:grpSpPr>
          <a:xfrm>
            <a:off x="651936" y="977390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890296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顺序队列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顺序存储结构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51937" y="5387316"/>
            <a:ext cx="9772223" cy="523220"/>
            <a:chOff x="651937" y="5387316"/>
            <a:chExt cx="9772223" cy="523220"/>
          </a:xfrm>
        </p:grpSpPr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92931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tx1"/>
                </a:buClr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如何表示队尾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：设变量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rear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存储队尾</a:t>
              </a:r>
              <a:r>
                <a:rPr kumimoji="1"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元素所在的下标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1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723146" y="4786051"/>
            <a:ext cx="10741603" cy="523220"/>
            <a:chOff x="723146" y="4786051"/>
            <a:chExt cx="10741603" cy="523220"/>
          </a:xfrm>
        </p:grpSpPr>
        <p:sp>
          <p:nvSpPr>
            <p:cNvPr id="41" name="Rectangle 13"/>
            <p:cNvSpPr>
              <a:spLocks noChangeArrowheads="1"/>
            </p:cNvSpPr>
            <p:nvPr/>
          </p:nvSpPr>
          <p:spPr bwMode="auto">
            <a:xfrm>
              <a:off x="1130976" y="4786051"/>
              <a:ext cx="1033377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如何表示队头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：用数组的一端作为队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头，从下标 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处开始存放</a:t>
              </a:r>
            </a:p>
          </p:txBody>
        </p:sp>
        <p:grpSp>
          <p:nvGrpSpPr>
            <p:cNvPr id="53" name="Group 67"/>
            <p:cNvGrpSpPr/>
            <p:nvPr/>
          </p:nvGrpSpPr>
          <p:grpSpPr>
            <a:xfrm>
              <a:off x="723146" y="4928620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4" name="Freeform 13"/>
              <p:cNvSpPr>
                <a:spLocks/>
              </p:cNvSpPr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2750360" y="1515898"/>
            <a:ext cx="425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0        1        2         3        4  </a:t>
            </a:r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 flipH="1">
            <a:off x="7045029" y="2419502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H="1">
            <a:off x="1549242" y="2430614"/>
            <a:ext cx="894920" cy="0"/>
          </a:xfrm>
          <a:prstGeom prst="line">
            <a:avLst/>
          </a:prstGeom>
          <a:noFill/>
          <a:ln w="38100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6" name="Text Box 37"/>
          <p:cNvSpPr txBox="1">
            <a:spLocks noChangeArrowheads="1"/>
          </p:cNvSpPr>
          <p:nvPr/>
        </p:nvSpPr>
        <p:spPr bwMode="auto">
          <a:xfrm>
            <a:off x="2680336" y="2028938"/>
            <a:ext cx="5857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6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</a:t>
            </a:r>
            <a:endParaRPr lang="zh-CN" altLang="en-US" sz="3600" b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32823" y="2028938"/>
            <a:ext cx="1530350" cy="641350"/>
            <a:chOff x="3487103" y="2072480"/>
            <a:chExt cx="1530350" cy="641350"/>
          </a:xfrm>
        </p:grpSpPr>
        <p:sp>
          <p:nvSpPr>
            <p:cNvPr id="77" name="Text Box 38"/>
            <p:cNvSpPr txBox="1">
              <a:spLocks noChangeArrowheads="1"/>
            </p:cNvSpPr>
            <p:nvPr/>
          </p:nvSpPr>
          <p:spPr bwMode="auto">
            <a:xfrm>
              <a:off x="3487103" y="2072480"/>
              <a:ext cx="585788" cy="6413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3600" b="1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3</a:t>
              </a:r>
              <a:endParaRPr lang="zh-CN" altLang="en-US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8" name="Text Box 39"/>
            <p:cNvSpPr txBox="1">
              <a:spLocks noChangeArrowheads="1"/>
            </p:cNvSpPr>
            <p:nvPr/>
          </p:nvSpPr>
          <p:spPr bwMode="auto">
            <a:xfrm>
              <a:off x="4431666" y="2072480"/>
              <a:ext cx="585787" cy="6413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3600" b="1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3600" b="1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</a:t>
              </a:r>
              <a:endParaRPr lang="zh-CN" altLang="en-US" sz="3600" b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79" name="Group 40"/>
          <p:cNvGrpSpPr>
            <a:grpSpLocks/>
          </p:cNvGrpSpPr>
          <p:nvPr/>
        </p:nvGrpSpPr>
        <p:grpSpPr bwMode="auto">
          <a:xfrm>
            <a:off x="4260830" y="2789304"/>
            <a:ext cx="1035050" cy="903288"/>
            <a:chOff x="2567" y="2939"/>
            <a:chExt cx="652" cy="569"/>
          </a:xfrm>
          <a:noFill/>
        </p:grpSpPr>
        <p:sp>
          <p:nvSpPr>
            <p:cNvPr id="80" name="Line 41"/>
            <p:cNvSpPr>
              <a:spLocks noChangeShapeType="1"/>
            </p:cNvSpPr>
            <p:nvPr/>
          </p:nvSpPr>
          <p:spPr bwMode="auto">
            <a:xfrm flipV="1">
              <a:off x="2823" y="2939"/>
              <a:ext cx="0" cy="312"/>
            </a:xfrm>
            <a:prstGeom prst="line">
              <a:avLst/>
            </a:prstGeom>
            <a:grpFill/>
            <a:ln w="38100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2567" y="3181"/>
              <a:ext cx="65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7048675" y="900932"/>
            <a:ext cx="3131646" cy="519113"/>
          </a:xfrm>
          <a:prstGeom prst="rect">
            <a:avLst/>
          </a:prstGeom>
          <a:noFill/>
          <a:ln w="9525">
            <a:solidFill>
              <a:srgbClr val="5A32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依次出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队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7244833" y="3957074"/>
            <a:ext cx="4282641" cy="519113"/>
            <a:chOff x="1826091" y="4148024"/>
            <a:chExt cx="4047423" cy="519113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2284240" y="4148024"/>
              <a:ext cx="358927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出队操作的时间性能？</a:t>
              </a:r>
            </a:p>
          </p:txBody>
        </p:sp>
        <p:grpSp>
          <p:nvGrpSpPr>
            <p:cNvPr id="4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3" name="Rounded Rectangle 10"/>
          <p:cNvSpPr/>
          <p:nvPr/>
        </p:nvSpPr>
        <p:spPr>
          <a:xfrm>
            <a:off x="542925" y="100964"/>
            <a:ext cx="212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Text Box 2"/>
          <p:cNvSpPr txBox="1">
            <a:spLocks noChangeArrowheads="1"/>
          </p:cNvSpPr>
          <p:nvPr/>
        </p:nvSpPr>
        <p:spPr bwMode="auto">
          <a:xfrm>
            <a:off x="653409" y="46345"/>
            <a:ext cx="18908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顺序队列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81239" y="3957074"/>
            <a:ext cx="6471683" cy="519113"/>
            <a:chOff x="1826091" y="4148024"/>
            <a:chExt cx="6116235" cy="519113"/>
          </a:xfrm>
        </p:grpSpPr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2341852" y="4148024"/>
              <a:ext cx="560047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如何改造数组实现队列的顺序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2444162" y="2058821"/>
            <a:ext cx="4608759" cy="720725"/>
            <a:chOff x="2444162" y="2058821"/>
            <a:chExt cx="4608759" cy="720725"/>
          </a:xfrm>
        </p:grpSpPr>
        <p:sp>
          <p:nvSpPr>
            <p:cNvPr id="86" name="Text Box 29"/>
            <p:cNvSpPr txBox="1">
              <a:spLocks noChangeArrowheads="1"/>
            </p:cNvSpPr>
            <p:nvPr/>
          </p:nvSpPr>
          <p:spPr bwMode="auto">
            <a:xfrm>
              <a:off x="2444162" y="2058821"/>
              <a:ext cx="4608759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3600" b="1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33680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4282440" y="205882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5227320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145691" y="2059546"/>
              <a:ext cx="0" cy="720000"/>
            </a:xfrm>
            <a:prstGeom prst="line">
              <a:avLst/>
            </a:prstGeom>
            <a:ln w="28575">
              <a:solidFill>
                <a:srgbClr val="5A32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68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46821E-6 L -0.07226 3.46821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7 L -0.0763 -3.7037E-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7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1960</TotalTime>
  <Words>2325</Words>
  <Application>Microsoft Office PowerPoint</Application>
  <PresentationFormat>自定义</PresentationFormat>
  <Paragraphs>466</Paragraphs>
  <Slides>31</Slides>
  <Notes>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153</cp:revision>
  <dcterms:created xsi:type="dcterms:W3CDTF">2016-09-14T00:58:04Z</dcterms:created>
  <dcterms:modified xsi:type="dcterms:W3CDTF">2020-10-13T13:42:54Z</dcterms:modified>
</cp:coreProperties>
</file>