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14"/>
  </p:notesMasterIdLst>
  <p:sldIdLst>
    <p:sldId id="617" r:id="rId2"/>
    <p:sldId id="484" r:id="rId3"/>
    <p:sldId id="495" r:id="rId4"/>
    <p:sldId id="496" r:id="rId5"/>
    <p:sldId id="497" r:id="rId6"/>
    <p:sldId id="622" r:id="rId7"/>
    <p:sldId id="490" r:id="rId8"/>
    <p:sldId id="662" r:id="rId9"/>
    <p:sldId id="655" r:id="rId10"/>
    <p:sldId id="659" r:id="rId11"/>
    <p:sldId id="660" r:id="rId12"/>
    <p:sldId id="661" r:id="rId13"/>
  </p:sldIdLst>
  <p:sldSz cx="9144000" cy="6858000" type="screen4x3"/>
  <p:notesSz cx="6858000" cy="9144000"/>
  <p:embeddedFontLst>
    <p:embeddedFont>
      <p:font typeface="VW媩$婫`婡p瑙" panose="02010600030101010101" charset="-122"/>
      <p:regular r:id="rId15"/>
    </p:embeddedFont>
    <p:embeddedFont>
      <p:font typeface="隶书" panose="02010509060101010101" pitchFamily="49" charset="-122"/>
      <p:regular r:id="rId16"/>
    </p:embeddedFont>
    <p:embeddedFont>
      <p:font typeface="长城行楷体" panose="02010600030101010101" charset="-122"/>
      <p:regular r:id="rId17"/>
    </p:embeddedFont>
    <p:embeddedFont>
      <p:font typeface="楷体_GB2312" panose="02010600030101010101" charset="-122"/>
      <p:regular r:id="rId18"/>
    </p:embeddedFont>
    <p:embeddedFont>
      <p:font typeface="Arial Rounded MT Bold" panose="020B0604020202020204" charset="0"/>
      <p:regular r:id="rId19"/>
    </p:embeddedFont>
    <p:embeddedFont>
      <p:font typeface="Arial Black" panose="020B0A04020102020204" pitchFamily="34" charset="0"/>
      <p:bold r:id="rId20"/>
    </p:embeddedFont>
    <p:embeddedFont>
      <p:font typeface="黑体" panose="02010609060101010101" pitchFamily="49" charset="-122"/>
      <p:regular r:id="rId21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CCECFF"/>
    <a:srgbClr val="CCCCFF"/>
    <a:srgbClr val="99CCFF"/>
    <a:srgbClr val="66CCFF"/>
    <a:srgbClr val="006666"/>
    <a:srgbClr val="00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6" autoAdjust="0"/>
    <p:restoredTop sz="59556" autoAdjust="0"/>
  </p:normalViewPr>
  <p:slideViewPr>
    <p:cSldViewPr>
      <p:cViewPr varScale="1">
        <p:scale>
          <a:sx n="87" d="100"/>
          <a:sy n="87" d="100"/>
        </p:scale>
        <p:origin x="-1541" y="-82"/>
      </p:cViewPr>
      <p:guideLst>
        <p:guide orient="horz" pos="2174"/>
        <p:guide pos="286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200">
                <a:latin typeface="VW媩$婫`婡p瑙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buFont typeface="Arial" panose="020B0604020202020204" pitchFamily="34" charset="0"/>
              <a:buNone/>
              <a:defRPr sz="1200">
                <a:latin typeface="VW媩$婫`婡p瑙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noProof="0" smtClean="0"/>
              <a:t>            </a:t>
            </a:r>
          </a:p>
          <a:p>
            <a:pPr lvl="1"/>
            <a:r>
              <a:rPr lang="zh-CN" noProof="0" smtClean="0"/>
              <a:t>   </a:t>
            </a:r>
          </a:p>
          <a:p>
            <a:pPr lvl="2"/>
            <a:r>
              <a:rPr lang="zh-CN" noProof="0" smtClean="0"/>
              <a:t>   </a:t>
            </a:r>
          </a:p>
          <a:p>
            <a:pPr lvl="3"/>
            <a:r>
              <a:rPr lang="zh-CN" noProof="0" smtClean="0"/>
              <a:t>   </a:t>
            </a:r>
          </a:p>
          <a:p>
            <a:pPr lvl="4"/>
            <a:r>
              <a:rPr lang="zh-CN" noProof="0" smtClean="0"/>
              <a:t>   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buFont typeface="Arial" panose="020B0604020202020204" pitchFamily="34" charset="0"/>
              <a:buNone/>
              <a:defRPr sz="1200">
                <a:latin typeface="VW媩$婫`婡p瑙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VW媩$婫`婡p瑙"/>
              </a:defRPr>
            </a:lvl1pPr>
          </a:lstStyle>
          <a:p>
            <a:pPr>
              <a:defRPr/>
            </a:pPr>
            <a:fld id="{0F16DC3A-D592-4094-9068-514987F9360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494974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W媩$婫`婡p瑙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1916113"/>
            <a:ext cx="7772400" cy="1470025"/>
          </a:xfrm>
        </p:spPr>
        <p:txBody>
          <a:bodyPr/>
          <a:lstStyle>
            <a:lvl1pPr>
              <a:defRPr sz="4400">
                <a:effectLst>
                  <a:outerShdw blurRad="38100" dist="38100" dir="2700000" algn="tl">
                    <a:srgbClr val="C0C0C0"/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noProof="1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54113" y="3860800"/>
            <a:ext cx="6400800" cy="792163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noProof="1" smtClean="0"/>
              <a:t>单击此处编辑母版副标题样式</a:t>
            </a:r>
            <a:endParaRPr lang="zh-CN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617AD-E8EB-4332-A73A-D366BCA189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049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0A740-CE02-4781-BCD2-9A6CF4A3B6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88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7475"/>
            <a:ext cx="2057400" cy="56769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7475"/>
            <a:ext cx="6019800" cy="56769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35B19-3509-43C7-993D-1B401A163E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16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BEC36-1E2E-4CEA-BEA1-5BFA6521D1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18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35985E-B5FD-4C0A-9ECD-55B448507D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5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FC25C-42E5-4C90-9CE7-4F9BCB47C1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99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CBEAB1-D01B-499A-99EC-62E749F25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44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93F2A1-9BEB-4E14-98D5-A5DE5F7C30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56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44E164-151D-4C29-A168-ADD0E7F24B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88B76E-D1DE-494C-9E3B-225AEC245D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11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F9B75-D40D-4782-8EC2-07458204BB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34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/>
          <p:cNvSpPr/>
          <p:nvPr/>
        </p:nvSpPr>
        <p:spPr>
          <a:xfrm>
            <a:off x="107950" y="4221163"/>
            <a:ext cx="2592388" cy="25654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buFont typeface="Arial" pitchFamily="34" charset="0"/>
              <a:buNone/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117475"/>
            <a:ext cx="82296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684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62F59FAC-64AE-4791-B802-F2B5531583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2" name="Rectangle 2"/>
          <p:cNvSpPr>
            <a:spLocks noChangeArrowheads="1"/>
          </p:cNvSpPr>
          <p:nvPr/>
        </p:nvSpPr>
        <p:spPr bwMode="auto">
          <a:xfrm>
            <a:off x="238125" y="6381750"/>
            <a:ext cx="1871663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3" name="Rectangle 3"/>
          <p:cNvSpPr>
            <a:spLocks noChangeArrowheads="1"/>
          </p:cNvSpPr>
          <p:nvPr/>
        </p:nvSpPr>
        <p:spPr bwMode="auto">
          <a:xfrm>
            <a:off x="6516688" y="6381750"/>
            <a:ext cx="2376487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4" name="Rectangle 4"/>
          <p:cNvSpPr>
            <a:spLocks noChangeArrowheads="1"/>
          </p:cNvSpPr>
          <p:nvPr/>
        </p:nvSpPr>
        <p:spPr bwMode="auto">
          <a:xfrm>
            <a:off x="7019925" y="44450"/>
            <a:ext cx="2017713" cy="144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 smtClean="0"/>
              <a:t> 3.4 </a:t>
            </a:r>
            <a:r>
              <a:rPr lang="zh-CN" altLang="en-US" sz="3400" dirty="0" smtClean="0"/>
              <a:t>栈和队列的应用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 smtClean="0">
                <a:solidFill>
                  <a:schemeClr val="tx2"/>
                </a:solidFill>
                <a:ea typeface="长城行楷体" pitchFamily="49" charset="-122"/>
                <a:sym typeface="Arial" charset="0"/>
              </a:rPr>
              <a:t>3.</a:t>
            </a:r>
            <a:r>
              <a:rPr lang="en-US" altLang="zh-CN" dirty="0" smtClean="0">
                <a:solidFill>
                  <a:schemeClr val="tx2"/>
                </a:solidFill>
                <a:ea typeface="长城行楷体" pitchFamily="49" charset="-122"/>
                <a:sym typeface="Arial" charset="0"/>
              </a:rPr>
              <a:t>4.1 </a:t>
            </a:r>
            <a:r>
              <a:rPr lang="zh-CN" altLang="en-US" dirty="0" smtClean="0">
                <a:solidFill>
                  <a:schemeClr val="tx2"/>
                </a:solidFill>
                <a:ea typeface="长城行楷体" pitchFamily="49" charset="-122"/>
                <a:sym typeface="Arial" charset="0"/>
              </a:rPr>
              <a:t>表达式求值</a:t>
            </a:r>
            <a:endParaRPr lang="en-US" altLang="zh-CN" dirty="0" smtClean="0">
              <a:solidFill>
                <a:schemeClr val="tx2"/>
              </a:solidFill>
              <a:ea typeface="长城行楷体" pitchFamily="49" charset="-122"/>
              <a:sym typeface="Arial" charset="0"/>
            </a:endParaRPr>
          </a:p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chemeClr val="tx2"/>
                </a:solidFill>
                <a:ea typeface="长城行楷体" pitchFamily="49" charset="-122"/>
                <a:sym typeface="Arial" charset="0"/>
              </a:rPr>
              <a:t>3.4.2 </a:t>
            </a:r>
            <a:r>
              <a:rPr lang="zh-CN" altLang="en-US" dirty="0" smtClean="0">
                <a:solidFill>
                  <a:schemeClr val="tx2"/>
                </a:solidFill>
                <a:ea typeface="长城行楷体" pitchFamily="49" charset="-122"/>
                <a:sym typeface="Arial" charset="0"/>
              </a:rPr>
              <a:t>十进制转换成二进制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360363"/>
            <a:ext cx="8229600" cy="65246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2800" dirty="0" smtClean="0"/>
              <a:t>void ConvertDToB (</a:t>
            </a:r>
            <a:r>
              <a:rPr lang="zh-CN" altLang="en-US" sz="2800" dirty="0" smtClean="0"/>
              <a:t>d</a:t>
            </a:r>
            <a:r>
              <a:rPr lang="en-US" altLang="zh-CN" sz="2800" dirty="0" err="1" smtClean="0"/>
              <a:t>ouble</a:t>
            </a:r>
            <a:r>
              <a:rPr lang="zh-CN" altLang="zh-CN" sz="2800" dirty="0" smtClean="0"/>
              <a:t> k){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2800" dirty="0" smtClean="0"/>
              <a:t>   int t;  </a:t>
            </a:r>
            <a:r>
              <a:rPr lang="zh-CN" altLang="zh-CN" sz="2400" dirty="0" smtClean="0"/>
              <a:t>//</a:t>
            </a:r>
            <a:r>
              <a:rPr lang="zh-CN" altLang="en-US" sz="2400" dirty="0" smtClean="0"/>
              <a:t>用来存储十进制数的整数部分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   </a:t>
            </a:r>
            <a:r>
              <a:rPr lang="en-US" altLang="zh-CN" sz="2800" dirty="0" smtClean="0"/>
              <a:t>double</a:t>
            </a:r>
            <a:r>
              <a:rPr lang="zh-CN" altLang="zh-CN" sz="2800" dirty="0" smtClean="0"/>
              <a:t> f; </a:t>
            </a:r>
            <a:r>
              <a:rPr lang="zh-CN" altLang="zh-CN" sz="2400" dirty="0" smtClean="0"/>
              <a:t>//</a:t>
            </a:r>
            <a:r>
              <a:rPr lang="zh-CN" altLang="en-US" sz="2400" dirty="0" smtClean="0"/>
              <a:t>用来存储十进制数的小数部分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2800" dirty="0" smtClean="0"/>
              <a:t>   int i=0; </a:t>
            </a:r>
            <a:r>
              <a:rPr lang="zh-CN" altLang="zh-CN" sz="2400" dirty="0" smtClean="0"/>
              <a:t>//</a:t>
            </a:r>
            <a:r>
              <a:rPr lang="zh-CN" altLang="en-US" sz="2400" dirty="0" smtClean="0"/>
              <a:t>记录二进制数的小数位数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 smtClean="0"/>
              <a:t>    </a:t>
            </a:r>
            <a:r>
              <a:rPr lang="en-US" altLang="zh-CN" sz="2800" dirty="0" smtClean="0"/>
              <a:t>char 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;</a:t>
            </a:r>
            <a:endParaRPr lang="en-US" altLang="zh-CN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2800" dirty="0" smtClean="0"/>
              <a:t>   Stack LS;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   </a:t>
            </a:r>
            <a:r>
              <a:rPr lang="zh-CN" altLang="zh-CN" sz="2800" dirty="0" smtClean="0"/>
              <a:t>Que</a:t>
            </a:r>
            <a:r>
              <a:rPr lang="zh-CN" altLang="en-US" sz="2800" dirty="0" smtClean="0"/>
              <a:t>u</a:t>
            </a:r>
            <a:r>
              <a:rPr lang="en-US" altLang="zh-CN" sz="2800" dirty="0" smtClean="0"/>
              <a:t>e</a:t>
            </a:r>
            <a:r>
              <a:rPr lang="zh-CN" altLang="zh-CN" sz="2800" dirty="0" smtClean="0"/>
              <a:t> LQ;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   </a:t>
            </a:r>
            <a:r>
              <a:rPr lang="zh-CN" altLang="zh-CN" sz="2800" dirty="0" smtClean="0"/>
              <a:t>t = (int) k; </a:t>
            </a:r>
            <a:r>
              <a:rPr lang="zh-CN" altLang="zh-CN" sz="2400" dirty="0" smtClean="0"/>
              <a:t>//</a:t>
            </a:r>
            <a:r>
              <a:rPr lang="zh-CN" altLang="en-US" sz="2400" dirty="0" smtClean="0"/>
              <a:t>提取出十进制数的整数部分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   </a:t>
            </a:r>
            <a:r>
              <a:rPr lang="zh-CN" altLang="zh-CN" sz="2800" dirty="0" smtClean="0"/>
              <a:t>f=k-t; </a:t>
            </a:r>
            <a:r>
              <a:rPr lang="zh-CN" altLang="zh-CN" sz="2400" dirty="0" smtClean="0"/>
              <a:t>//</a:t>
            </a:r>
            <a:r>
              <a:rPr lang="zh-CN" altLang="en-US" sz="2400" dirty="0" smtClean="0"/>
              <a:t>提取出十进制数的小数部分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   </a:t>
            </a:r>
            <a:r>
              <a:rPr lang="zh-CN" altLang="zh-CN" sz="2800" dirty="0" smtClean="0"/>
              <a:t>while(t!=0) { </a:t>
            </a:r>
            <a:r>
              <a:rPr lang="zh-CN" altLang="zh-CN" sz="2000" dirty="0" smtClean="0"/>
              <a:t>//</a:t>
            </a:r>
            <a:r>
              <a:rPr lang="zh-CN" altLang="en-US" sz="2000" dirty="0" smtClean="0"/>
              <a:t>用除</a:t>
            </a:r>
            <a:r>
              <a:rPr lang="zh-CN" altLang="zh-CN" sz="2000" dirty="0" smtClean="0"/>
              <a:t>2</a:t>
            </a:r>
            <a:r>
              <a:rPr lang="zh-CN" altLang="en-US" sz="2000" dirty="0" smtClean="0"/>
              <a:t>取余法对十进制数的整数部分进行转换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2800" dirty="0" smtClean="0"/>
              <a:t> </a:t>
            </a:r>
            <a:r>
              <a:rPr lang="zh-CN" altLang="en-US" sz="2800" dirty="0" smtClean="0"/>
              <a:t>     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=t%2+’0’;</a:t>
            </a:r>
            <a:r>
              <a:rPr lang="zh-CN" altLang="zh-CN" sz="2800" dirty="0" smtClean="0"/>
              <a:t> </a:t>
            </a:r>
            <a:endParaRPr lang="en-US" altLang="zh-CN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      </a:t>
            </a:r>
            <a:r>
              <a:rPr lang="zh-CN" altLang="zh-CN" sz="2800" dirty="0" smtClean="0"/>
              <a:t>Push(</a:t>
            </a:r>
            <a:r>
              <a:rPr lang="en-US" altLang="zh-CN" sz="2800" dirty="0" smtClean="0"/>
              <a:t>&amp;LS,</a:t>
            </a:r>
            <a:r>
              <a:rPr lang="zh-CN" altLang="en-US" sz="2800" dirty="0" smtClean="0"/>
              <a:t>c</a:t>
            </a:r>
            <a:r>
              <a:rPr lang="en-US" altLang="zh-CN" sz="2800" dirty="0" smtClean="0"/>
              <a:t>h</a:t>
            </a:r>
            <a:r>
              <a:rPr lang="zh-CN" altLang="zh-CN" sz="280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2800" dirty="0" smtClean="0"/>
              <a:t> </a:t>
            </a:r>
            <a:r>
              <a:rPr lang="zh-CN" altLang="en-US" sz="2800" dirty="0" smtClean="0"/>
              <a:t>     </a:t>
            </a:r>
            <a:r>
              <a:rPr lang="zh-CN" altLang="zh-CN" sz="2800" dirty="0" smtClean="0"/>
              <a:t> t = t/2;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      </a:t>
            </a:r>
            <a:r>
              <a:rPr lang="zh-CN" altLang="zh-CN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457200" y="1268413"/>
            <a:ext cx="8229600" cy="5232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2800" dirty="0" smtClean="0"/>
              <a:t>while (i&lt;6 &amp;&amp; f!=0) {</a:t>
            </a:r>
            <a:endParaRPr lang="en-US" altLang="zh-CN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dirty="0" smtClean="0"/>
              <a:t> </a:t>
            </a:r>
            <a:r>
              <a:rPr lang="zh-CN" altLang="zh-CN" sz="2400" dirty="0" smtClean="0"/>
              <a:t>//</a:t>
            </a:r>
            <a:r>
              <a:rPr lang="zh-CN" altLang="en-US" sz="2400" dirty="0" smtClean="0"/>
              <a:t>用乘</a:t>
            </a:r>
            <a:r>
              <a:rPr lang="zh-CN" altLang="zh-CN" sz="2400" dirty="0" smtClean="0"/>
              <a:t>2</a:t>
            </a:r>
            <a:r>
              <a:rPr lang="zh-CN" altLang="en-US" sz="2400" dirty="0" smtClean="0"/>
              <a:t>取整法对十进制数的小数部分进行转换</a:t>
            </a:r>
            <a:endParaRPr lang="zh-CN" altLang="en-US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2400" dirty="0" smtClean="0"/>
              <a:t>//</a:t>
            </a:r>
            <a:r>
              <a:rPr lang="zh-CN" altLang="en-US" sz="2400" dirty="0" smtClean="0"/>
              <a:t>二进制数最多取</a:t>
            </a:r>
            <a:r>
              <a:rPr lang="zh-CN" altLang="zh-CN" sz="2400" dirty="0" smtClean="0"/>
              <a:t>6</a:t>
            </a:r>
            <a:r>
              <a:rPr lang="zh-CN" altLang="en-US" sz="2400" dirty="0" smtClean="0"/>
              <a:t>位小数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2800" dirty="0" smtClean="0"/>
              <a:t>    f = f * 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2800" dirty="0" smtClean="0"/>
              <a:t>    if(f&gt;=1) { </a:t>
            </a:r>
            <a:r>
              <a:rPr lang="zh-CN" altLang="zh-CN" sz="2400" dirty="0" smtClean="0"/>
              <a:t>//</a:t>
            </a:r>
            <a:r>
              <a:rPr lang="zh-CN" altLang="en-US" sz="2400" dirty="0" smtClean="0"/>
              <a:t>乘二后整数位为</a:t>
            </a:r>
            <a:r>
              <a:rPr lang="zh-CN" altLang="zh-CN" sz="2400" dirty="0" smtClean="0"/>
              <a:t>1</a:t>
            </a:r>
            <a:endParaRPr lang="zh-CN" altLang="zh-CN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2800" dirty="0" smtClean="0"/>
              <a:t>       f = f-1; </a:t>
            </a:r>
            <a:r>
              <a:rPr lang="zh-CN" altLang="zh-CN" sz="2400" dirty="0" smtClean="0"/>
              <a:t>//</a:t>
            </a:r>
            <a:r>
              <a:rPr lang="zh-CN" altLang="en-US" sz="2400" dirty="0" smtClean="0"/>
              <a:t>取小数部分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zh-CN" altLang="zh-CN" sz="2800" dirty="0" smtClean="0"/>
              <a:t>EnQue</a:t>
            </a:r>
            <a:r>
              <a:rPr lang="zh-CN" altLang="en-US" sz="2800" dirty="0" smtClean="0"/>
              <a:t>u</a:t>
            </a:r>
            <a:r>
              <a:rPr lang="en-US" altLang="zh-CN" sz="2800" dirty="0" smtClean="0"/>
              <a:t>e</a:t>
            </a:r>
            <a:r>
              <a:rPr lang="zh-CN" altLang="zh-CN" sz="2800" dirty="0" smtClean="0"/>
              <a:t>(</a:t>
            </a:r>
            <a:r>
              <a:rPr lang="en-US" altLang="zh-CN" sz="2800" dirty="0" smtClean="0"/>
              <a:t>&amp;</a:t>
            </a:r>
            <a:r>
              <a:rPr lang="zh-CN" altLang="zh-CN" sz="2800" dirty="0" smtClean="0"/>
              <a:t>LQ</a:t>
            </a:r>
            <a:r>
              <a:rPr lang="en-US" altLang="zh-CN" sz="2800" dirty="0" smtClean="0"/>
              <a:t>,’</a:t>
            </a:r>
            <a:r>
              <a:rPr lang="zh-CN" altLang="zh-CN" sz="2800" dirty="0" smtClean="0"/>
              <a:t>1</a:t>
            </a:r>
            <a:r>
              <a:rPr lang="en-US" altLang="zh-CN" sz="2800" dirty="0" smtClean="0"/>
              <a:t>’</a:t>
            </a:r>
            <a:r>
              <a:rPr lang="zh-CN" altLang="zh-CN" sz="280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2800" dirty="0" smtClean="0"/>
              <a:t>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2800" dirty="0" smtClean="0"/>
              <a:t>    else  </a:t>
            </a:r>
            <a:r>
              <a:rPr lang="zh-CN" altLang="zh-CN" sz="2400" dirty="0" smtClean="0"/>
              <a:t>//</a:t>
            </a:r>
            <a:r>
              <a:rPr lang="zh-CN" altLang="en-US" sz="2400" dirty="0" smtClean="0"/>
              <a:t>乘二后整数位为</a:t>
            </a:r>
            <a:r>
              <a:rPr lang="zh-CN" altLang="zh-CN" sz="2400" dirty="0" smtClean="0"/>
              <a:t>0</a:t>
            </a:r>
            <a:endParaRPr lang="zh-CN" altLang="zh-CN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    </a:t>
            </a:r>
            <a:r>
              <a:rPr lang="zh-CN" altLang="zh-CN" sz="2800" dirty="0" smtClean="0"/>
              <a:t>EnQue</a:t>
            </a:r>
            <a:r>
              <a:rPr lang="zh-CN" altLang="en-US" sz="2800" dirty="0" smtClean="0"/>
              <a:t>u</a:t>
            </a:r>
            <a:r>
              <a:rPr lang="en-US" altLang="zh-CN" sz="2800" dirty="0" smtClean="0"/>
              <a:t>e</a:t>
            </a:r>
            <a:r>
              <a:rPr lang="zh-CN" altLang="zh-CN" sz="2800" dirty="0" smtClean="0"/>
              <a:t>(</a:t>
            </a:r>
            <a:r>
              <a:rPr lang="en-US" altLang="zh-CN" sz="2800" dirty="0" smtClean="0"/>
              <a:t>&amp;</a:t>
            </a:r>
            <a:r>
              <a:rPr lang="zh-CN" altLang="zh-CN" sz="2800" dirty="0" smtClean="0"/>
              <a:t>LQ</a:t>
            </a:r>
            <a:r>
              <a:rPr lang="en-US" altLang="zh-CN" sz="2800" dirty="0" smtClean="0"/>
              <a:t>,‘</a:t>
            </a:r>
            <a:r>
              <a:rPr lang="zh-CN" altLang="zh-CN" sz="2800" dirty="0" smtClean="0"/>
              <a:t>0</a:t>
            </a:r>
            <a:r>
              <a:rPr lang="en-US" altLang="zh-CN" sz="2800" dirty="0" smtClean="0"/>
              <a:t>’</a:t>
            </a:r>
            <a:r>
              <a:rPr lang="zh-CN" altLang="zh-CN" sz="2800" dirty="0" smtClean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2800" dirty="0" smtClean="0"/>
              <a:t>    i++;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 sz="2800" dirty="0" smtClean="0"/>
              <a:t>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500063" y="1000125"/>
            <a:ext cx="82296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char temp;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while (Pop(</a:t>
            </a:r>
            <a:r>
              <a:rPr lang="en-US" altLang="zh-CN" sz="2800" dirty="0" smtClean="0"/>
              <a:t>&amp;</a:t>
            </a:r>
            <a:r>
              <a:rPr lang="zh-CN" altLang="en-US" sz="2800" dirty="0" smtClean="0"/>
              <a:t>LS</a:t>
            </a:r>
            <a:r>
              <a:rPr lang="en-US" altLang="zh-CN" sz="2800" dirty="0" smtClean="0"/>
              <a:t>,&amp;</a:t>
            </a:r>
            <a:r>
              <a:rPr lang="zh-CN" altLang="en-US" sz="2800" dirty="0" smtClean="0"/>
              <a:t>temp)) </a:t>
            </a:r>
            <a:r>
              <a:rPr lang="zh-CN" altLang="en-US" sz="2400" dirty="0" smtClean="0"/>
              <a:t>//输出整数部分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{ </a:t>
            </a:r>
            <a:r>
              <a:rPr lang="zh-CN" altLang="en-US" sz="2800" dirty="0" smtClean="0"/>
              <a:t>  </a:t>
            </a:r>
            <a:endParaRPr lang="en-US" altLang="zh-CN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(“%c”, </a:t>
            </a:r>
            <a:r>
              <a:rPr lang="zh-CN" altLang="en-US" sz="2800" dirty="0" smtClean="0"/>
              <a:t>temp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;</a:t>
            </a:r>
            <a:endParaRPr lang="en-US" altLang="zh-CN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}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if(</a:t>
            </a:r>
            <a:r>
              <a:rPr lang="en-US" altLang="zh-CN" sz="2800" dirty="0" err="1" smtClean="0"/>
              <a:t>i</a:t>
            </a:r>
            <a:r>
              <a:rPr lang="en-US" altLang="zh-CN" sz="2800" dirty="0" smtClean="0"/>
              <a:t>&gt;0)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(“%c”,’.’)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; </a:t>
            </a:r>
            <a:r>
              <a:rPr lang="en-US" altLang="zh-CN" sz="2400" dirty="0" smtClean="0"/>
              <a:t>//</a:t>
            </a:r>
            <a:r>
              <a:rPr lang="zh-CN" altLang="en-US" sz="2400" dirty="0" smtClean="0"/>
              <a:t>输出小数点</a:t>
            </a:r>
            <a:endParaRPr lang="en-US" altLang="zh-CN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while(DeQue</a:t>
            </a:r>
            <a:r>
              <a:rPr lang="en-US" altLang="zh-CN" sz="2800" dirty="0" err="1" smtClean="0"/>
              <a:t>ue</a:t>
            </a:r>
            <a:r>
              <a:rPr lang="en-US" altLang="zh-CN" sz="2800" dirty="0" smtClean="0"/>
              <a:t> (&amp;</a:t>
            </a:r>
            <a:r>
              <a:rPr lang="zh-CN" altLang="en-US" sz="2800" dirty="0" smtClean="0"/>
              <a:t>LQ</a:t>
            </a:r>
            <a:r>
              <a:rPr lang="en-US" altLang="zh-CN" sz="2800" dirty="0" smtClean="0"/>
              <a:t>,&amp;</a:t>
            </a:r>
            <a:r>
              <a:rPr lang="zh-CN" altLang="en-US" sz="2800" dirty="0" smtClean="0"/>
              <a:t>temp</a:t>
            </a:r>
            <a:r>
              <a:rPr lang="en-US" altLang="zh-CN" sz="2800" dirty="0" smtClean="0"/>
              <a:t>))</a:t>
            </a:r>
            <a:r>
              <a:rPr lang="zh-CN" altLang="en-US" sz="2800" dirty="0" smtClean="0"/>
              <a:t> </a:t>
            </a:r>
            <a:r>
              <a:rPr lang="zh-CN" altLang="en-US" sz="2400" dirty="0" smtClean="0"/>
              <a:t>//输出小数部分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smtClean="0"/>
              <a:t>{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(“%c”,</a:t>
            </a:r>
            <a:r>
              <a:rPr lang="zh-CN" altLang="en-US" sz="2800" dirty="0" smtClean="0"/>
              <a:t>temp</a:t>
            </a:r>
            <a:r>
              <a:rPr lang="en-US" altLang="zh-CN" sz="2800" dirty="0" smtClean="0"/>
              <a:t>)</a:t>
            </a:r>
            <a:r>
              <a:rPr lang="zh-CN" altLang="en-US" sz="2800" dirty="0" smtClean="0"/>
              <a:t>;</a:t>
            </a:r>
            <a:endParaRPr lang="en-US" altLang="zh-CN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 smtClean="0"/>
              <a:t>}</a:t>
            </a:r>
            <a:endParaRPr lang="zh-CN" altLang="en-US" sz="28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 i="1" dirty="0" smtClean="0"/>
              <a:t>3.</a:t>
            </a:r>
            <a:r>
              <a:rPr lang="en-US" altLang="zh-CN" sz="3000" i="1" dirty="0" smtClean="0"/>
              <a:t>4.1 </a:t>
            </a:r>
            <a:r>
              <a:rPr lang="zh-CN" altLang="en-US" sz="3000" i="1" dirty="0" smtClean="0"/>
              <a:t>表达式求值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91513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smtClean="0"/>
              <a:t>输入简单的算术表达式，以</a:t>
            </a:r>
            <a:r>
              <a:rPr lang="en-US" altLang="zh-CN" sz="2800" smtClean="0"/>
              <a:t>#</a:t>
            </a:r>
            <a:r>
              <a:rPr lang="zh-CN" altLang="en-US" sz="2800" smtClean="0"/>
              <a:t>结束</a:t>
            </a:r>
            <a:r>
              <a:rPr lang="en-US" altLang="zh-CN" sz="2800" smtClean="0"/>
              <a:t>,</a:t>
            </a:r>
            <a:r>
              <a:rPr lang="zh-CN" altLang="en-US" sz="2800" smtClean="0"/>
              <a:t>输出计算结果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solidFill>
                  <a:schemeClr val="tx2"/>
                </a:solidFill>
                <a:ea typeface="长城行楷体" pitchFamily="49" charset="-122"/>
              </a:rPr>
              <a:t>如：输入</a:t>
            </a:r>
            <a:r>
              <a:rPr lang="en-US" altLang="zh-CN" smtClean="0">
                <a:solidFill>
                  <a:schemeClr val="tx2"/>
                </a:solidFill>
                <a:ea typeface="长城行楷体" pitchFamily="49" charset="-122"/>
              </a:rPr>
              <a:t>3*(7-2)#</a:t>
            </a:r>
            <a:r>
              <a:rPr lang="zh-CN" altLang="en-US" smtClean="0">
                <a:solidFill>
                  <a:schemeClr val="tx2"/>
                </a:solidFill>
                <a:ea typeface="长城行楷体" pitchFamily="49" charset="-122"/>
              </a:rPr>
              <a:t>，输出</a:t>
            </a:r>
            <a:r>
              <a:rPr lang="en-US" altLang="zh-CN" smtClean="0">
                <a:solidFill>
                  <a:schemeClr val="tx2"/>
                </a:solidFill>
                <a:ea typeface="长城行楷体" pitchFamily="49" charset="-122"/>
              </a:rPr>
              <a:t>15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mtClean="0">
                <a:solidFill>
                  <a:schemeClr val="tx2"/>
                </a:solidFill>
                <a:ea typeface="长城行楷体" pitchFamily="49" charset="-122"/>
              </a:rPr>
              <a:t>一</a:t>
            </a:r>
            <a:r>
              <a:rPr lang="zh-CN" altLang="zh-CN" smtClean="0">
                <a:solidFill>
                  <a:schemeClr val="tx2"/>
                </a:solidFill>
                <a:ea typeface="长城行楷体" pitchFamily="49" charset="-122"/>
              </a:rPr>
              <a:t>.</a:t>
            </a:r>
            <a:r>
              <a:rPr lang="zh-CN" altLang="en-US" smtClean="0">
                <a:solidFill>
                  <a:schemeClr val="tx2"/>
                </a:solidFill>
                <a:ea typeface="长城行楷体" pitchFamily="49" charset="-122"/>
              </a:rPr>
              <a:t>表达式</a:t>
            </a:r>
            <a:r>
              <a:rPr lang="zh-CN" altLang="en-US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表达式由操作数、运算符和界限符组成。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smtClean="0"/>
              <a:t>操作数</a:t>
            </a:r>
            <a:r>
              <a:rPr lang="zh-CN" altLang="zh-CN" smtClean="0"/>
              <a:t>(operand)</a:t>
            </a:r>
            <a:r>
              <a:rPr lang="zh-CN" altLang="en-US" smtClean="0"/>
              <a:t>：常数或变量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smtClean="0"/>
              <a:t>运算符</a:t>
            </a:r>
            <a:r>
              <a:rPr lang="zh-CN" altLang="zh-CN" smtClean="0"/>
              <a:t>(operator)</a:t>
            </a:r>
            <a:r>
              <a:rPr lang="zh-CN" altLang="en-US" smtClean="0"/>
              <a:t>：为了简化问题，我们只讨论算术表达式的求值问题。这种表达式只含</a:t>
            </a:r>
            <a:r>
              <a:rPr lang="zh-CN" altLang="zh-CN" smtClean="0"/>
              <a:t>+</a:t>
            </a:r>
            <a:r>
              <a:rPr lang="zh-CN" altLang="en-US" smtClean="0"/>
              <a:t>、</a:t>
            </a:r>
            <a:r>
              <a:rPr lang="zh-CN" altLang="zh-CN" smtClean="0"/>
              <a:t>-</a:t>
            </a:r>
            <a:r>
              <a:rPr lang="zh-CN" altLang="en-US" smtClean="0"/>
              <a:t>、*、</a:t>
            </a:r>
            <a:r>
              <a:rPr lang="zh-CN" altLang="zh-CN" smtClean="0"/>
              <a:t>/</a:t>
            </a:r>
            <a:r>
              <a:rPr lang="zh-CN" altLang="en-US" smtClean="0"/>
              <a:t>运算符。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q"/>
            </a:pPr>
            <a:r>
              <a:rPr lang="zh-CN" altLang="en-US" smtClean="0"/>
              <a:t>界限符</a:t>
            </a:r>
            <a:r>
              <a:rPr lang="zh-CN" altLang="zh-CN" smtClean="0"/>
              <a:t>(delimiter)</a:t>
            </a:r>
            <a:r>
              <a:rPr lang="zh-CN" altLang="en-US" smtClean="0"/>
              <a:t>：左右括号、表达式结束符</a:t>
            </a:r>
            <a:r>
              <a:rPr lang="zh-CN" altLang="zh-CN" smtClean="0"/>
              <a:t>#</a:t>
            </a:r>
            <a:r>
              <a:rPr lang="zh-CN" altLang="en-US" smtClean="0"/>
              <a:t>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mtClean="0"/>
              <a:t>运算符和界限符统称算符。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 i="1" dirty="0" smtClean="0"/>
              <a:t>3.</a:t>
            </a:r>
            <a:r>
              <a:rPr lang="en-US" altLang="zh-CN" sz="3000" i="1" dirty="0" smtClean="0"/>
              <a:t>4.1 </a:t>
            </a:r>
            <a:r>
              <a:rPr lang="zh-CN" altLang="en-US" sz="3000" i="1" dirty="0" smtClean="0"/>
              <a:t>表达式求值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mtClean="0">
                <a:solidFill>
                  <a:schemeClr val="tx2"/>
                </a:solidFill>
                <a:ea typeface="长城行楷体" pitchFamily="49" charset="-122"/>
              </a:rPr>
              <a:t>二</a:t>
            </a:r>
            <a:r>
              <a:rPr lang="zh-CN" altLang="zh-CN" smtClean="0">
                <a:solidFill>
                  <a:schemeClr val="tx2"/>
                </a:solidFill>
                <a:ea typeface="长城行楷体" pitchFamily="49" charset="-122"/>
              </a:rPr>
              <a:t>. </a:t>
            </a:r>
            <a:r>
              <a:rPr lang="zh-CN" altLang="en-US" smtClean="0">
                <a:solidFill>
                  <a:schemeClr val="tx2"/>
                </a:solidFill>
                <a:ea typeface="长城行楷体" pitchFamily="49" charset="-122"/>
              </a:rPr>
              <a:t>算符优先关系表</a:t>
            </a:r>
          </a:p>
          <a:p>
            <a:pPr eaLnBrk="1" hangingPunct="1">
              <a:lnSpc>
                <a:spcPct val="80000"/>
              </a:lnSpc>
            </a:pPr>
            <a:endParaRPr lang="zh-CN" altLang="zh-CN" sz="2000" smtClean="0"/>
          </a:p>
          <a:p>
            <a:pPr eaLnBrk="1" hangingPunct="1">
              <a:lnSpc>
                <a:spcPct val="80000"/>
              </a:lnSpc>
            </a:pPr>
            <a:endParaRPr lang="zh-CN" altLang="zh-CN" sz="2000" smtClean="0"/>
          </a:p>
          <a:p>
            <a:pPr eaLnBrk="1" hangingPunct="1">
              <a:lnSpc>
                <a:spcPct val="80000"/>
              </a:lnSpc>
            </a:pPr>
            <a:endParaRPr lang="zh-CN" altLang="zh-CN" sz="2000" smtClean="0"/>
          </a:p>
          <a:p>
            <a:pPr eaLnBrk="1" hangingPunct="1">
              <a:lnSpc>
                <a:spcPct val="80000"/>
              </a:lnSpc>
            </a:pPr>
            <a:endParaRPr lang="zh-CN" altLang="zh-CN" sz="2000" smtClean="0"/>
          </a:p>
          <a:p>
            <a:pPr eaLnBrk="1" hangingPunct="1">
              <a:lnSpc>
                <a:spcPct val="80000"/>
              </a:lnSpc>
            </a:pPr>
            <a:endParaRPr lang="zh-CN" altLang="zh-CN" sz="2000" smtClean="0"/>
          </a:p>
          <a:p>
            <a:pPr eaLnBrk="1" hangingPunct="1">
              <a:lnSpc>
                <a:spcPct val="80000"/>
              </a:lnSpc>
            </a:pPr>
            <a:endParaRPr lang="zh-CN" altLang="zh-CN" sz="2000" smtClean="0"/>
          </a:p>
          <a:p>
            <a:pPr eaLnBrk="1" hangingPunct="1">
              <a:lnSpc>
                <a:spcPct val="80000"/>
              </a:lnSpc>
            </a:pPr>
            <a:endParaRPr lang="zh-CN" altLang="zh-CN" sz="2000" smtClean="0"/>
          </a:p>
          <a:p>
            <a:pPr eaLnBrk="1" hangingPunct="1">
              <a:lnSpc>
                <a:spcPct val="80000"/>
              </a:lnSpc>
            </a:pPr>
            <a:endParaRPr lang="en-US" altLang="zh-CN" sz="1800" smtClean="0"/>
          </a:p>
          <a:p>
            <a:pPr eaLnBrk="1" hangingPunct="1">
              <a:lnSpc>
                <a:spcPct val="80000"/>
              </a:lnSpc>
            </a:pPr>
            <a:endParaRPr lang="zh-CN" altLang="zh-CN" sz="1800" smtClean="0"/>
          </a:p>
          <a:p>
            <a:pPr eaLnBrk="1" hangingPunct="1">
              <a:lnSpc>
                <a:spcPct val="80000"/>
              </a:lnSpc>
            </a:pPr>
            <a:endParaRPr lang="zh-CN" altLang="zh-CN" smtClean="0"/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先乘除、后加减：*</a:t>
            </a:r>
            <a:r>
              <a:rPr lang="zh-CN" altLang="zh-CN" sz="2800" smtClean="0"/>
              <a:t>&gt;+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先括号内、后括号外：</a:t>
            </a:r>
            <a:r>
              <a:rPr lang="zh-CN" altLang="zh-CN" sz="2800" smtClean="0"/>
              <a:t>(&lt;+</a:t>
            </a:r>
            <a:r>
              <a:rPr lang="zh-CN" altLang="en-US" sz="2800" smtClean="0"/>
              <a:t>、</a:t>
            </a:r>
            <a:r>
              <a:rPr lang="zh-CN" altLang="zh-CN" sz="2800" smtClean="0"/>
              <a:t>)&gt;</a:t>
            </a:r>
            <a:r>
              <a:rPr lang="zh-CN" altLang="en-US" sz="2800" smtClean="0"/>
              <a:t>一切算符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同级按左结合律：</a:t>
            </a:r>
            <a:r>
              <a:rPr lang="zh-CN" altLang="zh-CN" sz="2800" smtClean="0"/>
              <a:t>+&gt;+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smtClean="0"/>
              <a:t>空格为不允许的： </a:t>
            </a:r>
            <a:r>
              <a:rPr lang="zh-CN" altLang="zh-CN" sz="2800" smtClean="0"/>
              <a:t>)(</a:t>
            </a:r>
            <a:r>
              <a:rPr lang="zh-CN" altLang="en-US" sz="2800" smtClean="0"/>
              <a:t>、</a:t>
            </a:r>
            <a:r>
              <a:rPr lang="zh-CN" altLang="zh-CN" sz="2800" smtClean="0"/>
              <a:t>(#</a:t>
            </a:r>
            <a:r>
              <a:rPr lang="zh-CN" altLang="en-US" sz="2800" smtClean="0"/>
              <a:t>、</a:t>
            </a:r>
            <a:r>
              <a:rPr lang="zh-CN" altLang="zh-CN" sz="2800" smtClean="0"/>
              <a:t>#)</a:t>
            </a:r>
          </a:p>
        </p:txBody>
      </p:sp>
      <p:grpSp>
        <p:nvGrpSpPr>
          <p:cNvPr id="24580" name="Group 4"/>
          <p:cNvGrpSpPr>
            <a:grpSpLocks/>
          </p:cNvGrpSpPr>
          <p:nvPr/>
        </p:nvGrpSpPr>
        <p:grpSpPr bwMode="auto">
          <a:xfrm>
            <a:off x="1042988" y="1808163"/>
            <a:ext cx="7281862" cy="2916237"/>
            <a:chOff x="0" y="0"/>
            <a:chExt cx="3629" cy="1744"/>
          </a:xfrm>
        </p:grpSpPr>
        <p:pic>
          <p:nvPicPr>
            <p:cNvPr id="2458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629" cy="1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2" name="Text Box 6"/>
            <p:cNvSpPr txBox="1">
              <a:spLocks noChangeArrowheads="1"/>
            </p:cNvSpPr>
            <p:nvPr/>
          </p:nvSpPr>
          <p:spPr bwMode="auto">
            <a:xfrm>
              <a:off x="27" y="63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l-GR" altLang="en-US" sz="1400">
                  <a:latin typeface="Times New Roman" pitchFamily="18" charset="0"/>
                  <a:ea typeface="隶书" pitchFamily="49" charset="-122"/>
                </a:rPr>
                <a:t>θ</a:t>
              </a:r>
              <a:r>
                <a:rPr lang="zh-CN" altLang="en-US" sz="1400" baseline="-25000">
                  <a:latin typeface="Times New Roman" pitchFamily="18" charset="0"/>
                  <a:ea typeface="隶书" pitchFamily="49" charset="-122"/>
                </a:rPr>
                <a:t>1</a:t>
              </a:r>
              <a:endParaRPr lang="el-GR" altLang="en-US" sz="1400" baseline="-25000"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177" y="0"/>
              <a:ext cx="264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l-GR" altLang="en-US" sz="1400">
                  <a:latin typeface="Times New Roman" pitchFamily="18" charset="0"/>
                  <a:ea typeface="隶书" pitchFamily="49" charset="-122"/>
                </a:rPr>
                <a:t>θ</a:t>
              </a:r>
              <a:r>
                <a:rPr lang="zh-CN" altLang="en-US" sz="1400" baseline="-25000">
                  <a:latin typeface="Times New Roman" pitchFamily="18" charset="0"/>
                  <a:ea typeface="隶书" pitchFamily="49" charset="-122"/>
                </a:rPr>
                <a:t>2</a:t>
              </a:r>
              <a:endParaRPr lang="el-GR" altLang="en-US" sz="1400" baseline="-25000">
                <a:latin typeface="Times New Roman" pitchFamily="18" charset="0"/>
                <a:ea typeface="隶书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 i="1" dirty="0" smtClean="0"/>
              <a:t>3.</a:t>
            </a:r>
            <a:r>
              <a:rPr lang="en-US" altLang="zh-CN" sz="3000" i="1" dirty="0" smtClean="0"/>
              <a:t>4.1 </a:t>
            </a:r>
            <a:r>
              <a:rPr lang="zh-CN" altLang="en-US" sz="3000" i="1" dirty="0" smtClean="0"/>
              <a:t>表达式求值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319088" y="1384300"/>
            <a:ext cx="7924800" cy="4708525"/>
          </a:xfrm>
        </p:spPr>
        <p:txBody>
          <a:bodyPr/>
          <a:lstStyle/>
          <a:p>
            <a:pPr marL="609600" indent="-609600" eaLnBrk="1" hangingPunct="1">
              <a:lnSpc>
                <a:spcPct val="110000"/>
              </a:lnSpc>
              <a:spcAft>
                <a:spcPct val="20000"/>
              </a:spcAft>
              <a:buFontTx/>
              <a:buNone/>
            </a:pPr>
            <a:r>
              <a:rPr lang="zh-CN" altLang="en-US" smtClean="0">
                <a:solidFill>
                  <a:schemeClr val="tx2"/>
                </a:solidFill>
                <a:ea typeface="长城行楷体" pitchFamily="49" charset="-122"/>
              </a:rPr>
              <a:t>三</a:t>
            </a:r>
            <a:r>
              <a:rPr lang="zh-CN" altLang="zh-CN" smtClean="0">
                <a:solidFill>
                  <a:schemeClr val="tx2"/>
                </a:solidFill>
                <a:ea typeface="长城行楷体" pitchFamily="49" charset="-122"/>
              </a:rPr>
              <a:t>. </a:t>
            </a:r>
            <a:r>
              <a:rPr lang="zh-CN" altLang="en-US" smtClean="0">
                <a:solidFill>
                  <a:schemeClr val="tx2"/>
                </a:solidFill>
                <a:ea typeface="长城行楷体" pitchFamily="49" charset="-122"/>
              </a:rPr>
              <a:t>算术表达式求值的算符优先算法</a:t>
            </a:r>
          </a:p>
          <a:p>
            <a:pPr marL="609600" indent="-609600" eaLnBrk="1" hangingPunct="1">
              <a:lnSpc>
                <a:spcPct val="110000"/>
              </a:lnSpc>
              <a:spcAft>
                <a:spcPct val="20000"/>
              </a:spcAft>
              <a:buFontTx/>
              <a:buNone/>
            </a:pPr>
            <a:r>
              <a:rPr lang="zh-CN" altLang="en-US" smtClean="0"/>
              <a:t>使用</a:t>
            </a:r>
            <a:r>
              <a:rPr lang="zh-CN" altLang="zh-CN" smtClean="0"/>
              <a:t>DS</a:t>
            </a:r>
            <a:r>
              <a:rPr lang="zh-CN" altLang="en-US" smtClean="0"/>
              <a:t>：</a:t>
            </a:r>
            <a:br>
              <a:rPr lang="zh-CN" altLang="en-US" smtClean="0"/>
            </a:br>
            <a:r>
              <a:rPr lang="zh-CN" altLang="en-US" smtClean="0"/>
              <a:t>算符栈</a:t>
            </a:r>
            <a:r>
              <a:rPr lang="zh-CN" altLang="zh-CN" smtClean="0"/>
              <a:t>OPTR</a:t>
            </a:r>
            <a:r>
              <a:rPr lang="zh-CN" altLang="en-US" smtClean="0"/>
              <a:t>：存放有效算符</a:t>
            </a:r>
            <a:br>
              <a:rPr lang="zh-CN" altLang="en-US" smtClean="0"/>
            </a:br>
            <a:r>
              <a:rPr lang="zh-CN" altLang="en-US" smtClean="0"/>
              <a:t>操作数栈</a:t>
            </a:r>
            <a:r>
              <a:rPr lang="zh-CN" altLang="zh-CN" smtClean="0"/>
              <a:t>OPND</a:t>
            </a:r>
            <a:r>
              <a:rPr lang="zh-CN" altLang="en-US" smtClean="0"/>
              <a:t>：存放有效操作数，运算结果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i="1" dirty="0" smtClean="0"/>
              <a:t>3.</a:t>
            </a:r>
            <a:r>
              <a:rPr lang="en-US" altLang="zh-CN" sz="3400" i="1" dirty="0" smtClean="0"/>
              <a:t>4.1 </a:t>
            </a:r>
            <a:r>
              <a:rPr lang="zh-CN" altLang="en-US" sz="3400" i="1" dirty="0" smtClean="0"/>
              <a:t>表达式求值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497888" cy="554355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sz="2800" smtClean="0">
                <a:solidFill>
                  <a:schemeClr val="tx2"/>
                </a:solidFill>
                <a:ea typeface="长城行楷体" pitchFamily="49" charset="-122"/>
              </a:rPr>
              <a:t>算法思想：</a:t>
            </a:r>
          </a:p>
          <a:p>
            <a:pPr marL="609600" indent="-609600" eaLnBrk="1" hangingPunct="1">
              <a:buFontTx/>
              <a:buNone/>
            </a:pPr>
            <a:r>
              <a:rPr lang="zh-CN" altLang="zh-CN" sz="2800" smtClean="0"/>
              <a:t>(1)</a:t>
            </a:r>
            <a:r>
              <a:rPr lang="zh-CN" altLang="en-US" sz="2800" smtClean="0"/>
              <a:t>初始化：</a:t>
            </a:r>
            <a:r>
              <a:rPr lang="zh-CN" altLang="zh-CN" sz="2800" smtClean="0"/>
              <a:t>OPND</a:t>
            </a:r>
            <a:r>
              <a:rPr lang="zh-CN" altLang="en-US" sz="2800" smtClean="0"/>
              <a:t>置为空栈，将</a:t>
            </a:r>
            <a:r>
              <a:rPr lang="zh-CN" altLang="zh-CN" sz="2800" smtClean="0"/>
              <a:t>#</a:t>
            </a:r>
            <a:r>
              <a:rPr lang="zh-CN" altLang="en-US" sz="2800" smtClean="0"/>
              <a:t>放入</a:t>
            </a:r>
            <a:r>
              <a:rPr lang="zh-CN" altLang="zh-CN" sz="2800" smtClean="0"/>
              <a:t>OPTR</a:t>
            </a:r>
            <a:r>
              <a:rPr lang="zh-CN" altLang="en-US" sz="2800" smtClean="0"/>
              <a:t>栈底；</a:t>
            </a:r>
          </a:p>
          <a:p>
            <a:pPr marL="609600" indent="-609600" eaLnBrk="1" hangingPunct="1">
              <a:buFontTx/>
              <a:buNone/>
            </a:pPr>
            <a:r>
              <a:rPr lang="zh-CN" altLang="zh-CN" sz="2800" smtClean="0"/>
              <a:t>(2)</a:t>
            </a:r>
            <a:r>
              <a:rPr lang="zh-CN" altLang="en-US" sz="2800" smtClean="0"/>
              <a:t>依次读入表达式中的每个字符，若是操作数，则</a:t>
            </a:r>
          </a:p>
          <a:p>
            <a:pPr marL="609600" indent="-609600" eaLnBrk="1" hangingPunct="1">
              <a:buFontTx/>
              <a:buNone/>
            </a:pPr>
            <a:r>
              <a:rPr lang="zh-CN" altLang="zh-CN" sz="2800" smtClean="0"/>
              <a:t>    </a:t>
            </a:r>
            <a:r>
              <a:rPr lang="zh-CN" altLang="en-US" sz="2800" smtClean="0"/>
              <a:t>入</a:t>
            </a:r>
            <a:r>
              <a:rPr lang="zh-CN" altLang="zh-CN" sz="2800" smtClean="0"/>
              <a:t>OPND</a:t>
            </a:r>
            <a:r>
              <a:rPr lang="zh-CN" altLang="en-US" sz="2800" smtClean="0"/>
              <a:t>栈；若是算符，则和</a:t>
            </a:r>
            <a:r>
              <a:rPr lang="zh-CN" altLang="zh-CN" sz="2800" smtClean="0"/>
              <a:t>OPTR</a:t>
            </a:r>
            <a:r>
              <a:rPr lang="zh-CN" altLang="en-US" sz="2800" smtClean="0"/>
              <a:t>栈顶符进行</a:t>
            </a:r>
          </a:p>
          <a:p>
            <a:pPr marL="609600" indent="-609600" eaLnBrk="1" hangingPunct="1">
              <a:buFontTx/>
              <a:buNone/>
            </a:pPr>
            <a:r>
              <a:rPr lang="zh-CN" altLang="zh-CN" sz="2800" smtClean="0"/>
              <a:t>    </a:t>
            </a:r>
            <a:r>
              <a:rPr lang="zh-CN" altLang="en-US" sz="2800" smtClean="0"/>
              <a:t>优先级比较：</a:t>
            </a:r>
          </a:p>
          <a:p>
            <a:pPr marL="990600" lvl="1" indent="-646113" eaLnBrk="1" hangingPunct="1">
              <a:buFont typeface="Wingdings" pitchFamily="2" charset="2"/>
              <a:buChar char="q"/>
            </a:pPr>
            <a:r>
              <a:rPr lang="zh-CN" altLang="en-US" smtClean="0"/>
              <a:t>若栈顶算符优先，则执行相应的运算，结果存入</a:t>
            </a:r>
            <a:r>
              <a:rPr lang="zh-CN" altLang="zh-CN" smtClean="0"/>
              <a:t>OPND</a:t>
            </a:r>
            <a:r>
              <a:rPr lang="zh-CN" altLang="en-US" smtClean="0"/>
              <a:t>栈；</a:t>
            </a:r>
          </a:p>
          <a:p>
            <a:pPr marL="990600" lvl="1" indent="-646113" eaLnBrk="1" hangingPunct="1">
              <a:buFont typeface="Wingdings" pitchFamily="2" charset="2"/>
              <a:buChar char="q"/>
            </a:pPr>
            <a:r>
              <a:rPr lang="zh-CN" altLang="en-US" smtClean="0"/>
              <a:t>若与栈顶算符相等，则作</a:t>
            </a:r>
            <a:r>
              <a:rPr lang="zh-CN" altLang="zh-CN" smtClean="0"/>
              <a:t>()</a:t>
            </a:r>
            <a:r>
              <a:rPr lang="zh-CN" altLang="en-US" smtClean="0"/>
              <a:t>或</a:t>
            </a:r>
            <a:r>
              <a:rPr lang="zh-CN" altLang="zh-CN" smtClean="0"/>
              <a:t>##</a:t>
            </a:r>
            <a:r>
              <a:rPr lang="zh-CN" altLang="en-US" smtClean="0"/>
              <a:t>处理；</a:t>
            </a:r>
          </a:p>
          <a:p>
            <a:pPr marL="990600" lvl="1" indent="-646113" eaLnBrk="1" hangingPunct="1">
              <a:buFont typeface="Wingdings" pitchFamily="2" charset="2"/>
              <a:buChar char="q"/>
            </a:pPr>
            <a:r>
              <a:rPr lang="zh-CN" altLang="en-US" smtClean="0"/>
              <a:t>若栈顶算符低于，该算符入</a:t>
            </a:r>
            <a:r>
              <a:rPr lang="zh-CN" altLang="zh-CN" smtClean="0"/>
              <a:t>OPTR</a:t>
            </a:r>
            <a:r>
              <a:rPr lang="zh-CN" altLang="en-US" smtClean="0"/>
              <a:t>栈。</a:t>
            </a:r>
          </a:p>
          <a:p>
            <a:pPr marL="609600" indent="-609600" eaLnBrk="1" hangingPunct="1">
              <a:buFontTx/>
              <a:buNone/>
            </a:pPr>
            <a:r>
              <a:rPr lang="zh-CN" altLang="zh-CN" sz="2800" smtClean="0"/>
              <a:t>(3)</a:t>
            </a:r>
            <a:r>
              <a:rPr lang="zh-CN" altLang="en-US" sz="2800" smtClean="0"/>
              <a:t>重复（</a:t>
            </a:r>
            <a:r>
              <a:rPr lang="zh-CN" altLang="zh-CN" sz="2800" smtClean="0"/>
              <a:t>2</a:t>
            </a:r>
            <a:r>
              <a:rPr lang="zh-CN" altLang="en-US" sz="2800" smtClean="0"/>
              <a:t>），直到表达式求值完毕（读入的是</a:t>
            </a:r>
            <a:r>
              <a:rPr lang="zh-CN" altLang="zh-CN" sz="2800" smtClean="0"/>
              <a:t>#</a:t>
            </a:r>
            <a:r>
              <a:rPr lang="zh-CN" altLang="en-US" sz="2800" smtClean="0"/>
              <a:t>，</a:t>
            </a:r>
          </a:p>
          <a:p>
            <a:pPr marL="609600" indent="-609600" eaLnBrk="1" hangingPunct="1">
              <a:buFontTx/>
              <a:buNone/>
            </a:pPr>
            <a:r>
              <a:rPr lang="zh-CN" altLang="zh-CN" sz="2800" smtClean="0"/>
              <a:t>    </a:t>
            </a:r>
            <a:r>
              <a:rPr lang="zh-CN" altLang="en-US" sz="2800" smtClean="0"/>
              <a:t>且</a:t>
            </a:r>
            <a:r>
              <a:rPr lang="zh-CN" altLang="zh-CN" sz="2800" smtClean="0"/>
              <a:t>OPTR</a:t>
            </a:r>
            <a:r>
              <a:rPr lang="zh-CN" altLang="en-US" sz="2800" smtClean="0"/>
              <a:t>栈顶元素也为</a:t>
            </a:r>
            <a:r>
              <a:rPr lang="zh-CN" altLang="zh-CN" sz="2800" smtClean="0"/>
              <a:t>#</a:t>
            </a:r>
            <a:r>
              <a:rPr lang="zh-CN" altLang="en-US" sz="2800" smtClean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 i="1" dirty="0" smtClean="0"/>
              <a:t>3.</a:t>
            </a:r>
            <a:r>
              <a:rPr lang="en-US" altLang="zh-CN" sz="3400" i="1" dirty="0" smtClean="0"/>
              <a:t>4.1 </a:t>
            </a:r>
            <a:r>
              <a:rPr lang="zh-CN" altLang="en-US" sz="3400" i="1" dirty="0" smtClean="0"/>
              <a:t>表达式求值</a:t>
            </a:r>
          </a:p>
        </p:txBody>
      </p:sp>
      <p:grpSp>
        <p:nvGrpSpPr>
          <p:cNvPr id="27651" name="Group 5"/>
          <p:cNvGrpSpPr>
            <a:grpSpLocks/>
          </p:cNvGrpSpPr>
          <p:nvPr/>
        </p:nvGrpSpPr>
        <p:grpSpPr bwMode="auto">
          <a:xfrm>
            <a:off x="1285875" y="5630863"/>
            <a:ext cx="719138" cy="681037"/>
            <a:chOff x="0" y="0"/>
            <a:chExt cx="453" cy="429"/>
          </a:xfrm>
        </p:grpSpPr>
        <p:sp>
          <p:nvSpPr>
            <p:cNvPr id="2770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453" cy="199"/>
            </a:xfrm>
            <a:prstGeom prst="rect">
              <a:avLst/>
            </a:prstGeom>
            <a:solidFill>
              <a:srgbClr val="FF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/>
            </a:p>
          </p:txBody>
        </p:sp>
        <p:sp>
          <p:nvSpPr>
            <p:cNvPr id="27703" name="Text Box 7"/>
            <p:cNvSpPr txBox="1">
              <a:spLocks noChangeArrowheads="1"/>
            </p:cNvSpPr>
            <p:nvPr/>
          </p:nvSpPr>
          <p:spPr bwMode="auto">
            <a:xfrm>
              <a:off x="113" y="141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zh-CN" sz="2400">
                  <a:latin typeface="Times New Roman" pitchFamily="18" charset="0"/>
                  <a:ea typeface="隶书" pitchFamily="49" charset="-122"/>
                </a:rPr>
                <a:t>a</a:t>
              </a:r>
            </a:p>
          </p:txBody>
        </p:sp>
      </p:grpSp>
      <p:grpSp>
        <p:nvGrpSpPr>
          <p:cNvPr id="27652" name="Group 8"/>
          <p:cNvGrpSpPr>
            <a:grpSpLocks/>
          </p:cNvGrpSpPr>
          <p:nvPr/>
        </p:nvGrpSpPr>
        <p:grpSpPr bwMode="auto">
          <a:xfrm>
            <a:off x="3309938" y="5614988"/>
            <a:ext cx="719137" cy="696912"/>
            <a:chOff x="0" y="0"/>
            <a:chExt cx="453" cy="439"/>
          </a:xfrm>
        </p:grpSpPr>
        <p:sp>
          <p:nvSpPr>
            <p:cNvPr id="27700" name="Rectangle 9"/>
            <p:cNvSpPr>
              <a:spLocks noChangeArrowheads="1"/>
            </p:cNvSpPr>
            <p:nvPr/>
          </p:nvSpPr>
          <p:spPr bwMode="auto">
            <a:xfrm>
              <a:off x="0" y="0"/>
              <a:ext cx="453" cy="199"/>
            </a:xfrm>
            <a:prstGeom prst="rect">
              <a:avLst/>
            </a:prstGeom>
            <a:solidFill>
              <a:srgbClr val="FF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/>
            </a:p>
          </p:txBody>
        </p:sp>
        <p:sp>
          <p:nvSpPr>
            <p:cNvPr id="27701" name="Text Box 10"/>
            <p:cNvSpPr txBox="1">
              <a:spLocks noChangeArrowheads="1"/>
            </p:cNvSpPr>
            <p:nvPr/>
          </p:nvSpPr>
          <p:spPr bwMode="auto">
            <a:xfrm>
              <a:off x="113" y="151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zh-CN" sz="2400">
                  <a:latin typeface="Times New Roman" pitchFamily="18" charset="0"/>
                  <a:ea typeface="隶书" pitchFamily="49" charset="-122"/>
                </a:rPr>
                <a:t>b</a:t>
              </a:r>
            </a:p>
          </p:txBody>
        </p:sp>
      </p:grpSp>
      <p:grpSp>
        <p:nvGrpSpPr>
          <p:cNvPr id="27653" name="Group 11"/>
          <p:cNvGrpSpPr>
            <a:grpSpLocks/>
          </p:cNvGrpSpPr>
          <p:nvPr/>
        </p:nvGrpSpPr>
        <p:grpSpPr bwMode="auto">
          <a:xfrm>
            <a:off x="2265363" y="5622925"/>
            <a:ext cx="774700" cy="681038"/>
            <a:chOff x="0" y="0"/>
            <a:chExt cx="488" cy="429"/>
          </a:xfrm>
        </p:grpSpPr>
        <p:sp>
          <p:nvSpPr>
            <p:cNvPr id="27698" name="Rectangle 12"/>
            <p:cNvSpPr>
              <a:spLocks noChangeArrowheads="1"/>
            </p:cNvSpPr>
            <p:nvPr/>
          </p:nvSpPr>
          <p:spPr bwMode="auto">
            <a:xfrm>
              <a:off x="6" y="0"/>
              <a:ext cx="453" cy="199"/>
            </a:xfrm>
            <a:prstGeom prst="rect">
              <a:avLst/>
            </a:prstGeom>
            <a:solidFill>
              <a:srgbClr val="FF66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/>
            </a:p>
          </p:txBody>
        </p:sp>
        <p:sp>
          <p:nvSpPr>
            <p:cNvPr id="27699" name="Text Box 13"/>
            <p:cNvSpPr txBox="1">
              <a:spLocks noChangeArrowheads="1"/>
            </p:cNvSpPr>
            <p:nvPr/>
          </p:nvSpPr>
          <p:spPr bwMode="auto">
            <a:xfrm>
              <a:off x="0" y="141"/>
              <a:ext cx="4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zh-CN" sz="2400">
                  <a:latin typeface="Times New Roman" pitchFamily="18" charset="0"/>
                  <a:ea typeface="隶书" pitchFamily="49" charset="-122"/>
                </a:rPr>
                <a:t>theta</a:t>
              </a:r>
            </a:p>
          </p:txBody>
        </p:sp>
      </p:grp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6011863" y="18907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（</a:t>
            </a:r>
          </a:p>
        </p:txBody>
      </p:sp>
      <p:sp>
        <p:nvSpPr>
          <p:cNvPr id="18" name="Rectangle 16"/>
          <p:cNvSpPr txBox="1">
            <a:spLocks noChangeArrowheads="1"/>
          </p:cNvSpPr>
          <p:nvPr/>
        </p:nvSpPr>
        <p:spPr bwMode="auto">
          <a:xfrm>
            <a:off x="384175" y="1133475"/>
            <a:ext cx="7562850" cy="493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buFontTx/>
              <a:buChar char="•"/>
              <a:defRPr/>
            </a:pPr>
            <a:r>
              <a:rPr lang="zh-CN" altLang="zh-CN" sz="2400" kern="0">
                <a:latin typeface="+mn-lt"/>
                <a:ea typeface="+mn-ea"/>
              </a:rPr>
              <a:t>【Example】</a:t>
            </a:r>
            <a:r>
              <a:rPr lang="zh-CN" sz="2400" kern="0">
                <a:latin typeface="+mn-lt"/>
                <a:ea typeface="+mn-ea"/>
              </a:rPr>
              <a:t>利用算符优先算法对</a:t>
            </a:r>
            <a:r>
              <a:rPr lang="zh-CN" altLang="zh-CN" sz="2400" kern="0">
                <a:latin typeface="+mn-lt"/>
                <a:ea typeface="+mn-ea"/>
              </a:rPr>
              <a:t>3*</a:t>
            </a:r>
            <a:r>
              <a:rPr lang="zh-CN" sz="2400" kern="0">
                <a:latin typeface="+mn-lt"/>
                <a:ea typeface="+mn-ea"/>
              </a:rPr>
              <a:t>（</a:t>
            </a:r>
            <a:r>
              <a:rPr lang="zh-CN" altLang="zh-CN" sz="2400" kern="0">
                <a:latin typeface="+mn-lt"/>
                <a:ea typeface="+mn-ea"/>
              </a:rPr>
              <a:t>7-2</a:t>
            </a:r>
            <a:r>
              <a:rPr lang="zh-CN" sz="2400" kern="0">
                <a:latin typeface="+mn-lt"/>
                <a:ea typeface="+mn-ea"/>
              </a:rPr>
              <a:t>）求值</a:t>
            </a:r>
            <a:endParaRPr lang="zh-CN" sz="2400" kern="0" dirty="0">
              <a:latin typeface="+mn-lt"/>
              <a:ea typeface="+mn-ea"/>
            </a:endParaRPr>
          </a:p>
        </p:txBody>
      </p:sp>
      <p:graphicFrame>
        <p:nvGraphicFramePr>
          <p:cNvPr id="19" name="Group 17"/>
          <p:cNvGraphicFramePr>
            <a:graphicFrameLocks noGrp="1"/>
          </p:cNvGraphicFramePr>
          <p:nvPr>
            <p:ph sz="half" idx="1"/>
          </p:nvPr>
        </p:nvGraphicFramePr>
        <p:xfrm>
          <a:off x="1692275" y="1820863"/>
          <a:ext cx="858838" cy="3317875"/>
        </p:xfrm>
        <a:graphic>
          <a:graphicData uri="http://schemas.openxmlformats.org/drawingml/2006/table">
            <a:tbl>
              <a:tblPr/>
              <a:tblGrid>
                <a:gridCol w="858838"/>
              </a:tblGrid>
              <a:tr h="663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31"/>
          <p:cNvGraphicFramePr>
            <a:graphicFrameLocks noGrp="1"/>
          </p:cNvGraphicFramePr>
          <p:nvPr/>
        </p:nvGraphicFramePr>
        <p:xfrm>
          <a:off x="3402013" y="2141538"/>
          <a:ext cx="992187" cy="2908301"/>
        </p:xfrm>
        <a:graphic>
          <a:graphicData uri="http://schemas.openxmlformats.org/drawingml/2006/table">
            <a:tbl>
              <a:tblPr/>
              <a:tblGrid>
                <a:gridCol w="992187"/>
              </a:tblGrid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26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anose="05000000000000000000" pitchFamily="2" charset="2"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684" name="Text Box 45"/>
          <p:cNvSpPr txBox="1">
            <a:spLocks noChangeArrowheads="1"/>
          </p:cNvSpPr>
          <p:nvPr/>
        </p:nvSpPr>
        <p:spPr bwMode="auto">
          <a:xfrm>
            <a:off x="1601788" y="5191125"/>
            <a:ext cx="76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>
                <a:latin typeface="Times New Roman" pitchFamily="18" charset="0"/>
                <a:ea typeface="隶书" pitchFamily="49" charset="-122"/>
              </a:rPr>
              <a:t>OPTR</a:t>
            </a:r>
          </a:p>
        </p:txBody>
      </p:sp>
      <p:sp>
        <p:nvSpPr>
          <p:cNvPr id="27685" name="Text Box 46"/>
          <p:cNvSpPr txBox="1">
            <a:spLocks noChangeArrowheads="1"/>
          </p:cNvSpPr>
          <p:nvPr/>
        </p:nvSpPr>
        <p:spPr bwMode="auto">
          <a:xfrm>
            <a:off x="3492500" y="51450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>
                <a:latin typeface="Times New Roman" pitchFamily="18" charset="0"/>
                <a:ea typeface="隶书" pitchFamily="49" charset="-122"/>
              </a:rPr>
              <a:t>OPND</a:t>
            </a:r>
          </a:p>
        </p:txBody>
      </p:sp>
      <p:sp>
        <p:nvSpPr>
          <p:cNvPr id="23" name="Text Box 47"/>
          <p:cNvSpPr txBox="1">
            <a:spLocks noChangeArrowheads="1"/>
          </p:cNvSpPr>
          <p:nvPr/>
        </p:nvSpPr>
        <p:spPr bwMode="auto">
          <a:xfrm>
            <a:off x="5516563" y="1947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 sz="2400">
                <a:latin typeface="Times New Roman" pitchFamily="18" charset="0"/>
                <a:ea typeface="隶书" pitchFamily="49" charset="-122"/>
              </a:rPr>
              <a:t>3</a:t>
            </a:r>
          </a:p>
        </p:txBody>
      </p:sp>
      <p:sp>
        <p:nvSpPr>
          <p:cNvPr id="24" name="Rectangle 48"/>
          <p:cNvSpPr>
            <a:spLocks noChangeArrowheads="1"/>
          </p:cNvSpPr>
          <p:nvPr/>
        </p:nvSpPr>
        <p:spPr bwMode="auto">
          <a:xfrm>
            <a:off x="5832475" y="1981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 sz="2400">
                <a:latin typeface="Times New Roman" pitchFamily="18" charset="0"/>
                <a:ea typeface="隶书" pitchFamily="49" charset="-122"/>
              </a:rPr>
              <a:t>*</a:t>
            </a:r>
          </a:p>
        </p:txBody>
      </p:sp>
      <p:sp>
        <p:nvSpPr>
          <p:cNvPr id="25" name="Rectangle 49"/>
          <p:cNvSpPr>
            <a:spLocks noChangeArrowheads="1"/>
          </p:cNvSpPr>
          <p:nvPr/>
        </p:nvSpPr>
        <p:spPr bwMode="auto">
          <a:xfrm>
            <a:off x="6484938" y="19478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 sz="2400">
                <a:latin typeface="Times New Roman" pitchFamily="18" charset="0"/>
                <a:ea typeface="隶书" pitchFamily="49" charset="-122"/>
              </a:rPr>
              <a:t>7</a:t>
            </a:r>
          </a:p>
        </p:txBody>
      </p:sp>
      <p:sp>
        <p:nvSpPr>
          <p:cNvPr id="26" name="Rectangle 50"/>
          <p:cNvSpPr>
            <a:spLocks noChangeArrowheads="1"/>
          </p:cNvSpPr>
          <p:nvPr/>
        </p:nvSpPr>
        <p:spPr bwMode="auto">
          <a:xfrm>
            <a:off x="6867525" y="189865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 sz="2400">
                <a:latin typeface="Times New Roman" pitchFamily="18" charset="0"/>
                <a:ea typeface="隶书" pitchFamily="49" charset="-122"/>
              </a:rPr>
              <a:t>-</a:t>
            </a:r>
          </a:p>
        </p:txBody>
      </p:sp>
      <p:sp>
        <p:nvSpPr>
          <p:cNvPr id="27" name="Rectangle 51"/>
          <p:cNvSpPr>
            <a:spLocks noChangeArrowheads="1"/>
          </p:cNvSpPr>
          <p:nvPr/>
        </p:nvSpPr>
        <p:spPr bwMode="auto">
          <a:xfrm>
            <a:off x="7496175" y="18986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latin typeface="Times New Roman" pitchFamily="18" charset="0"/>
                <a:ea typeface="隶书" pitchFamily="49" charset="-122"/>
              </a:rPr>
              <a:t>）</a:t>
            </a:r>
          </a:p>
        </p:txBody>
      </p:sp>
      <p:sp>
        <p:nvSpPr>
          <p:cNvPr id="28" name="Rectangle 52"/>
          <p:cNvSpPr>
            <a:spLocks noChangeArrowheads="1"/>
          </p:cNvSpPr>
          <p:nvPr/>
        </p:nvSpPr>
        <p:spPr bwMode="auto">
          <a:xfrm>
            <a:off x="7181850" y="19034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 sz="2400">
                <a:latin typeface="Times New Roman" pitchFamily="18" charset="0"/>
                <a:ea typeface="隶书" pitchFamily="49" charset="-122"/>
              </a:rPr>
              <a:t>2</a:t>
            </a:r>
          </a:p>
        </p:txBody>
      </p:sp>
      <p:sp>
        <p:nvSpPr>
          <p:cNvPr id="29" name="Rectangle 53"/>
          <p:cNvSpPr>
            <a:spLocks noChangeArrowheads="1"/>
          </p:cNvSpPr>
          <p:nvPr/>
        </p:nvSpPr>
        <p:spPr bwMode="auto">
          <a:xfrm>
            <a:off x="7812088" y="19192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 sz="2400" b="1">
                <a:latin typeface="Times New Roman" pitchFamily="18" charset="0"/>
                <a:ea typeface="隶书" pitchFamily="49" charset="-122"/>
              </a:rPr>
              <a:t>#</a:t>
            </a:r>
          </a:p>
        </p:txBody>
      </p:sp>
      <p:sp>
        <p:nvSpPr>
          <p:cNvPr id="30" name="Text Box 54"/>
          <p:cNvSpPr txBox="1">
            <a:spLocks noChangeArrowheads="1"/>
          </p:cNvSpPr>
          <p:nvPr/>
        </p:nvSpPr>
        <p:spPr bwMode="auto">
          <a:xfrm>
            <a:off x="5157788" y="2400300"/>
            <a:ext cx="4099199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Push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&amp;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OPND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,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3</a:t>
            </a: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);</a:t>
            </a:r>
          </a:p>
          <a:p>
            <a:pPr>
              <a:buFontTx/>
              <a:buNone/>
            </a:pP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Push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&amp;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OPTR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,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‘</a:t>
            </a: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*</a:t>
            </a:r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’</a:t>
            </a: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);</a:t>
            </a:r>
          </a:p>
          <a:p>
            <a:pPr>
              <a:buFontTx/>
              <a:buNone/>
            </a:pP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Push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&amp;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OPTR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,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‘</a:t>
            </a: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‘</a:t>
            </a: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);</a:t>
            </a:r>
          </a:p>
          <a:p>
            <a:pPr>
              <a:buFontTx/>
              <a:buNone/>
            </a:pP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Push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&amp;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OPND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,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7</a:t>
            </a: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);</a:t>
            </a:r>
          </a:p>
          <a:p>
            <a:pPr>
              <a:buFontTx/>
              <a:buNone/>
            </a:pP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Push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&amp;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OPTR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,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‘</a:t>
            </a: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-</a:t>
            </a:r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’</a:t>
            </a: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);</a:t>
            </a:r>
          </a:p>
          <a:p>
            <a:pPr>
              <a:buFontTx/>
              <a:buNone/>
            </a:pP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Push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&amp;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OPND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,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2</a:t>
            </a: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);</a:t>
            </a:r>
            <a:endParaRPr lang="en-US" altLang="zh-CN" b="1" dirty="0">
              <a:latin typeface="Times New Roman" pitchFamily="18" charset="0"/>
              <a:ea typeface="隶书" pitchFamily="49" charset="-122"/>
            </a:endParaRPr>
          </a:p>
          <a:p>
            <a:pPr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Pop(&amp;</a:t>
            </a:r>
            <a:r>
              <a:rPr lang="en-US" altLang="zh-CN" b="1" dirty="0" err="1" smtClean="0">
                <a:latin typeface="Times New Roman" pitchFamily="18" charset="0"/>
                <a:ea typeface="隶书" pitchFamily="49" charset="-122"/>
              </a:rPr>
              <a:t>OPTR,&amp;</a:t>
            </a:r>
            <a:r>
              <a:rPr lang="en-US" altLang="zh-CN" b="1" dirty="0" err="1">
                <a:latin typeface="Times New Roman" pitchFamily="18" charset="0"/>
                <a:ea typeface="隶书" pitchFamily="49" charset="-122"/>
              </a:rPr>
              <a:t>theta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);</a:t>
            </a:r>
            <a:endParaRPr lang="en-US" altLang="zh-CN" b="1" dirty="0">
              <a:latin typeface="Times New Roman" pitchFamily="18" charset="0"/>
              <a:ea typeface="隶书" pitchFamily="49" charset="-122"/>
            </a:endParaRPr>
          </a:p>
          <a:p>
            <a:pPr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Pop(&amp;OPND,</a:t>
            </a:r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 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&amp;b); Pop(&amp;</a:t>
            </a:r>
            <a:r>
              <a:rPr lang="en-US" altLang="zh-CN" b="1" dirty="0" err="1" smtClean="0">
                <a:latin typeface="Times New Roman" pitchFamily="18" charset="0"/>
                <a:ea typeface="隶书" pitchFamily="49" charset="-122"/>
              </a:rPr>
              <a:t>OPND,&amp;a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);</a:t>
            </a:r>
            <a:endParaRPr lang="zh-CN" altLang="zh-CN" b="1" dirty="0">
              <a:latin typeface="Times New Roman" pitchFamily="18" charset="0"/>
              <a:ea typeface="隶书" pitchFamily="49" charset="-122"/>
            </a:endParaRPr>
          </a:p>
          <a:p>
            <a:pPr>
              <a:buFontTx/>
              <a:buNone/>
            </a:pP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Push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&amp;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OPND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,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operate</a:t>
            </a: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,</a:t>
            </a:r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theta</a:t>
            </a: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,</a:t>
            </a:r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b</a:t>
            </a: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));</a:t>
            </a:r>
          </a:p>
          <a:p>
            <a:pPr>
              <a:buFontTx/>
              <a:buNone/>
            </a:pP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Pop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&amp;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OPTR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,&amp;theta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)</a:t>
            </a: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;</a:t>
            </a:r>
            <a:endParaRPr lang="en-US" altLang="zh-CN" b="1" dirty="0">
              <a:latin typeface="Times New Roman" pitchFamily="18" charset="0"/>
              <a:ea typeface="隶书" pitchFamily="49" charset="-122"/>
            </a:endParaRPr>
          </a:p>
          <a:p>
            <a:pPr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Pop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(&amp;</a:t>
            </a:r>
            <a:r>
              <a:rPr lang="en-US" altLang="zh-CN" b="1" dirty="0" err="1" smtClean="0">
                <a:latin typeface="Times New Roman" pitchFamily="18" charset="0"/>
                <a:ea typeface="隶书" pitchFamily="49" charset="-122"/>
              </a:rPr>
              <a:t>OPTR,&amp;theta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);</a:t>
            </a:r>
            <a:endParaRPr lang="en-US" altLang="zh-CN" b="1" dirty="0">
              <a:latin typeface="Times New Roman" pitchFamily="18" charset="0"/>
              <a:ea typeface="隶书" pitchFamily="49" charset="-122"/>
            </a:endParaRPr>
          </a:p>
          <a:p>
            <a:pPr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Pop(&amp;</a:t>
            </a:r>
            <a:r>
              <a:rPr lang="en-US" altLang="zh-CN" b="1" dirty="0" err="1" smtClean="0">
                <a:latin typeface="Times New Roman" pitchFamily="18" charset="0"/>
                <a:ea typeface="隶书" pitchFamily="49" charset="-122"/>
              </a:rPr>
              <a:t>OPND,&amp;b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); Pop(&amp;</a:t>
            </a:r>
            <a:r>
              <a:rPr lang="en-US" altLang="zh-CN" b="1" dirty="0" err="1" smtClean="0">
                <a:latin typeface="Times New Roman" pitchFamily="18" charset="0"/>
                <a:ea typeface="隶书" pitchFamily="49" charset="-122"/>
              </a:rPr>
              <a:t>OPND,&amp;a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);</a:t>
            </a:r>
            <a:endParaRPr lang="zh-CN" altLang="zh-CN" b="1" dirty="0">
              <a:latin typeface="Times New Roman" pitchFamily="18" charset="0"/>
              <a:ea typeface="隶书" pitchFamily="49" charset="-122"/>
            </a:endParaRPr>
          </a:p>
          <a:p>
            <a:pPr>
              <a:buFontTx/>
              <a:buNone/>
            </a:pP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Push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&amp;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OPND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,</a:t>
            </a:r>
            <a:r>
              <a:rPr lang="zh-CN" altLang="zh-CN" b="1" dirty="0" smtClean="0">
                <a:latin typeface="Times New Roman" pitchFamily="18" charset="0"/>
                <a:ea typeface="隶书" pitchFamily="49" charset="-122"/>
              </a:rPr>
              <a:t>operate</a:t>
            </a: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(</a:t>
            </a:r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a</a:t>
            </a: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,</a:t>
            </a:r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theta</a:t>
            </a: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,</a:t>
            </a:r>
            <a:r>
              <a:rPr lang="en-US" altLang="zh-CN" b="1" dirty="0">
                <a:latin typeface="Times New Roman" pitchFamily="18" charset="0"/>
                <a:ea typeface="隶书" pitchFamily="49" charset="-122"/>
              </a:rPr>
              <a:t>b</a:t>
            </a: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));</a:t>
            </a:r>
          </a:p>
          <a:p>
            <a:pPr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Pop(&amp;</a:t>
            </a:r>
            <a:r>
              <a:rPr lang="en-US" altLang="zh-CN" b="1" dirty="0" err="1" smtClean="0">
                <a:latin typeface="Times New Roman" pitchFamily="18" charset="0"/>
                <a:ea typeface="隶书" pitchFamily="49" charset="-122"/>
              </a:rPr>
              <a:t>OPTR,&amp;theta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);</a:t>
            </a:r>
            <a:endParaRPr lang="en-US" altLang="zh-CN" b="1" dirty="0">
              <a:latin typeface="Times New Roman" pitchFamily="18" charset="0"/>
              <a:ea typeface="隶书" pitchFamily="49" charset="-122"/>
            </a:endParaRPr>
          </a:p>
          <a:p>
            <a:pPr>
              <a:buFontTx/>
              <a:buNone/>
            </a:pP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Pop(&amp;</a:t>
            </a:r>
            <a:r>
              <a:rPr lang="en-US" altLang="zh-CN" b="1" dirty="0" err="1" smtClean="0">
                <a:latin typeface="Times New Roman" pitchFamily="18" charset="0"/>
                <a:ea typeface="隶书" pitchFamily="49" charset="-122"/>
              </a:rPr>
              <a:t>OPND,&amp;result</a:t>
            </a:r>
            <a:r>
              <a:rPr lang="en-US" altLang="zh-CN" b="1" dirty="0" smtClean="0">
                <a:latin typeface="Times New Roman" pitchFamily="18" charset="0"/>
                <a:ea typeface="隶书" pitchFamily="49" charset="-122"/>
              </a:rPr>
              <a:t>)</a:t>
            </a:r>
            <a:r>
              <a:rPr lang="zh-CN" altLang="zh-CN" b="1" dirty="0">
                <a:latin typeface="Times New Roman" pitchFamily="18" charset="0"/>
                <a:ea typeface="隶书" pitchFamily="49" charset="-122"/>
              </a:rPr>
              <a:t>;</a:t>
            </a:r>
          </a:p>
        </p:txBody>
      </p:sp>
      <p:sp>
        <p:nvSpPr>
          <p:cNvPr id="31" name="Text Box 55"/>
          <p:cNvSpPr txBox="1">
            <a:spLocks noChangeArrowheads="1"/>
          </p:cNvSpPr>
          <p:nvPr/>
        </p:nvSpPr>
        <p:spPr bwMode="auto">
          <a:xfrm>
            <a:off x="4076700" y="5543550"/>
            <a:ext cx="35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 sz="2400">
                <a:latin typeface="Times New Roman" pitchFamily="18" charset="0"/>
                <a:ea typeface="隶书" pitchFamily="49" charset="-122"/>
              </a:rPr>
              <a:t>=</a:t>
            </a:r>
          </a:p>
        </p:txBody>
      </p:sp>
      <p:sp>
        <p:nvSpPr>
          <p:cNvPr id="32" name="Rectangle 56"/>
          <p:cNvSpPr>
            <a:spLocks noChangeArrowheads="1"/>
          </p:cNvSpPr>
          <p:nvPr/>
        </p:nvSpPr>
        <p:spPr bwMode="auto">
          <a:xfrm>
            <a:off x="4437063" y="5549900"/>
            <a:ext cx="298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 sz="2400">
                <a:latin typeface="Times New Roman" pitchFamily="18" charset="0"/>
                <a:ea typeface="隶书" pitchFamily="49" charset="-122"/>
              </a:rPr>
              <a:t>5</a:t>
            </a:r>
          </a:p>
        </p:txBody>
      </p:sp>
      <p:sp>
        <p:nvSpPr>
          <p:cNvPr id="33" name="Text Box 57"/>
          <p:cNvSpPr txBox="1">
            <a:spLocks noChangeArrowheads="1"/>
          </p:cNvSpPr>
          <p:nvPr/>
        </p:nvSpPr>
        <p:spPr bwMode="auto">
          <a:xfrm>
            <a:off x="4437063" y="55435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 sz="2400">
                <a:latin typeface="Times New Roman" pitchFamily="18" charset="0"/>
                <a:ea typeface="隶书" pitchFamily="49" charset="-122"/>
              </a:rPr>
              <a:t>15</a:t>
            </a:r>
          </a:p>
        </p:txBody>
      </p:sp>
      <p:sp>
        <p:nvSpPr>
          <p:cNvPr id="41010" name="Rectangle 58"/>
          <p:cNvSpPr>
            <a:spLocks noChangeArrowheads="1"/>
          </p:cNvSpPr>
          <p:nvPr/>
        </p:nvSpPr>
        <p:spPr bwMode="auto">
          <a:xfrm>
            <a:off x="1871663" y="45926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r>
              <a:rPr lang="zh-CN" altLang="zh-CN" sz="2400" b="1">
                <a:latin typeface="Times New Roman" pitchFamily="18" charset="0"/>
                <a:ea typeface="隶书" pitchFamily="49" charset="-122"/>
              </a:rPr>
              <a:t>#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9688 0.3740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2829 0.2951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46268 0.2099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0521 0.2886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54636 0.11806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8403 0.21018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635 0.11806 L -0.48593 0.5213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3000" y="2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8403 0.21018 L -0.40712 0.52361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700" y="1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052 0.28866 L -0.54757 0.51713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1600" y="11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8368 -0.23611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" presetClass="exit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283 0.29513 L -0.37413 0.51828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2700" y="11200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524 -0.23009 L -0.10486 -0.00046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500" y="11500"/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5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687 0.3662 L -0.44305 0.51713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11800" y="7500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3" presetClass="exit" presetSubtype="1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0046 L -0.08576 -0.14329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800" y="-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4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4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7" grpId="2"/>
      <p:bldP spid="23" grpId="0"/>
      <p:bldP spid="23" grpId="1"/>
      <p:bldP spid="23" grpId="2"/>
      <p:bldP spid="24" grpId="0"/>
      <p:bldP spid="24" grpId="1"/>
      <p:bldP spid="24" grpId="2"/>
      <p:bldP spid="25" grpId="0"/>
      <p:bldP spid="25" grpId="1"/>
      <p:bldP spid="25" grpId="2"/>
      <p:bldP spid="25" grpId="3"/>
      <p:bldP spid="26" grpId="0"/>
      <p:bldP spid="26" grpId="1"/>
      <p:bldP spid="26" grpId="2"/>
      <p:bldP spid="26" grpId="3"/>
      <p:bldP spid="27" grpId="0"/>
      <p:bldP spid="27" grpId="1"/>
      <p:bldP spid="28" grpId="0"/>
      <p:bldP spid="28" grpId="1"/>
      <p:bldP spid="28" grpId="2"/>
      <p:bldP spid="28" grpId="3"/>
      <p:bldP spid="29" grpId="0"/>
      <p:bldP spid="29" grpId="1"/>
      <p:bldP spid="30" grpId="0" build="p"/>
      <p:bldP spid="31" grpId="0"/>
      <p:bldP spid="32" grpId="0"/>
      <p:bldP spid="32" grpId="1"/>
      <p:bldP spid="32" grpId="2"/>
      <p:bldP spid="33" grpId="0"/>
      <p:bldP spid="33" grpId="1"/>
      <p:bldP spid="410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701675" y="980728"/>
            <a:ext cx="7924800" cy="587727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zh-CN" altLang="zh-CN" sz="2400" dirty="0" smtClean="0">
                <a:latin typeface="+mj-lt"/>
              </a:rPr>
              <a:t>OperandType EvaluateExpression(){</a:t>
            </a:r>
            <a:br>
              <a:rPr lang="zh-CN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Stack </a:t>
            </a:r>
            <a:r>
              <a:rPr lang="zh-CN" altLang="zh-CN" sz="2400" dirty="0" smtClean="0">
                <a:latin typeface="+mj-lt"/>
              </a:rPr>
              <a:t>OPTR</a:t>
            </a:r>
            <a:r>
              <a:rPr lang="en-US" altLang="zh-CN" sz="2400" dirty="0" smtClean="0">
                <a:latin typeface="+mj-lt"/>
              </a:rPr>
              <a:t>,OPND</a:t>
            </a:r>
            <a:r>
              <a:rPr lang="zh-CN" altLang="zh-CN" sz="2400" dirty="0" smtClean="0">
                <a:latin typeface="+mj-lt"/>
              </a:rPr>
              <a:t>; </a:t>
            </a:r>
            <a:endParaRPr lang="en-US" altLang="zh-CN" sz="2400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 smtClean="0">
                <a:latin typeface="+mj-lt"/>
              </a:rPr>
              <a:t>    </a:t>
            </a:r>
            <a:r>
              <a:rPr lang="en-US" altLang="zh-CN" sz="2400" dirty="0" err="1" smtClean="0">
                <a:latin typeface="+mj-lt"/>
              </a:rPr>
              <a:t>DataType</a:t>
            </a:r>
            <a:r>
              <a:rPr lang="en-US" altLang="zh-CN" sz="2400" dirty="0" smtClean="0">
                <a:latin typeface="+mj-lt"/>
              </a:rPr>
              <a:t> </a:t>
            </a:r>
            <a:r>
              <a:rPr lang="en-US" altLang="zh-CN" sz="2400" dirty="0" err="1" smtClean="0">
                <a:latin typeface="+mj-lt"/>
              </a:rPr>
              <a:t>a,b,d</a:t>
            </a:r>
            <a:r>
              <a:rPr lang="en-US" altLang="zh-CN" sz="2400" dirty="0" smtClean="0">
                <a:latin typeface="+mj-lt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   Char </a:t>
            </a:r>
            <a:r>
              <a:rPr lang="en-US" altLang="zh-CN" sz="2400" dirty="0" err="1" smtClean="0">
                <a:latin typeface="+mj-lt"/>
              </a:rPr>
              <a:t>theta,c</a:t>
            </a:r>
            <a:r>
              <a:rPr lang="en-US" altLang="zh-CN" sz="2400" dirty="0" smtClean="0">
                <a:latin typeface="+mj-lt"/>
              </a:rPr>
              <a:t>;</a:t>
            </a:r>
            <a:endParaRPr lang="en-US" altLang="zh-CN" sz="2400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   </a:t>
            </a:r>
            <a:r>
              <a:rPr lang="zh-CN" altLang="zh-CN" sz="2400" dirty="0" smtClean="0">
                <a:latin typeface="+mj-lt"/>
              </a:rPr>
              <a:t>Push(</a:t>
            </a:r>
            <a:r>
              <a:rPr lang="en-US" altLang="zh-CN" sz="2400" dirty="0" smtClean="0">
                <a:latin typeface="+mj-lt"/>
              </a:rPr>
              <a:t>&amp;</a:t>
            </a:r>
            <a:r>
              <a:rPr lang="zh-CN" altLang="zh-CN" sz="2400" dirty="0" smtClean="0">
                <a:latin typeface="+mj-lt"/>
              </a:rPr>
              <a:t>OPTR</a:t>
            </a:r>
            <a:r>
              <a:rPr lang="en-US" altLang="zh-CN" sz="2400" dirty="0" smtClean="0">
                <a:latin typeface="+mj-lt"/>
              </a:rPr>
              <a:t>,’</a:t>
            </a:r>
            <a:r>
              <a:rPr lang="zh-CN" altLang="zh-CN" sz="2400" dirty="0" smtClean="0">
                <a:latin typeface="+mj-lt"/>
              </a:rPr>
              <a:t>#</a:t>
            </a:r>
            <a:r>
              <a:rPr lang="en-US" altLang="zh-CN" sz="2400" dirty="0" smtClean="0">
                <a:latin typeface="+mj-lt"/>
              </a:rPr>
              <a:t>’</a:t>
            </a:r>
            <a:r>
              <a:rPr lang="zh-CN" altLang="zh-CN" sz="2400" dirty="0" smtClean="0">
                <a:latin typeface="+mj-lt"/>
              </a:rPr>
              <a:t>);</a:t>
            </a:r>
            <a:br>
              <a:rPr lang="zh-CN" altLang="zh-CN" sz="2400" dirty="0" smtClean="0">
                <a:latin typeface="+mj-lt"/>
              </a:rPr>
            </a:br>
            <a:r>
              <a:rPr lang="zh-CN" altLang="zh-CN" sz="2400" dirty="0" smtClean="0">
                <a:latin typeface="+mj-lt"/>
              </a:rPr>
              <a:t>c=getchar();</a:t>
            </a:r>
            <a:r>
              <a:rPr lang="en-US" altLang="zh-CN" sz="2400" dirty="0" err="1" smtClean="0">
                <a:latin typeface="+mj-lt"/>
              </a:rPr>
              <a:t>GetTop</a:t>
            </a:r>
            <a:r>
              <a:rPr lang="en-US" altLang="zh-CN" sz="2400" dirty="0" smtClean="0">
                <a:latin typeface="+mj-lt"/>
              </a:rPr>
              <a:t>(OPTR</a:t>
            </a:r>
            <a:r>
              <a:rPr lang="en-US" altLang="zh-CN" sz="2400" dirty="0" smtClean="0">
                <a:latin typeface="+mj-lt"/>
              </a:rPr>
              <a:t>,&amp;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+mj-lt"/>
              </a:rPr>
              <a:t>theta</a:t>
            </a:r>
            <a:r>
              <a:rPr lang="en-US" altLang="zh-CN" sz="2400" dirty="0" smtClean="0">
                <a:latin typeface="+mj-lt"/>
              </a:rPr>
              <a:t>)</a:t>
            </a:r>
            <a:r>
              <a:rPr lang="zh-CN" altLang="zh-CN" sz="2400" dirty="0" smtClean="0">
                <a:latin typeface="+mj-lt"/>
              </a:rPr>
              <a:t/>
            </a:r>
            <a:br>
              <a:rPr lang="zh-CN" altLang="zh-CN" sz="2400" dirty="0" smtClean="0">
                <a:latin typeface="+mj-lt"/>
              </a:rPr>
            </a:br>
            <a:r>
              <a:rPr lang="zh-CN" altLang="zh-CN" sz="2400" dirty="0">
                <a:latin typeface="+mj-lt"/>
              </a:rPr>
              <a:t>while (c!=’#’ ||</a:t>
            </a:r>
            <a:r>
              <a:rPr lang="en-US" altLang="zh-CN" sz="2400" dirty="0">
                <a:latin typeface="+mj-lt"/>
              </a:rPr>
              <a:t> theta</a:t>
            </a:r>
            <a:r>
              <a:rPr lang="zh-CN" altLang="zh-CN" sz="2400" dirty="0">
                <a:latin typeface="+mj-lt"/>
              </a:rPr>
              <a:t>!</a:t>
            </a:r>
            <a:r>
              <a:rPr lang="zh-CN" altLang="zh-CN" sz="2400" dirty="0">
                <a:latin typeface="+mj-lt"/>
              </a:rPr>
              <a:t>=’#’){</a:t>
            </a:r>
            <a:br>
              <a:rPr lang="zh-CN" altLang="zh-CN" sz="2400" dirty="0">
                <a:latin typeface="+mj-lt"/>
              </a:rPr>
            </a:br>
            <a:r>
              <a:rPr lang="zh-CN" altLang="zh-CN" sz="2400" dirty="0">
                <a:latin typeface="+mj-lt"/>
              </a:rPr>
              <a:t>    if (!In(c,OP</a:t>
            </a:r>
            <a:r>
              <a:rPr lang="zh-CN" altLang="zh-CN" sz="2400" dirty="0" smtClean="0">
                <a:latin typeface="+mj-lt"/>
              </a:rPr>
              <a:t>))</a:t>
            </a:r>
            <a:r>
              <a:rPr lang="en-US" altLang="zh-CN" sz="2400" dirty="0" smtClean="0">
                <a:latin typeface="+mj-lt"/>
              </a:rPr>
              <a:t>//</a:t>
            </a:r>
            <a:r>
              <a:rPr lang="zh-CN" altLang="en-US" sz="2400" dirty="0" smtClean="0">
                <a:latin typeface="+mj-lt"/>
              </a:rPr>
              <a:t>输入的是操作数</a:t>
            </a:r>
            <a:endParaRPr lang="en-US" altLang="zh-CN" sz="2400" dirty="0">
              <a:latin typeface="+mj-lt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latin typeface="+mj-lt"/>
              </a:rPr>
              <a:t>       </a:t>
            </a:r>
            <a:r>
              <a:rPr lang="zh-CN" altLang="zh-CN" sz="2400" dirty="0">
                <a:latin typeface="+mj-lt"/>
              </a:rPr>
              <a:t>{</a:t>
            </a:r>
            <a:endParaRPr lang="en-US" altLang="zh-CN" sz="2400" dirty="0">
              <a:latin typeface="+mj-lt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           </a:t>
            </a:r>
            <a:r>
              <a:rPr lang="en-US" altLang="zh-CN" sz="2400" dirty="0" smtClean="0">
                <a:latin typeface="+mj-lt"/>
              </a:rPr>
              <a:t>d=</a:t>
            </a:r>
            <a:r>
              <a:rPr lang="en-US" altLang="zh-CN" sz="2400" dirty="0" err="1" smtClean="0">
                <a:latin typeface="+mj-lt"/>
              </a:rPr>
              <a:t>CToI</a:t>
            </a:r>
            <a:r>
              <a:rPr lang="en-US" altLang="zh-CN" sz="2400" dirty="0" smtClean="0">
                <a:latin typeface="+mj-lt"/>
              </a:rPr>
              <a:t>(c);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           </a:t>
            </a:r>
            <a:r>
              <a:rPr lang="zh-CN" altLang="zh-CN" sz="2400" dirty="0" smtClean="0">
                <a:latin typeface="+mj-lt"/>
              </a:rPr>
              <a:t>Push</a:t>
            </a:r>
            <a:r>
              <a:rPr lang="zh-CN" altLang="zh-CN" sz="2400" dirty="0">
                <a:latin typeface="+mj-lt"/>
              </a:rPr>
              <a:t>(</a:t>
            </a:r>
            <a:r>
              <a:rPr lang="en-US" altLang="zh-CN" sz="2400" dirty="0">
                <a:latin typeface="+mj-lt"/>
              </a:rPr>
              <a:t>&amp;</a:t>
            </a:r>
            <a:r>
              <a:rPr lang="zh-CN" altLang="zh-CN" sz="2400" dirty="0">
                <a:latin typeface="+mj-lt"/>
              </a:rPr>
              <a:t>OPND</a:t>
            </a:r>
            <a:r>
              <a:rPr lang="en-US" altLang="zh-CN" sz="2400" dirty="0">
                <a:latin typeface="+mj-lt"/>
              </a:rPr>
              <a:t>,d</a:t>
            </a:r>
            <a:r>
              <a:rPr lang="zh-CN" altLang="zh-CN" sz="2400" dirty="0">
                <a:latin typeface="+mj-lt"/>
              </a:rPr>
              <a:t>)</a:t>
            </a:r>
            <a:r>
              <a:rPr lang="zh-CN" altLang="zh-CN" sz="2400" dirty="0" smtClean="0">
                <a:latin typeface="+mj-lt"/>
              </a:rPr>
              <a:t>;</a:t>
            </a:r>
            <a:endParaRPr lang="en-US" altLang="zh-CN" sz="2400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           </a:t>
            </a:r>
            <a:r>
              <a:rPr lang="zh-CN" altLang="zh-CN" sz="2400" dirty="0" smtClean="0">
                <a:latin typeface="+mj-lt"/>
              </a:rPr>
              <a:t>c</a:t>
            </a:r>
            <a:r>
              <a:rPr lang="zh-CN" altLang="zh-CN" sz="2400" dirty="0">
                <a:latin typeface="+mj-lt"/>
              </a:rPr>
              <a:t>=getchar()</a:t>
            </a:r>
            <a:r>
              <a:rPr lang="zh-CN" altLang="zh-CN" sz="2400" dirty="0" smtClean="0">
                <a:latin typeface="+mj-lt"/>
              </a:rPr>
              <a:t>;</a:t>
            </a:r>
            <a:endParaRPr lang="en-US" altLang="zh-CN" sz="2400" dirty="0" smtClean="0">
              <a:latin typeface="+mj-lt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       </a:t>
            </a:r>
            <a:r>
              <a:rPr lang="zh-CN" altLang="zh-CN" sz="2400" dirty="0" smtClean="0">
                <a:latin typeface="+mj-lt"/>
              </a:rPr>
              <a:t>}</a:t>
            </a:r>
            <a:r>
              <a:rPr lang="zh-CN" altLang="zh-CN" sz="2400" dirty="0">
                <a:latin typeface="+mj-lt"/>
              </a:rPr>
              <a:t/>
            </a:r>
            <a:br>
              <a:rPr lang="zh-CN" altLang="zh-CN" sz="2400" dirty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  </a:t>
            </a:r>
            <a:endParaRPr lang="zh-CN" altLang="zh-CN" sz="24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7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35496" y="188640"/>
            <a:ext cx="9217023" cy="6669360"/>
          </a:xfrm>
        </p:spPr>
        <p:txBody>
          <a:bodyPr/>
          <a:lstStyle/>
          <a:p>
            <a:pPr eaLnBrk="1" hangingPunct="1">
              <a:lnSpc>
                <a:spcPts val="2300"/>
              </a:lnSpc>
              <a:buFontTx/>
              <a:buNone/>
              <a:defRPr/>
            </a:pPr>
            <a:r>
              <a:rPr lang="en-US" altLang="zh-CN" sz="2400" dirty="0" smtClean="0">
                <a:latin typeface="+mj-lt"/>
              </a:rPr>
              <a:t>    </a:t>
            </a:r>
            <a:r>
              <a:rPr lang="zh-CN" altLang="zh-CN" sz="2400" dirty="0" smtClean="0">
                <a:latin typeface="+mj-lt"/>
              </a:rPr>
              <a:t>else</a:t>
            </a:r>
            <a:r>
              <a:rPr lang="en-US" altLang="zh-CN" sz="2400" dirty="0" smtClean="0">
                <a:latin typeface="+mj-lt"/>
              </a:rPr>
              <a:t>{</a:t>
            </a:r>
          </a:p>
          <a:p>
            <a:pPr eaLnBrk="1" hangingPunct="1">
              <a:lnSpc>
                <a:spcPts val="2300"/>
              </a:lnSpc>
              <a:buFontTx/>
              <a:buNone/>
              <a:defRPr/>
            </a:pPr>
            <a:r>
              <a:rPr lang="en-US" altLang="zh-CN" sz="2400" dirty="0" smtClean="0">
                <a:latin typeface="+mj-lt"/>
              </a:rPr>
              <a:t>           </a:t>
            </a:r>
            <a:r>
              <a:rPr lang="zh-CN" altLang="zh-CN" sz="2400" dirty="0" smtClean="0">
                <a:latin typeface="+mj-lt"/>
              </a:rPr>
              <a:t>GetTop</a:t>
            </a:r>
            <a:r>
              <a:rPr lang="zh-CN" altLang="zh-CN" sz="2400" dirty="0">
                <a:latin typeface="+mj-lt"/>
              </a:rPr>
              <a:t>(</a:t>
            </a:r>
            <a:r>
              <a:rPr lang="en-US" altLang="zh-CN" sz="2400" dirty="0">
                <a:latin typeface="+mj-lt"/>
              </a:rPr>
              <a:t>&amp;</a:t>
            </a:r>
            <a:r>
              <a:rPr lang="zh-CN" altLang="zh-CN" sz="2400" dirty="0">
                <a:latin typeface="+mj-lt"/>
              </a:rPr>
              <a:t>OPTR</a:t>
            </a:r>
            <a:r>
              <a:rPr lang="en-US" altLang="zh-CN" sz="2400" dirty="0" smtClean="0">
                <a:latin typeface="+mj-lt"/>
              </a:rPr>
              <a:t>,&amp;</a:t>
            </a:r>
            <a:r>
              <a:rPr lang="en-US" altLang="zh-CN" sz="2400" dirty="0"/>
              <a:t> theta</a:t>
            </a:r>
            <a:r>
              <a:rPr lang="zh-CN" altLang="zh-CN" sz="2400" dirty="0" smtClean="0">
                <a:latin typeface="+mj-lt"/>
              </a:rPr>
              <a:t>),</a:t>
            </a:r>
            <a:r>
              <a:rPr lang="zh-CN" altLang="zh-CN" sz="2400" dirty="0">
                <a:latin typeface="+mj-lt"/>
              </a:rPr>
              <a:t/>
            </a:r>
            <a:br>
              <a:rPr lang="zh-CN" altLang="zh-CN" sz="2400" dirty="0">
                <a:latin typeface="+mj-lt"/>
              </a:rPr>
            </a:br>
            <a:r>
              <a:rPr lang="zh-CN" altLang="zh-CN" sz="2400" dirty="0">
                <a:latin typeface="+mj-lt"/>
              </a:rPr>
              <a:t>       switch(Precede</a:t>
            </a:r>
            <a:r>
              <a:rPr lang="zh-CN" altLang="zh-CN" sz="2400" dirty="0" smtClean="0">
                <a:latin typeface="+mj-lt"/>
              </a:rPr>
              <a:t>(</a:t>
            </a:r>
            <a:r>
              <a:rPr lang="en-US" altLang="zh-CN" sz="2400" dirty="0"/>
              <a:t>theta</a:t>
            </a:r>
            <a:r>
              <a:rPr lang="en-US" altLang="zh-CN" sz="2400" dirty="0" smtClean="0">
                <a:latin typeface="+mj-lt"/>
              </a:rPr>
              <a:t>,</a:t>
            </a:r>
            <a:r>
              <a:rPr lang="zh-CN" altLang="zh-CN" sz="2400" dirty="0">
                <a:latin typeface="+mj-lt"/>
              </a:rPr>
              <a:t>c)){</a:t>
            </a:r>
            <a:r>
              <a:rPr lang="zh-CN" altLang="zh-CN" sz="2400" dirty="0" smtClean="0">
                <a:latin typeface="+mj-lt"/>
              </a:rPr>
              <a:t/>
            </a:r>
            <a:br>
              <a:rPr lang="zh-CN" altLang="zh-CN" sz="2400" dirty="0" smtClean="0">
                <a:latin typeface="+mj-lt"/>
              </a:rPr>
            </a:br>
            <a:r>
              <a:rPr lang="zh-CN" altLang="zh-CN" sz="2400" dirty="0" smtClean="0">
                <a:latin typeface="+mj-lt"/>
              </a:rPr>
              <a:t>          case ’&lt;’ :</a:t>
            </a:r>
            <a:br>
              <a:rPr lang="zh-CN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              </a:t>
            </a:r>
            <a:r>
              <a:rPr lang="zh-CN" altLang="zh-CN" sz="2400" dirty="0" smtClean="0">
                <a:latin typeface="+mj-lt"/>
              </a:rPr>
              <a:t>Push(</a:t>
            </a:r>
            <a:r>
              <a:rPr lang="en-US" altLang="zh-CN" sz="2400" dirty="0" smtClean="0">
                <a:latin typeface="+mj-lt"/>
              </a:rPr>
              <a:t>&amp;</a:t>
            </a:r>
            <a:r>
              <a:rPr lang="zh-CN" altLang="zh-CN" sz="2400" dirty="0" smtClean="0">
                <a:latin typeface="+mj-lt"/>
              </a:rPr>
              <a:t>OPTR</a:t>
            </a:r>
            <a:r>
              <a:rPr lang="en-US" altLang="zh-CN" sz="2400" dirty="0" smtClean="0">
                <a:latin typeface="+mj-lt"/>
              </a:rPr>
              <a:t>,</a:t>
            </a:r>
            <a:r>
              <a:rPr lang="zh-CN" altLang="zh-CN" sz="2400" dirty="0" smtClean="0">
                <a:latin typeface="+mj-lt"/>
              </a:rPr>
              <a:t>c); c = getchar();break;</a:t>
            </a:r>
            <a:br>
              <a:rPr lang="zh-CN" altLang="zh-CN" sz="2400" dirty="0" smtClean="0">
                <a:latin typeface="+mj-lt"/>
              </a:rPr>
            </a:br>
            <a:r>
              <a:rPr lang="zh-CN" altLang="zh-CN" sz="2400" dirty="0" smtClean="0">
                <a:latin typeface="+mj-lt"/>
              </a:rPr>
              <a:t>          case ’=’ :</a:t>
            </a:r>
            <a:br>
              <a:rPr lang="zh-CN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              </a:t>
            </a:r>
            <a:r>
              <a:rPr lang="zh-CN" altLang="zh-CN" sz="2400" dirty="0" smtClean="0">
                <a:latin typeface="+mj-lt"/>
              </a:rPr>
              <a:t>Pop(</a:t>
            </a:r>
            <a:r>
              <a:rPr lang="en-US" altLang="zh-CN" sz="2400" dirty="0" smtClean="0">
                <a:latin typeface="+mj-lt"/>
              </a:rPr>
              <a:t>&amp;</a:t>
            </a:r>
            <a:r>
              <a:rPr lang="zh-CN" altLang="zh-CN" sz="2400" dirty="0" smtClean="0">
                <a:latin typeface="+mj-lt"/>
              </a:rPr>
              <a:t>OPTR</a:t>
            </a:r>
            <a:r>
              <a:rPr lang="en-US" altLang="zh-CN" sz="2400" dirty="0" smtClean="0">
                <a:latin typeface="+mj-lt"/>
              </a:rPr>
              <a:t>,&amp;</a:t>
            </a:r>
            <a:r>
              <a:rPr lang="en-US" altLang="zh-CN" sz="2400" dirty="0"/>
              <a:t> theta</a:t>
            </a:r>
            <a:r>
              <a:rPr lang="zh-CN" altLang="zh-CN" sz="2400" dirty="0" smtClean="0">
                <a:latin typeface="+mj-lt"/>
              </a:rPr>
              <a:t>)</a:t>
            </a:r>
            <a:r>
              <a:rPr lang="zh-CN" altLang="zh-CN" sz="2400" dirty="0" smtClean="0">
                <a:latin typeface="+mj-lt"/>
              </a:rPr>
              <a:t>; c = getchar();break;</a:t>
            </a:r>
            <a:br>
              <a:rPr lang="zh-CN" altLang="zh-CN" sz="2400" dirty="0" smtClean="0">
                <a:latin typeface="+mj-lt"/>
              </a:rPr>
            </a:br>
            <a:r>
              <a:rPr lang="zh-CN" altLang="zh-CN" sz="2400" dirty="0" smtClean="0">
                <a:latin typeface="+mj-lt"/>
              </a:rPr>
              <a:t>          case ’&gt;’ :</a:t>
            </a:r>
            <a:br>
              <a:rPr lang="zh-CN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             </a:t>
            </a:r>
            <a:r>
              <a:rPr lang="zh-CN" altLang="zh-CN" sz="2400" dirty="0" smtClean="0">
                <a:latin typeface="+mj-lt"/>
              </a:rPr>
              <a:t>Pop(</a:t>
            </a:r>
            <a:r>
              <a:rPr lang="en-US" altLang="zh-CN" sz="2400" dirty="0" smtClean="0">
                <a:latin typeface="+mj-lt"/>
              </a:rPr>
              <a:t>&amp;</a:t>
            </a:r>
            <a:r>
              <a:rPr lang="zh-CN" altLang="zh-CN" sz="2400" dirty="0" smtClean="0">
                <a:latin typeface="+mj-lt"/>
              </a:rPr>
              <a:t>OPTR</a:t>
            </a:r>
            <a:r>
              <a:rPr lang="en-US" altLang="zh-CN" sz="2400" dirty="0" smtClean="0">
                <a:latin typeface="+mj-lt"/>
              </a:rPr>
              <a:t>,&amp;theta</a:t>
            </a:r>
            <a:r>
              <a:rPr lang="zh-CN" altLang="zh-CN" sz="2400" dirty="0" smtClean="0">
                <a:latin typeface="+mj-lt"/>
              </a:rPr>
              <a:t>);</a:t>
            </a:r>
            <a:br>
              <a:rPr lang="zh-CN" altLang="zh-CN" sz="2400" dirty="0" smtClean="0">
                <a:latin typeface="+mj-lt"/>
              </a:rPr>
            </a:br>
            <a:r>
              <a:rPr lang="zh-CN" altLang="zh-CN" sz="2400" dirty="0" smtClean="0">
                <a:latin typeface="+mj-lt"/>
              </a:rPr>
              <a:t>             Pop(</a:t>
            </a:r>
            <a:r>
              <a:rPr lang="en-US" altLang="zh-CN" sz="2400" dirty="0" smtClean="0">
                <a:latin typeface="+mj-lt"/>
              </a:rPr>
              <a:t>&amp;</a:t>
            </a:r>
            <a:r>
              <a:rPr lang="zh-CN" altLang="zh-CN" sz="2400" dirty="0" smtClean="0">
                <a:latin typeface="+mj-lt"/>
              </a:rPr>
              <a:t>OPND</a:t>
            </a:r>
            <a:r>
              <a:rPr lang="en-US" altLang="zh-CN" sz="2400" dirty="0" smtClean="0">
                <a:latin typeface="+mj-lt"/>
              </a:rPr>
              <a:t>,&amp;b</a:t>
            </a:r>
            <a:r>
              <a:rPr lang="zh-CN" altLang="zh-CN" sz="2400" dirty="0" smtClean="0">
                <a:latin typeface="+mj-lt"/>
              </a:rPr>
              <a:t>); Pop(</a:t>
            </a:r>
            <a:r>
              <a:rPr lang="en-US" altLang="zh-CN" sz="2400" dirty="0" smtClean="0">
                <a:latin typeface="+mj-lt"/>
              </a:rPr>
              <a:t>&amp;</a:t>
            </a:r>
            <a:r>
              <a:rPr lang="zh-CN" altLang="zh-CN" sz="2400" dirty="0" smtClean="0">
                <a:latin typeface="+mj-lt"/>
              </a:rPr>
              <a:t>OPND</a:t>
            </a:r>
            <a:r>
              <a:rPr lang="en-US" altLang="zh-CN" sz="2400" dirty="0" smtClean="0">
                <a:latin typeface="+mj-lt"/>
              </a:rPr>
              <a:t>,&amp;a</a:t>
            </a:r>
            <a:r>
              <a:rPr lang="zh-CN" altLang="zh-CN" sz="2400" dirty="0" smtClean="0">
                <a:latin typeface="+mj-lt"/>
              </a:rPr>
              <a:t>);</a:t>
            </a:r>
            <a:br>
              <a:rPr lang="zh-CN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             </a:t>
            </a:r>
            <a:r>
              <a:rPr lang="zh-CN" altLang="zh-CN" sz="2400" dirty="0" smtClean="0">
                <a:latin typeface="+mj-lt"/>
              </a:rPr>
              <a:t>Push(</a:t>
            </a:r>
            <a:r>
              <a:rPr lang="en-US" altLang="zh-CN" sz="2400" dirty="0" smtClean="0">
                <a:latin typeface="+mj-lt"/>
              </a:rPr>
              <a:t>&amp;</a:t>
            </a:r>
            <a:r>
              <a:rPr lang="zh-CN" altLang="zh-CN" sz="2400" dirty="0" smtClean="0">
                <a:latin typeface="+mj-lt"/>
              </a:rPr>
              <a:t>OPND</a:t>
            </a:r>
            <a:r>
              <a:rPr lang="en-US" altLang="zh-CN" sz="2400" dirty="0" smtClean="0">
                <a:latin typeface="+mj-lt"/>
              </a:rPr>
              <a:t>,</a:t>
            </a:r>
            <a:r>
              <a:rPr lang="zh-CN" altLang="zh-CN" sz="2400" dirty="0" smtClean="0">
                <a:latin typeface="+mj-lt"/>
              </a:rPr>
              <a:t>Operate(a,theta,b));break;</a:t>
            </a:r>
            <a:endParaRPr lang="en-US" altLang="zh-CN" sz="2400" dirty="0" smtClean="0">
              <a:latin typeface="+mj-lt"/>
            </a:endParaRPr>
          </a:p>
          <a:p>
            <a:pPr eaLnBrk="1" hangingPunct="1">
              <a:lnSpc>
                <a:spcPts val="2300"/>
              </a:lnSpc>
              <a:buFontTx/>
              <a:buNone/>
              <a:defRPr/>
            </a:pPr>
            <a:r>
              <a:rPr lang="en-US" altLang="zh-CN" sz="2400" dirty="0" smtClean="0">
                <a:latin typeface="+mj-lt"/>
              </a:rPr>
              <a:t>         }//else</a:t>
            </a:r>
            <a:r>
              <a:rPr lang="zh-CN" altLang="zh-CN" sz="2400" dirty="0" smtClean="0">
                <a:latin typeface="+mj-lt"/>
              </a:rPr>
              <a:t/>
            </a:r>
            <a:br>
              <a:rPr lang="zh-CN" altLang="zh-CN" sz="2400" dirty="0" smtClean="0">
                <a:latin typeface="+mj-lt"/>
              </a:rPr>
            </a:br>
            <a:r>
              <a:rPr lang="zh-CN" altLang="zh-CN" sz="2400" dirty="0" smtClean="0">
                <a:latin typeface="+mj-lt"/>
              </a:rPr>
              <a:t>       }//switch</a:t>
            </a:r>
            <a:endParaRPr lang="en-US" altLang="zh-CN" sz="2400" dirty="0" smtClean="0">
              <a:latin typeface="+mj-lt"/>
            </a:endParaRPr>
          </a:p>
          <a:p>
            <a:pPr eaLnBrk="1" hangingPunct="1">
              <a:lnSpc>
                <a:spcPts val="2300"/>
              </a:lnSpc>
              <a:buFontTx/>
              <a:buNone/>
              <a:defRPr/>
            </a:pPr>
            <a:r>
              <a:rPr lang="en-US" altLang="zh-CN" sz="2400" dirty="0" smtClean="0"/>
              <a:t>    </a:t>
            </a:r>
            <a:r>
              <a:rPr lang="en-US" altLang="zh-CN" sz="2400" dirty="0" err="1" smtClean="0">
                <a:latin typeface="+mj-lt"/>
              </a:rPr>
              <a:t>GetTop</a:t>
            </a:r>
            <a:r>
              <a:rPr lang="en-US" altLang="zh-CN" sz="2400" dirty="0" smtClean="0">
                <a:latin typeface="+mj-lt"/>
              </a:rPr>
              <a:t>(OPTR</a:t>
            </a:r>
            <a:r>
              <a:rPr lang="en-US" altLang="zh-CN" sz="2400" dirty="0" smtClean="0">
                <a:latin typeface="+mj-lt"/>
              </a:rPr>
              <a:t>,&amp;</a:t>
            </a:r>
            <a:r>
              <a:rPr lang="en-US" altLang="zh-CN" sz="2400" dirty="0"/>
              <a:t> theta</a:t>
            </a:r>
            <a:r>
              <a:rPr lang="en-US" altLang="zh-CN" sz="2400" dirty="0" smtClean="0">
                <a:latin typeface="+mj-lt"/>
              </a:rPr>
              <a:t>);</a:t>
            </a:r>
            <a:r>
              <a:rPr lang="zh-CN" altLang="zh-CN" sz="2400" dirty="0" smtClean="0">
                <a:latin typeface="+mj-lt"/>
              </a:rPr>
              <a:t/>
            </a:r>
            <a:br>
              <a:rPr lang="zh-CN" altLang="zh-CN" sz="2400" dirty="0" smtClean="0">
                <a:latin typeface="+mj-lt"/>
              </a:rPr>
            </a:br>
            <a:r>
              <a:rPr lang="zh-CN" altLang="zh-CN" sz="2400" dirty="0" smtClean="0">
                <a:latin typeface="+mj-lt"/>
              </a:rPr>
              <a:t>}// while </a:t>
            </a:r>
            <a:br>
              <a:rPr lang="zh-CN" altLang="zh-CN" sz="2400" dirty="0" smtClean="0">
                <a:latin typeface="+mj-lt"/>
              </a:rPr>
            </a:br>
            <a:r>
              <a:rPr lang="en-US" altLang="zh-CN" sz="2400" dirty="0" smtClean="0">
                <a:latin typeface="+mj-lt"/>
              </a:rPr>
              <a:t>P</a:t>
            </a:r>
            <a:r>
              <a:rPr lang="zh-CN" altLang="zh-CN" sz="2400" dirty="0" smtClean="0">
                <a:latin typeface="+mj-lt"/>
              </a:rPr>
              <a:t>op(</a:t>
            </a:r>
            <a:r>
              <a:rPr lang="en-US" altLang="zh-CN" sz="2400" dirty="0" smtClean="0">
                <a:latin typeface="+mj-lt"/>
              </a:rPr>
              <a:t>&amp;</a:t>
            </a:r>
            <a:r>
              <a:rPr lang="zh-CN" altLang="zh-CN" sz="2400" dirty="0" smtClean="0">
                <a:latin typeface="+mj-lt"/>
              </a:rPr>
              <a:t>OPND</a:t>
            </a:r>
            <a:r>
              <a:rPr lang="en-US" altLang="zh-CN" sz="2400" dirty="0" smtClean="0">
                <a:latin typeface="+mj-lt"/>
              </a:rPr>
              <a:t>,&amp;a</a:t>
            </a:r>
            <a:r>
              <a:rPr lang="zh-CN" altLang="zh-CN" sz="2400" dirty="0" smtClean="0">
                <a:latin typeface="+mj-lt"/>
              </a:rPr>
              <a:t>)</a:t>
            </a:r>
            <a:r>
              <a:rPr lang="zh-CN" altLang="zh-CN" sz="2400" dirty="0" smtClean="0">
                <a:latin typeface="+mj-lt"/>
              </a:rPr>
              <a:t>;</a:t>
            </a:r>
            <a:endParaRPr lang="en-US" altLang="zh-CN" sz="2400" dirty="0" smtClean="0">
              <a:latin typeface="+mj-lt"/>
            </a:endParaRPr>
          </a:p>
          <a:p>
            <a:pPr eaLnBrk="1" hangingPunct="1">
              <a:lnSpc>
                <a:spcPts val="2300"/>
              </a:lnSpc>
              <a:buFontTx/>
              <a:buNone/>
              <a:defRPr/>
            </a:pPr>
            <a:r>
              <a:rPr lang="en-US" altLang="zh-CN" sz="2400" dirty="0">
                <a:latin typeface="+mj-lt"/>
              </a:rPr>
              <a:t> </a:t>
            </a:r>
            <a:r>
              <a:rPr lang="en-US" altLang="zh-CN" sz="2400" dirty="0" smtClean="0">
                <a:latin typeface="+mj-lt"/>
              </a:rPr>
              <a:t>   return </a:t>
            </a:r>
            <a:r>
              <a:rPr lang="en-US" altLang="zh-CN" sz="2400" dirty="0" smtClean="0">
                <a:latin typeface="+mj-lt"/>
              </a:rPr>
              <a:t>a;</a:t>
            </a:r>
            <a:endParaRPr lang="zh-CN" altLang="zh-CN" sz="2400" dirty="0" smtClean="0">
              <a:latin typeface="+mj-lt"/>
            </a:endParaRPr>
          </a:p>
          <a:p>
            <a:pPr eaLnBrk="1" hangingPunct="1">
              <a:lnSpc>
                <a:spcPts val="2300"/>
              </a:lnSpc>
              <a:buFontTx/>
              <a:buNone/>
              <a:defRPr/>
            </a:pPr>
            <a:r>
              <a:rPr lang="zh-CN" altLang="zh-CN" sz="2400" dirty="0" smtClean="0">
                <a:latin typeface="+mj-lt"/>
              </a:rPr>
              <a:t>}// EvaluateExpression</a:t>
            </a:r>
          </a:p>
        </p:txBody>
      </p:sp>
    </p:spTree>
    <p:extLst>
      <p:ext uri="{BB962C8B-B14F-4D97-AF65-F5344CB8AC3E}">
        <p14:creationId xmlns:p14="http://schemas.microsoft.com/office/powerpoint/2010/main" val="28163484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7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7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7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400" dirty="0" smtClean="0"/>
              <a:t>3.4.2</a:t>
            </a:r>
            <a:r>
              <a:rPr lang="zh-CN" altLang="en-US" sz="3600" dirty="0" smtClean="0">
                <a:solidFill>
                  <a:schemeClr val="tx2"/>
                </a:solidFill>
                <a:ea typeface="长城行楷体" pitchFamily="49" charset="-122"/>
                <a:sym typeface="Arial" charset="0"/>
              </a:rPr>
              <a:t>十进制数转换为二进制数</a:t>
            </a:r>
            <a:endParaRPr lang="zh-CN" altLang="en-US" sz="3400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dirty="0" smtClean="0">
                <a:solidFill>
                  <a:schemeClr val="tx2"/>
                </a:solidFill>
                <a:ea typeface="长城行楷体" pitchFamily="49" charset="-122"/>
                <a:sym typeface="Arial" charset="0"/>
              </a:rPr>
              <a:t> </a:t>
            </a:r>
            <a:r>
              <a:rPr lang="zh-CN" altLang="en-US" dirty="0" smtClean="0">
                <a:solidFill>
                  <a:schemeClr val="tx2"/>
                </a:solidFill>
                <a:ea typeface="长城行楷体" pitchFamily="49" charset="-122"/>
                <a:sym typeface="Arial" charset="0"/>
              </a:rPr>
              <a:t>整数部分</a:t>
            </a:r>
            <a:endParaRPr lang="en-US" altLang="zh-CN" dirty="0" smtClean="0">
              <a:solidFill>
                <a:schemeClr val="tx2"/>
              </a:solidFill>
              <a:ea typeface="长城行楷体" pitchFamily="49" charset="-122"/>
              <a:sym typeface="Arial" charset="0"/>
            </a:endParaRPr>
          </a:p>
          <a:p>
            <a:pPr eaLnBrk="1" hangingPunct="1">
              <a:buFontTx/>
              <a:buNone/>
            </a:pPr>
            <a:r>
              <a:rPr lang="zh-CN" altLang="en-US" dirty="0" smtClean="0">
                <a:solidFill>
                  <a:schemeClr val="tx2"/>
                </a:solidFill>
                <a:ea typeface="长城行楷体" pitchFamily="49" charset="-122"/>
                <a:sym typeface="Arial" charset="0"/>
              </a:rPr>
              <a:t>小数部分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卷草阳台">
  <a:themeElements>
    <a:clrScheme name="卷草阳台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卷草阳台">
      <a:majorFont>
        <a:latin typeface="Arial"/>
        <a:ea typeface="黑体"/>
        <a:cs typeface=""/>
      </a:majorFont>
      <a:minorFont>
        <a:latin typeface="Arial Rounded MT Bold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卷草阳台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卷草阳台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卷草阳台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清香</Template>
  <TotalTime>641</TotalTime>
  <Pages>0</Pages>
  <Words>798</Words>
  <Characters>0</Characters>
  <Application>Microsoft Office PowerPoint</Application>
  <PresentationFormat>全屏显示(4:3)</PresentationFormat>
  <Lines>0</Lines>
  <Paragraphs>133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VW媩$婫`婡p瑙</vt:lpstr>
      <vt:lpstr>Times New Roman</vt:lpstr>
      <vt:lpstr>隶书</vt:lpstr>
      <vt:lpstr>长城行楷体</vt:lpstr>
      <vt:lpstr>楷体_GB2312</vt:lpstr>
      <vt:lpstr>Arial Rounded MT Bold</vt:lpstr>
      <vt:lpstr>Arial Black</vt:lpstr>
      <vt:lpstr>黑体</vt:lpstr>
      <vt:lpstr>卷草阳台</vt:lpstr>
      <vt:lpstr> 3.4 栈和队列的应用</vt:lpstr>
      <vt:lpstr>3.4.1 表达式求值</vt:lpstr>
      <vt:lpstr>3.4.1 表达式求值</vt:lpstr>
      <vt:lpstr>3.4.1 表达式求值</vt:lpstr>
      <vt:lpstr>3.4.1 表达式求值</vt:lpstr>
      <vt:lpstr>3.4.1 表达式求值</vt:lpstr>
      <vt:lpstr>PowerPoint 演示文稿</vt:lpstr>
      <vt:lpstr>PowerPoint 演示文稿</vt:lpstr>
      <vt:lpstr>3.4.2十进制数转换为二进制数</vt:lpstr>
      <vt:lpstr>PowerPoint 演示文稿</vt:lpstr>
      <vt:lpstr>PowerPoint 演示文稿</vt:lpstr>
      <vt:lpstr>PowerPoint 演示文稿</vt:lpstr>
    </vt:vector>
  </TitlesOfParts>
  <Company>上海电视大学</Company>
  <LinksUpToDate>false</LinksUpToDate>
  <CharactersWithSpaces>0</CharactersWithSpaces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栈和队列</dc:title>
  <dc:subject>数据结构</dc:subject>
  <dc:creator>王艳芬</dc:creator>
  <cp:lastModifiedBy>Windows User</cp:lastModifiedBy>
  <cp:revision>623</cp:revision>
  <dcterms:created xsi:type="dcterms:W3CDTF">2009-10-28T08:41:55Z</dcterms:created>
  <dcterms:modified xsi:type="dcterms:W3CDTF">2020-10-18T16:12:59Z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2052-10.1.0.6120</vt:lpwstr>
  </property>
</Properties>
</file>