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6" r:id="rId4"/>
    <p:sldId id="270" r:id="rId5"/>
    <p:sldId id="272" r:id="rId6"/>
    <p:sldId id="27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8" r:id="rId16"/>
    <p:sldId id="282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4B4BE"/>
    <a:srgbClr val="B42D2D"/>
    <a:srgbClr val="5C307D"/>
    <a:srgbClr val="507D7D"/>
    <a:srgbClr val="285A32"/>
    <a:srgbClr val="37B4C3"/>
    <a:srgbClr val="6E6EAA"/>
    <a:srgbClr val="5A327D"/>
    <a:srgbClr val="41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81" d="100"/>
          <a:sy n="81" d="100"/>
        </p:scale>
        <p:origin x="-72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1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5-3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树的存储结构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第五章     树和二叉树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B4B4BE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8714" y="957106"/>
            <a:ext cx="4881046" cy="523220"/>
            <a:chOff x="1826091" y="4148024"/>
            <a:chExt cx="4881046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22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如何表示结点的孩子呢？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5441317" y="963789"/>
            <a:ext cx="6278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方案二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指针域的个数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等于该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Box 87"/>
          <p:cNvSpPr txBox="1">
            <a:spLocks noChangeArrowheads="1"/>
          </p:cNvSpPr>
          <p:nvPr/>
        </p:nvSpPr>
        <p:spPr bwMode="auto">
          <a:xfrm>
            <a:off x="3374073" y="1718039"/>
            <a:ext cx="4032000" cy="57600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0">
            <a:spAutoFit/>
          </a:bodyPr>
          <a:lstStyle>
            <a:defPPr>
              <a:defRPr lang="zh-CN"/>
            </a:defPPr>
            <a:lvl1pPr algn="ctr" eaLnBrk="0" hangingPunct="0">
              <a:lnSpc>
                <a:spcPct val="150000"/>
              </a:lnSpc>
              <a:defRPr sz="2800" b="1">
                <a:latin typeface="Times New Roman" pitchFamily="18" charset="0"/>
                <a:ea typeface="宋体" charset="-122"/>
              </a:defRPr>
            </a:lvl1pPr>
          </a:lstStyle>
          <a:p>
            <a:r>
              <a:rPr lang="zh-CN" altLang="en-US" dirty="0"/>
              <a:t>缺点：结点结构不一致</a:t>
            </a:r>
          </a:p>
        </p:txBody>
      </p:sp>
      <p:sp>
        <p:nvSpPr>
          <p:cNvPr id="42" name="Line 144"/>
          <p:cNvSpPr>
            <a:spLocks noChangeShapeType="1"/>
          </p:cNvSpPr>
          <p:nvPr/>
        </p:nvSpPr>
        <p:spPr bwMode="auto">
          <a:xfrm>
            <a:off x="8478838" y="1638299"/>
            <a:ext cx="327025" cy="357187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145"/>
          <p:cNvSpPr txBox="1">
            <a:spLocks noChangeArrowheads="1"/>
          </p:cNvSpPr>
          <p:nvPr/>
        </p:nvSpPr>
        <p:spPr bwMode="auto">
          <a:xfrm>
            <a:off x="8104188" y="2005011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A  2</a:t>
            </a:r>
          </a:p>
        </p:txBody>
      </p:sp>
      <p:sp>
        <p:nvSpPr>
          <p:cNvPr id="44" name="Line 146"/>
          <p:cNvSpPr>
            <a:spLocks noChangeShapeType="1"/>
          </p:cNvSpPr>
          <p:nvPr/>
        </p:nvSpPr>
        <p:spPr bwMode="auto">
          <a:xfrm>
            <a:off x="8458200" y="200501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147"/>
          <p:cNvSpPr>
            <a:spLocks noChangeShapeType="1"/>
          </p:cNvSpPr>
          <p:nvPr/>
        </p:nvSpPr>
        <p:spPr bwMode="auto">
          <a:xfrm>
            <a:off x="8772525" y="200501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" name="Line 148"/>
          <p:cNvSpPr>
            <a:spLocks noChangeShapeType="1"/>
          </p:cNvSpPr>
          <p:nvPr/>
        </p:nvSpPr>
        <p:spPr bwMode="auto">
          <a:xfrm>
            <a:off x="9086850" y="200501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" name="Text Box 150"/>
          <p:cNvSpPr txBox="1">
            <a:spLocks noChangeArrowheads="1"/>
          </p:cNvSpPr>
          <p:nvPr/>
        </p:nvSpPr>
        <p:spPr bwMode="auto">
          <a:xfrm>
            <a:off x="6656388" y="3141661"/>
            <a:ext cx="1658937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B  3</a:t>
            </a:r>
          </a:p>
        </p:txBody>
      </p:sp>
      <p:sp>
        <p:nvSpPr>
          <p:cNvPr id="65" name="Line 151"/>
          <p:cNvSpPr>
            <a:spLocks noChangeShapeType="1"/>
          </p:cNvSpPr>
          <p:nvPr/>
        </p:nvSpPr>
        <p:spPr bwMode="auto">
          <a:xfrm>
            <a:off x="7010400" y="3141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" name="Line 152"/>
          <p:cNvSpPr>
            <a:spLocks noChangeShapeType="1"/>
          </p:cNvSpPr>
          <p:nvPr/>
        </p:nvSpPr>
        <p:spPr bwMode="auto">
          <a:xfrm>
            <a:off x="7324725" y="3141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" name="Line 153"/>
          <p:cNvSpPr>
            <a:spLocks noChangeShapeType="1"/>
          </p:cNvSpPr>
          <p:nvPr/>
        </p:nvSpPr>
        <p:spPr bwMode="auto">
          <a:xfrm>
            <a:off x="7639050" y="3141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" name="Text Box 155"/>
          <p:cNvSpPr txBox="1">
            <a:spLocks noChangeArrowheads="1"/>
          </p:cNvSpPr>
          <p:nvPr/>
        </p:nvSpPr>
        <p:spPr bwMode="auto">
          <a:xfrm>
            <a:off x="9680575" y="3130549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C  2</a:t>
            </a:r>
          </a:p>
        </p:txBody>
      </p:sp>
      <p:sp>
        <p:nvSpPr>
          <p:cNvPr id="85" name="Line 156"/>
          <p:cNvSpPr>
            <a:spLocks noChangeShapeType="1"/>
          </p:cNvSpPr>
          <p:nvPr/>
        </p:nvSpPr>
        <p:spPr bwMode="auto">
          <a:xfrm>
            <a:off x="10034588" y="3130549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6" name="Line 157"/>
          <p:cNvSpPr>
            <a:spLocks noChangeShapeType="1"/>
          </p:cNvSpPr>
          <p:nvPr/>
        </p:nvSpPr>
        <p:spPr bwMode="auto">
          <a:xfrm>
            <a:off x="10348913" y="3130549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" name="Line 158"/>
          <p:cNvSpPr>
            <a:spLocks noChangeShapeType="1"/>
          </p:cNvSpPr>
          <p:nvPr/>
        </p:nvSpPr>
        <p:spPr bwMode="auto">
          <a:xfrm>
            <a:off x="10663238" y="3130549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8" name="Text Box 165"/>
          <p:cNvSpPr txBox="1">
            <a:spLocks noChangeArrowheads="1"/>
          </p:cNvSpPr>
          <p:nvPr/>
        </p:nvSpPr>
        <p:spPr bwMode="auto">
          <a:xfrm>
            <a:off x="7154863" y="4278311"/>
            <a:ext cx="1009650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E  1</a:t>
            </a:r>
          </a:p>
        </p:txBody>
      </p:sp>
      <p:sp>
        <p:nvSpPr>
          <p:cNvPr id="89" name="Line 166"/>
          <p:cNvSpPr>
            <a:spLocks noChangeShapeType="1"/>
          </p:cNvSpPr>
          <p:nvPr/>
        </p:nvSpPr>
        <p:spPr bwMode="auto">
          <a:xfrm>
            <a:off x="7508875" y="427831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" name="Line 167"/>
          <p:cNvSpPr>
            <a:spLocks noChangeShapeType="1"/>
          </p:cNvSpPr>
          <p:nvPr/>
        </p:nvSpPr>
        <p:spPr bwMode="auto">
          <a:xfrm>
            <a:off x="7823200" y="427831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" name="Text Box 185"/>
          <p:cNvSpPr txBox="1">
            <a:spLocks noChangeArrowheads="1"/>
          </p:cNvSpPr>
          <p:nvPr/>
        </p:nvSpPr>
        <p:spPr bwMode="auto">
          <a:xfrm>
            <a:off x="7459663" y="5389561"/>
            <a:ext cx="685800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I   0</a:t>
            </a:r>
          </a:p>
        </p:txBody>
      </p:sp>
      <p:sp>
        <p:nvSpPr>
          <p:cNvPr id="92" name="Line 186"/>
          <p:cNvSpPr>
            <a:spLocks noChangeShapeType="1"/>
          </p:cNvSpPr>
          <p:nvPr/>
        </p:nvSpPr>
        <p:spPr bwMode="auto">
          <a:xfrm>
            <a:off x="7813675" y="53895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" name="Line 189"/>
          <p:cNvSpPr>
            <a:spLocks noChangeShapeType="1"/>
          </p:cNvSpPr>
          <p:nvPr/>
        </p:nvSpPr>
        <p:spPr bwMode="auto">
          <a:xfrm flipH="1">
            <a:off x="7834313" y="2311399"/>
            <a:ext cx="1074737" cy="80486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" name="Line 190"/>
          <p:cNvSpPr>
            <a:spLocks noChangeShapeType="1"/>
          </p:cNvSpPr>
          <p:nvPr/>
        </p:nvSpPr>
        <p:spPr bwMode="auto">
          <a:xfrm>
            <a:off x="9226550" y="2278061"/>
            <a:ext cx="839788" cy="822325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" name="Line 191"/>
          <p:cNvSpPr>
            <a:spLocks noChangeShapeType="1"/>
          </p:cNvSpPr>
          <p:nvPr/>
        </p:nvSpPr>
        <p:spPr bwMode="auto">
          <a:xfrm flipH="1">
            <a:off x="6656388" y="3468686"/>
            <a:ext cx="785812" cy="795338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6" name="Line 192"/>
          <p:cNvSpPr>
            <a:spLocks noChangeShapeType="1"/>
          </p:cNvSpPr>
          <p:nvPr/>
        </p:nvSpPr>
        <p:spPr bwMode="auto">
          <a:xfrm flipH="1">
            <a:off x="7807325" y="3454399"/>
            <a:ext cx="1588" cy="8112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7" name="Line 193"/>
          <p:cNvSpPr>
            <a:spLocks noChangeShapeType="1"/>
          </p:cNvSpPr>
          <p:nvPr/>
        </p:nvSpPr>
        <p:spPr bwMode="auto">
          <a:xfrm>
            <a:off x="8108950" y="3438524"/>
            <a:ext cx="736600" cy="852487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8" name="Line 194"/>
          <p:cNvSpPr>
            <a:spLocks noChangeShapeType="1"/>
          </p:cNvSpPr>
          <p:nvPr/>
        </p:nvSpPr>
        <p:spPr bwMode="auto">
          <a:xfrm>
            <a:off x="10823575" y="3425824"/>
            <a:ext cx="249238" cy="835025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" name="Line 195"/>
          <p:cNvSpPr>
            <a:spLocks noChangeShapeType="1"/>
          </p:cNvSpPr>
          <p:nvPr/>
        </p:nvSpPr>
        <p:spPr bwMode="auto">
          <a:xfrm flipH="1">
            <a:off x="10039350" y="3427411"/>
            <a:ext cx="431800" cy="820738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" name="Line 196"/>
          <p:cNvSpPr>
            <a:spLocks noChangeShapeType="1"/>
          </p:cNvSpPr>
          <p:nvPr/>
        </p:nvSpPr>
        <p:spPr bwMode="auto">
          <a:xfrm flipH="1">
            <a:off x="7978775" y="4578349"/>
            <a:ext cx="1588" cy="8112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1" name="Line 211"/>
          <p:cNvSpPr>
            <a:spLocks noChangeShapeType="1"/>
          </p:cNvSpPr>
          <p:nvPr/>
        </p:nvSpPr>
        <p:spPr bwMode="auto">
          <a:xfrm>
            <a:off x="7977188" y="3141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" name="Text Box 212"/>
          <p:cNvSpPr txBox="1">
            <a:spLocks noChangeArrowheads="1"/>
          </p:cNvSpPr>
          <p:nvPr/>
        </p:nvSpPr>
        <p:spPr bwMode="auto">
          <a:xfrm>
            <a:off x="9534525" y="4284661"/>
            <a:ext cx="685800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G  0</a:t>
            </a:r>
          </a:p>
        </p:txBody>
      </p:sp>
      <p:sp>
        <p:nvSpPr>
          <p:cNvPr id="103" name="Line 213"/>
          <p:cNvSpPr>
            <a:spLocks noChangeShapeType="1"/>
          </p:cNvSpPr>
          <p:nvPr/>
        </p:nvSpPr>
        <p:spPr bwMode="auto">
          <a:xfrm>
            <a:off x="9888538" y="4284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" name="Text Box 214"/>
          <p:cNvSpPr txBox="1">
            <a:spLocks noChangeArrowheads="1"/>
          </p:cNvSpPr>
          <p:nvPr/>
        </p:nvSpPr>
        <p:spPr bwMode="auto">
          <a:xfrm>
            <a:off x="10636250" y="4284661"/>
            <a:ext cx="685800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H  0</a:t>
            </a:r>
          </a:p>
        </p:txBody>
      </p:sp>
      <p:sp>
        <p:nvSpPr>
          <p:cNvPr id="105" name="Line 215"/>
          <p:cNvSpPr>
            <a:spLocks noChangeShapeType="1"/>
          </p:cNvSpPr>
          <p:nvPr/>
        </p:nvSpPr>
        <p:spPr bwMode="auto">
          <a:xfrm>
            <a:off x="10990263" y="4284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6" name="Text Box 216"/>
          <p:cNvSpPr txBox="1">
            <a:spLocks noChangeArrowheads="1"/>
          </p:cNvSpPr>
          <p:nvPr/>
        </p:nvSpPr>
        <p:spPr bwMode="auto">
          <a:xfrm>
            <a:off x="8496300" y="4284661"/>
            <a:ext cx="685800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F  0</a:t>
            </a:r>
          </a:p>
        </p:txBody>
      </p:sp>
      <p:sp>
        <p:nvSpPr>
          <p:cNvPr id="108" name="Line 217"/>
          <p:cNvSpPr>
            <a:spLocks noChangeShapeType="1"/>
          </p:cNvSpPr>
          <p:nvPr/>
        </p:nvSpPr>
        <p:spPr bwMode="auto">
          <a:xfrm>
            <a:off x="8850313" y="4284661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" name="Text Box 218"/>
          <p:cNvSpPr txBox="1">
            <a:spLocks noChangeArrowheads="1"/>
          </p:cNvSpPr>
          <p:nvPr/>
        </p:nvSpPr>
        <p:spPr bwMode="auto">
          <a:xfrm>
            <a:off x="6130925" y="4268786"/>
            <a:ext cx="685800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D  0</a:t>
            </a:r>
          </a:p>
        </p:txBody>
      </p:sp>
      <p:sp>
        <p:nvSpPr>
          <p:cNvPr id="110" name="Line 219"/>
          <p:cNvSpPr>
            <a:spLocks noChangeShapeType="1"/>
          </p:cNvSpPr>
          <p:nvPr/>
        </p:nvSpPr>
        <p:spPr bwMode="auto">
          <a:xfrm>
            <a:off x="6484938" y="4268786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B4B4BE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8714" y="957106"/>
            <a:ext cx="4881046" cy="523220"/>
            <a:chOff x="1826091" y="4148024"/>
            <a:chExt cx="4881046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22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如何表示结点的孩子呢？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5441318" y="963789"/>
            <a:ext cx="5631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将结点的所有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孩子构成一个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endParaRPr lang="zh-CN" altLang="en-US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Group 195"/>
          <p:cNvGrpSpPr>
            <a:grpSpLocks/>
          </p:cNvGrpSpPr>
          <p:nvPr/>
        </p:nvGrpSpPr>
        <p:grpSpPr bwMode="auto">
          <a:xfrm>
            <a:off x="7047230" y="2015173"/>
            <a:ext cx="2833688" cy="431800"/>
            <a:chOff x="1252" y="1047"/>
            <a:chExt cx="1785" cy="272"/>
          </a:xfrm>
        </p:grpSpPr>
        <p:sp>
          <p:nvSpPr>
            <p:cNvPr id="113" name="Line 196"/>
            <p:cNvSpPr>
              <a:spLocks noChangeShapeType="1"/>
            </p:cNvSpPr>
            <p:nvPr/>
          </p:nvSpPr>
          <p:spPr bwMode="auto">
            <a:xfrm>
              <a:off x="2126" y="1201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97"/>
            <p:cNvSpPr>
              <a:spLocks noChangeArrowheads="1"/>
            </p:cNvSpPr>
            <p:nvPr/>
          </p:nvSpPr>
          <p:spPr bwMode="auto">
            <a:xfrm>
              <a:off x="1762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15" name="Line 198"/>
            <p:cNvSpPr>
              <a:spLocks noChangeShapeType="1"/>
            </p:cNvSpPr>
            <p:nvPr/>
          </p:nvSpPr>
          <p:spPr bwMode="auto">
            <a:xfrm>
              <a:off x="1252" y="1196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9"/>
            <p:cNvSpPr>
              <a:spLocks noChangeShapeType="1"/>
            </p:cNvSpPr>
            <p:nvPr/>
          </p:nvSpPr>
          <p:spPr bwMode="auto">
            <a:xfrm>
              <a:off x="2007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Rectangle 200"/>
            <p:cNvSpPr>
              <a:spLocks noChangeArrowheads="1"/>
            </p:cNvSpPr>
            <p:nvPr/>
          </p:nvSpPr>
          <p:spPr bwMode="auto">
            <a:xfrm>
              <a:off x="2561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18" name="Line 201"/>
            <p:cNvSpPr>
              <a:spLocks noChangeShapeType="1"/>
            </p:cNvSpPr>
            <p:nvPr/>
          </p:nvSpPr>
          <p:spPr bwMode="auto">
            <a:xfrm>
              <a:off x="2806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" name="Group 202"/>
          <p:cNvGrpSpPr>
            <a:grpSpLocks/>
          </p:cNvGrpSpPr>
          <p:nvPr/>
        </p:nvGrpSpPr>
        <p:grpSpPr bwMode="auto">
          <a:xfrm>
            <a:off x="7047230" y="2502535"/>
            <a:ext cx="4102100" cy="461963"/>
            <a:chOff x="1252" y="1354"/>
            <a:chExt cx="2584" cy="291"/>
          </a:xfrm>
        </p:grpSpPr>
        <p:sp>
          <p:nvSpPr>
            <p:cNvPr id="120" name="Line 203"/>
            <p:cNvSpPr>
              <a:spLocks noChangeShapeType="1"/>
            </p:cNvSpPr>
            <p:nvPr/>
          </p:nvSpPr>
          <p:spPr bwMode="auto">
            <a:xfrm>
              <a:off x="2135" y="1508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04"/>
            <p:cNvSpPr>
              <a:spLocks noChangeShapeType="1"/>
            </p:cNvSpPr>
            <p:nvPr/>
          </p:nvSpPr>
          <p:spPr bwMode="auto">
            <a:xfrm>
              <a:off x="2930" y="1517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05"/>
            <p:cNvSpPr>
              <a:spLocks noChangeShapeType="1"/>
            </p:cNvSpPr>
            <p:nvPr/>
          </p:nvSpPr>
          <p:spPr bwMode="auto">
            <a:xfrm>
              <a:off x="1252" y="1508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Rectangle 206"/>
            <p:cNvSpPr>
              <a:spLocks noChangeArrowheads="1"/>
            </p:cNvSpPr>
            <p:nvPr/>
          </p:nvSpPr>
          <p:spPr bwMode="auto">
            <a:xfrm>
              <a:off x="1761" y="1354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24" name="Line 207"/>
            <p:cNvSpPr>
              <a:spLocks noChangeShapeType="1"/>
            </p:cNvSpPr>
            <p:nvPr/>
          </p:nvSpPr>
          <p:spPr bwMode="auto">
            <a:xfrm>
              <a:off x="2006" y="1357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Rectangle 208"/>
            <p:cNvSpPr>
              <a:spLocks noChangeArrowheads="1"/>
            </p:cNvSpPr>
            <p:nvPr/>
          </p:nvSpPr>
          <p:spPr bwMode="auto">
            <a:xfrm>
              <a:off x="2560" y="136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26" name="Line 209"/>
            <p:cNvSpPr>
              <a:spLocks noChangeShapeType="1"/>
            </p:cNvSpPr>
            <p:nvPr/>
          </p:nvSpPr>
          <p:spPr bwMode="auto">
            <a:xfrm>
              <a:off x="2805" y="136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Rectangle 210"/>
            <p:cNvSpPr>
              <a:spLocks noChangeArrowheads="1"/>
            </p:cNvSpPr>
            <p:nvPr/>
          </p:nvSpPr>
          <p:spPr bwMode="auto">
            <a:xfrm>
              <a:off x="3360" y="137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28" name="Line 211"/>
            <p:cNvSpPr>
              <a:spLocks noChangeShapeType="1"/>
            </p:cNvSpPr>
            <p:nvPr/>
          </p:nvSpPr>
          <p:spPr bwMode="auto">
            <a:xfrm>
              <a:off x="3605" y="137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9" name="Group 212"/>
          <p:cNvGrpSpPr>
            <a:grpSpLocks/>
          </p:cNvGrpSpPr>
          <p:nvPr/>
        </p:nvGrpSpPr>
        <p:grpSpPr bwMode="auto">
          <a:xfrm>
            <a:off x="7047230" y="2988310"/>
            <a:ext cx="2833688" cy="446088"/>
            <a:chOff x="1252" y="1660"/>
            <a:chExt cx="1785" cy="281"/>
          </a:xfrm>
        </p:grpSpPr>
        <p:sp>
          <p:nvSpPr>
            <p:cNvPr id="130" name="Line 213"/>
            <p:cNvSpPr>
              <a:spLocks noChangeShapeType="1"/>
            </p:cNvSpPr>
            <p:nvPr/>
          </p:nvSpPr>
          <p:spPr bwMode="auto">
            <a:xfrm>
              <a:off x="1252" y="1803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14"/>
            <p:cNvSpPr>
              <a:spLocks noChangeShapeType="1"/>
            </p:cNvSpPr>
            <p:nvPr/>
          </p:nvSpPr>
          <p:spPr bwMode="auto">
            <a:xfrm>
              <a:off x="2124" y="1812"/>
              <a:ext cx="423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215"/>
            <p:cNvSpPr>
              <a:spLocks noChangeArrowheads="1"/>
            </p:cNvSpPr>
            <p:nvPr/>
          </p:nvSpPr>
          <p:spPr bwMode="auto">
            <a:xfrm>
              <a:off x="2561" y="1669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33" name="Line 216"/>
            <p:cNvSpPr>
              <a:spLocks noChangeShapeType="1"/>
            </p:cNvSpPr>
            <p:nvPr/>
          </p:nvSpPr>
          <p:spPr bwMode="auto">
            <a:xfrm>
              <a:off x="2806" y="1672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Rectangle 217"/>
            <p:cNvSpPr>
              <a:spLocks noChangeArrowheads="1"/>
            </p:cNvSpPr>
            <p:nvPr/>
          </p:nvSpPr>
          <p:spPr bwMode="auto">
            <a:xfrm>
              <a:off x="1762" y="1660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35" name="Line 218"/>
            <p:cNvSpPr>
              <a:spLocks noChangeShapeType="1"/>
            </p:cNvSpPr>
            <p:nvPr/>
          </p:nvSpPr>
          <p:spPr bwMode="auto">
            <a:xfrm>
              <a:off x="2016" y="1663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6" name="Group 219"/>
          <p:cNvGrpSpPr>
            <a:grpSpLocks/>
          </p:cNvGrpSpPr>
          <p:nvPr/>
        </p:nvGrpSpPr>
        <p:grpSpPr bwMode="auto">
          <a:xfrm>
            <a:off x="7051993" y="3858895"/>
            <a:ext cx="1562100" cy="431800"/>
            <a:chOff x="1255" y="2218"/>
            <a:chExt cx="984" cy="272"/>
          </a:xfrm>
        </p:grpSpPr>
        <p:sp>
          <p:nvSpPr>
            <p:cNvPr id="137" name="Line 220"/>
            <p:cNvSpPr>
              <a:spLocks noChangeShapeType="1"/>
            </p:cNvSpPr>
            <p:nvPr/>
          </p:nvSpPr>
          <p:spPr bwMode="auto">
            <a:xfrm>
              <a:off x="1255" y="2360"/>
              <a:ext cx="50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221"/>
            <p:cNvSpPr>
              <a:spLocks noChangeArrowheads="1"/>
            </p:cNvSpPr>
            <p:nvPr/>
          </p:nvSpPr>
          <p:spPr bwMode="auto">
            <a:xfrm>
              <a:off x="1763" y="2218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39" name="Line 222"/>
            <p:cNvSpPr>
              <a:spLocks noChangeShapeType="1"/>
            </p:cNvSpPr>
            <p:nvPr/>
          </p:nvSpPr>
          <p:spPr bwMode="auto">
            <a:xfrm>
              <a:off x="2008" y="2221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726008" y="3466478"/>
            <a:ext cx="623888" cy="2567622"/>
            <a:chOff x="6726008" y="3466478"/>
            <a:chExt cx="623888" cy="2567622"/>
          </a:xfrm>
        </p:grpSpPr>
        <p:sp>
          <p:nvSpPr>
            <p:cNvPr id="152" name="Text Box 92"/>
            <p:cNvSpPr txBox="1">
              <a:spLocks noChangeArrowheads="1"/>
            </p:cNvSpPr>
            <p:nvPr/>
          </p:nvSpPr>
          <p:spPr bwMode="auto">
            <a:xfrm>
              <a:off x="6740296" y="432404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3" name="Text Box 93"/>
            <p:cNvSpPr txBox="1">
              <a:spLocks noChangeArrowheads="1"/>
            </p:cNvSpPr>
            <p:nvPr/>
          </p:nvSpPr>
          <p:spPr bwMode="auto">
            <a:xfrm>
              <a:off x="6726008" y="4766958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4" name="Text Box 94"/>
            <p:cNvSpPr txBox="1">
              <a:spLocks noChangeArrowheads="1"/>
            </p:cNvSpPr>
            <p:nvPr/>
          </p:nvSpPr>
          <p:spPr bwMode="auto">
            <a:xfrm>
              <a:off x="6741883" y="5222570"/>
              <a:ext cx="581025" cy="3635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5" name="Text Box 95"/>
            <p:cNvSpPr txBox="1">
              <a:spLocks noChangeArrowheads="1"/>
            </p:cNvSpPr>
            <p:nvPr/>
          </p:nvSpPr>
          <p:spPr bwMode="auto">
            <a:xfrm>
              <a:off x="6739661" y="564992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6" name="Text Box 194"/>
            <p:cNvSpPr txBox="1">
              <a:spLocks noChangeArrowheads="1"/>
            </p:cNvSpPr>
            <p:nvPr/>
          </p:nvSpPr>
          <p:spPr bwMode="auto">
            <a:xfrm>
              <a:off x="6740296" y="3466478"/>
              <a:ext cx="519112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4814" y="1554871"/>
            <a:ext cx="1263518" cy="4470907"/>
            <a:chOff x="6396533" y="1554871"/>
            <a:chExt cx="1263518" cy="4470907"/>
          </a:xfrm>
        </p:grpSpPr>
        <p:sp>
          <p:nvSpPr>
            <p:cNvPr id="141" name="Text Box 13"/>
            <p:cNvSpPr txBox="1">
              <a:spLocks noChangeArrowheads="1"/>
            </p:cNvSpPr>
            <p:nvPr/>
          </p:nvSpPr>
          <p:spPr bwMode="auto">
            <a:xfrm>
              <a:off x="6396533" y="1554871"/>
              <a:ext cx="1263518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firstchild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7" name="Text Box 11"/>
            <p:cNvSpPr txBox="1">
              <a:spLocks noChangeArrowheads="1"/>
            </p:cNvSpPr>
            <p:nvPr/>
          </p:nvSpPr>
          <p:spPr bwMode="auto">
            <a:xfrm>
              <a:off x="648685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481696" y="2473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4"/>
            <p:cNvSpPr>
              <a:spLocks noChangeShapeType="1"/>
            </p:cNvSpPr>
            <p:nvPr/>
          </p:nvSpPr>
          <p:spPr bwMode="auto">
            <a:xfrm>
              <a:off x="6481696" y="292134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6481696" y="337058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"/>
            <p:cNvSpPr>
              <a:spLocks noChangeShapeType="1"/>
            </p:cNvSpPr>
            <p:nvPr/>
          </p:nvSpPr>
          <p:spPr bwMode="auto">
            <a:xfrm>
              <a:off x="6481696" y="381952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"/>
            <p:cNvSpPr>
              <a:spLocks noChangeShapeType="1"/>
            </p:cNvSpPr>
            <p:nvPr/>
          </p:nvSpPr>
          <p:spPr bwMode="auto">
            <a:xfrm>
              <a:off x="6481696" y="425387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"/>
            <p:cNvSpPr>
              <a:spLocks noChangeShapeType="1"/>
            </p:cNvSpPr>
            <p:nvPr/>
          </p:nvSpPr>
          <p:spPr bwMode="auto">
            <a:xfrm>
              <a:off x="6481696" y="471711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"/>
            <p:cNvSpPr>
              <a:spLocks noChangeShapeType="1"/>
            </p:cNvSpPr>
            <p:nvPr/>
          </p:nvSpPr>
          <p:spPr bwMode="auto">
            <a:xfrm>
              <a:off x="6481696" y="516144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"/>
            <p:cNvSpPr>
              <a:spLocks noChangeShapeType="1"/>
            </p:cNvSpPr>
            <p:nvPr/>
          </p:nvSpPr>
          <p:spPr bwMode="auto">
            <a:xfrm>
              <a:off x="6481696" y="5597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22459" y="1550109"/>
            <a:ext cx="1306082" cy="4731629"/>
            <a:chOff x="5165897" y="1550109"/>
            <a:chExt cx="1306082" cy="4731629"/>
          </a:xfrm>
        </p:grpSpPr>
        <p:sp>
          <p:nvSpPr>
            <p:cNvPr id="140" name="Text Box 10"/>
            <p:cNvSpPr txBox="1">
              <a:spLocks noChangeArrowheads="1"/>
            </p:cNvSpPr>
            <p:nvPr/>
          </p:nvSpPr>
          <p:spPr bwMode="auto">
            <a:xfrm>
              <a:off x="5165897" y="2006600"/>
              <a:ext cx="187325" cy="42751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142" name="Text Box 11"/>
            <p:cNvSpPr txBox="1">
              <a:spLocks noChangeArrowheads="1"/>
            </p:cNvSpPr>
            <p:nvPr/>
          </p:nvSpPr>
          <p:spPr bwMode="auto">
            <a:xfrm>
              <a:off x="555769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itchFamily="18" charset="0"/>
                  <a:ea typeface="宋体" charset="-122"/>
                </a:defRPr>
              </a:lvl1pPr>
            </a:lstStyle>
            <a:p>
              <a:pPr algn="ctr"/>
              <a:r>
                <a:rPr lang="zh-CN" altLang="en-US" b="0" dirty="0"/>
                <a:t> </a:t>
              </a:r>
              <a:r>
                <a:rPr lang="en-US" altLang="zh-CN" b="0" dirty="0"/>
                <a:t>A     </a:t>
              </a:r>
            </a:p>
            <a:p>
              <a:pPr algn="ctr"/>
              <a:r>
                <a:rPr lang="en-US" altLang="zh-CN" b="0" dirty="0"/>
                <a:t> B     </a:t>
              </a:r>
            </a:p>
            <a:p>
              <a:pPr algn="ctr"/>
              <a:r>
                <a:rPr lang="en-US" altLang="zh-CN" b="0" dirty="0"/>
                <a:t> C     </a:t>
              </a:r>
            </a:p>
            <a:p>
              <a:pPr algn="ctr"/>
              <a:r>
                <a:rPr lang="en-US" altLang="zh-CN" b="0" dirty="0"/>
                <a:t> D</a:t>
              </a:r>
            </a:p>
            <a:p>
              <a:pPr algn="ctr"/>
              <a:r>
                <a:rPr lang="en-US" altLang="zh-CN" b="0" dirty="0"/>
                <a:t> E     </a:t>
              </a:r>
            </a:p>
            <a:p>
              <a:pPr algn="ctr"/>
              <a:r>
                <a:rPr lang="en-US" altLang="zh-CN" b="0" dirty="0"/>
                <a:t> F</a:t>
              </a:r>
            </a:p>
            <a:p>
              <a:pPr algn="ctr"/>
              <a:r>
                <a:rPr lang="en-US" altLang="zh-CN" b="0" dirty="0"/>
                <a:t> G     </a:t>
              </a:r>
            </a:p>
            <a:p>
              <a:pPr algn="ctr"/>
              <a:r>
                <a:rPr lang="en-US" altLang="zh-CN" b="0" dirty="0"/>
                <a:t> H     </a:t>
              </a:r>
            </a:p>
            <a:p>
              <a:pPr algn="ctr"/>
              <a:r>
                <a:rPr lang="en-US" altLang="zh-CN" b="0" dirty="0"/>
                <a:t> I      </a:t>
              </a:r>
            </a:p>
          </p:txBody>
        </p:sp>
        <p:sp>
          <p:nvSpPr>
            <p:cNvPr id="144" name="Line 14"/>
            <p:cNvSpPr>
              <a:spLocks noChangeShapeType="1"/>
            </p:cNvSpPr>
            <p:nvPr/>
          </p:nvSpPr>
          <p:spPr bwMode="auto">
            <a:xfrm>
              <a:off x="5557692" y="247586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>
              <a:off x="5557692" y="292195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>
              <a:off x="5557692" y="336962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7"/>
            <p:cNvSpPr>
              <a:spLocks noChangeShapeType="1"/>
            </p:cNvSpPr>
            <p:nvPr/>
          </p:nvSpPr>
          <p:spPr bwMode="auto">
            <a:xfrm>
              <a:off x="5557692" y="426180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8"/>
            <p:cNvSpPr>
              <a:spLocks noChangeShapeType="1"/>
            </p:cNvSpPr>
            <p:nvPr/>
          </p:nvSpPr>
          <p:spPr bwMode="auto">
            <a:xfrm>
              <a:off x="5557692" y="470789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5571979" y="515397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5571979" y="560006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1"/>
            <p:cNvSpPr>
              <a:spLocks noChangeShapeType="1"/>
            </p:cNvSpPr>
            <p:nvPr/>
          </p:nvSpPr>
          <p:spPr bwMode="auto">
            <a:xfrm>
              <a:off x="5571979" y="381571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3"/>
            <p:cNvSpPr txBox="1">
              <a:spLocks noChangeArrowheads="1"/>
            </p:cNvSpPr>
            <p:nvPr/>
          </p:nvSpPr>
          <p:spPr bwMode="auto">
            <a:xfrm>
              <a:off x="5693899" y="1550109"/>
              <a:ext cx="597147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data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6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18714" y="957106"/>
            <a:ext cx="5472332" cy="523220"/>
            <a:chOff x="1826091" y="4148024"/>
            <a:chExt cx="5472332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9133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如何定义树的孩子表示法呢？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2" name="Group 195"/>
          <p:cNvGrpSpPr>
            <a:grpSpLocks/>
          </p:cNvGrpSpPr>
          <p:nvPr/>
        </p:nvGrpSpPr>
        <p:grpSpPr bwMode="auto">
          <a:xfrm>
            <a:off x="7047230" y="2015173"/>
            <a:ext cx="2833688" cy="431800"/>
            <a:chOff x="1252" y="1047"/>
            <a:chExt cx="1785" cy="272"/>
          </a:xfrm>
        </p:grpSpPr>
        <p:sp>
          <p:nvSpPr>
            <p:cNvPr id="113" name="Line 196"/>
            <p:cNvSpPr>
              <a:spLocks noChangeShapeType="1"/>
            </p:cNvSpPr>
            <p:nvPr/>
          </p:nvSpPr>
          <p:spPr bwMode="auto">
            <a:xfrm>
              <a:off x="2126" y="1201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97"/>
            <p:cNvSpPr>
              <a:spLocks noChangeArrowheads="1"/>
            </p:cNvSpPr>
            <p:nvPr/>
          </p:nvSpPr>
          <p:spPr bwMode="auto">
            <a:xfrm>
              <a:off x="1762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15" name="Line 198"/>
            <p:cNvSpPr>
              <a:spLocks noChangeShapeType="1"/>
            </p:cNvSpPr>
            <p:nvPr/>
          </p:nvSpPr>
          <p:spPr bwMode="auto">
            <a:xfrm>
              <a:off x="1252" y="1196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9"/>
            <p:cNvSpPr>
              <a:spLocks noChangeShapeType="1"/>
            </p:cNvSpPr>
            <p:nvPr/>
          </p:nvSpPr>
          <p:spPr bwMode="auto">
            <a:xfrm>
              <a:off x="2007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Rectangle 200"/>
            <p:cNvSpPr>
              <a:spLocks noChangeArrowheads="1"/>
            </p:cNvSpPr>
            <p:nvPr/>
          </p:nvSpPr>
          <p:spPr bwMode="auto">
            <a:xfrm>
              <a:off x="2561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18" name="Line 201"/>
            <p:cNvSpPr>
              <a:spLocks noChangeShapeType="1"/>
            </p:cNvSpPr>
            <p:nvPr/>
          </p:nvSpPr>
          <p:spPr bwMode="auto">
            <a:xfrm>
              <a:off x="2806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" name="Group 202"/>
          <p:cNvGrpSpPr>
            <a:grpSpLocks/>
          </p:cNvGrpSpPr>
          <p:nvPr/>
        </p:nvGrpSpPr>
        <p:grpSpPr bwMode="auto">
          <a:xfrm>
            <a:off x="7047230" y="2502535"/>
            <a:ext cx="4102100" cy="461963"/>
            <a:chOff x="1252" y="1354"/>
            <a:chExt cx="2584" cy="291"/>
          </a:xfrm>
        </p:grpSpPr>
        <p:sp>
          <p:nvSpPr>
            <p:cNvPr id="120" name="Line 203"/>
            <p:cNvSpPr>
              <a:spLocks noChangeShapeType="1"/>
            </p:cNvSpPr>
            <p:nvPr/>
          </p:nvSpPr>
          <p:spPr bwMode="auto">
            <a:xfrm>
              <a:off x="2135" y="1508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04"/>
            <p:cNvSpPr>
              <a:spLocks noChangeShapeType="1"/>
            </p:cNvSpPr>
            <p:nvPr/>
          </p:nvSpPr>
          <p:spPr bwMode="auto">
            <a:xfrm>
              <a:off x="2930" y="1517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05"/>
            <p:cNvSpPr>
              <a:spLocks noChangeShapeType="1"/>
            </p:cNvSpPr>
            <p:nvPr/>
          </p:nvSpPr>
          <p:spPr bwMode="auto">
            <a:xfrm>
              <a:off x="1252" y="1508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Rectangle 206"/>
            <p:cNvSpPr>
              <a:spLocks noChangeArrowheads="1"/>
            </p:cNvSpPr>
            <p:nvPr/>
          </p:nvSpPr>
          <p:spPr bwMode="auto">
            <a:xfrm>
              <a:off x="1761" y="1354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24" name="Line 207"/>
            <p:cNvSpPr>
              <a:spLocks noChangeShapeType="1"/>
            </p:cNvSpPr>
            <p:nvPr/>
          </p:nvSpPr>
          <p:spPr bwMode="auto">
            <a:xfrm>
              <a:off x="2006" y="1357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Rectangle 208"/>
            <p:cNvSpPr>
              <a:spLocks noChangeArrowheads="1"/>
            </p:cNvSpPr>
            <p:nvPr/>
          </p:nvSpPr>
          <p:spPr bwMode="auto">
            <a:xfrm>
              <a:off x="2560" y="136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26" name="Line 209"/>
            <p:cNvSpPr>
              <a:spLocks noChangeShapeType="1"/>
            </p:cNvSpPr>
            <p:nvPr/>
          </p:nvSpPr>
          <p:spPr bwMode="auto">
            <a:xfrm>
              <a:off x="2805" y="136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Rectangle 210"/>
            <p:cNvSpPr>
              <a:spLocks noChangeArrowheads="1"/>
            </p:cNvSpPr>
            <p:nvPr/>
          </p:nvSpPr>
          <p:spPr bwMode="auto">
            <a:xfrm>
              <a:off x="3360" y="137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28" name="Line 211"/>
            <p:cNvSpPr>
              <a:spLocks noChangeShapeType="1"/>
            </p:cNvSpPr>
            <p:nvPr/>
          </p:nvSpPr>
          <p:spPr bwMode="auto">
            <a:xfrm>
              <a:off x="3605" y="137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9" name="Group 212"/>
          <p:cNvGrpSpPr>
            <a:grpSpLocks/>
          </p:cNvGrpSpPr>
          <p:nvPr/>
        </p:nvGrpSpPr>
        <p:grpSpPr bwMode="auto">
          <a:xfrm>
            <a:off x="7047230" y="2988310"/>
            <a:ext cx="2833688" cy="446088"/>
            <a:chOff x="1252" y="1660"/>
            <a:chExt cx="1785" cy="281"/>
          </a:xfrm>
        </p:grpSpPr>
        <p:sp>
          <p:nvSpPr>
            <p:cNvPr id="130" name="Line 213"/>
            <p:cNvSpPr>
              <a:spLocks noChangeShapeType="1"/>
            </p:cNvSpPr>
            <p:nvPr/>
          </p:nvSpPr>
          <p:spPr bwMode="auto">
            <a:xfrm>
              <a:off x="1252" y="1803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14"/>
            <p:cNvSpPr>
              <a:spLocks noChangeShapeType="1"/>
            </p:cNvSpPr>
            <p:nvPr/>
          </p:nvSpPr>
          <p:spPr bwMode="auto">
            <a:xfrm>
              <a:off x="2124" y="1812"/>
              <a:ext cx="423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215"/>
            <p:cNvSpPr>
              <a:spLocks noChangeArrowheads="1"/>
            </p:cNvSpPr>
            <p:nvPr/>
          </p:nvSpPr>
          <p:spPr bwMode="auto">
            <a:xfrm>
              <a:off x="2561" y="1669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33" name="Line 216"/>
            <p:cNvSpPr>
              <a:spLocks noChangeShapeType="1"/>
            </p:cNvSpPr>
            <p:nvPr/>
          </p:nvSpPr>
          <p:spPr bwMode="auto">
            <a:xfrm>
              <a:off x="2806" y="1672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Rectangle 217"/>
            <p:cNvSpPr>
              <a:spLocks noChangeArrowheads="1"/>
            </p:cNvSpPr>
            <p:nvPr/>
          </p:nvSpPr>
          <p:spPr bwMode="auto">
            <a:xfrm>
              <a:off x="1762" y="1660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35" name="Line 218"/>
            <p:cNvSpPr>
              <a:spLocks noChangeShapeType="1"/>
            </p:cNvSpPr>
            <p:nvPr/>
          </p:nvSpPr>
          <p:spPr bwMode="auto">
            <a:xfrm>
              <a:off x="2016" y="1663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6" name="Group 219"/>
          <p:cNvGrpSpPr>
            <a:grpSpLocks/>
          </p:cNvGrpSpPr>
          <p:nvPr/>
        </p:nvGrpSpPr>
        <p:grpSpPr bwMode="auto">
          <a:xfrm>
            <a:off x="7051993" y="3858895"/>
            <a:ext cx="1562100" cy="431800"/>
            <a:chOff x="1255" y="2218"/>
            <a:chExt cx="984" cy="272"/>
          </a:xfrm>
        </p:grpSpPr>
        <p:sp>
          <p:nvSpPr>
            <p:cNvPr id="137" name="Line 220"/>
            <p:cNvSpPr>
              <a:spLocks noChangeShapeType="1"/>
            </p:cNvSpPr>
            <p:nvPr/>
          </p:nvSpPr>
          <p:spPr bwMode="auto">
            <a:xfrm>
              <a:off x="1255" y="2360"/>
              <a:ext cx="50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221"/>
            <p:cNvSpPr>
              <a:spLocks noChangeArrowheads="1"/>
            </p:cNvSpPr>
            <p:nvPr/>
          </p:nvSpPr>
          <p:spPr bwMode="auto">
            <a:xfrm>
              <a:off x="1763" y="2218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39" name="Line 222"/>
            <p:cNvSpPr>
              <a:spLocks noChangeShapeType="1"/>
            </p:cNvSpPr>
            <p:nvPr/>
          </p:nvSpPr>
          <p:spPr bwMode="auto">
            <a:xfrm>
              <a:off x="2008" y="2221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726008" y="3466478"/>
            <a:ext cx="623888" cy="2567622"/>
            <a:chOff x="6726008" y="3466478"/>
            <a:chExt cx="623888" cy="2567622"/>
          </a:xfrm>
        </p:grpSpPr>
        <p:sp>
          <p:nvSpPr>
            <p:cNvPr id="152" name="Text Box 92"/>
            <p:cNvSpPr txBox="1">
              <a:spLocks noChangeArrowheads="1"/>
            </p:cNvSpPr>
            <p:nvPr/>
          </p:nvSpPr>
          <p:spPr bwMode="auto">
            <a:xfrm>
              <a:off x="6740296" y="432404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3" name="Text Box 93"/>
            <p:cNvSpPr txBox="1">
              <a:spLocks noChangeArrowheads="1"/>
            </p:cNvSpPr>
            <p:nvPr/>
          </p:nvSpPr>
          <p:spPr bwMode="auto">
            <a:xfrm>
              <a:off x="6726008" y="4766958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4" name="Text Box 94"/>
            <p:cNvSpPr txBox="1">
              <a:spLocks noChangeArrowheads="1"/>
            </p:cNvSpPr>
            <p:nvPr/>
          </p:nvSpPr>
          <p:spPr bwMode="auto">
            <a:xfrm>
              <a:off x="6741883" y="5222570"/>
              <a:ext cx="581025" cy="3635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5" name="Text Box 95"/>
            <p:cNvSpPr txBox="1">
              <a:spLocks noChangeArrowheads="1"/>
            </p:cNvSpPr>
            <p:nvPr/>
          </p:nvSpPr>
          <p:spPr bwMode="auto">
            <a:xfrm>
              <a:off x="6739661" y="564992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6" name="Text Box 194"/>
            <p:cNvSpPr txBox="1">
              <a:spLocks noChangeArrowheads="1"/>
            </p:cNvSpPr>
            <p:nvPr/>
          </p:nvSpPr>
          <p:spPr bwMode="auto">
            <a:xfrm>
              <a:off x="6740296" y="3466478"/>
              <a:ext cx="519112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4814" y="1554871"/>
            <a:ext cx="1263518" cy="4470907"/>
            <a:chOff x="6396533" y="1554871"/>
            <a:chExt cx="1263518" cy="4470907"/>
          </a:xfrm>
        </p:grpSpPr>
        <p:sp>
          <p:nvSpPr>
            <p:cNvPr id="141" name="Text Box 13"/>
            <p:cNvSpPr txBox="1">
              <a:spLocks noChangeArrowheads="1"/>
            </p:cNvSpPr>
            <p:nvPr/>
          </p:nvSpPr>
          <p:spPr bwMode="auto">
            <a:xfrm>
              <a:off x="6396533" y="1554871"/>
              <a:ext cx="1263518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firstchild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7" name="Text Box 11"/>
            <p:cNvSpPr txBox="1">
              <a:spLocks noChangeArrowheads="1"/>
            </p:cNvSpPr>
            <p:nvPr/>
          </p:nvSpPr>
          <p:spPr bwMode="auto">
            <a:xfrm>
              <a:off x="648685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481696" y="2473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4"/>
            <p:cNvSpPr>
              <a:spLocks noChangeShapeType="1"/>
            </p:cNvSpPr>
            <p:nvPr/>
          </p:nvSpPr>
          <p:spPr bwMode="auto">
            <a:xfrm>
              <a:off x="6481696" y="292134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6481696" y="337058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"/>
            <p:cNvSpPr>
              <a:spLocks noChangeShapeType="1"/>
            </p:cNvSpPr>
            <p:nvPr/>
          </p:nvSpPr>
          <p:spPr bwMode="auto">
            <a:xfrm>
              <a:off x="6481696" y="381952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"/>
            <p:cNvSpPr>
              <a:spLocks noChangeShapeType="1"/>
            </p:cNvSpPr>
            <p:nvPr/>
          </p:nvSpPr>
          <p:spPr bwMode="auto">
            <a:xfrm>
              <a:off x="6481696" y="425387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"/>
            <p:cNvSpPr>
              <a:spLocks noChangeShapeType="1"/>
            </p:cNvSpPr>
            <p:nvPr/>
          </p:nvSpPr>
          <p:spPr bwMode="auto">
            <a:xfrm>
              <a:off x="6481696" y="471711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"/>
            <p:cNvSpPr>
              <a:spLocks noChangeShapeType="1"/>
            </p:cNvSpPr>
            <p:nvPr/>
          </p:nvSpPr>
          <p:spPr bwMode="auto">
            <a:xfrm>
              <a:off x="6481696" y="516144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"/>
            <p:cNvSpPr>
              <a:spLocks noChangeShapeType="1"/>
            </p:cNvSpPr>
            <p:nvPr/>
          </p:nvSpPr>
          <p:spPr bwMode="auto">
            <a:xfrm>
              <a:off x="6481696" y="5597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22459" y="1550109"/>
            <a:ext cx="1306082" cy="4731629"/>
            <a:chOff x="5165897" y="1550109"/>
            <a:chExt cx="1306082" cy="4731629"/>
          </a:xfrm>
        </p:grpSpPr>
        <p:sp>
          <p:nvSpPr>
            <p:cNvPr id="140" name="Text Box 10"/>
            <p:cNvSpPr txBox="1">
              <a:spLocks noChangeArrowheads="1"/>
            </p:cNvSpPr>
            <p:nvPr/>
          </p:nvSpPr>
          <p:spPr bwMode="auto">
            <a:xfrm>
              <a:off x="5165897" y="2006600"/>
              <a:ext cx="187325" cy="42751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142" name="Text Box 11"/>
            <p:cNvSpPr txBox="1">
              <a:spLocks noChangeArrowheads="1"/>
            </p:cNvSpPr>
            <p:nvPr/>
          </p:nvSpPr>
          <p:spPr bwMode="auto">
            <a:xfrm>
              <a:off x="555769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itchFamily="18" charset="0"/>
                  <a:ea typeface="宋体" charset="-122"/>
                </a:defRPr>
              </a:lvl1pPr>
            </a:lstStyle>
            <a:p>
              <a:pPr algn="ctr"/>
              <a:r>
                <a:rPr lang="zh-CN" altLang="en-US" b="0" dirty="0"/>
                <a:t> </a:t>
              </a:r>
              <a:r>
                <a:rPr lang="en-US" altLang="zh-CN" b="0" dirty="0"/>
                <a:t>A     </a:t>
              </a:r>
            </a:p>
            <a:p>
              <a:pPr algn="ctr"/>
              <a:r>
                <a:rPr lang="en-US" altLang="zh-CN" b="0" dirty="0"/>
                <a:t> B     </a:t>
              </a:r>
            </a:p>
            <a:p>
              <a:pPr algn="ctr"/>
              <a:r>
                <a:rPr lang="en-US" altLang="zh-CN" b="0" dirty="0"/>
                <a:t> C     </a:t>
              </a:r>
            </a:p>
            <a:p>
              <a:pPr algn="ctr"/>
              <a:r>
                <a:rPr lang="en-US" altLang="zh-CN" b="0" dirty="0"/>
                <a:t> D</a:t>
              </a:r>
            </a:p>
            <a:p>
              <a:pPr algn="ctr"/>
              <a:r>
                <a:rPr lang="en-US" altLang="zh-CN" b="0" dirty="0"/>
                <a:t> E     </a:t>
              </a:r>
            </a:p>
            <a:p>
              <a:pPr algn="ctr"/>
              <a:r>
                <a:rPr lang="en-US" altLang="zh-CN" b="0" dirty="0"/>
                <a:t> F</a:t>
              </a:r>
            </a:p>
            <a:p>
              <a:pPr algn="ctr"/>
              <a:r>
                <a:rPr lang="en-US" altLang="zh-CN" b="0" dirty="0"/>
                <a:t> G     </a:t>
              </a:r>
            </a:p>
            <a:p>
              <a:pPr algn="ctr"/>
              <a:r>
                <a:rPr lang="en-US" altLang="zh-CN" b="0" dirty="0"/>
                <a:t> H     </a:t>
              </a:r>
            </a:p>
            <a:p>
              <a:pPr algn="ctr"/>
              <a:r>
                <a:rPr lang="en-US" altLang="zh-CN" b="0" dirty="0"/>
                <a:t> I      </a:t>
              </a:r>
            </a:p>
          </p:txBody>
        </p:sp>
        <p:sp>
          <p:nvSpPr>
            <p:cNvPr id="144" name="Line 14"/>
            <p:cNvSpPr>
              <a:spLocks noChangeShapeType="1"/>
            </p:cNvSpPr>
            <p:nvPr/>
          </p:nvSpPr>
          <p:spPr bwMode="auto">
            <a:xfrm>
              <a:off x="5557692" y="247586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>
              <a:off x="5557692" y="292195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>
              <a:off x="5557692" y="336962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7"/>
            <p:cNvSpPr>
              <a:spLocks noChangeShapeType="1"/>
            </p:cNvSpPr>
            <p:nvPr/>
          </p:nvSpPr>
          <p:spPr bwMode="auto">
            <a:xfrm>
              <a:off x="5557692" y="426180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8"/>
            <p:cNvSpPr>
              <a:spLocks noChangeShapeType="1"/>
            </p:cNvSpPr>
            <p:nvPr/>
          </p:nvSpPr>
          <p:spPr bwMode="auto">
            <a:xfrm>
              <a:off x="5557692" y="470789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5571979" y="515397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5571979" y="560006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1"/>
            <p:cNvSpPr>
              <a:spLocks noChangeShapeType="1"/>
            </p:cNvSpPr>
            <p:nvPr/>
          </p:nvSpPr>
          <p:spPr bwMode="auto">
            <a:xfrm>
              <a:off x="5571979" y="381571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3"/>
            <p:cNvSpPr txBox="1">
              <a:spLocks noChangeArrowheads="1"/>
            </p:cNvSpPr>
            <p:nvPr/>
          </p:nvSpPr>
          <p:spPr bwMode="auto">
            <a:xfrm>
              <a:off x="5693899" y="1550109"/>
              <a:ext cx="597147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data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02" name="Group 7"/>
          <p:cNvGrpSpPr>
            <a:grpSpLocks/>
          </p:cNvGrpSpPr>
          <p:nvPr/>
        </p:nvGrpSpPr>
        <p:grpSpPr bwMode="auto">
          <a:xfrm>
            <a:off x="1031945" y="2006600"/>
            <a:ext cx="2849563" cy="1298575"/>
            <a:chOff x="292" y="1165"/>
            <a:chExt cx="1795" cy="818"/>
          </a:xfrm>
          <a:noFill/>
        </p:grpSpPr>
        <p:grpSp>
          <p:nvGrpSpPr>
            <p:cNvPr id="103" name="Group 6"/>
            <p:cNvGrpSpPr>
              <a:grpSpLocks/>
            </p:cNvGrpSpPr>
            <p:nvPr/>
          </p:nvGrpSpPr>
          <p:grpSpPr bwMode="auto">
            <a:xfrm>
              <a:off x="299" y="1636"/>
              <a:ext cx="1574" cy="347"/>
              <a:chOff x="327" y="1524"/>
              <a:chExt cx="1574" cy="347"/>
            </a:xfrm>
            <a:grpFill/>
          </p:grpSpPr>
          <p:sp>
            <p:nvSpPr>
              <p:cNvPr id="105" name="Text Box 9"/>
              <p:cNvSpPr txBox="1">
                <a:spLocks noChangeArrowheads="1"/>
              </p:cNvSpPr>
              <p:nvPr/>
            </p:nvSpPr>
            <p:spPr bwMode="auto">
              <a:xfrm>
                <a:off x="327" y="1524"/>
                <a:ext cx="1574" cy="347"/>
              </a:xfrm>
              <a:prstGeom prst="rect">
                <a:avLst/>
              </a:prstGeom>
              <a:grp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0" tIns="0" bIns="0"/>
              <a:lstStyle/>
              <a:p>
                <a:pPr algn="just" eaLnBrk="0" hangingPunct="0"/>
                <a:r>
                  <a:rPr lang="en-US" altLang="zh-CN" sz="32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child    next</a:t>
                </a:r>
              </a:p>
            </p:txBody>
          </p:sp>
          <p:sp>
            <p:nvSpPr>
              <p:cNvPr id="106" name="Line 10" descr="波浪线"/>
              <p:cNvSpPr>
                <a:spLocks noChangeShapeType="1"/>
              </p:cNvSpPr>
              <p:nvPr/>
            </p:nvSpPr>
            <p:spPr bwMode="auto">
              <a:xfrm>
                <a:off x="1109" y="1524"/>
                <a:ext cx="0" cy="347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" name="Text Box 13" descr="波浪线"/>
            <p:cNvSpPr txBox="1">
              <a:spLocks noChangeArrowheads="1"/>
            </p:cNvSpPr>
            <p:nvPr/>
          </p:nvSpPr>
          <p:spPr bwMode="auto">
            <a:xfrm>
              <a:off x="292" y="1165"/>
              <a:ext cx="1795" cy="2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孩子结点</a:t>
              </a:r>
            </a:p>
          </p:txBody>
        </p:sp>
      </p:grpSp>
      <p:grpSp>
        <p:nvGrpSpPr>
          <p:cNvPr id="108" name="Group 8"/>
          <p:cNvGrpSpPr>
            <a:grpSpLocks/>
          </p:cNvGrpSpPr>
          <p:nvPr/>
        </p:nvGrpSpPr>
        <p:grpSpPr bwMode="auto">
          <a:xfrm>
            <a:off x="1031945" y="4144169"/>
            <a:ext cx="2844800" cy="1319212"/>
            <a:chOff x="335" y="2445"/>
            <a:chExt cx="1792" cy="831"/>
          </a:xfrm>
          <a:noFill/>
        </p:grpSpPr>
        <p:grpSp>
          <p:nvGrpSpPr>
            <p:cNvPr id="109" name="Group 5"/>
            <p:cNvGrpSpPr>
              <a:grpSpLocks/>
            </p:cNvGrpSpPr>
            <p:nvPr/>
          </p:nvGrpSpPr>
          <p:grpSpPr bwMode="auto">
            <a:xfrm>
              <a:off x="397" y="2929"/>
              <a:ext cx="1730" cy="347"/>
              <a:chOff x="230" y="3171"/>
              <a:chExt cx="1730" cy="347"/>
            </a:xfrm>
            <a:grpFill/>
          </p:grpSpPr>
          <p:sp>
            <p:nvSpPr>
              <p:cNvPr id="111" name="Text Box 11"/>
              <p:cNvSpPr txBox="1">
                <a:spLocks noChangeArrowheads="1"/>
              </p:cNvSpPr>
              <p:nvPr/>
            </p:nvSpPr>
            <p:spPr bwMode="auto">
              <a:xfrm>
                <a:off x="230" y="3171"/>
                <a:ext cx="1730" cy="347"/>
              </a:xfrm>
              <a:prstGeom prst="rect">
                <a:avLst/>
              </a:prstGeom>
              <a:grp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data  firstchild</a:t>
                </a:r>
              </a:p>
            </p:txBody>
          </p:sp>
          <p:sp>
            <p:nvSpPr>
              <p:cNvPr id="143" name="Line 12" descr="波浪线"/>
              <p:cNvSpPr>
                <a:spLocks noChangeShapeType="1"/>
              </p:cNvSpPr>
              <p:nvPr/>
            </p:nvSpPr>
            <p:spPr bwMode="auto">
              <a:xfrm>
                <a:off x="873" y="3171"/>
                <a:ext cx="0" cy="347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" name="Rectangle 4"/>
            <p:cNvSpPr>
              <a:spLocks noChangeArrowheads="1"/>
            </p:cNvSpPr>
            <p:nvPr/>
          </p:nvSpPr>
          <p:spPr bwMode="auto">
            <a:xfrm>
              <a:off x="335" y="2445"/>
              <a:ext cx="1016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表头结点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12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18714" y="957106"/>
            <a:ext cx="5472332" cy="523220"/>
            <a:chOff x="1826091" y="4148024"/>
            <a:chExt cx="5472332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9133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如何定义树的孩子表示法呢？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2" name="Group 7"/>
          <p:cNvGrpSpPr>
            <a:grpSpLocks/>
          </p:cNvGrpSpPr>
          <p:nvPr/>
        </p:nvGrpSpPr>
        <p:grpSpPr bwMode="auto">
          <a:xfrm>
            <a:off x="1031945" y="2006600"/>
            <a:ext cx="2849563" cy="1298575"/>
            <a:chOff x="292" y="1165"/>
            <a:chExt cx="1795" cy="818"/>
          </a:xfrm>
          <a:noFill/>
        </p:grpSpPr>
        <p:grpSp>
          <p:nvGrpSpPr>
            <p:cNvPr id="103" name="Group 6"/>
            <p:cNvGrpSpPr>
              <a:grpSpLocks/>
            </p:cNvGrpSpPr>
            <p:nvPr/>
          </p:nvGrpSpPr>
          <p:grpSpPr bwMode="auto">
            <a:xfrm>
              <a:off x="299" y="1636"/>
              <a:ext cx="1574" cy="347"/>
              <a:chOff x="327" y="1524"/>
              <a:chExt cx="1574" cy="347"/>
            </a:xfrm>
            <a:grpFill/>
          </p:grpSpPr>
          <p:sp>
            <p:nvSpPr>
              <p:cNvPr id="105" name="Text Box 9"/>
              <p:cNvSpPr txBox="1">
                <a:spLocks noChangeArrowheads="1"/>
              </p:cNvSpPr>
              <p:nvPr/>
            </p:nvSpPr>
            <p:spPr bwMode="auto">
              <a:xfrm>
                <a:off x="327" y="1524"/>
                <a:ext cx="1574" cy="347"/>
              </a:xfrm>
              <a:prstGeom prst="rect">
                <a:avLst/>
              </a:prstGeom>
              <a:grp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0" tIns="0" bIns="0"/>
              <a:lstStyle/>
              <a:p>
                <a:pPr algn="just" eaLnBrk="0" hangingPunct="0"/>
                <a:r>
                  <a:rPr lang="en-US" altLang="zh-CN" sz="32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child    next</a:t>
                </a:r>
              </a:p>
            </p:txBody>
          </p:sp>
          <p:sp>
            <p:nvSpPr>
              <p:cNvPr id="106" name="Line 10" descr="波浪线"/>
              <p:cNvSpPr>
                <a:spLocks noChangeShapeType="1"/>
              </p:cNvSpPr>
              <p:nvPr/>
            </p:nvSpPr>
            <p:spPr bwMode="auto">
              <a:xfrm>
                <a:off x="1109" y="1524"/>
                <a:ext cx="0" cy="347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" name="Text Box 13" descr="波浪线"/>
            <p:cNvSpPr txBox="1">
              <a:spLocks noChangeArrowheads="1"/>
            </p:cNvSpPr>
            <p:nvPr/>
          </p:nvSpPr>
          <p:spPr bwMode="auto">
            <a:xfrm>
              <a:off x="292" y="1165"/>
              <a:ext cx="1795" cy="2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孩子结点</a:t>
              </a:r>
            </a:p>
          </p:txBody>
        </p:sp>
      </p:grpSp>
      <p:grpSp>
        <p:nvGrpSpPr>
          <p:cNvPr id="108" name="Group 8"/>
          <p:cNvGrpSpPr>
            <a:grpSpLocks/>
          </p:cNvGrpSpPr>
          <p:nvPr/>
        </p:nvGrpSpPr>
        <p:grpSpPr bwMode="auto">
          <a:xfrm>
            <a:off x="1031945" y="4144169"/>
            <a:ext cx="2844800" cy="1319212"/>
            <a:chOff x="335" y="2445"/>
            <a:chExt cx="1792" cy="831"/>
          </a:xfrm>
          <a:noFill/>
        </p:grpSpPr>
        <p:grpSp>
          <p:nvGrpSpPr>
            <p:cNvPr id="109" name="Group 5"/>
            <p:cNvGrpSpPr>
              <a:grpSpLocks/>
            </p:cNvGrpSpPr>
            <p:nvPr/>
          </p:nvGrpSpPr>
          <p:grpSpPr bwMode="auto">
            <a:xfrm>
              <a:off x="397" y="2929"/>
              <a:ext cx="1730" cy="347"/>
              <a:chOff x="230" y="3171"/>
              <a:chExt cx="1730" cy="347"/>
            </a:xfrm>
            <a:grpFill/>
          </p:grpSpPr>
          <p:sp>
            <p:nvSpPr>
              <p:cNvPr id="111" name="Text Box 11"/>
              <p:cNvSpPr txBox="1">
                <a:spLocks noChangeArrowheads="1"/>
              </p:cNvSpPr>
              <p:nvPr/>
            </p:nvSpPr>
            <p:spPr bwMode="auto">
              <a:xfrm>
                <a:off x="230" y="3171"/>
                <a:ext cx="1730" cy="347"/>
              </a:xfrm>
              <a:prstGeom prst="rect">
                <a:avLst/>
              </a:prstGeom>
              <a:grpFill/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rIns="0" bIns="0"/>
              <a:lstStyle/>
              <a:p>
                <a:pPr algn="just" eaLnBrk="0" hangingPunct="0"/>
                <a:r>
                  <a:rPr lang="en-US" altLang="zh-CN" sz="32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data  firstchild</a:t>
                </a:r>
              </a:p>
            </p:txBody>
          </p:sp>
          <p:sp>
            <p:nvSpPr>
              <p:cNvPr id="143" name="Line 12" descr="波浪线"/>
              <p:cNvSpPr>
                <a:spLocks noChangeShapeType="1"/>
              </p:cNvSpPr>
              <p:nvPr/>
            </p:nvSpPr>
            <p:spPr bwMode="auto">
              <a:xfrm>
                <a:off x="873" y="3171"/>
                <a:ext cx="0" cy="347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" name="Rectangle 4"/>
            <p:cNvSpPr>
              <a:spLocks noChangeArrowheads="1"/>
            </p:cNvSpPr>
            <p:nvPr/>
          </p:nvSpPr>
          <p:spPr bwMode="auto">
            <a:xfrm>
              <a:off x="335" y="2445"/>
              <a:ext cx="1016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表头结点</a:t>
              </a:r>
            </a:p>
          </p:txBody>
        </p:sp>
      </p:grpSp>
      <p:sp>
        <p:nvSpPr>
          <p:cNvPr id="79" name="矩形 78"/>
          <p:cNvSpPr/>
          <p:nvPr/>
        </p:nvSpPr>
        <p:spPr>
          <a:xfrm>
            <a:off x="4340084" y="1680865"/>
            <a:ext cx="3536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ChildNode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child;    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*next;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140569" y="2555965"/>
            <a:ext cx="34570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400" dirty="0" err="1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tree[</a:t>
            </a:r>
            <a:r>
              <a:rPr lang="en-US" altLang="zh-CN" sz="2400" dirty="0" err="1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treeNum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340083" y="1709390"/>
            <a:ext cx="32799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340083" y="3896638"/>
            <a:ext cx="35361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B4B4BE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8714" y="957106"/>
            <a:ext cx="6118138" cy="523220"/>
            <a:chOff x="1826091" y="4148024"/>
            <a:chExt cx="6118138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5591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结点？时间性能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6821626" y="930229"/>
            <a:ext cx="13005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2" name="Group 195"/>
          <p:cNvGrpSpPr>
            <a:grpSpLocks/>
          </p:cNvGrpSpPr>
          <p:nvPr/>
        </p:nvGrpSpPr>
        <p:grpSpPr bwMode="auto">
          <a:xfrm>
            <a:off x="7047230" y="2015173"/>
            <a:ext cx="2833688" cy="431800"/>
            <a:chOff x="1252" y="1047"/>
            <a:chExt cx="1785" cy="272"/>
          </a:xfrm>
        </p:grpSpPr>
        <p:sp>
          <p:nvSpPr>
            <p:cNvPr id="113" name="Line 196"/>
            <p:cNvSpPr>
              <a:spLocks noChangeShapeType="1"/>
            </p:cNvSpPr>
            <p:nvPr/>
          </p:nvSpPr>
          <p:spPr bwMode="auto">
            <a:xfrm>
              <a:off x="2126" y="1201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97"/>
            <p:cNvSpPr>
              <a:spLocks noChangeArrowheads="1"/>
            </p:cNvSpPr>
            <p:nvPr/>
          </p:nvSpPr>
          <p:spPr bwMode="auto">
            <a:xfrm>
              <a:off x="1762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15" name="Line 198"/>
            <p:cNvSpPr>
              <a:spLocks noChangeShapeType="1"/>
            </p:cNvSpPr>
            <p:nvPr/>
          </p:nvSpPr>
          <p:spPr bwMode="auto">
            <a:xfrm>
              <a:off x="1252" y="1196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9"/>
            <p:cNvSpPr>
              <a:spLocks noChangeShapeType="1"/>
            </p:cNvSpPr>
            <p:nvPr/>
          </p:nvSpPr>
          <p:spPr bwMode="auto">
            <a:xfrm>
              <a:off x="2007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Rectangle 200"/>
            <p:cNvSpPr>
              <a:spLocks noChangeArrowheads="1"/>
            </p:cNvSpPr>
            <p:nvPr/>
          </p:nvSpPr>
          <p:spPr bwMode="auto">
            <a:xfrm>
              <a:off x="2561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18" name="Line 201"/>
            <p:cNvSpPr>
              <a:spLocks noChangeShapeType="1"/>
            </p:cNvSpPr>
            <p:nvPr/>
          </p:nvSpPr>
          <p:spPr bwMode="auto">
            <a:xfrm>
              <a:off x="2806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" name="Group 202"/>
          <p:cNvGrpSpPr>
            <a:grpSpLocks/>
          </p:cNvGrpSpPr>
          <p:nvPr/>
        </p:nvGrpSpPr>
        <p:grpSpPr bwMode="auto">
          <a:xfrm>
            <a:off x="7047230" y="2502535"/>
            <a:ext cx="4102100" cy="461963"/>
            <a:chOff x="1252" y="1354"/>
            <a:chExt cx="2584" cy="291"/>
          </a:xfrm>
        </p:grpSpPr>
        <p:sp>
          <p:nvSpPr>
            <p:cNvPr id="120" name="Line 203"/>
            <p:cNvSpPr>
              <a:spLocks noChangeShapeType="1"/>
            </p:cNvSpPr>
            <p:nvPr/>
          </p:nvSpPr>
          <p:spPr bwMode="auto">
            <a:xfrm>
              <a:off x="2135" y="1508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04"/>
            <p:cNvSpPr>
              <a:spLocks noChangeShapeType="1"/>
            </p:cNvSpPr>
            <p:nvPr/>
          </p:nvSpPr>
          <p:spPr bwMode="auto">
            <a:xfrm>
              <a:off x="2930" y="1517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05"/>
            <p:cNvSpPr>
              <a:spLocks noChangeShapeType="1"/>
            </p:cNvSpPr>
            <p:nvPr/>
          </p:nvSpPr>
          <p:spPr bwMode="auto">
            <a:xfrm>
              <a:off x="1252" y="1508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Rectangle 206"/>
            <p:cNvSpPr>
              <a:spLocks noChangeArrowheads="1"/>
            </p:cNvSpPr>
            <p:nvPr/>
          </p:nvSpPr>
          <p:spPr bwMode="auto">
            <a:xfrm>
              <a:off x="1761" y="1354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24" name="Line 207"/>
            <p:cNvSpPr>
              <a:spLocks noChangeShapeType="1"/>
            </p:cNvSpPr>
            <p:nvPr/>
          </p:nvSpPr>
          <p:spPr bwMode="auto">
            <a:xfrm>
              <a:off x="2006" y="1357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Rectangle 208"/>
            <p:cNvSpPr>
              <a:spLocks noChangeArrowheads="1"/>
            </p:cNvSpPr>
            <p:nvPr/>
          </p:nvSpPr>
          <p:spPr bwMode="auto">
            <a:xfrm>
              <a:off x="2560" y="136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26" name="Line 209"/>
            <p:cNvSpPr>
              <a:spLocks noChangeShapeType="1"/>
            </p:cNvSpPr>
            <p:nvPr/>
          </p:nvSpPr>
          <p:spPr bwMode="auto">
            <a:xfrm>
              <a:off x="2805" y="136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Rectangle 210"/>
            <p:cNvSpPr>
              <a:spLocks noChangeArrowheads="1"/>
            </p:cNvSpPr>
            <p:nvPr/>
          </p:nvSpPr>
          <p:spPr bwMode="auto">
            <a:xfrm>
              <a:off x="3360" y="137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28" name="Line 211"/>
            <p:cNvSpPr>
              <a:spLocks noChangeShapeType="1"/>
            </p:cNvSpPr>
            <p:nvPr/>
          </p:nvSpPr>
          <p:spPr bwMode="auto">
            <a:xfrm>
              <a:off x="3605" y="137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9" name="Group 212"/>
          <p:cNvGrpSpPr>
            <a:grpSpLocks/>
          </p:cNvGrpSpPr>
          <p:nvPr/>
        </p:nvGrpSpPr>
        <p:grpSpPr bwMode="auto">
          <a:xfrm>
            <a:off x="7047230" y="2988310"/>
            <a:ext cx="2833688" cy="446088"/>
            <a:chOff x="1252" y="1660"/>
            <a:chExt cx="1785" cy="281"/>
          </a:xfrm>
        </p:grpSpPr>
        <p:sp>
          <p:nvSpPr>
            <p:cNvPr id="130" name="Line 213"/>
            <p:cNvSpPr>
              <a:spLocks noChangeShapeType="1"/>
            </p:cNvSpPr>
            <p:nvPr/>
          </p:nvSpPr>
          <p:spPr bwMode="auto">
            <a:xfrm>
              <a:off x="1252" y="1803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14"/>
            <p:cNvSpPr>
              <a:spLocks noChangeShapeType="1"/>
            </p:cNvSpPr>
            <p:nvPr/>
          </p:nvSpPr>
          <p:spPr bwMode="auto">
            <a:xfrm>
              <a:off x="2124" y="1812"/>
              <a:ext cx="423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215"/>
            <p:cNvSpPr>
              <a:spLocks noChangeArrowheads="1"/>
            </p:cNvSpPr>
            <p:nvPr/>
          </p:nvSpPr>
          <p:spPr bwMode="auto">
            <a:xfrm>
              <a:off x="2561" y="1669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33" name="Line 216"/>
            <p:cNvSpPr>
              <a:spLocks noChangeShapeType="1"/>
            </p:cNvSpPr>
            <p:nvPr/>
          </p:nvSpPr>
          <p:spPr bwMode="auto">
            <a:xfrm>
              <a:off x="2806" y="1672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Rectangle 217"/>
            <p:cNvSpPr>
              <a:spLocks noChangeArrowheads="1"/>
            </p:cNvSpPr>
            <p:nvPr/>
          </p:nvSpPr>
          <p:spPr bwMode="auto">
            <a:xfrm>
              <a:off x="1762" y="1660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35" name="Line 218"/>
            <p:cNvSpPr>
              <a:spLocks noChangeShapeType="1"/>
            </p:cNvSpPr>
            <p:nvPr/>
          </p:nvSpPr>
          <p:spPr bwMode="auto">
            <a:xfrm>
              <a:off x="2016" y="1663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6" name="Group 219"/>
          <p:cNvGrpSpPr>
            <a:grpSpLocks/>
          </p:cNvGrpSpPr>
          <p:nvPr/>
        </p:nvGrpSpPr>
        <p:grpSpPr bwMode="auto">
          <a:xfrm>
            <a:off x="7051993" y="3858895"/>
            <a:ext cx="1562100" cy="431800"/>
            <a:chOff x="1255" y="2218"/>
            <a:chExt cx="984" cy="272"/>
          </a:xfrm>
        </p:grpSpPr>
        <p:sp>
          <p:nvSpPr>
            <p:cNvPr id="137" name="Line 220"/>
            <p:cNvSpPr>
              <a:spLocks noChangeShapeType="1"/>
            </p:cNvSpPr>
            <p:nvPr/>
          </p:nvSpPr>
          <p:spPr bwMode="auto">
            <a:xfrm>
              <a:off x="1255" y="2360"/>
              <a:ext cx="50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221"/>
            <p:cNvSpPr>
              <a:spLocks noChangeArrowheads="1"/>
            </p:cNvSpPr>
            <p:nvPr/>
          </p:nvSpPr>
          <p:spPr bwMode="auto">
            <a:xfrm>
              <a:off x="1763" y="2218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39" name="Line 222"/>
            <p:cNvSpPr>
              <a:spLocks noChangeShapeType="1"/>
            </p:cNvSpPr>
            <p:nvPr/>
          </p:nvSpPr>
          <p:spPr bwMode="auto">
            <a:xfrm>
              <a:off x="2008" y="2221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726008" y="3466478"/>
            <a:ext cx="623888" cy="2567622"/>
            <a:chOff x="6726008" y="3466478"/>
            <a:chExt cx="623888" cy="2567622"/>
          </a:xfrm>
        </p:grpSpPr>
        <p:sp>
          <p:nvSpPr>
            <p:cNvPr id="152" name="Text Box 92"/>
            <p:cNvSpPr txBox="1">
              <a:spLocks noChangeArrowheads="1"/>
            </p:cNvSpPr>
            <p:nvPr/>
          </p:nvSpPr>
          <p:spPr bwMode="auto">
            <a:xfrm>
              <a:off x="6740296" y="432404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3" name="Text Box 93"/>
            <p:cNvSpPr txBox="1">
              <a:spLocks noChangeArrowheads="1"/>
            </p:cNvSpPr>
            <p:nvPr/>
          </p:nvSpPr>
          <p:spPr bwMode="auto">
            <a:xfrm>
              <a:off x="6726008" y="4766958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4" name="Text Box 94"/>
            <p:cNvSpPr txBox="1">
              <a:spLocks noChangeArrowheads="1"/>
            </p:cNvSpPr>
            <p:nvPr/>
          </p:nvSpPr>
          <p:spPr bwMode="auto">
            <a:xfrm>
              <a:off x="6741883" y="5222570"/>
              <a:ext cx="581025" cy="3635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5" name="Text Box 95"/>
            <p:cNvSpPr txBox="1">
              <a:spLocks noChangeArrowheads="1"/>
            </p:cNvSpPr>
            <p:nvPr/>
          </p:nvSpPr>
          <p:spPr bwMode="auto">
            <a:xfrm>
              <a:off x="6739661" y="564992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6" name="Text Box 194"/>
            <p:cNvSpPr txBox="1">
              <a:spLocks noChangeArrowheads="1"/>
            </p:cNvSpPr>
            <p:nvPr/>
          </p:nvSpPr>
          <p:spPr bwMode="auto">
            <a:xfrm>
              <a:off x="6740296" y="3466478"/>
              <a:ext cx="519112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96533" y="1554871"/>
            <a:ext cx="1263518" cy="4470907"/>
            <a:chOff x="6396533" y="1554871"/>
            <a:chExt cx="1263518" cy="4470907"/>
          </a:xfrm>
        </p:grpSpPr>
        <p:sp>
          <p:nvSpPr>
            <p:cNvPr id="141" name="Text Box 13"/>
            <p:cNvSpPr txBox="1">
              <a:spLocks noChangeArrowheads="1"/>
            </p:cNvSpPr>
            <p:nvPr/>
          </p:nvSpPr>
          <p:spPr bwMode="auto">
            <a:xfrm>
              <a:off x="6396533" y="1554871"/>
              <a:ext cx="1263518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firstchild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7" name="Text Box 11"/>
            <p:cNvSpPr txBox="1">
              <a:spLocks noChangeArrowheads="1"/>
            </p:cNvSpPr>
            <p:nvPr/>
          </p:nvSpPr>
          <p:spPr bwMode="auto">
            <a:xfrm>
              <a:off x="648685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481696" y="2473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4"/>
            <p:cNvSpPr>
              <a:spLocks noChangeShapeType="1"/>
            </p:cNvSpPr>
            <p:nvPr/>
          </p:nvSpPr>
          <p:spPr bwMode="auto">
            <a:xfrm>
              <a:off x="6481696" y="292134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6481696" y="337058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"/>
            <p:cNvSpPr>
              <a:spLocks noChangeShapeType="1"/>
            </p:cNvSpPr>
            <p:nvPr/>
          </p:nvSpPr>
          <p:spPr bwMode="auto">
            <a:xfrm>
              <a:off x="6481696" y="381952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"/>
            <p:cNvSpPr>
              <a:spLocks noChangeShapeType="1"/>
            </p:cNvSpPr>
            <p:nvPr/>
          </p:nvSpPr>
          <p:spPr bwMode="auto">
            <a:xfrm>
              <a:off x="6481696" y="425387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"/>
            <p:cNvSpPr>
              <a:spLocks noChangeShapeType="1"/>
            </p:cNvSpPr>
            <p:nvPr/>
          </p:nvSpPr>
          <p:spPr bwMode="auto">
            <a:xfrm>
              <a:off x="6481696" y="471711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"/>
            <p:cNvSpPr>
              <a:spLocks noChangeShapeType="1"/>
            </p:cNvSpPr>
            <p:nvPr/>
          </p:nvSpPr>
          <p:spPr bwMode="auto">
            <a:xfrm>
              <a:off x="6481696" y="516144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"/>
            <p:cNvSpPr>
              <a:spLocks noChangeShapeType="1"/>
            </p:cNvSpPr>
            <p:nvPr/>
          </p:nvSpPr>
          <p:spPr bwMode="auto">
            <a:xfrm>
              <a:off x="6481696" y="5597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96377" y="1550109"/>
            <a:ext cx="1306082" cy="4731629"/>
            <a:chOff x="5165897" y="1550109"/>
            <a:chExt cx="1306082" cy="4731629"/>
          </a:xfrm>
        </p:grpSpPr>
        <p:sp>
          <p:nvSpPr>
            <p:cNvPr id="140" name="Text Box 10"/>
            <p:cNvSpPr txBox="1">
              <a:spLocks noChangeArrowheads="1"/>
            </p:cNvSpPr>
            <p:nvPr/>
          </p:nvSpPr>
          <p:spPr bwMode="auto">
            <a:xfrm>
              <a:off x="5165897" y="2006600"/>
              <a:ext cx="187325" cy="42751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142" name="Text Box 11"/>
            <p:cNvSpPr txBox="1">
              <a:spLocks noChangeArrowheads="1"/>
            </p:cNvSpPr>
            <p:nvPr/>
          </p:nvSpPr>
          <p:spPr bwMode="auto">
            <a:xfrm>
              <a:off x="555769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itchFamily="18" charset="0"/>
                  <a:ea typeface="宋体" charset="-122"/>
                </a:defRPr>
              </a:lvl1pPr>
            </a:lstStyle>
            <a:p>
              <a:pPr algn="ctr"/>
              <a:r>
                <a:rPr lang="zh-CN" altLang="en-US" b="0" dirty="0"/>
                <a:t> </a:t>
              </a:r>
              <a:r>
                <a:rPr lang="en-US" altLang="zh-CN" b="0" dirty="0"/>
                <a:t>A     </a:t>
              </a:r>
            </a:p>
            <a:p>
              <a:pPr algn="ctr"/>
              <a:r>
                <a:rPr lang="en-US" altLang="zh-CN" b="0" dirty="0"/>
                <a:t> B     </a:t>
              </a:r>
            </a:p>
            <a:p>
              <a:pPr algn="ctr"/>
              <a:r>
                <a:rPr lang="en-US" altLang="zh-CN" b="0" dirty="0"/>
                <a:t> C     </a:t>
              </a:r>
            </a:p>
            <a:p>
              <a:pPr algn="ctr"/>
              <a:r>
                <a:rPr lang="en-US" altLang="zh-CN" b="0" dirty="0"/>
                <a:t> D</a:t>
              </a:r>
            </a:p>
            <a:p>
              <a:pPr algn="ctr"/>
              <a:r>
                <a:rPr lang="en-US" altLang="zh-CN" b="0" dirty="0"/>
                <a:t> E     </a:t>
              </a:r>
            </a:p>
            <a:p>
              <a:pPr algn="ctr"/>
              <a:r>
                <a:rPr lang="en-US" altLang="zh-CN" b="0" dirty="0"/>
                <a:t> F</a:t>
              </a:r>
            </a:p>
            <a:p>
              <a:pPr algn="ctr"/>
              <a:r>
                <a:rPr lang="en-US" altLang="zh-CN" b="0" dirty="0"/>
                <a:t> G     </a:t>
              </a:r>
            </a:p>
            <a:p>
              <a:pPr algn="ctr"/>
              <a:r>
                <a:rPr lang="en-US" altLang="zh-CN" b="0" dirty="0"/>
                <a:t> H     </a:t>
              </a:r>
            </a:p>
            <a:p>
              <a:pPr algn="ctr"/>
              <a:r>
                <a:rPr lang="en-US" altLang="zh-CN" b="0" dirty="0"/>
                <a:t> I      </a:t>
              </a:r>
            </a:p>
          </p:txBody>
        </p:sp>
        <p:sp>
          <p:nvSpPr>
            <p:cNvPr id="144" name="Line 14"/>
            <p:cNvSpPr>
              <a:spLocks noChangeShapeType="1"/>
            </p:cNvSpPr>
            <p:nvPr/>
          </p:nvSpPr>
          <p:spPr bwMode="auto">
            <a:xfrm>
              <a:off x="5557692" y="247586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>
              <a:off x="5557692" y="292195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>
              <a:off x="5557692" y="336962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7"/>
            <p:cNvSpPr>
              <a:spLocks noChangeShapeType="1"/>
            </p:cNvSpPr>
            <p:nvPr/>
          </p:nvSpPr>
          <p:spPr bwMode="auto">
            <a:xfrm>
              <a:off x="5557692" y="426180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8"/>
            <p:cNvSpPr>
              <a:spLocks noChangeShapeType="1"/>
            </p:cNvSpPr>
            <p:nvPr/>
          </p:nvSpPr>
          <p:spPr bwMode="auto">
            <a:xfrm>
              <a:off x="5557692" y="470789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5571979" y="515397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5571979" y="560006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1"/>
            <p:cNvSpPr>
              <a:spLocks noChangeShapeType="1"/>
            </p:cNvSpPr>
            <p:nvPr/>
          </p:nvSpPr>
          <p:spPr bwMode="auto">
            <a:xfrm>
              <a:off x="5571979" y="381571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3"/>
            <p:cNvSpPr txBox="1">
              <a:spLocks noChangeArrowheads="1"/>
            </p:cNvSpPr>
            <p:nvPr/>
          </p:nvSpPr>
          <p:spPr bwMode="auto">
            <a:xfrm>
              <a:off x="5693899" y="1550109"/>
              <a:ext cx="597147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data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32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B4B4BE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8714" y="957106"/>
            <a:ext cx="6118138" cy="523220"/>
            <a:chOff x="1826091" y="4148024"/>
            <a:chExt cx="6118138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5591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双亲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？时间性能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2" name="Group 195"/>
          <p:cNvGrpSpPr>
            <a:grpSpLocks/>
          </p:cNvGrpSpPr>
          <p:nvPr/>
        </p:nvGrpSpPr>
        <p:grpSpPr bwMode="auto">
          <a:xfrm>
            <a:off x="7047230" y="2015173"/>
            <a:ext cx="2833688" cy="431800"/>
            <a:chOff x="1252" y="1047"/>
            <a:chExt cx="1785" cy="272"/>
          </a:xfrm>
        </p:grpSpPr>
        <p:sp>
          <p:nvSpPr>
            <p:cNvPr id="113" name="Line 196"/>
            <p:cNvSpPr>
              <a:spLocks noChangeShapeType="1"/>
            </p:cNvSpPr>
            <p:nvPr/>
          </p:nvSpPr>
          <p:spPr bwMode="auto">
            <a:xfrm>
              <a:off x="2126" y="1201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97"/>
            <p:cNvSpPr>
              <a:spLocks noChangeArrowheads="1"/>
            </p:cNvSpPr>
            <p:nvPr/>
          </p:nvSpPr>
          <p:spPr bwMode="auto">
            <a:xfrm>
              <a:off x="1762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15" name="Line 198"/>
            <p:cNvSpPr>
              <a:spLocks noChangeShapeType="1"/>
            </p:cNvSpPr>
            <p:nvPr/>
          </p:nvSpPr>
          <p:spPr bwMode="auto">
            <a:xfrm>
              <a:off x="1252" y="1196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9"/>
            <p:cNvSpPr>
              <a:spLocks noChangeShapeType="1"/>
            </p:cNvSpPr>
            <p:nvPr/>
          </p:nvSpPr>
          <p:spPr bwMode="auto">
            <a:xfrm>
              <a:off x="2007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Rectangle 200"/>
            <p:cNvSpPr>
              <a:spLocks noChangeArrowheads="1"/>
            </p:cNvSpPr>
            <p:nvPr/>
          </p:nvSpPr>
          <p:spPr bwMode="auto">
            <a:xfrm>
              <a:off x="2561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18" name="Line 201"/>
            <p:cNvSpPr>
              <a:spLocks noChangeShapeType="1"/>
            </p:cNvSpPr>
            <p:nvPr/>
          </p:nvSpPr>
          <p:spPr bwMode="auto">
            <a:xfrm>
              <a:off x="2806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" name="Group 202"/>
          <p:cNvGrpSpPr>
            <a:grpSpLocks/>
          </p:cNvGrpSpPr>
          <p:nvPr/>
        </p:nvGrpSpPr>
        <p:grpSpPr bwMode="auto">
          <a:xfrm>
            <a:off x="7047230" y="2502535"/>
            <a:ext cx="4102100" cy="461963"/>
            <a:chOff x="1252" y="1354"/>
            <a:chExt cx="2584" cy="291"/>
          </a:xfrm>
        </p:grpSpPr>
        <p:sp>
          <p:nvSpPr>
            <p:cNvPr id="120" name="Line 203"/>
            <p:cNvSpPr>
              <a:spLocks noChangeShapeType="1"/>
            </p:cNvSpPr>
            <p:nvPr/>
          </p:nvSpPr>
          <p:spPr bwMode="auto">
            <a:xfrm>
              <a:off x="2135" y="1508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04"/>
            <p:cNvSpPr>
              <a:spLocks noChangeShapeType="1"/>
            </p:cNvSpPr>
            <p:nvPr/>
          </p:nvSpPr>
          <p:spPr bwMode="auto">
            <a:xfrm>
              <a:off x="2930" y="1517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05"/>
            <p:cNvSpPr>
              <a:spLocks noChangeShapeType="1"/>
            </p:cNvSpPr>
            <p:nvPr/>
          </p:nvSpPr>
          <p:spPr bwMode="auto">
            <a:xfrm>
              <a:off x="1252" y="1508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Rectangle 206"/>
            <p:cNvSpPr>
              <a:spLocks noChangeArrowheads="1"/>
            </p:cNvSpPr>
            <p:nvPr/>
          </p:nvSpPr>
          <p:spPr bwMode="auto">
            <a:xfrm>
              <a:off x="1761" y="1354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24" name="Line 207"/>
            <p:cNvSpPr>
              <a:spLocks noChangeShapeType="1"/>
            </p:cNvSpPr>
            <p:nvPr/>
          </p:nvSpPr>
          <p:spPr bwMode="auto">
            <a:xfrm>
              <a:off x="2006" y="1357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Rectangle 208"/>
            <p:cNvSpPr>
              <a:spLocks noChangeArrowheads="1"/>
            </p:cNvSpPr>
            <p:nvPr/>
          </p:nvSpPr>
          <p:spPr bwMode="auto">
            <a:xfrm>
              <a:off x="2560" y="136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26" name="Line 209"/>
            <p:cNvSpPr>
              <a:spLocks noChangeShapeType="1"/>
            </p:cNvSpPr>
            <p:nvPr/>
          </p:nvSpPr>
          <p:spPr bwMode="auto">
            <a:xfrm>
              <a:off x="2805" y="136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Rectangle 210"/>
            <p:cNvSpPr>
              <a:spLocks noChangeArrowheads="1"/>
            </p:cNvSpPr>
            <p:nvPr/>
          </p:nvSpPr>
          <p:spPr bwMode="auto">
            <a:xfrm>
              <a:off x="3360" y="137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28" name="Line 211"/>
            <p:cNvSpPr>
              <a:spLocks noChangeShapeType="1"/>
            </p:cNvSpPr>
            <p:nvPr/>
          </p:nvSpPr>
          <p:spPr bwMode="auto">
            <a:xfrm>
              <a:off x="3605" y="137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9" name="Group 212"/>
          <p:cNvGrpSpPr>
            <a:grpSpLocks/>
          </p:cNvGrpSpPr>
          <p:nvPr/>
        </p:nvGrpSpPr>
        <p:grpSpPr bwMode="auto">
          <a:xfrm>
            <a:off x="7047230" y="2988310"/>
            <a:ext cx="2833688" cy="446088"/>
            <a:chOff x="1252" y="1660"/>
            <a:chExt cx="1785" cy="281"/>
          </a:xfrm>
        </p:grpSpPr>
        <p:sp>
          <p:nvSpPr>
            <p:cNvPr id="130" name="Line 213"/>
            <p:cNvSpPr>
              <a:spLocks noChangeShapeType="1"/>
            </p:cNvSpPr>
            <p:nvPr/>
          </p:nvSpPr>
          <p:spPr bwMode="auto">
            <a:xfrm>
              <a:off x="1252" y="1803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14"/>
            <p:cNvSpPr>
              <a:spLocks noChangeShapeType="1"/>
            </p:cNvSpPr>
            <p:nvPr/>
          </p:nvSpPr>
          <p:spPr bwMode="auto">
            <a:xfrm>
              <a:off x="2124" y="1812"/>
              <a:ext cx="423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215"/>
            <p:cNvSpPr>
              <a:spLocks noChangeArrowheads="1"/>
            </p:cNvSpPr>
            <p:nvPr/>
          </p:nvSpPr>
          <p:spPr bwMode="auto">
            <a:xfrm>
              <a:off x="2561" y="1669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33" name="Line 216"/>
            <p:cNvSpPr>
              <a:spLocks noChangeShapeType="1"/>
            </p:cNvSpPr>
            <p:nvPr/>
          </p:nvSpPr>
          <p:spPr bwMode="auto">
            <a:xfrm>
              <a:off x="2806" y="1672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Rectangle 217"/>
            <p:cNvSpPr>
              <a:spLocks noChangeArrowheads="1"/>
            </p:cNvSpPr>
            <p:nvPr/>
          </p:nvSpPr>
          <p:spPr bwMode="auto">
            <a:xfrm>
              <a:off x="1762" y="1660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35" name="Line 218"/>
            <p:cNvSpPr>
              <a:spLocks noChangeShapeType="1"/>
            </p:cNvSpPr>
            <p:nvPr/>
          </p:nvSpPr>
          <p:spPr bwMode="auto">
            <a:xfrm>
              <a:off x="2016" y="1663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6" name="Group 219"/>
          <p:cNvGrpSpPr>
            <a:grpSpLocks/>
          </p:cNvGrpSpPr>
          <p:nvPr/>
        </p:nvGrpSpPr>
        <p:grpSpPr bwMode="auto">
          <a:xfrm>
            <a:off x="7051993" y="3858895"/>
            <a:ext cx="1562100" cy="431800"/>
            <a:chOff x="1255" y="2218"/>
            <a:chExt cx="984" cy="272"/>
          </a:xfrm>
        </p:grpSpPr>
        <p:sp>
          <p:nvSpPr>
            <p:cNvPr id="137" name="Line 220"/>
            <p:cNvSpPr>
              <a:spLocks noChangeShapeType="1"/>
            </p:cNvSpPr>
            <p:nvPr/>
          </p:nvSpPr>
          <p:spPr bwMode="auto">
            <a:xfrm>
              <a:off x="1255" y="2360"/>
              <a:ext cx="50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221"/>
            <p:cNvSpPr>
              <a:spLocks noChangeArrowheads="1"/>
            </p:cNvSpPr>
            <p:nvPr/>
          </p:nvSpPr>
          <p:spPr bwMode="auto">
            <a:xfrm>
              <a:off x="1763" y="2218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39" name="Line 222"/>
            <p:cNvSpPr>
              <a:spLocks noChangeShapeType="1"/>
            </p:cNvSpPr>
            <p:nvPr/>
          </p:nvSpPr>
          <p:spPr bwMode="auto">
            <a:xfrm>
              <a:off x="2008" y="2221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726008" y="3466478"/>
            <a:ext cx="623888" cy="2567622"/>
            <a:chOff x="6726008" y="3466478"/>
            <a:chExt cx="623888" cy="2567622"/>
          </a:xfrm>
        </p:grpSpPr>
        <p:sp>
          <p:nvSpPr>
            <p:cNvPr id="152" name="Text Box 92"/>
            <p:cNvSpPr txBox="1">
              <a:spLocks noChangeArrowheads="1"/>
            </p:cNvSpPr>
            <p:nvPr/>
          </p:nvSpPr>
          <p:spPr bwMode="auto">
            <a:xfrm>
              <a:off x="6740296" y="432404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3" name="Text Box 93"/>
            <p:cNvSpPr txBox="1">
              <a:spLocks noChangeArrowheads="1"/>
            </p:cNvSpPr>
            <p:nvPr/>
          </p:nvSpPr>
          <p:spPr bwMode="auto">
            <a:xfrm>
              <a:off x="6726008" y="4766958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4" name="Text Box 94"/>
            <p:cNvSpPr txBox="1">
              <a:spLocks noChangeArrowheads="1"/>
            </p:cNvSpPr>
            <p:nvPr/>
          </p:nvSpPr>
          <p:spPr bwMode="auto">
            <a:xfrm>
              <a:off x="6741883" y="5222570"/>
              <a:ext cx="581025" cy="3635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5" name="Text Box 95"/>
            <p:cNvSpPr txBox="1">
              <a:spLocks noChangeArrowheads="1"/>
            </p:cNvSpPr>
            <p:nvPr/>
          </p:nvSpPr>
          <p:spPr bwMode="auto">
            <a:xfrm>
              <a:off x="6739661" y="564992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6" name="Text Box 194"/>
            <p:cNvSpPr txBox="1">
              <a:spLocks noChangeArrowheads="1"/>
            </p:cNvSpPr>
            <p:nvPr/>
          </p:nvSpPr>
          <p:spPr bwMode="auto">
            <a:xfrm>
              <a:off x="6740296" y="3466478"/>
              <a:ext cx="519112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96533" y="1554871"/>
            <a:ext cx="1263518" cy="4470907"/>
            <a:chOff x="6396533" y="1554871"/>
            <a:chExt cx="1263518" cy="4470907"/>
          </a:xfrm>
        </p:grpSpPr>
        <p:sp>
          <p:nvSpPr>
            <p:cNvPr id="141" name="Text Box 13"/>
            <p:cNvSpPr txBox="1">
              <a:spLocks noChangeArrowheads="1"/>
            </p:cNvSpPr>
            <p:nvPr/>
          </p:nvSpPr>
          <p:spPr bwMode="auto">
            <a:xfrm>
              <a:off x="6396533" y="1554871"/>
              <a:ext cx="1263518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firstchild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7" name="Text Box 11"/>
            <p:cNvSpPr txBox="1">
              <a:spLocks noChangeArrowheads="1"/>
            </p:cNvSpPr>
            <p:nvPr/>
          </p:nvSpPr>
          <p:spPr bwMode="auto">
            <a:xfrm>
              <a:off x="648685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481696" y="2473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4"/>
            <p:cNvSpPr>
              <a:spLocks noChangeShapeType="1"/>
            </p:cNvSpPr>
            <p:nvPr/>
          </p:nvSpPr>
          <p:spPr bwMode="auto">
            <a:xfrm>
              <a:off x="6481696" y="292134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6481696" y="337058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"/>
            <p:cNvSpPr>
              <a:spLocks noChangeShapeType="1"/>
            </p:cNvSpPr>
            <p:nvPr/>
          </p:nvSpPr>
          <p:spPr bwMode="auto">
            <a:xfrm>
              <a:off x="6481696" y="381952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"/>
            <p:cNvSpPr>
              <a:spLocks noChangeShapeType="1"/>
            </p:cNvSpPr>
            <p:nvPr/>
          </p:nvSpPr>
          <p:spPr bwMode="auto">
            <a:xfrm>
              <a:off x="6481696" y="425387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"/>
            <p:cNvSpPr>
              <a:spLocks noChangeShapeType="1"/>
            </p:cNvSpPr>
            <p:nvPr/>
          </p:nvSpPr>
          <p:spPr bwMode="auto">
            <a:xfrm>
              <a:off x="6481696" y="471711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"/>
            <p:cNvSpPr>
              <a:spLocks noChangeShapeType="1"/>
            </p:cNvSpPr>
            <p:nvPr/>
          </p:nvSpPr>
          <p:spPr bwMode="auto">
            <a:xfrm>
              <a:off x="6481696" y="516144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"/>
            <p:cNvSpPr>
              <a:spLocks noChangeShapeType="1"/>
            </p:cNvSpPr>
            <p:nvPr/>
          </p:nvSpPr>
          <p:spPr bwMode="auto">
            <a:xfrm>
              <a:off x="6481696" y="5597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96377" y="1550109"/>
            <a:ext cx="1306082" cy="4731629"/>
            <a:chOff x="5165897" y="1550109"/>
            <a:chExt cx="1306082" cy="4731629"/>
          </a:xfrm>
        </p:grpSpPr>
        <p:sp>
          <p:nvSpPr>
            <p:cNvPr id="140" name="Text Box 10"/>
            <p:cNvSpPr txBox="1">
              <a:spLocks noChangeArrowheads="1"/>
            </p:cNvSpPr>
            <p:nvPr/>
          </p:nvSpPr>
          <p:spPr bwMode="auto">
            <a:xfrm>
              <a:off x="5165897" y="2006600"/>
              <a:ext cx="187325" cy="42751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7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142" name="Text Box 11"/>
            <p:cNvSpPr txBox="1">
              <a:spLocks noChangeArrowheads="1"/>
            </p:cNvSpPr>
            <p:nvPr/>
          </p:nvSpPr>
          <p:spPr bwMode="auto">
            <a:xfrm>
              <a:off x="555769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</p:spPr>
          <p:txBody>
            <a:bodyPr tIns="0" bIns="0"/>
            <a:lstStyle>
              <a:defPPr>
                <a:defRPr lang="zh-CN"/>
              </a:defPPr>
              <a:lvl1pPr algn="just" eaLnBrk="0" hangingPunct="0">
                <a:lnSpc>
                  <a:spcPct val="105000"/>
                </a:lnSpc>
                <a:defRPr sz="2800" b="1">
                  <a:latin typeface="Times New Roman" pitchFamily="18" charset="0"/>
                  <a:ea typeface="宋体" charset="-122"/>
                </a:defRPr>
              </a:lvl1pPr>
            </a:lstStyle>
            <a:p>
              <a:pPr algn="ctr"/>
              <a:r>
                <a:rPr lang="zh-CN" altLang="en-US" b="0" dirty="0"/>
                <a:t> </a:t>
              </a:r>
              <a:r>
                <a:rPr lang="en-US" altLang="zh-CN" b="0" dirty="0"/>
                <a:t>A     </a:t>
              </a:r>
            </a:p>
            <a:p>
              <a:pPr algn="ctr"/>
              <a:r>
                <a:rPr lang="en-US" altLang="zh-CN" b="0" dirty="0"/>
                <a:t> B     </a:t>
              </a:r>
            </a:p>
            <a:p>
              <a:pPr algn="ctr"/>
              <a:r>
                <a:rPr lang="en-US" altLang="zh-CN" b="0" dirty="0"/>
                <a:t> C     </a:t>
              </a:r>
            </a:p>
            <a:p>
              <a:pPr algn="ctr"/>
              <a:r>
                <a:rPr lang="en-US" altLang="zh-CN" b="0" dirty="0"/>
                <a:t> D</a:t>
              </a:r>
            </a:p>
            <a:p>
              <a:pPr algn="ctr"/>
              <a:r>
                <a:rPr lang="en-US" altLang="zh-CN" b="0" dirty="0"/>
                <a:t> E     </a:t>
              </a:r>
            </a:p>
            <a:p>
              <a:pPr algn="ctr"/>
              <a:r>
                <a:rPr lang="en-US" altLang="zh-CN" b="0" dirty="0"/>
                <a:t> F</a:t>
              </a:r>
            </a:p>
            <a:p>
              <a:pPr algn="ctr"/>
              <a:r>
                <a:rPr lang="en-US" altLang="zh-CN" b="0" dirty="0"/>
                <a:t> G     </a:t>
              </a:r>
            </a:p>
            <a:p>
              <a:pPr algn="ctr"/>
              <a:r>
                <a:rPr lang="en-US" altLang="zh-CN" b="0" dirty="0"/>
                <a:t> H     </a:t>
              </a:r>
            </a:p>
            <a:p>
              <a:pPr algn="ctr"/>
              <a:r>
                <a:rPr lang="en-US" altLang="zh-CN" b="0" dirty="0"/>
                <a:t> I      </a:t>
              </a:r>
            </a:p>
          </p:txBody>
        </p:sp>
        <p:sp>
          <p:nvSpPr>
            <p:cNvPr id="144" name="Line 14"/>
            <p:cNvSpPr>
              <a:spLocks noChangeShapeType="1"/>
            </p:cNvSpPr>
            <p:nvPr/>
          </p:nvSpPr>
          <p:spPr bwMode="auto">
            <a:xfrm>
              <a:off x="5557692" y="247586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5"/>
            <p:cNvSpPr>
              <a:spLocks noChangeShapeType="1"/>
            </p:cNvSpPr>
            <p:nvPr/>
          </p:nvSpPr>
          <p:spPr bwMode="auto">
            <a:xfrm>
              <a:off x="5557692" y="292195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>
              <a:off x="5557692" y="336962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7"/>
            <p:cNvSpPr>
              <a:spLocks noChangeShapeType="1"/>
            </p:cNvSpPr>
            <p:nvPr/>
          </p:nvSpPr>
          <p:spPr bwMode="auto">
            <a:xfrm>
              <a:off x="5557692" y="426180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8"/>
            <p:cNvSpPr>
              <a:spLocks noChangeShapeType="1"/>
            </p:cNvSpPr>
            <p:nvPr/>
          </p:nvSpPr>
          <p:spPr bwMode="auto">
            <a:xfrm>
              <a:off x="5557692" y="470789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5571979" y="5153978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0"/>
            <p:cNvSpPr>
              <a:spLocks noChangeShapeType="1"/>
            </p:cNvSpPr>
            <p:nvPr/>
          </p:nvSpPr>
          <p:spPr bwMode="auto">
            <a:xfrm>
              <a:off x="5571979" y="560006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1"/>
            <p:cNvSpPr>
              <a:spLocks noChangeShapeType="1"/>
            </p:cNvSpPr>
            <p:nvPr/>
          </p:nvSpPr>
          <p:spPr bwMode="auto">
            <a:xfrm>
              <a:off x="5571979" y="381571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3"/>
            <p:cNvSpPr txBox="1">
              <a:spLocks noChangeArrowheads="1"/>
            </p:cNvSpPr>
            <p:nvPr/>
          </p:nvSpPr>
          <p:spPr bwMode="auto">
            <a:xfrm>
              <a:off x="5693899" y="1550109"/>
              <a:ext cx="597147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data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86" name="Text Box 36"/>
          <p:cNvSpPr txBox="1">
            <a:spLocks noChangeArrowheads="1"/>
          </p:cNvSpPr>
          <p:nvPr/>
        </p:nvSpPr>
        <p:spPr bwMode="auto">
          <a:xfrm>
            <a:off x="6821626" y="930229"/>
            <a:ext cx="13005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1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B4B4BE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8714" y="957106"/>
            <a:ext cx="6118138" cy="523220"/>
            <a:chOff x="1826091" y="4148024"/>
            <a:chExt cx="6118138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5591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双亲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？时间性能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2" name="Group 195"/>
          <p:cNvGrpSpPr>
            <a:grpSpLocks/>
          </p:cNvGrpSpPr>
          <p:nvPr/>
        </p:nvGrpSpPr>
        <p:grpSpPr bwMode="auto">
          <a:xfrm>
            <a:off x="7047230" y="2015173"/>
            <a:ext cx="2833688" cy="431800"/>
            <a:chOff x="1252" y="1047"/>
            <a:chExt cx="1785" cy="272"/>
          </a:xfrm>
        </p:grpSpPr>
        <p:sp>
          <p:nvSpPr>
            <p:cNvPr id="113" name="Line 196"/>
            <p:cNvSpPr>
              <a:spLocks noChangeShapeType="1"/>
            </p:cNvSpPr>
            <p:nvPr/>
          </p:nvSpPr>
          <p:spPr bwMode="auto">
            <a:xfrm>
              <a:off x="2126" y="1201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97"/>
            <p:cNvSpPr>
              <a:spLocks noChangeArrowheads="1"/>
            </p:cNvSpPr>
            <p:nvPr/>
          </p:nvSpPr>
          <p:spPr bwMode="auto">
            <a:xfrm>
              <a:off x="1762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115" name="Line 198"/>
            <p:cNvSpPr>
              <a:spLocks noChangeShapeType="1"/>
            </p:cNvSpPr>
            <p:nvPr/>
          </p:nvSpPr>
          <p:spPr bwMode="auto">
            <a:xfrm>
              <a:off x="1252" y="1196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9"/>
            <p:cNvSpPr>
              <a:spLocks noChangeShapeType="1"/>
            </p:cNvSpPr>
            <p:nvPr/>
          </p:nvSpPr>
          <p:spPr bwMode="auto">
            <a:xfrm>
              <a:off x="2007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Rectangle 200"/>
            <p:cNvSpPr>
              <a:spLocks noChangeArrowheads="1"/>
            </p:cNvSpPr>
            <p:nvPr/>
          </p:nvSpPr>
          <p:spPr bwMode="auto">
            <a:xfrm>
              <a:off x="2561" y="1047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18" name="Line 201"/>
            <p:cNvSpPr>
              <a:spLocks noChangeShapeType="1"/>
            </p:cNvSpPr>
            <p:nvPr/>
          </p:nvSpPr>
          <p:spPr bwMode="auto">
            <a:xfrm>
              <a:off x="2806" y="1050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9" name="Group 202"/>
          <p:cNvGrpSpPr>
            <a:grpSpLocks/>
          </p:cNvGrpSpPr>
          <p:nvPr/>
        </p:nvGrpSpPr>
        <p:grpSpPr bwMode="auto">
          <a:xfrm>
            <a:off x="7047230" y="2502535"/>
            <a:ext cx="4102100" cy="461963"/>
            <a:chOff x="1252" y="1354"/>
            <a:chExt cx="2584" cy="291"/>
          </a:xfrm>
        </p:grpSpPr>
        <p:sp>
          <p:nvSpPr>
            <p:cNvPr id="120" name="Line 203"/>
            <p:cNvSpPr>
              <a:spLocks noChangeShapeType="1"/>
            </p:cNvSpPr>
            <p:nvPr/>
          </p:nvSpPr>
          <p:spPr bwMode="auto">
            <a:xfrm>
              <a:off x="2135" y="1508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04"/>
            <p:cNvSpPr>
              <a:spLocks noChangeShapeType="1"/>
            </p:cNvSpPr>
            <p:nvPr/>
          </p:nvSpPr>
          <p:spPr bwMode="auto">
            <a:xfrm>
              <a:off x="2930" y="1517"/>
              <a:ext cx="436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05"/>
            <p:cNvSpPr>
              <a:spLocks noChangeShapeType="1"/>
            </p:cNvSpPr>
            <p:nvPr/>
          </p:nvSpPr>
          <p:spPr bwMode="auto">
            <a:xfrm>
              <a:off x="1252" y="1508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Rectangle 206"/>
            <p:cNvSpPr>
              <a:spLocks noChangeArrowheads="1"/>
            </p:cNvSpPr>
            <p:nvPr/>
          </p:nvSpPr>
          <p:spPr bwMode="auto">
            <a:xfrm>
              <a:off x="1761" y="1354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24" name="Line 207"/>
            <p:cNvSpPr>
              <a:spLocks noChangeShapeType="1"/>
            </p:cNvSpPr>
            <p:nvPr/>
          </p:nvSpPr>
          <p:spPr bwMode="auto">
            <a:xfrm>
              <a:off x="2006" y="1357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Rectangle 208"/>
            <p:cNvSpPr>
              <a:spLocks noChangeArrowheads="1"/>
            </p:cNvSpPr>
            <p:nvPr/>
          </p:nvSpPr>
          <p:spPr bwMode="auto">
            <a:xfrm>
              <a:off x="2560" y="136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126" name="Line 209"/>
            <p:cNvSpPr>
              <a:spLocks noChangeShapeType="1"/>
            </p:cNvSpPr>
            <p:nvPr/>
          </p:nvSpPr>
          <p:spPr bwMode="auto">
            <a:xfrm>
              <a:off x="2805" y="136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Rectangle 210"/>
            <p:cNvSpPr>
              <a:spLocks noChangeArrowheads="1"/>
            </p:cNvSpPr>
            <p:nvPr/>
          </p:nvSpPr>
          <p:spPr bwMode="auto">
            <a:xfrm>
              <a:off x="3360" y="1373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28" name="Line 211"/>
            <p:cNvSpPr>
              <a:spLocks noChangeShapeType="1"/>
            </p:cNvSpPr>
            <p:nvPr/>
          </p:nvSpPr>
          <p:spPr bwMode="auto">
            <a:xfrm>
              <a:off x="3605" y="1376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9" name="Group 212"/>
          <p:cNvGrpSpPr>
            <a:grpSpLocks/>
          </p:cNvGrpSpPr>
          <p:nvPr/>
        </p:nvGrpSpPr>
        <p:grpSpPr bwMode="auto">
          <a:xfrm>
            <a:off x="7047230" y="2988310"/>
            <a:ext cx="2833688" cy="446088"/>
            <a:chOff x="1252" y="1660"/>
            <a:chExt cx="1785" cy="281"/>
          </a:xfrm>
        </p:grpSpPr>
        <p:sp>
          <p:nvSpPr>
            <p:cNvPr id="130" name="Line 213"/>
            <p:cNvSpPr>
              <a:spLocks noChangeShapeType="1"/>
            </p:cNvSpPr>
            <p:nvPr/>
          </p:nvSpPr>
          <p:spPr bwMode="auto">
            <a:xfrm>
              <a:off x="1252" y="1803"/>
              <a:ext cx="514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14"/>
            <p:cNvSpPr>
              <a:spLocks noChangeShapeType="1"/>
            </p:cNvSpPr>
            <p:nvPr/>
          </p:nvSpPr>
          <p:spPr bwMode="auto">
            <a:xfrm>
              <a:off x="2124" y="1812"/>
              <a:ext cx="423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Rectangle 215"/>
            <p:cNvSpPr>
              <a:spLocks noChangeArrowheads="1"/>
            </p:cNvSpPr>
            <p:nvPr/>
          </p:nvSpPr>
          <p:spPr bwMode="auto">
            <a:xfrm>
              <a:off x="2561" y="1669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33" name="Line 216"/>
            <p:cNvSpPr>
              <a:spLocks noChangeShapeType="1"/>
            </p:cNvSpPr>
            <p:nvPr/>
          </p:nvSpPr>
          <p:spPr bwMode="auto">
            <a:xfrm>
              <a:off x="2806" y="1672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4" name="Rectangle 217"/>
            <p:cNvSpPr>
              <a:spLocks noChangeArrowheads="1"/>
            </p:cNvSpPr>
            <p:nvPr/>
          </p:nvSpPr>
          <p:spPr bwMode="auto">
            <a:xfrm>
              <a:off x="1762" y="1660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135" name="Line 218"/>
            <p:cNvSpPr>
              <a:spLocks noChangeShapeType="1"/>
            </p:cNvSpPr>
            <p:nvPr/>
          </p:nvSpPr>
          <p:spPr bwMode="auto">
            <a:xfrm>
              <a:off x="2016" y="1663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6" name="Group 219"/>
          <p:cNvGrpSpPr>
            <a:grpSpLocks/>
          </p:cNvGrpSpPr>
          <p:nvPr/>
        </p:nvGrpSpPr>
        <p:grpSpPr bwMode="auto">
          <a:xfrm>
            <a:off x="7051993" y="3858895"/>
            <a:ext cx="1562100" cy="431800"/>
            <a:chOff x="1255" y="2218"/>
            <a:chExt cx="984" cy="272"/>
          </a:xfrm>
        </p:grpSpPr>
        <p:sp>
          <p:nvSpPr>
            <p:cNvPr id="137" name="Line 220"/>
            <p:cNvSpPr>
              <a:spLocks noChangeShapeType="1"/>
            </p:cNvSpPr>
            <p:nvPr/>
          </p:nvSpPr>
          <p:spPr bwMode="auto">
            <a:xfrm>
              <a:off x="1255" y="2360"/>
              <a:ext cx="50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221"/>
            <p:cNvSpPr>
              <a:spLocks noChangeArrowheads="1"/>
            </p:cNvSpPr>
            <p:nvPr/>
          </p:nvSpPr>
          <p:spPr bwMode="auto">
            <a:xfrm>
              <a:off x="1763" y="2218"/>
              <a:ext cx="476" cy="27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rIns="0" bIns="0"/>
            <a:lstStyle/>
            <a:p>
              <a:pPr algn="just" eaLnBrk="0" hangingPunct="0"/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39" name="Line 222"/>
            <p:cNvSpPr>
              <a:spLocks noChangeShapeType="1"/>
            </p:cNvSpPr>
            <p:nvPr/>
          </p:nvSpPr>
          <p:spPr bwMode="auto">
            <a:xfrm>
              <a:off x="2008" y="2221"/>
              <a:ext cx="0" cy="26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726008" y="3466478"/>
            <a:ext cx="623888" cy="2567622"/>
            <a:chOff x="6726008" y="3466478"/>
            <a:chExt cx="623888" cy="2567622"/>
          </a:xfrm>
        </p:grpSpPr>
        <p:sp>
          <p:nvSpPr>
            <p:cNvPr id="152" name="Text Box 92"/>
            <p:cNvSpPr txBox="1">
              <a:spLocks noChangeArrowheads="1"/>
            </p:cNvSpPr>
            <p:nvPr/>
          </p:nvSpPr>
          <p:spPr bwMode="auto">
            <a:xfrm>
              <a:off x="6740296" y="432404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3" name="Text Box 93"/>
            <p:cNvSpPr txBox="1">
              <a:spLocks noChangeArrowheads="1"/>
            </p:cNvSpPr>
            <p:nvPr/>
          </p:nvSpPr>
          <p:spPr bwMode="auto">
            <a:xfrm>
              <a:off x="6726008" y="4766958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4" name="Text Box 94"/>
            <p:cNvSpPr txBox="1">
              <a:spLocks noChangeArrowheads="1"/>
            </p:cNvSpPr>
            <p:nvPr/>
          </p:nvSpPr>
          <p:spPr bwMode="auto">
            <a:xfrm>
              <a:off x="6741883" y="5222570"/>
              <a:ext cx="581025" cy="3635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85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5" name="Text Box 95"/>
            <p:cNvSpPr txBox="1">
              <a:spLocks noChangeArrowheads="1"/>
            </p:cNvSpPr>
            <p:nvPr/>
          </p:nvSpPr>
          <p:spPr bwMode="auto">
            <a:xfrm>
              <a:off x="6739661" y="5649925"/>
              <a:ext cx="609600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6" name="Text Box 194"/>
            <p:cNvSpPr txBox="1">
              <a:spLocks noChangeArrowheads="1"/>
            </p:cNvSpPr>
            <p:nvPr/>
          </p:nvSpPr>
          <p:spPr bwMode="auto">
            <a:xfrm>
              <a:off x="6740296" y="3466478"/>
              <a:ext cx="519112" cy="3841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</a:rPr>
                <a:t>∧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96533" y="1554871"/>
            <a:ext cx="1263518" cy="4470907"/>
            <a:chOff x="6396533" y="1554871"/>
            <a:chExt cx="1263518" cy="4470907"/>
          </a:xfrm>
        </p:grpSpPr>
        <p:sp>
          <p:nvSpPr>
            <p:cNvPr id="141" name="Text Box 13"/>
            <p:cNvSpPr txBox="1">
              <a:spLocks noChangeArrowheads="1"/>
            </p:cNvSpPr>
            <p:nvPr/>
          </p:nvSpPr>
          <p:spPr bwMode="auto">
            <a:xfrm>
              <a:off x="6396533" y="1554871"/>
              <a:ext cx="1263518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firstchild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7" name="Text Box 11"/>
            <p:cNvSpPr txBox="1">
              <a:spLocks noChangeArrowheads="1"/>
            </p:cNvSpPr>
            <p:nvPr/>
          </p:nvSpPr>
          <p:spPr bwMode="auto">
            <a:xfrm>
              <a:off x="6486852" y="2029778"/>
              <a:ext cx="900000" cy="399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pPr algn="just" eaLnBrk="0" hangingPunct="0">
                <a:lnSpc>
                  <a:spcPct val="105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481696" y="2473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4"/>
            <p:cNvSpPr>
              <a:spLocks noChangeShapeType="1"/>
            </p:cNvSpPr>
            <p:nvPr/>
          </p:nvSpPr>
          <p:spPr bwMode="auto">
            <a:xfrm>
              <a:off x="6481696" y="2921342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6481696" y="3370580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"/>
            <p:cNvSpPr>
              <a:spLocks noChangeShapeType="1"/>
            </p:cNvSpPr>
            <p:nvPr/>
          </p:nvSpPr>
          <p:spPr bwMode="auto">
            <a:xfrm>
              <a:off x="6481696" y="3819525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"/>
            <p:cNvSpPr>
              <a:spLocks noChangeShapeType="1"/>
            </p:cNvSpPr>
            <p:nvPr/>
          </p:nvSpPr>
          <p:spPr bwMode="auto">
            <a:xfrm>
              <a:off x="6481696" y="425387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"/>
            <p:cNvSpPr>
              <a:spLocks noChangeShapeType="1"/>
            </p:cNvSpPr>
            <p:nvPr/>
          </p:nvSpPr>
          <p:spPr bwMode="auto">
            <a:xfrm>
              <a:off x="6481696" y="471711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"/>
            <p:cNvSpPr>
              <a:spLocks noChangeShapeType="1"/>
            </p:cNvSpPr>
            <p:nvPr/>
          </p:nvSpPr>
          <p:spPr bwMode="auto">
            <a:xfrm>
              <a:off x="6481696" y="5161443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"/>
            <p:cNvSpPr>
              <a:spLocks noChangeShapeType="1"/>
            </p:cNvSpPr>
            <p:nvPr/>
          </p:nvSpPr>
          <p:spPr bwMode="auto">
            <a:xfrm>
              <a:off x="6481696" y="5597337"/>
              <a:ext cx="900000" cy="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277195" y="1554871"/>
            <a:ext cx="2209657" cy="4731629"/>
            <a:chOff x="4266737" y="1550109"/>
            <a:chExt cx="2209657" cy="473162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4266737" y="1550109"/>
              <a:ext cx="1306082" cy="4731629"/>
              <a:chOff x="5165897" y="1550109"/>
              <a:chExt cx="1306082" cy="4731629"/>
            </a:xfrm>
          </p:grpSpPr>
          <p:sp>
            <p:nvSpPr>
              <p:cNvPr id="168" name="Text Box 10"/>
              <p:cNvSpPr txBox="1">
                <a:spLocks noChangeArrowheads="1"/>
              </p:cNvSpPr>
              <p:nvPr/>
            </p:nvSpPr>
            <p:spPr bwMode="auto">
              <a:xfrm>
                <a:off x="5165897" y="2006600"/>
                <a:ext cx="187325" cy="4275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6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7</a:t>
                </a:r>
              </a:p>
              <a:p>
                <a:pPr algn="just" eaLnBrk="0" hangingPunct="0">
                  <a:lnSpc>
                    <a:spcPct val="110000"/>
                  </a:lnSpc>
                </a:pPr>
                <a:r>
                  <a:rPr lang="zh-CN" altLang="en-US" sz="27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8</a:t>
                </a:r>
              </a:p>
            </p:txBody>
          </p:sp>
          <p:sp>
            <p:nvSpPr>
              <p:cNvPr id="169" name="Text Box 11"/>
              <p:cNvSpPr txBox="1">
                <a:spLocks noChangeArrowheads="1"/>
              </p:cNvSpPr>
              <p:nvPr/>
            </p:nvSpPr>
            <p:spPr bwMode="auto">
              <a:xfrm>
                <a:off x="5557692" y="2029778"/>
                <a:ext cx="900000" cy="3996000"/>
              </a:xfrm>
              <a:prstGeom prst="rect">
                <a:avLst/>
              </a:prstGeom>
              <a:noFill/>
              <a:ln w="28575">
                <a:solidFill>
                  <a:srgbClr val="5C307D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defPPr>
                  <a:defRPr lang="zh-CN"/>
                </a:defPPr>
                <a:lvl1pPr algn="just" eaLnBrk="0" hangingPunct="0">
                  <a:lnSpc>
                    <a:spcPct val="105000"/>
                  </a:lnSpc>
                  <a:defRPr sz="2800" b="1">
                    <a:latin typeface="Times New Roman" pitchFamily="18" charset="0"/>
                    <a:ea typeface="宋体" charset="-122"/>
                  </a:defRPr>
                </a:lvl1pPr>
              </a:lstStyle>
              <a:p>
                <a:pPr algn="ctr"/>
                <a:r>
                  <a:rPr lang="zh-CN" altLang="en-US" b="0" dirty="0"/>
                  <a:t> </a:t>
                </a:r>
                <a:r>
                  <a:rPr lang="en-US" altLang="zh-CN" b="0" dirty="0"/>
                  <a:t>A     </a:t>
                </a:r>
              </a:p>
              <a:p>
                <a:pPr algn="ctr"/>
                <a:r>
                  <a:rPr lang="en-US" altLang="zh-CN" b="0" dirty="0"/>
                  <a:t> B     </a:t>
                </a:r>
              </a:p>
              <a:p>
                <a:pPr algn="ctr"/>
                <a:r>
                  <a:rPr lang="en-US" altLang="zh-CN" b="0" dirty="0"/>
                  <a:t> C     </a:t>
                </a:r>
              </a:p>
              <a:p>
                <a:pPr algn="ctr"/>
                <a:r>
                  <a:rPr lang="en-US" altLang="zh-CN" b="0" dirty="0"/>
                  <a:t> D</a:t>
                </a:r>
              </a:p>
              <a:p>
                <a:pPr algn="ctr"/>
                <a:r>
                  <a:rPr lang="en-US" altLang="zh-CN" b="0" dirty="0"/>
                  <a:t> E     </a:t>
                </a:r>
              </a:p>
              <a:p>
                <a:pPr algn="ctr"/>
                <a:r>
                  <a:rPr lang="en-US" altLang="zh-CN" b="0" dirty="0"/>
                  <a:t> F</a:t>
                </a:r>
              </a:p>
              <a:p>
                <a:pPr algn="ctr"/>
                <a:r>
                  <a:rPr lang="en-US" altLang="zh-CN" b="0" dirty="0"/>
                  <a:t> G     </a:t>
                </a:r>
              </a:p>
              <a:p>
                <a:pPr algn="ctr"/>
                <a:r>
                  <a:rPr lang="en-US" altLang="zh-CN" b="0" dirty="0"/>
                  <a:t> H     </a:t>
                </a:r>
              </a:p>
              <a:p>
                <a:pPr algn="ctr"/>
                <a:r>
                  <a:rPr lang="en-US" altLang="zh-CN" b="0" dirty="0"/>
                  <a:t> I      </a:t>
                </a:r>
              </a:p>
            </p:txBody>
          </p:sp>
          <p:sp>
            <p:nvSpPr>
              <p:cNvPr id="170" name="Line 14"/>
              <p:cNvSpPr>
                <a:spLocks noChangeShapeType="1"/>
              </p:cNvSpPr>
              <p:nvPr/>
            </p:nvSpPr>
            <p:spPr bwMode="auto">
              <a:xfrm>
                <a:off x="5557692" y="2475865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Line 15"/>
              <p:cNvSpPr>
                <a:spLocks noChangeShapeType="1"/>
              </p:cNvSpPr>
              <p:nvPr/>
            </p:nvSpPr>
            <p:spPr bwMode="auto">
              <a:xfrm>
                <a:off x="5557692" y="2921953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16"/>
              <p:cNvSpPr>
                <a:spLocks noChangeShapeType="1"/>
              </p:cNvSpPr>
              <p:nvPr/>
            </p:nvSpPr>
            <p:spPr bwMode="auto">
              <a:xfrm>
                <a:off x="5557692" y="3369628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Line 17"/>
              <p:cNvSpPr>
                <a:spLocks noChangeShapeType="1"/>
              </p:cNvSpPr>
              <p:nvPr/>
            </p:nvSpPr>
            <p:spPr bwMode="auto">
              <a:xfrm>
                <a:off x="5557692" y="4261803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18"/>
              <p:cNvSpPr>
                <a:spLocks noChangeShapeType="1"/>
              </p:cNvSpPr>
              <p:nvPr/>
            </p:nvSpPr>
            <p:spPr bwMode="auto">
              <a:xfrm>
                <a:off x="5557692" y="4707890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19"/>
              <p:cNvSpPr>
                <a:spLocks noChangeShapeType="1"/>
              </p:cNvSpPr>
              <p:nvPr/>
            </p:nvSpPr>
            <p:spPr bwMode="auto">
              <a:xfrm>
                <a:off x="5571979" y="5153978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20"/>
              <p:cNvSpPr>
                <a:spLocks noChangeShapeType="1"/>
              </p:cNvSpPr>
              <p:nvPr/>
            </p:nvSpPr>
            <p:spPr bwMode="auto">
              <a:xfrm>
                <a:off x="5571979" y="5600065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21"/>
              <p:cNvSpPr>
                <a:spLocks noChangeShapeType="1"/>
              </p:cNvSpPr>
              <p:nvPr/>
            </p:nvSpPr>
            <p:spPr bwMode="auto">
              <a:xfrm>
                <a:off x="5571979" y="3815715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Text Box 13"/>
              <p:cNvSpPr txBox="1">
                <a:spLocks noChangeArrowheads="1"/>
              </p:cNvSpPr>
              <p:nvPr/>
            </p:nvSpPr>
            <p:spPr bwMode="auto">
              <a:xfrm>
                <a:off x="5693899" y="1550109"/>
                <a:ext cx="597147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data</a:t>
                </a:r>
                <a:endPara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5445511" y="1554871"/>
              <a:ext cx="1030883" cy="4470907"/>
              <a:chOff x="6350813" y="1554871"/>
              <a:chExt cx="1030883" cy="4470907"/>
            </a:xfrm>
          </p:grpSpPr>
          <p:sp>
            <p:nvSpPr>
              <p:cNvPr id="103" name="Text Box 13"/>
              <p:cNvSpPr txBox="1">
                <a:spLocks noChangeArrowheads="1"/>
              </p:cNvSpPr>
              <p:nvPr/>
            </p:nvSpPr>
            <p:spPr bwMode="auto">
              <a:xfrm>
                <a:off x="6350813" y="1554871"/>
                <a:ext cx="995621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</a:t>
                </a:r>
                <a:r>
                  <a:rPr lang="en-US" altLang="zh-CN" sz="2400" dirty="0" smtClean="0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parent</a:t>
                </a:r>
                <a:endParaRPr lang="en-US" altLang="zh-CN" sz="2400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4" name="Text Box 11"/>
              <p:cNvSpPr txBox="1">
                <a:spLocks noChangeArrowheads="1"/>
              </p:cNvSpPr>
              <p:nvPr/>
            </p:nvSpPr>
            <p:spPr bwMode="auto">
              <a:xfrm>
                <a:off x="6471612" y="2029778"/>
                <a:ext cx="900000" cy="3996000"/>
              </a:xfrm>
              <a:prstGeom prst="rect">
                <a:avLst/>
              </a:prstGeom>
              <a:noFill/>
              <a:ln w="28575">
                <a:solidFill>
                  <a:srgbClr val="B42D2D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ea"/>
                  </a:rPr>
                  <a:t>-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 smtClean="0">
                    <a:latin typeface="Times New Roman" pitchFamily="18" charset="0"/>
                    <a:ea typeface="宋体" charset="-122"/>
                  </a:rPr>
                  <a:t>0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 smtClean="0">
                    <a:latin typeface="Times New Roman" pitchFamily="18" charset="0"/>
                    <a:ea typeface="宋体" charset="-122"/>
                  </a:rPr>
                  <a:t>1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 smtClean="0">
                    <a:latin typeface="Times New Roman" pitchFamily="18" charset="0"/>
                    <a:ea typeface="宋体" charset="-122"/>
                  </a:rPr>
                  <a:t>1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 smtClean="0">
                    <a:latin typeface="Times New Roman" pitchFamily="18" charset="0"/>
                    <a:ea typeface="宋体" charset="-122"/>
                  </a:rPr>
                  <a:t>2</a:t>
                </a:r>
              </a:p>
              <a:p>
                <a:pPr algn="ctr" eaLnBrk="0" hangingPunct="0">
                  <a:lnSpc>
                    <a:spcPct val="105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105" name="Line 14"/>
              <p:cNvSpPr>
                <a:spLocks noChangeShapeType="1"/>
              </p:cNvSpPr>
              <p:nvPr/>
            </p:nvSpPr>
            <p:spPr bwMode="auto">
              <a:xfrm>
                <a:off x="6481696" y="2473337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4"/>
              <p:cNvSpPr>
                <a:spLocks noChangeShapeType="1"/>
              </p:cNvSpPr>
              <p:nvPr/>
            </p:nvSpPr>
            <p:spPr bwMode="auto">
              <a:xfrm>
                <a:off x="6481696" y="2921342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14"/>
              <p:cNvSpPr>
                <a:spLocks noChangeShapeType="1"/>
              </p:cNvSpPr>
              <p:nvPr/>
            </p:nvSpPr>
            <p:spPr bwMode="auto">
              <a:xfrm>
                <a:off x="6481696" y="3370580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14"/>
              <p:cNvSpPr>
                <a:spLocks noChangeShapeType="1"/>
              </p:cNvSpPr>
              <p:nvPr/>
            </p:nvSpPr>
            <p:spPr bwMode="auto">
              <a:xfrm>
                <a:off x="6481696" y="3819525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14"/>
              <p:cNvSpPr>
                <a:spLocks noChangeShapeType="1"/>
              </p:cNvSpPr>
              <p:nvPr/>
            </p:nvSpPr>
            <p:spPr bwMode="auto">
              <a:xfrm>
                <a:off x="6481696" y="4268165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14"/>
              <p:cNvSpPr>
                <a:spLocks noChangeShapeType="1"/>
              </p:cNvSpPr>
              <p:nvPr/>
            </p:nvSpPr>
            <p:spPr bwMode="auto">
              <a:xfrm>
                <a:off x="6481696" y="4717113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14"/>
              <p:cNvSpPr>
                <a:spLocks noChangeShapeType="1"/>
              </p:cNvSpPr>
              <p:nvPr/>
            </p:nvSpPr>
            <p:spPr bwMode="auto">
              <a:xfrm>
                <a:off x="6481696" y="5147155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Line 14"/>
              <p:cNvSpPr>
                <a:spLocks noChangeShapeType="1"/>
              </p:cNvSpPr>
              <p:nvPr/>
            </p:nvSpPr>
            <p:spPr bwMode="auto">
              <a:xfrm>
                <a:off x="6481696" y="5597337"/>
                <a:ext cx="90000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26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087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孩子兄弟表示法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B4B4BE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731998" y="1328207"/>
            <a:ext cx="817086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70785" y="813231"/>
            <a:ext cx="10571892" cy="1075487"/>
            <a:chOff x="744847" y="2156589"/>
            <a:chExt cx="10571892" cy="1075487"/>
          </a:xfrm>
        </p:grpSpPr>
        <p:sp>
          <p:nvSpPr>
            <p:cNvPr id="90" name="Text Box 7"/>
            <p:cNvSpPr txBox="1">
              <a:spLocks noChangeArrowheads="1"/>
            </p:cNvSpPr>
            <p:nvPr/>
          </p:nvSpPr>
          <p:spPr bwMode="auto">
            <a:xfrm>
              <a:off x="1316759" y="2156589"/>
              <a:ext cx="9999980" cy="1075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0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  <a:buSzPct val="85000"/>
              </a:pPr>
              <a:r>
                <a:rPr lang="zh-CN" altLang="zh-CN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的孩子兄弟表示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法（</a:t>
              </a: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中的每个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数据域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分别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指向该结点的第一个孩子和右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兄弟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864738" y="2545569"/>
            <a:ext cx="1181100" cy="1300163"/>
            <a:chOff x="4864738" y="2545569"/>
            <a:chExt cx="1181100" cy="1300163"/>
          </a:xfrm>
        </p:grpSpPr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4864738" y="33885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5247325" y="3374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5660075" y="33885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5039363" y="2766232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5658488" y="254556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64738" y="3753657"/>
            <a:ext cx="1181100" cy="1095375"/>
            <a:chOff x="4864738" y="3753657"/>
            <a:chExt cx="1181100" cy="1095375"/>
          </a:xfrm>
        </p:grpSpPr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4864738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5247325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>
              <a:off x="5660075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56"/>
            <p:cNvSpPr>
              <a:spLocks noChangeShapeType="1"/>
            </p:cNvSpPr>
            <p:nvPr/>
          </p:nvSpPr>
          <p:spPr bwMode="auto">
            <a:xfrm>
              <a:off x="5069525" y="3753657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50575" y="3358369"/>
            <a:ext cx="4306888" cy="471488"/>
            <a:chOff x="5850575" y="3358369"/>
            <a:chExt cx="4306888" cy="471488"/>
          </a:xfrm>
        </p:grpSpPr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8976363" y="3372657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9358950" y="335836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>
              <a:off x="9771700" y="33726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57"/>
            <p:cNvSpPr>
              <a:spLocks noChangeShapeType="1"/>
            </p:cNvSpPr>
            <p:nvPr/>
          </p:nvSpPr>
          <p:spPr bwMode="auto">
            <a:xfrm flipV="1">
              <a:off x="5850575" y="3710794"/>
              <a:ext cx="31273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95200" y="4375957"/>
            <a:ext cx="1585913" cy="471487"/>
            <a:chOff x="7295200" y="4375957"/>
            <a:chExt cx="1585913" cy="471487"/>
          </a:xfrm>
        </p:grpSpPr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7700013" y="4390244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>
              <a:off x="8082600" y="43759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8495350" y="4390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59"/>
            <p:cNvSpPr>
              <a:spLocks noChangeShapeType="1"/>
            </p:cNvSpPr>
            <p:nvPr/>
          </p:nvSpPr>
          <p:spPr bwMode="auto">
            <a:xfrm flipV="1">
              <a:off x="7295200" y="4710919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98250" y="4741082"/>
            <a:ext cx="1181100" cy="1087437"/>
            <a:chOff x="6298250" y="4741082"/>
            <a:chExt cx="1181100" cy="1087437"/>
          </a:xfrm>
        </p:grpSpPr>
        <p:sp>
          <p:nvSpPr>
            <p:cNvPr id="82" name="Text Box 51"/>
            <p:cNvSpPr txBox="1">
              <a:spLocks noChangeArrowheads="1"/>
            </p:cNvSpPr>
            <p:nvPr/>
          </p:nvSpPr>
          <p:spPr bwMode="auto">
            <a:xfrm>
              <a:off x="6298250" y="5371319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3" name="Line 52"/>
            <p:cNvSpPr>
              <a:spLocks noChangeShapeType="1"/>
            </p:cNvSpPr>
            <p:nvPr/>
          </p:nvSpPr>
          <p:spPr bwMode="auto">
            <a:xfrm>
              <a:off x="6680838" y="53570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>
              <a:off x="7093588" y="537131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60"/>
            <p:cNvSpPr>
              <a:spLocks noChangeShapeType="1"/>
            </p:cNvSpPr>
            <p:nvPr/>
          </p:nvSpPr>
          <p:spPr bwMode="auto">
            <a:xfrm>
              <a:off x="6469700" y="4741082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989063" y="3429807"/>
            <a:ext cx="1181100" cy="1419225"/>
            <a:chOff x="8989063" y="3429807"/>
            <a:chExt cx="1181100" cy="1419225"/>
          </a:xfrm>
        </p:grpSpPr>
        <p:sp>
          <p:nvSpPr>
            <p:cNvPr id="59" name="Text Box 45"/>
            <p:cNvSpPr txBox="1">
              <a:spLocks noChangeArrowheads="1"/>
            </p:cNvSpPr>
            <p:nvPr/>
          </p:nvSpPr>
          <p:spPr bwMode="auto">
            <a:xfrm>
              <a:off x="8989063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0" name="Line 46"/>
            <p:cNvSpPr>
              <a:spLocks noChangeShapeType="1"/>
            </p:cNvSpPr>
            <p:nvPr/>
          </p:nvSpPr>
          <p:spPr bwMode="auto">
            <a:xfrm>
              <a:off x="9371650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47"/>
            <p:cNvSpPr>
              <a:spLocks noChangeShapeType="1"/>
            </p:cNvSpPr>
            <p:nvPr/>
          </p:nvSpPr>
          <p:spPr bwMode="auto">
            <a:xfrm>
              <a:off x="9784400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61"/>
            <p:cNvSpPr>
              <a:spLocks noChangeShapeType="1"/>
            </p:cNvSpPr>
            <p:nvPr/>
          </p:nvSpPr>
          <p:spPr bwMode="auto">
            <a:xfrm>
              <a:off x="9179563" y="3736194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9789163" y="3429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06525" y="4375957"/>
            <a:ext cx="2622550" cy="471487"/>
            <a:chOff x="9006525" y="4375957"/>
            <a:chExt cx="2622550" cy="471487"/>
          </a:xfrm>
        </p:grpSpPr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10447975" y="4390244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3" name="Line 49"/>
            <p:cNvSpPr>
              <a:spLocks noChangeShapeType="1"/>
            </p:cNvSpPr>
            <p:nvPr/>
          </p:nvSpPr>
          <p:spPr bwMode="auto">
            <a:xfrm>
              <a:off x="10830563" y="43759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50"/>
            <p:cNvSpPr>
              <a:spLocks noChangeShapeType="1"/>
            </p:cNvSpPr>
            <p:nvPr/>
          </p:nvSpPr>
          <p:spPr bwMode="auto">
            <a:xfrm>
              <a:off x="11243313" y="4390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Text Box 65"/>
            <p:cNvSpPr txBox="1">
              <a:spLocks noChangeArrowheads="1"/>
            </p:cNvSpPr>
            <p:nvPr/>
          </p:nvSpPr>
          <p:spPr bwMode="auto">
            <a:xfrm>
              <a:off x="9006525" y="443151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3" name="Line 66"/>
            <p:cNvSpPr>
              <a:spLocks noChangeShapeType="1"/>
            </p:cNvSpPr>
            <p:nvPr/>
          </p:nvSpPr>
          <p:spPr bwMode="auto">
            <a:xfrm flipV="1">
              <a:off x="10038400" y="4696632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88550" y="4377544"/>
            <a:ext cx="2562225" cy="471488"/>
            <a:chOff x="4888550" y="4377544"/>
            <a:chExt cx="2562225" cy="471488"/>
          </a:xfrm>
        </p:grpSpPr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6269675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3" name="Line 40"/>
            <p:cNvSpPr>
              <a:spLocks noChangeShapeType="1"/>
            </p:cNvSpPr>
            <p:nvPr/>
          </p:nvSpPr>
          <p:spPr bwMode="auto">
            <a:xfrm>
              <a:off x="6652263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7065013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58"/>
            <p:cNvSpPr>
              <a:spLocks noChangeShapeType="1"/>
            </p:cNvSpPr>
            <p:nvPr/>
          </p:nvSpPr>
          <p:spPr bwMode="auto">
            <a:xfrm flipV="1">
              <a:off x="5879150" y="4710919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Text Box 69"/>
            <p:cNvSpPr txBox="1">
              <a:spLocks noChangeArrowheads="1"/>
            </p:cNvSpPr>
            <p:nvPr/>
          </p:nvSpPr>
          <p:spPr bwMode="auto">
            <a:xfrm>
              <a:off x="4888550" y="443151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34763" y="4445807"/>
            <a:ext cx="5299075" cy="1352550"/>
            <a:chOff x="6334763" y="4445807"/>
            <a:chExt cx="5299075" cy="1352550"/>
          </a:xfrm>
        </p:grpSpPr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11263950" y="4447394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1" name="Text Box 64"/>
            <p:cNvSpPr txBox="1">
              <a:spLocks noChangeArrowheads="1"/>
            </p:cNvSpPr>
            <p:nvPr/>
          </p:nvSpPr>
          <p:spPr bwMode="auto">
            <a:xfrm>
              <a:off x="10467025" y="4461682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4" name="Text Box 67"/>
            <p:cNvSpPr txBox="1">
              <a:spLocks noChangeArrowheads="1"/>
            </p:cNvSpPr>
            <p:nvPr/>
          </p:nvSpPr>
          <p:spPr bwMode="auto">
            <a:xfrm>
              <a:off x="8533450" y="4445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5" name="Text Box 68"/>
            <p:cNvSpPr txBox="1">
              <a:spLocks noChangeArrowheads="1"/>
            </p:cNvSpPr>
            <p:nvPr/>
          </p:nvSpPr>
          <p:spPr bwMode="auto">
            <a:xfrm>
              <a:off x="7720650" y="4445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8" name="Text Box 70"/>
            <p:cNvSpPr txBox="1">
              <a:spLocks noChangeArrowheads="1"/>
            </p:cNvSpPr>
            <p:nvPr/>
          </p:nvSpPr>
          <p:spPr bwMode="auto">
            <a:xfrm>
              <a:off x="6334763" y="5418944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9" name="Text Box 71"/>
            <p:cNvSpPr txBox="1">
              <a:spLocks noChangeArrowheads="1"/>
            </p:cNvSpPr>
            <p:nvPr/>
          </p:nvSpPr>
          <p:spPr bwMode="auto">
            <a:xfrm>
              <a:off x="7131688" y="5433232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50450" y="2043919"/>
            <a:ext cx="1181100" cy="901700"/>
            <a:chOff x="4850450" y="2043919"/>
            <a:chExt cx="1181100" cy="901700"/>
          </a:xfrm>
        </p:grpSpPr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4850450" y="2488419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5233038" y="24741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5645788" y="248841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Line 72"/>
            <p:cNvSpPr>
              <a:spLocks noChangeShapeType="1"/>
            </p:cNvSpPr>
            <p:nvPr/>
          </p:nvSpPr>
          <p:spPr bwMode="auto">
            <a:xfrm>
              <a:off x="5247325" y="2043919"/>
              <a:ext cx="131763" cy="43021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3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087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孩子兄弟表示法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50450" y="1487726"/>
            <a:ext cx="6783388" cy="3784600"/>
            <a:chOff x="4850450" y="2043919"/>
            <a:chExt cx="6783388" cy="3784600"/>
          </a:xfrm>
        </p:grpSpPr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4850450" y="2488419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5233038" y="24741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5645788" y="248841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4864738" y="33885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5247325" y="3374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5660075" y="33885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8976363" y="3372657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9358950" y="335836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>
              <a:off x="9771700" y="33726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4864738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5247325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>
              <a:off x="5660075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6269675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3" name="Line 40"/>
            <p:cNvSpPr>
              <a:spLocks noChangeShapeType="1"/>
            </p:cNvSpPr>
            <p:nvPr/>
          </p:nvSpPr>
          <p:spPr bwMode="auto">
            <a:xfrm>
              <a:off x="6652263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7065013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7700013" y="4390244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>
              <a:off x="8082600" y="43759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8495350" y="4390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45"/>
            <p:cNvSpPr txBox="1">
              <a:spLocks noChangeArrowheads="1"/>
            </p:cNvSpPr>
            <p:nvPr/>
          </p:nvSpPr>
          <p:spPr bwMode="auto">
            <a:xfrm>
              <a:off x="8989063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0" name="Line 46"/>
            <p:cNvSpPr>
              <a:spLocks noChangeShapeType="1"/>
            </p:cNvSpPr>
            <p:nvPr/>
          </p:nvSpPr>
          <p:spPr bwMode="auto">
            <a:xfrm>
              <a:off x="9371650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47"/>
            <p:cNvSpPr>
              <a:spLocks noChangeShapeType="1"/>
            </p:cNvSpPr>
            <p:nvPr/>
          </p:nvSpPr>
          <p:spPr bwMode="auto">
            <a:xfrm>
              <a:off x="9784400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10447975" y="4390244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3" name="Line 49"/>
            <p:cNvSpPr>
              <a:spLocks noChangeShapeType="1"/>
            </p:cNvSpPr>
            <p:nvPr/>
          </p:nvSpPr>
          <p:spPr bwMode="auto">
            <a:xfrm>
              <a:off x="10830563" y="43759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50"/>
            <p:cNvSpPr>
              <a:spLocks noChangeShapeType="1"/>
            </p:cNvSpPr>
            <p:nvPr/>
          </p:nvSpPr>
          <p:spPr bwMode="auto">
            <a:xfrm>
              <a:off x="11243313" y="4390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Text Box 51"/>
            <p:cNvSpPr txBox="1">
              <a:spLocks noChangeArrowheads="1"/>
            </p:cNvSpPr>
            <p:nvPr/>
          </p:nvSpPr>
          <p:spPr bwMode="auto">
            <a:xfrm>
              <a:off x="6298250" y="5371319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3" name="Line 52"/>
            <p:cNvSpPr>
              <a:spLocks noChangeShapeType="1"/>
            </p:cNvSpPr>
            <p:nvPr/>
          </p:nvSpPr>
          <p:spPr bwMode="auto">
            <a:xfrm>
              <a:off x="6680838" y="53570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>
              <a:off x="7093588" y="537131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5039363" y="2766232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5658488" y="254556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87" name="Line 56"/>
            <p:cNvSpPr>
              <a:spLocks noChangeShapeType="1"/>
            </p:cNvSpPr>
            <p:nvPr/>
          </p:nvSpPr>
          <p:spPr bwMode="auto">
            <a:xfrm>
              <a:off x="5069525" y="3753657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57"/>
            <p:cNvSpPr>
              <a:spLocks noChangeShapeType="1"/>
            </p:cNvSpPr>
            <p:nvPr/>
          </p:nvSpPr>
          <p:spPr bwMode="auto">
            <a:xfrm flipV="1">
              <a:off x="5850575" y="3710794"/>
              <a:ext cx="31273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58"/>
            <p:cNvSpPr>
              <a:spLocks noChangeShapeType="1"/>
            </p:cNvSpPr>
            <p:nvPr/>
          </p:nvSpPr>
          <p:spPr bwMode="auto">
            <a:xfrm flipV="1">
              <a:off x="5879150" y="4710919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59"/>
            <p:cNvSpPr>
              <a:spLocks noChangeShapeType="1"/>
            </p:cNvSpPr>
            <p:nvPr/>
          </p:nvSpPr>
          <p:spPr bwMode="auto">
            <a:xfrm flipV="1">
              <a:off x="7295200" y="4710919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60"/>
            <p:cNvSpPr>
              <a:spLocks noChangeShapeType="1"/>
            </p:cNvSpPr>
            <p:nvPr/>
          </p:nvSpPr>
          <p:spPr bwMode="auto">
            <a:xfrm>
              <a:off x="6469700" y="4741082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61"/>
            <p:cNvSpPr>
              <a:spLocks noChangeShapeType="1"/>
            </p:cNvSpPr>
            <p:nvPr/>
          </p:nvSpPr>
          <p:spPr bwMode="auto">
            <a:xfrm>
              <a:off x="9179563" y="3736194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9789163" y="3429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11263950" y="4447394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1" name="Text Box 64"/>
            <p:cNvSpPr txBox="1">
              <a:spLocks noChangeArrowheads="1"/>
            </p:cNvSpPr>
            <p:nvPr/>
          </p:nvSpPr>
          <p:spPr bwMode="auto">
            <a:xfrm>
              <a:off x="10467025" y="4461682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2" name="Text Box 65"/>
            <p:cNvSpPr txBox="1">
              <a:spLocks noChangeArrowheads="1"/>
            </p:cNvSpPr>
            <p:nvPr/>
          </p:nvSpPr>
          <p:spPr bwMode="auto">
            <a:xfrm>
              <a:off x="9006525" y="443151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3" name="Line 66"/>
            <p:cNvSpPr>
              <a:spLocks noChangeShapeType="1"/>
            </p:cNvSpPr>
            <p:nvPr/>
          </p:nvSpPr>
          <p:spPr bwMode="auto">
            <a:xfrm flipV="1">
              <a:off x="10038400" y="4696632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Text Box 67"/>
            <p:cNvSpPr txBox="1">
              <a:spLocks noChangeArrowheads="1"/>
            </p:cNvSpPr>
            <p:nvPr/>
          </p:nvSpPr>
          <p:spPr bwMode="auto">
            <a:xfrm>
              <a:off x="8533450" y="4445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5" name="Text Box 68"/>
            <p:cNvSpPr txBox="1">
              <a:spLocks noChangeArrowheads="1"/>
            </p:cNvSpPr>
            <p:nvPr/>
          </p:nvSpPr>
          <p:spPr bwMode="auto">
            <a:xfrm>
              <a:off x="7720650" y="4445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6" name="Text Box 69"/>
            <p:cNvSpPr txBox="1">
              <a:spLocks noChangeArrowheads="1"/>
            </p:cNvSpPr>
            <p:nvPr/>
          </p:nvSpPr>
          <p:spPr bwMode="auto">
            <a:xfrm>
              <a:off x="4888550" y="443151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8" name="Text Box 70"/>
            <p:cNvSpPr txBox="1">
              <a:spLocks noChangeArrowheads="1"/>
            </p:cNvSpPr>
            <p:nvPr/>
          </p:nvSpPr>
          <p:spPr bwMode="auto">
            <a:xfrm>
              <a:off x="6334763" y="5418944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9" name="Text Box 71"/>
            <p:cNvSpPr txBox="1">
              <a:spLocks noChangeArrowheads="1"/>
            </p:cNvSpPr>
            <p:nvPr/>
          </p:nvSpPr>
          <p:spPr bwMode="auto">
            <a:xfrm>
              <a:off x="7131688" y="5433232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10" name="Line 72"/>
            <p:cNvSpPr>
              <a:spLocks noChangeShapeType="1"/>
            </p:cNvSpPr>
            <p:nvPr/>
          </p:nvSpPr>
          <p:spPr bwMode="auto">
            <a:xfrm>
              <a:off x="5247325" y="2043919"/>
              <a:ext cx="131763" cy="43021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818714" y="957106"/>
            <a:ext cx="7783298" cy="523220"/>
            <a:chOff x="1826091" y="4148024"/>
            <a:chExt cx="7783298" cy="523220"/>
          </a:xfrm>
        </p:grpSpPr>
        <p:sp>
          <p:nvSpPr>
            <p:cNvPr id="11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224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如何定义树的孩子兄弟存储结构?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39281" y="1911328"/>
            <a:ext cx="5206507" cy="4399449"/>
            <a:chOff x="515005" y="2429371"/>
            <a:chExt cx="5206507" cy="4399449"/>
          </a:xfrm>
        </p:grpSpPr>
        <p:sp>
          <p:nvSpPr>
            <p:cNvPr id="3" name="矩形 2"/>
            <p:cNvSpPr/>
            <p:nvPr/>
          </p:nvSpPr>
          <p:spPr>
            <a:xfrm>
              <a:off x="642305" y="3274001"/>
              <a:ext cx="5079207" cy="35548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400" dirty="0" err="1">
                  <a:solidFill>
                    <a:srgbClr val="285A3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typedef</a:t>
              </a:r>
              <a:r>
                <a:rPr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char </a:t>
              </a:r>
              <a:r>
                <a:rPr lang="en-US" altLang="zh-CN" sz="2400" dirty="0" err="1">
                  <a:solidFill>
                    <a:srgbClr val="285A3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DataType</a:t>
              </a:r>
              <a:r>
                <a:rPr lang="en-US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r>
                <a:rPr lang="zh-CN" altLang="zh-CN" sz="2400" dirty="0">
                  <a:solidFill>
                    <a:srgbClr val="285A3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　</a:t>
              </a:r>
              <a:endPara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typedef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CSNode</a:t>
              </a:r>
              <a:endPara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endPara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 err="1">
                  <a:solidFill>
                    <a:srgbClr val="285A3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DataType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data;</a:t>
              </a:r>
              <a:endPara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CSNode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firstchild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*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rightsib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CSNode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typedef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CSNode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*root;    </a:t>
              </a:r>
              <a:endPara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r>
                <a:rPr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CSTree</a:t>
              </a:r>
              <a:endPara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" name="Group 13"/>
            <p:cNvGrpSpPr>
              <a:grpSpLocks/>
            </p:cNvGrpSpPr>
            <p:nvPr/>
          </p:nvGrpSpPr>
          <p:grpSpPr bwMode="auto">
            <a:xfrm>
              <a:off x="515005" y="2429371"/>
              <a:ext cx="4175615" cy="611858"/>
              <a:chOff x="2499" y="9948"/>
              <a:chExt cx="3135" cy="365"/>
            </a:xfrm>
          </p:grpSpPr>
          <p:sp>
            <p:nvSpPr>
              <p:cNvPr id="119" name="Rectangle 14"/>
              <p:cNvSpPr>
                <a:spLocks noChangeArrowheads="1"/>
              </p:cNvSpPr>
              <p:nvPr/>
            </p:nvSpPr>
            <p:spPr bwMode="auto">
              <a:xfrm>
                <a:off x="2499" y="9965"/>
                <a:ext cx="3135" cy="34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18000" rIns="0" bIns="10800"/>
              <a:lstStyle/>
              <a:p>
                <a:pPr algn="just" eaLnBrk="0" hangingPunct="0"/>
                <a:r>
                  <a:rPr lang="en-US" altLang="zh-CN" sz="2800" b="1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firstchild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 data    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800" b="1" dirty="0" err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rightsib</a:t>
                </a:r>
                <a:endPara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20" name="Line 15"/>
              <p:cNvSpPr>
                <a:spLocks noChangeShapeType="1"/>
              </p:cNvSpPr>
              <p:nvPr/>
            </p:nvSpPr>
            <p:spPr bwMode="auto">
              <a:xfrm>
                <a:off x="3637" y="9948"/>
                <a:ext cx="0" cy="34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18000" bIns="10800"/>
              <a:lstStyle/>
              <a:p>
                <a:endParaRPr lang="zh-CN" altLang="en-US" sz="2800"/>
              </a:p>
            </p:txBody>
          </p:sp>
          <p:sp>
            <p:nvSpPr>
              <p:cNvPr id="121" name="Line 16"/>
              <p:cNvSpPr>
                <a:spLocks noChangeShapeType="1"/>
              </p:cNvSpPr>
              <p:nvPr/>
            </p:nvSpPr>
            <p:spPr bwMode="auto">
              <a:xfrm>
                <a:off x="4588" y="9948"/>
                <a:ext cx="0" cy="34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18000" bIns="10800"/>
              <a:lstStyle/>
              <a:p>
                <a:endParaRPr lang="zh-CN" alt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343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087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孩子兄弟表示法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B4B4BE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603406" y="1371071"/>
            <a:ext cx="817086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50450" y="2043919"/>
            <a:ext cx="6783388" cy="3784600"/>
            <a:chOff x="4850450" y="2043919"/>
            <a:chExt cx="6783388" cy="3784600"/>
          </a:xfrm>
        </p:grpSpPr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4850450" y="2488419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>
              <a:off x="5233038" y="24741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5645788" y="248841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4864738" y="33885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5247325" y="3374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5660075" y="33885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8976363" y="3372657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9358950" y="335836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>
              <a:off x="9771700" y="33726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4864738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5247325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>
              <a:off x="5660075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6269675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3" name="Line 40"/>
            <p:cNvSpPr>
              <a:spLocks noChangeShapeType="1"/>
            </p:cNvSpPr>
            <p:nvPr/>
          </p:nvSpPr>
          <p:spPr bwMode="auto">
            <a:xfrm>
              <a:off x="6652263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41"/>
            <p:cNvSpPr>
              <a:spLocks noChangeShapeType="1"/>
            </p:cNvSpPr>
            <p:nvPr/>
          </p:nvSpPr>
          <p:spPr bwMode="auto">
            <a:xfrm>
              <a:off x="7065013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7700013" y="4390244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>
              <a:off x="8082600" y="43759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8495350" y="4390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45"/>
            <p:cNvSpPr txBox="1">
              <a:spLocks noChangeArrowheads="1"/>
            </p:cNvSpPr>
            <p:nvPr/>
          </p:nvSpPr>
          <p:spPr bwMode="auto">
            <a:xfrm>
              <a:off x="8989063" y="4391832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0" name="Line 46"/>
            <p:cNvSpPr>
              <a:spLocks noChangeShapeType="1"/>
            </p:cNvSpPr>
            <p:nvPr/>
          </p:nvSpPr>
          <p:spPr bwMode="auto">
            <a:xfrm>
              <a:off x="9371650" y="43775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47"/>
            <p:cNvSpPr>
              <a:spLocks noChangeShapeType="1"/>
            </p:cNvSpPr>
            <p:nvPr/>
          </p:nvSpPr>
          <p:spPr bwMode="auto">
            <a:xfrm>
              <a:off x="9784400" y="43918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10447975" y="4390244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3" name="Line 49"/>
            <p:cNvSpPr>
              <a:spLocks noChangeShapeType="1"/>
            </p:cNvSpPr>
            <p:nvPr/>
          </p:nvSpPr>
          <p:spPr bwMode="auto">
            <a:xfrm>
              <a:off x="10830563" y="4375957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50"/>
            <p:cNvSpPr>
              <a:spLocks noChangeShapeType="1"/>
            </p:cNvSpPr>
            <p:nvPr/>
          </p:nvSpPr>
          <p:spPr bwMode="auto">
            <a:xfrm>
              <a:off x="11243313" y="4390244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Text Box 51"/>
            <p:cNvSpPr txBox="1">
              <a:spLocks noChangeArrowheads="1"/>
            </p:cNvSpPr>
            <p:nvPr/>
          </p:nvSpPr>
          <p:spPr bwMode="auto">
            <a:xfrm>
              <a:off x="6298250" y="5371319"/>
              <a:ext cx="1181100" cy="4556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3" name="Line 52"/>
            <p:cNvSpPr>
              <a:spLocks noChangeShapeType="1"/>
            </p:cNvSpPr>
            <p:nvPr/>
          </p:nvSpPr>
          <p:spPr bwMode="auto">
            <a:xfrm>
              <a:off x="6680838" y="5357032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>
              <a:off x="7093588" y="5371319"/>
              <a:ext cx="0" cy="4572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5039363" y="2766232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5658488" y="254556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87" name="Line 56"/>
            <p:cNvSpPr>
              <a:spLocks noChangeShapeType="1"/>
            </p:cNvSpPr>
            <p:nvPr/>
          </p:nvSpPr>
          <p:spPr bwMode="auto">
            <a:xfrm>
              <a:off x="5069525" y="3753657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57"/>
            <p:cNvSpPr>
              <a:spLocks noChangeShapeType="1"/>
            </p:cNvSpPr>
            <p:nvPr/>
          </p:nvSpPr>
          <p:spPr bwMode="auto">
            <a:xfrm flipV="1">
              <a:off x="5850575" y="3710794"/>
              <a:ext cx="3127375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58"/>
            <p:cNvSpPr>
              <a:spLocks noChangeShapeType="1"/>
            </p:cNvSpPr>
            <p:nvPr/>
          </p:nvSpPr>
          <p:spPr bwMode="auto">
            <a:xfrm flipV="1">
              <a:off x="5879150" y="4710919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Line 59"/>
            <p:cNvSpPr>
              <a:spLocks noChangeShapeType="1"/>
            </p:cNvSpPr>
            <p:nvPr/>
          </p:nvSpPr>
          <p:spPr bwMode="auto">
            <a:xfrm flipV="1">
              <a:off x="7295200" y="4710919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60"/>
            <p:cNvSpPr>
              <a:spLocks noChangeShapeType="1"/>
            </p:cNvSpPr>
            <p:nvPr/>
          </p:nvSpPr>
          <p:spPr bwMode="auto">
            <a:xfrm>
              <a:off x="6469700" y="4741082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61"/>
            <p:cNvSpPr>
              <a:spLocks noChangeShapeType="1"/>
            </p:cNvSpPr>
            <p:nvPr/>
          </p:nvSpPr>
          <p:spPr bwMode="auto">
            <a:xfrm>
              <a:off x="9179563" y="3736194"/>
              <a:ext cx="0" cy="62071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9789163" y="3429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11263950" y="4447394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1" name="Text Box 64"/>
            <p:cNvSpPr txBox="1">
              <a:spLocks noChangeArrowheads="1"/>
            </p:cNvSpPr>
            <p:nvPr/>
          </p:nvSpPr>
          <p:spPr bwMode="auto">
            <a:xfrm>
              <a:off x="10467025" y="4461682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2" name="Text Box 65"/>
            <p:cNvSpPr txBox="1">
              <a:spLocks noChangeArrowheads="1"/>
            </p:cNvSpPr>
            <p:nvPr/>
          </p:nvSpPr>
          <p:spPr bwMode="auto">
            <a:xfrm>
              <a:off x="9006525" y="443151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3" name="Line 66"/>
            <p:cNvSpPr>
              <a:spLocks noChangeShapeType="1"/>
            </p:cNvSpPr>
            <p:nvPr/>
          </p:nvSpPr>
          <p:spPr bwMode="auto">
            <a:xfrm flipV="1">
              <a:off x="10038400" y="4696632"/>
              <a:ext cx="414338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Text Box 67"/>
            <p:cNvSpPr txBox="1">
              <a:spLocks noChangeArrowheads="1"/>
            </p:cNvSpPr>
            <p:nvPr/>
          </p:nvSpPr>
          <p:spPr bwMode="auto">
            <a:xfrm>
              <a:off x="8533450" y="4445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5" name="Text Box 68"/>
            <p:cNvSpPr txBox="1">
              <a:spLocks noChangeArrowheads="1"/>
            </p:cNvSpPr>
            <p:nvPr/>
          </p:nvSpPr>
          <p:spPr bwMode="auto">
            <a:xfrm>
              <a:off x="7720650" y="4445807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6" name="Text Box 69"/>
            <p:cNvSpPr txBox="1">
              <a:spLocks noChangeArrowheads="1"/>
            </p:cNvSpPr>
            <p:nvPr/>
          </p:nvSpPr>
          <p:spPr bwMode="auto">
            <a:xfrm>
              <a:off x="4888550" y="4431519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8" name="Text Box 70"/>
            <p:cNvSpPr txBox="1">
              <a:spLocks noChangeArrowheads="1"/>
            </p:cNvSpPr>
            <p:nvPr/>
          </p:nvSpPr>
          <p:spPr bwMode="auto">
            <a:xfrm>
              <a:off x="6334763" y="5418944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09" name="Text Box 71"/>
            <p:cNvSpPr txBox="1">
              <a:spLocks noChangeArrowheads="1"/>
            </p:cNvSpPr>
            <p:nvPr/>
          </p:nvSpPr>
          <p:spPr bwMode="auto">
            <a:xfrm>
              <a:off x="7131688" y="5433232"/>
              <a:ext cx="3698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∧</a:t>
              </a:r>
            </a:p>
          </p:txBody>
        </p:sp>
        <p:sp>
          <p:nvSpPr>
            <p:cNvPr id="110" name="Line 72"/>
            <p:cNvSpPr>
              <a:spLocks noChangeShapeType="1"/>
            </p:cNvSpPr>
            <p:nvPr/>
          </p:nvSpPr>
          <p:spPr bwMode="auto">
            <a:xfrm>
              <a:off x="5247325" y="2043919"/>
              <a:ext cx="131763" cy="43021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90122" y="828514"/>
            <a:ext cx="5700993" cy="523220"/>
            <a:chOff x="1826091" y="4148024"/>
            <a:chExt cx="5700993" cy="523220"/>
          </a:xfrm>
        </p:grpSpPr>
        <p:sp>
          <p:nvSpPr>
            <p:cNvPr id="11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1420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兄弟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结点？时间性能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8" name="Text Box 43"/>
          <p:cNvSpPr txBox="1">
            <a:spLocks noChangeArrowheads="1"/>
          </p:cNvSpPr>
          <p:nvPr/>
        </p:nvSpPr>
        <p:spPr bwMode="auto">
          <a:xfrm>
            <a:off x="6506523" y="773788"/>
            <a:ext cx="869156" cy="60939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90122" y="1400034"/>
            <a:ext cx="5700993" cy="523220"/>
            <a:chOff x="1826091" y="4148024"/>
            <a:chExt cx="5700993" cy="523220"/>
          </a:xfrm>
        </p:grpSpPr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1420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？时间性能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474478" y="1356945"/>
            <a:ext cx="972657" cy="60939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371159" y="4411708"/>
            <a:ext cx="8519601" cy="738664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思考问题的出发点：如何表示结点的双亲和孩子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377682" y="1600200"/>
            <a:ext cx="6251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如何表示树中结点之间的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377681" y="2943533"/>
            <a:ext cx="6251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在存储器中的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18714" y="957106"/>
            <a:ext cx="7783298" cy="523220"/>
            <a:chOff x="1826091" y="4148024"/>
            <a:chExt cx="7783298" cy="523220"/>
          </a:xfrm>
        </p:grpSpPr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224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实现树的存储结构，关键是什么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818714" y="2260126"/>
            <a:ext cx="7783298" cy="523220"/>
            <a:chOff x="1826091" y="4148024"/>
            <a:chExt cx="7783298" cy="523220"/>
          </a:xfrm>
        </p:grpSpPr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224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什么是存储结构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818714" y="509896"/>
            <a:ext cx="10800836" cy="3576470"/>
            <a:chOff x="818714" y="509896"/>
            <a:chExt cx="10800836" cy="3576470"/>
          </a:xfrm>
        </p:grpSpPr>
        <p:grpSp>
          <p:nvGrpSpPr>
            <p:cNvPr id="42" name="组合 41"/>
            <p:cNvGrpSpPr/>
            <p:nvPr/>
          </p:nvGrpSpPr>
          <p:grpSpPr>
            <a:xfrm>
              <a:off x="818714" y="3563146"/>
              <a:ext cx="7783298" cy="523220"/>
              <a:chOff x="1826091" y="4148024"/>
              <a:chExt cx="7783298" cy="523220"/>
            </a:xfrm>
          </p:grpSpPr>
          <p:sp>
            <p:nvSpPr>
              <p:cNvPr id="43" name="Text Box 11"/>
              <p:cNvSpPr txBox="1">
                <a:spLocks noChangeArrowheads="1"/>
              </p:cNvSpPr>
              <p:nvPr/>
            </p:nvSpPr>
            <p:spPr bwMode="auto">
              <a:xfrm>
                <a:off x="2385059" y="4148024"/>
                <a:ext cx="722433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树中结点之间的逻辑关系是什么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  <a:endPara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4" name="Group 31"/>
              <p:cNvGrpSpPr/>
              <p:nvPr/>
            </p:nvGrpSpPr>
            <p:grpSpPr>
              <a:xfrm>
                <a:off x="1826091" y="4213620"/>
                <a:ext cx="465732" cy="432000"/>
                <a:chOff x="8686801" y="2019300"/>
                <a:chExt cx="528638" cy="565150"/>
              </a:xfrm>
              <a:solidFill>
                <a:srgbClr val="5A327D"/>
              </a:solidFill>
            </p:grpSpPr>
            <p:sp>
              <p:nvSpPr>
                <p:cNvPr id="45" name="Freeform 32"/>
                <p:cNvSpPr>
                  <a:spLocks/>
                </p:cNvSpPr>
                <p:nvPr/>
              </p:nvSpPr>
              <p:spPr bwMode="auto">
                <a:xfrm>
                  <a:off x="8785226" y="2501900"/>
                  <a:ext cx="331788" cy="82550"/>
                </a:xfrm>
                <a:custGeom>
                  <a:avLst/>
                  <a:gdLst>
                    <a:gd name="T0" fmla="*/ 121 w 122"/>
                    <a:gd name="T1" fmla="*/ 24 h 30"/>
                    <a:gd name="T2" fmla="*/ 107 w 122"/>
                    <a:gd name="T3" fmla="*/ 2 h 30"/>
                    <a:gd name="T4" fmla="*/ 104 w 122"/>
                    <a:gd name="T5" fmla="*/ 0 h 30"/>
                    <a:gd name="T6" fmla="*/ 62 w 122"/>
                    <a:gd name="T7" fmla="*/ 0 h 30"/>
                    <a:gd name="T8" fmla="*/ 60 w 122"/>
                    <a:gd name="T9" fmla="*/ 0 h 30"/>
                    <a:gd name="T10" fmla="*/ 18 w 122"/>
                    <a:gd name="T11" fmla="*/ 0 h 30"/>
                    <a:gd name="T12" fmla="*/ 15 w 122"/>
                    <a:gd name="T13" fmla="*/ 2 h 30"/>
                    <a:gd name="T14" fmla="*/ 1 w 122"/>
                    <a:gd name="T15" fmla="*/ 24 h 30"/>
                    <a:gd name="T16" fmla="*/ 2 w 122"/>
                    <a:gd name="T17" fmla="*/ 29 h 30"/>
                    <a:gd name="T18" fmla="*/ 4 w 122"/>
                    <a:gd name="T19" fmla="*/ 30 h 30"/>
                    <a:gd name="T20" fmla="*/ 8 w 122"/>
                    <a:gd name="T21" fmla="*/ 28 h 30"/>
                    <a:gd name="T22" fmla="*/ 20 w 122"/>
                    <a:gd name="T23" fmla="*/ 8 h 30"/>
                    <a:gd name="T24" fmla="*/ 60 w 122"/>
                    <a:gd name="T25" fmla="*/ 8 h 30"/>
                    <a:gd name="T26" fmla="*/ 62 w 122"/>
                    <a:gd name="T27" fmla="*/ 8 h 30"/>
                    <a:gd name="T28" fmla="*/ 102 w 122"/>
                    <a:gd name="T29" fmla="*/ 8 h 30"/>
                    <a:gd name="T30" fmla="*/ 114 w 122"/>
                    <a:gd name="T31" fmla="*/ 28 h 30"/>
                    <a:gd name="T32" fmla="*/ 118 w 122"/>
                    <a:gd name="T33" fmla="*/ 30 h 30"/>
                    <a:gd name="T34" fmla="*/ 120 w 122"/>
                    <a:gd name="T35" fmla="*/ 29 h 30"/>
                    <a:gd name="T36" fmla="*/ 121 w 122"/>
                    <a:gd name="T3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2" h="30">
                      <a:moveTo>
                        <a:pt x="121" y="24"/>
                      </a:moveTo>
                      <a:cubicBezTo>
                        <a:pt x="107" y="2"/>
                        <a:pt x="107" y="2"/>
                        <a:pt x="107" y="2"/>
                      </a:cubicBezTo>
                      <a:cubicBezTo>
                        <a:pt x="106" y="1"/>
                        <a:pt x="105" y="0"/>
                        <a:pt x="104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5" y="1"/>
                        <a:pt x="15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6"/>
                        <a:pt x="0" y="28"/>
                        <a:pt x="2" y="29"/>
                      </a:cubicBezTo>
                      <a:cubicBezTo>
                        <a:pt x="3" y="30"/>
                        <a:pt x="3" y="30"/>
                        <a:pt x="4" y="30"/>
                      </a:cubicBezTo>
                      <a:cubicBezTo>
                        <a:pt x="6" y="30"/>
                        <a:pt x="7" y="29"/>
                        <a:pt x="8" y="2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60" y="8"/>
                        <a:pt x="60" y="8"/>
                        <a:pt x="60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102" y="8"/>
                        <a:pt x="102" y="8"/>
                        <a:pt x="102" y="8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cubicBezTo>
                        <a:pt x="115" y="29"/>
                        <a:pt x="116" y="30"/>
                        <a:pt x="118" y="30"/>
                      </a:cubicBezTo>
                      <a:cubicBezTo>
                        <a:pt x="118" y="30"/>
                        <a:pt x="119" y="30"/>
                        <a:pt x="120" y="29"/>
                      </a:cubicBezTo>
                      <a:cubicBezTo>
                        <a:pt x="122" y="28"/>
                        <a:pt x="122" y="26"/>
                        <a:pt x="1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33"/>
                <p:cNvSpPr>
                  <a:spLocks/>
                </p:cNvSpPr>
                <p:nvPr/>
              </p:nvSpPr>
              <p:spPr bwMode="auto">
                <a:xfrm>
                  <a:off x="8686801" y="2019300"/>
                  <a:ext cx="165100" cy="149225"/>
                </a:xfrm>
                <a:custGeom>
                  <a:avLst/>
                  <a:gdLst>
                    <a:gd name="T0" fmla="*/ 33 w 61"/>
                    <a:gd name="T1" fmla="*/ 0 h 55"/>
                    <a:gd name="T2" fmla="*/ 0 w 61"/>
                    <a:gd name="T3" fmla="*/ 33 h 55"/>
                    <a:gd name="T4" fmla="*/ 7 w 61"/>
                    <a:gd name="T5" fmla="*/ 54 h 55"/>
                    <a:gd name="T6" fmla="*/ 10 w 61"/>
                    <a:gd name="T7" fmla="*/ 55 h 55"/>
                    <a:gd name="T8" fmla="*/ 13 w 61"/>
                    <a:gd name="T9" fmla="*/ 55 h 55"/>
                    <a:gd name="T10" fmla="*/ 59 w 61"/>
                    <a:gd name="T11" fmla="*/ 19 h 55"/>
                    <a:gd name="T12" fmla="*/ 60 w 61"/>
                    <a:gd name="T13" fmla="*/ 13 h 55"/>
                    <a:gd name="T14" fmla="*/ 33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33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41"/>
                        <a:pt x="2" y="48"/>
                        <a:pt x="7" y="54"/>
                      </a:cubicBezTo>
                      <a:cubicBezTo>
                        <a:pt x="8" y="55"/>
                        <a:pt x="9" y="55"/>
                        <a:pt x="10" y="55"/>
                      </a:cubicBezTo>
                      <a:cubicBezTo>
                        <a:pt x="11" y="55"/>
                        <a:pt x="12" y="55"/>
                        <a:pt x="13" y="55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1" y="17"/>
                        <a:pt x="61" y="15"/>
                        <a:pt x="60" y="13"/>
                      </a:cubicBezTo>
                      <a:cubicBezTo>
                        <a:pt x="54" y="5"/>
                        <a:pt x="44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34"/>
                <p:cNvSpPr>
                  <a:spLocks/>
                </p:cNvSpPr>
                <p:nvPr/>
              </p:nvSpPr>
              <p:spPr bwMode="auto">
                <a:xfrm>
                  <a:off x="9048751" y="2019300"/>
                  <a:ext cx="166688" cy="149225"/>
                </a:xfrm>
                <a:custGeom>
                  <a:avLst/>
                  <a:gdLst>
                    <a:gd name="T0" fmla="*/ 28 w 61"/>
                    <a:gd name="T1" fmla="*/ 0 h 55"/>
                    <a:gd name="T2" fmla="*/ 1 w 61"/>
                    <a:gd name="T3" fmla="*/ 13 h 55"/>
                    <a:gd name="T4" fmla="*/ 2 w 61"/>
                    <a:gd name="T5" fmla="*/ 19 h 55"/>
                    <a:gd name="T6" fmla="*/ 48 w 61"/>
                    <a:gd name="T7" fmla="*/ 55 h 55"/>
                    <a:gd name="T8" fmla="*/ 51 w 61"/>
                    <a:gd name="T9" fmla="*/ 55 h 55"/>
                    <a:gd name="T10" fmla="*/ 54 w 61"/>
                    <a:gd name="T11" fmla="*/ 54 h 55"/>
                    <a:gd name="T12" fmla="*/ 61 w 61"/>
                    <a:gd name="T13" fmla="*/ 33 h 55"/>
                    <a:gd name="T14" fmla="*/ 28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28" y="0"/>
                      </a:moveTo>
                      <a:cubicBezTo>
                        <a:pt x="17" y="0"/>
                        <a:pt x="7" y="5"/>
                        <a:pt x="1" y="13"/>
                      </a:cubicBezTo>
                      <a:cubicBezTo>
                        <a:pt x="0" y="15"/>
                        <a:pt x="0" y="17"/>
                        <a:pt x="2" y="19"/>
                      </a:cubicBezTo>
                      <a:cubicBezTo>
                        <a:pt x="48" y="55"/>
                        <a:pt x="48" y="55"/>
                        <a:pt x="48" y="55"/>
                      </a:cubicBezTo>
                      <a:cubicBezTo>
                        <a:pt x="49" y="55"/>
                        <a:pt x="50" y="55"/>
                        <a:pt x="51" y="55"/>
                      </a:cubicBezTo>
                      <a:cubicBezTo>
                        <a:pt x="52" y="55"/>
                        <a:pt x="53" y="55"/>
                        <a:pt x="54" y="54"/>
                      </a:cubicBezTo>
                      <a:cubicBezTo>
                        <a:pt x="58" y="48"/>
                        <a:pt x="61" y="41"/>
                        <a:pt x="61" y="33"/>
                      </a:cubicBezTo>
                      <a:cubicBezTo>
                        <a:pt x="61" y="15"/>
                        <a:pt x="46" y="0"/>
                        <a:pt x="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223"/>
                <p:cNvSpPr>
                  <a:spLocks noEditPoints="1"/>
                </p:cNvSpPr>
                <p:nvPr/>
              </p:nvSpPr>
              <p:spPr bwMode="auto">
                <a:xfrm>
                  <a:off x="8743951" y="2073275"/>
                  <a:ext cx="411163" cy="414338"/>
                </a:xfrm>
                <a:custGeom>
                  <a:avLst/>
                  <a:gdLst>
                    <a:gd name="T0" fmla="*/ 76 w 151"/>
                    <a:gd name="T1" fmla="*/ 0 h 152"/>
                    <a:gd name="T2" fmla="*/ 0 w 151"/>
                    <a:gd name="T3" fmla="*/ 76 h 152"/>
                    <a:gd name="T4" fmla="*/ 76 w 151"/>
                    <a:gd name="T5" fmla="*/ 152 h 152"/>
                    <a:gd name="T6" fmla="*/ 151 w 151"/>
                    <a:gd name="T7" fmla="*/ 76 h 152"/>
                    <a:gd name="T8" fmla="*/ 76 w 151"/>
                    <a:gd name="T9" fmla="*/ 0 h 152"/>
                    <a:gd name="T10" fmla="*/ 104 w 151"/>
                    <a:gd name="T11" fmla="*/ 82 h 152"/>
                    <a:gd name="T12" fmla="*/ 77 w 151"/>
                    <a:gd name="T13" fmla="*/ 82 h 152"/>
                    <a:gd name="T14" fmla="*/ 71 w 151"/>
                    <a:gd name="T15" fmla="*/ 76 h 152"/>
                    <a:gd name="T16" fmla="*/ 71 w 151"/>
                    <a:gd name="T17" fmla="*/ 24 h 152"/>
                    <a:gd name="T18" fmla="*/ 77 w 151"/>
                    <a:gd name="T19" fmla="*/ 18 h 152"/>
                    <a:gd name="T20" fmla="*/ 83 w 151"/>
                    <a:gd name="T21" fmla="*/ 24 h 152"/>
                    <a:gd name="T22" fmla="*/ 83 w 151"/>
                    <a:gd name="T23" fmla="*/ 70 h 152"/>
                    <a:gd name="T24" fmla="*/ 104 w 151"/>
                    <a:gd name="T25" fmla="*/ 70 h 152"/>
                    <a:gd name="T26" fmla="*/ 110 w 151"/>
                    <a:gd name="T27" fmla="*/ 76 h 152"/>
                    <a:gd name="T28" fmla="*/ 104 w 151"/>
                    <a:gd name="T29" fmla="*/ 8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1" h="152">
                      <a:moveTo>
                        <a:pt x="76" y="0"/>
                      </a:move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118"/>
                        <a:pt x="34" y="152"/>
                        <a:pt x="76" y="152"/>
                      </a:cubicBezTo>
                      <a:cubicBezTo>
                        <a:pt x="118" y="152"/>
                        <a:pt x="151" y="118"/>
                        <a:pt x="151" y="76"/>
                      </a:cubicBezTo>
                      <a:cubicBezTo>
                        <a:pt x="151" y="34"/>
                        <a:pt x="118" y="0"/>
                        <a:pt x="76" y="0"/>
                      </a:cubicBezTo>
                      <a:close/>
                      <a:moveTo>
                        <a:pt x="104" y="82"/>
                      </a:moveTo>
                      <a:cubicBezTo>
                        <a:pt x="77" y="82"/>
                        <a:pt x="77" y="82"/>
                        <a:pt x="77" y="82"/>
                      </a:cubicBezTo>
                      <a:cubicBezTo>
                        <a:pt x="73" y="82"/>
                        <a:pt x="71" y="79"/>
                        <a:pt x="71" y="76"/>
                      </a:cubicBezTo>
                      <a:cubicBezTo>
                        <a:pt x="71" y="24"/>
                        <a:pt x="71" y="24"/>
                        <a:pt x="71" y="24"/>
                      </a:cubicBezTo>
                      <a:cubicBezTo>
                        <a:pt x="71" y="21"/>
                        <a:pt x="73" y="18"/>
                        <a:pt x="77" y="18"/>
                      </a:cubicBezTo>
                      <a:cubicBezTo>
                        <a:pt x="80" y="18"/>
                        <a:pt x="83" y="21"/>
                        <a:pt x="83" y="24"/>
                      </a:cubicBezTo>
                      <a:cubicBezTo>
                        <a:pt x="83" y="70"/>
                        <a:pt x="83" y="70"/>
                        <a:pt x="83" y="70"/>
                      </a:cubicBezTo>
                      <a:cubicBezTo>
                        <a:pt x="104" y="70"/>
                        <a:pt x="104" y="70"/>
                        <a:pt x="104" y="70"/>
                      </a:cubicBezTo>
                      <a:cubicBezTo>
                        <a:pt x="107" y="70"/>
                        <a:pt x="110" y="72"/>
                        <a:pt x="110" y="76"/>
                      </a:cubicBezTo>
                      <a:cubicBezTo>
                        <a:pt x="110" y="79"/>
                        <a:pt x="107" y="82"/>
                        <a:pt x="104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8668704" y="509896"/>
              <a:ext cx="2950846" cy="3429749"/>
              <a:chOff x="8668704" y="509896"/>
              <a:chExt cx="2950846" cy="3429749"/>
            </a:xfrm>
            <a:solidFill>
              <a:srgbClr val="B4B4BE"/>
            </a:solidFill>
          </p:grpSpPr>
          <p:sp>
            <p:nvSpPr>
              <p:cNvPr id="50" name="Oval 45"/>
              <p:cNvSpPr>
                <a:spLocks noChangeArrowheads="1"/>
              </p:cNvSpPr>
              <p:nvPr/>
            </p:nvSpPr>
            <p:spPr bwMode="auto">
              <a:xfrm>
                <a:off x="10087294" y="509896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51" name="Oval 105"/>
              <p:cNvSpPr>
                <a:spLocks noChangeArrowheads="1"/>
              </p:cNvSpPr>
              <p:nvPr/>
            </p:nvSpPr>
            <p:spPr bwMode="auto">
              <a:xfrm>
                <a:off x="10789604" y="1403659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52" name="Oval 106"/>
              <p:cNvSpPr>
                <a:spLocks noChangeArrowheads="1"/>
              </p:cNvSpPr>
              <p:nvPr/>
            </p:nvSpPr>
            <p:spPr bwMode="auto">
              <a:xfrm>
                <a:off x="9357362" y="1390959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53" name="Oval 107"/>
              <p:cNvSpPr>
                <a:spLocks noChangeArrowheads="1"/>
              </p:cNvSpPr>
              <p:nvPr/>
            </p:nvSpPr>
            <p:spPr bwMode="auto">
              <a:xfrm>
                <a:off x="10545764" y="2420602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54" name="Oval 108"/>
              <p:cNvSpPr>
                <a:spLocks noChangeArrowheads="1"/>
              </p:cNvSpPr>
              <p:nvPr/>
            </p:nvSpPr>
            <p:spPr bwMode="auto">
              <a:xfrm>
                <a:off x="9972359" y="2420602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55" name="Oval 109"/>
              <p:cNvSpPr>
                <a:spLocks noChangeArrowheads="1"/>
              </p:cNvSpPr>
              <p:nvPr/>
            </p:nvSpPr>
            <p:spPr bwMode="auto">
              <a:xfrm>
                <a:off x="9322437" y="2420602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56" name="Oval 110"/>
              <p:cNvSpPr>
                <a:spLocks noChangeArrowheads="1"/>
              </p:cNvSpPr>
              <p:nvPr/>
            </p:nvSpPr>
            <p:spPr bwMode="auto">
              <a:xfrm>
                <a:off x="8668704" y="2420602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9" name="Line 113"/>
              <p:cNvSpPr>
                <a:spLocks noChangeShapeType="1"/>
              </p:cNvSpPr>
              <p:nvPr/>
            </p:nvSpPr>
            <p:spPr bwMode="auto">
              <a:xfrm flipH="1">
                <a:off x="9724073" y="895659"/>
                <a:ext cx="482441" cy="54451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 flipH="1">
                <a:off x="10789604" y="1852920"/>
                <a:ext cx="129858" cy="59372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62" name="Line 117"/>
              <p:cNvSpPr>
                <a:spLocks noChangeShapeType="1"/>
              </p:cNvSpPr>
              <p:nvPr/>
            </p:nvSpPr>
            <p:spPr bwMode="auto">
              <a:xfrm flipH="1">
                <a:off x="9562149" y="1840221"/>
                <a:ext cx="0" cy="58737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63" name="Line 118"/>
              <p:cNvSpPr>
                <a:spLocks noChangeShapeType="1"/>
              </p:cNvSpPr>
              <p:nvPr/>
            </p:nvSpPr>
            <p:spPr bwMode="auto">
              <a:xfrm>
                <a:off x="9724074" y="1795771"/>
                <a:ext cx="354013" cy="65087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65" name="Line 120"/>
              <p:cNvSpPr>
                <a:spLocks noChangeShapeType="1"/>
              </p:cNvSpPr>
              <p:nvPr/>
            </p:nvSpPr>
            <p:spPr bwMode="auto">
              <a:xfrm flipH="1">
                <a:off x="9016049" y="1783071"/>
                <a:ext cx="412750" cy="649288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72" name="Oval 107"/>
              <p:cNvSpPr>
                <a:spLocks noChangeArrowheads="1"/>
              </p:cNvSpPr>
              <p:nvPr/>
            </p:nvSpPr>
            <p:spPr bwMode="auto">
              <a:xfrm>
                <a:off x="11151237" y="2420602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l">
                  <a:lnSpc>
                    <a:spcPct val="80000"/>
                  </a:lnSpc>
                </a:pPr>
                <a:r>
                  <a:rPr lang="en-US" altLang="zh-CN" sz="2800" b="1" i="1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H</a:t>
                </a:r>
                <a:endPara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" name="Line 115"/>
              <p:cNvSpPr>
                <a:spLocks noChangeShapeType="1"/>
              </p:cNvSpPr>
              <p:nvPr/>
            </p:nvSpPr>
            <p:spPr bwMode="auto">
              <a:xfrm flipH="1" flipV="1">
                <a:off x="11151237" y="1840221"/>
                <a:ext cx="182880" cy="61484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75" name="Line 113"/>
              <p:cNvSpPr>
                <a:spLocks noChangeShapeType="1"/>
              </p:cNvSpPr>
              <p:nvPr/>
            </p:nvSpPr>
            <p:spPr bwMode="auto">
              <a:xfrm flipH="1" flipV="1">
                <a:off x="10440672" y="911386"/>
                <a:ext cx="478790" cy="528786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  <p:sp>
            <p:nvSpPr>
              <p:cNvPr id="76" name="Oval 109"/>
              <p:cNvSpPr>
                <a:spLocks noChangeArrowheads="1"/>
              </p:cNvSpPr>
              <p:nvPr/>
            </p:nvSpPr>
            <p:spPr bwMode="auto">
              <a:xfrm>
                <a:off x="9351806" y="3471332"/>
                <a:ext cx="468313" cy="468313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36000" tIns="18000" rIns="36000" bIns="3600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800" b="1" i="1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I</a:t>
                </a:r>
                <a:endPara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7" name="Line 117"/>
              <p:cNvSpPr>
                <a:spLocks noChangeShapeType="1"/>
              </p:cNvSpPr>
              <p:nvPr/>
            </p:nvSpPr>
            <p:spPr bwMode="auto">
              <a:xfrm flipH="1">
                <a:off x="9591518" y="2890951"/>
                <a:ext cx="0" cy="58737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i="1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01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72954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树的双亲表示法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Group 40"/>
          <p:cNvGrpSpPr/>
          <p:nvPr/>
        </p:nvGrpSpPr>
        <p:grpSpPr>
          <a:xfrm>
            <a:off x="1964746" y="33493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2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709863" y="328402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树的孩子兄弟表示法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40"/>
          <p:cNvGrpSpPr/>
          <p:nvPr/>
        </p:nvGrpSpPr>
        <p:grpSpPr>
          <a:xfrm>
            <a:off x="1964746" y="257209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709863" y="250678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树的孩子表示法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4" grpId="0"/>
      <p:bldP spid="15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双亲表示法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B4B4BE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731998" y="1328207"/>
            <a:ext cx="817086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70785" y="900441"/>
            <a:ext cx="10571892" cy="1079461"/>
            <a:chOff x="744847" y="2243799"/>
            <a:chExt cx="10571892" cy="1079461"/>
          </a:xfrm>
        </p:grpSpPr>
        <p:sp>
          <p:nvSpPr>
            <p:cNvPr id="90" name="Text Box 7"/>
            <p:cNvSpPr txBox="1">
              <a:spLocks noChangeArrowheads="1"/>
            </p:cNvSpPr>
            <p:nvPr/>
          </p:nvSpPr>
          <p:spPr bwMode="auto">
            <a:xfrm>
              <a:off x="1316759" y="2248029"/>
              <a:ext cx="9999980" cy="1075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0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  <a:buSzPct val="85000"/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树的双亲表示法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用一维数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组存储树中各个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结点（一般按层序存储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）的数据信息以及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该结点的双亲在数组中的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</a:t>
              </a:r>
              <a:endParaRPr lang="zh-CN" altLang="en-US" sz="2800" b="1" dirty="0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91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795411" y="1652900"/>
            <a:ext cx="2786988" cy="4419475"/>
            <a:chOff x="8795411" y="1652900"/>
            <a:chExt cx="2786988" cy="4419475"/>
          </a:xfrm>
        </p:grpSpPr>
        <p:grpSp>
          <p:nvGrpSpPr>
            <p:cNvPr id="2" name="组合 1"/>
            <p:cNvGrpSpPr/>
            <p:nvPr/>
          </p:nvGrpSpPr>
          <p:grpSpPr>
            <a:xfrm>
              <a:off x="8795411" y="2084839"/>
              <a:ext cx="2635860" cy="3987536"/>
              <a:chOff x="8795411" y="2084839"/>
              <a:chExt cx="2635860" cy="3987536"/>
            </a:xfrm>
          </p:grpSpPr>
          <p:sp>
            <p:nvSpPr>
              <p:cNvPr id="95" name="Text Box 48"/>
              <p:cNvSpPr txBox="1">
                <a:spLocks noChangeArrowheads="1"/>
              </p:cNvSpPr>
              <p:nvPr/>
            </p:nvSpPr>
            <p:spPr bwMode="auto">
              <a:xfrm>
                <a:off x="8795411" y="2084839"/>
                <a:ext cx="310284" cy="39537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0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6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7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8</a:t>
                </a:r>
              </a:p>
            </p:txBody>
          </p:sp>
          <p:sp>
            <p:nvSpPr>
              <p:cNvPr id="96" name="Text Box 49"/>
              <p:cNvSpPr txBox="1">
                <a:spLocks noChangeArrowheads="1"/>
              </p:cNvSpPr>
              <p:nvPr/>
            </p:nvSpPr>
            <p:spPr bwMode="auto">
              <a:xfrm>
                <a:off x="9199270" y="2114565"/>
                <a:ext cx="2232000" cy="3924000"/>
              </a:xfrm>
              <a:prstGeom prst="rect">
                <a:avLst/>
              </a:prstGeom>
              <a:noFill/>
              <a:ln w="25400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l" eaLnBrk="0" hangingPunct="0">
                  <a:lnSpc>
                    <a:spcPct val="120000"/>
                  </a:lnSpc>
                </a:pPr>
                <a:endPara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7" name="Line 50"/>
              <p:cNvSpPr>
                <a:spLocks noChangeShapeType="1"/>
              </p:cNvSpPr>
              <p:nvPr/>
            </p:nvSpPr>
            <p:spPr bwMode="auto">
              <a:xfrm>
                <a:off x="10367671" y="2137213"/>
                <a:ext cx="1588" cy="3935162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9" name="Line 53"/>
              <p:cNvSpPr>
                <a:spLocks noChangeShapeType="1"/>
              </p:cNvSpPr>
              <p:nvPr/>
            </p:nvSpPr>
            <p:spPr bwMode="auto">
              <a:xfrm>
                <a:off x="9199271" y="2549132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9199271" y="2983698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Line 55"/>
              <p:cNvSpPr>
                <a:spLocks noChangeShapeType="1"/>
              </p:cNvSpPr>
              <p:nvPr/>
            </p:nvSpPr>
            <p:spPr bwMode="auto">
              <a:xfrm>
                <a:off x="9199271" y="3418265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2" name="Line 56"/>
              <p:cNvSpPr>
                <a:spLocks noChangeShapeType="1"/>
              </p:cNvSpPr>
              <p:nvPr/>
            </p:nvSpPr>
            <p:spPr bwMode="auto">
              <a:xfrm>
                <a:off x="9199271" y="4287398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Line 57"/>
              <p:cNvSpPr>
                <a:spLocks noChangeShapeType="1"/>
              </p:cNvSpPr>
              <p:nvPr/>
            </p:nvSpPr>
            <p:spPr bwMode="auto">
              <a:xfrm>
                <a:off x="9199271" y="4721964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4" name="Line 58"/>
              <p:cNvSpPr>
                <a:spLocks noChangeShapeType="1"/>
              </p:cNvSpPr>
              <p:nvPr/>
            </p:nvSpPr>
            <p:spPr bwMode="auto">
              <a:xfrm>
                <a:off x="9199271" y="5156531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5" name="Line 59"/>
              <p:cNvSpPr>
                <a:spLocks noChangeShapeType="1"/>
              </p:cNvSpPr>
              <p:nvPr/>
            </p:nvSpPr>
            <p:spPr bwMode="auto">
              <a:xfrm>
                <a:off x="9199271" y="5591097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Line 60"/>
              <p:cNvSpPr>
                <a:spLocks noChangeShapeType="1"/>
              </p:cNvSpPr>
              <p:nvPr/>
            </p:nvSpPr>
            <p:spPr bwMode="auto">
              <a:xfrm>
                <a:off x="9199271" y="3852831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355150" y="1652900"/>
              <a:ext cx="222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     parent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Text Box 49"/>
          <p:cNvSpPr txBox="1">
            <a:spLocks noChangeArrowheads="1"/>
          </p:cNvSpPr>
          <p:nvPr/>
        </p:nvSpPr>
        <p:spPr bwMode="auto">
          <a:xfrm>
            <a:off x="9307054" y="2114565"/>
            <a:ext cx="798170" cy="392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tIns="0" bIns="0"/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B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D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E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F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G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I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10423054" y="2114565"/>
            <a:ext cx="855650" cy="392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tIns="0" bIns="0"/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400" b="1" dirty="0" smtClean="0">
                <a:solidFill>
                  <a:srgbClr val="404040"/>
                </a:solidFill>
                <a:latin typeface="宋体" charset="-122"/>
                <a:ea typeface="宋体" charset="-122"/>
              </a:rPr>
              <a:t>-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 </a:t>
            </a:r>
          </a:p>
          <a:p>
            <a:pPr algn="l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4  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67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双亲表示法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B4B4BE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731998" y="1328207"/>
            <a:ext cx="817086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55931" y="1685038"/>
            <a:ext cx="2786988" cy="4419475"/>
            <a:chOff x="8795411" y="1652900"/>
            <a:chExt cx="2786988" cy="4419475"/>
          </a:xfrm>
        </p:grpSpPr>
        <p:grpSp>
          <p:nvGrpSpPr>
            <p:cNvPr id="6" name="组合 5"/>
            <p:cNvGrpSpPr/>
            <p:nvPr/>
          </p:nvGrpSpPr>
          <p:grpSpPr>
            <a:xfrm>
              <a:off x="8795411" y="2084839"/>
              <a:ext cx="2635860" cy="3987536"/>
              <a:chOff x="1190833" y="2086583"/>
              <a:chExt cx="2635860" cy="3987536"/>
            </a:xfrm>
          </p:grpSpPr>
          <p:sp>
            <p:nvSpPr>
              <p:cNvPr id="95" name="Text Box 48"/>
              <p:cNvSpPr txBox="1">
                <a:spLocks noChangeArrowheads="1"/>
              </p:cNvSpPr>
              <p:nvPr/>
            </p:nvSpPr>
            <p:spPr bwMode="auto">
              <a:xfrm>
                <a:off x="1190833" y="2086583"/>
                <a:ext cx="310284" cy="39537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0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6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7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8</a:t>
                </a:r>
              </a:p>
            </p:txBody>
          </p:sp>
          <p:sp>
            <p:nvSpPr>
              <p:cNvPr id="96" name="Text Box 49"/>
              <p:cNvSpPr txBox="1">
                <a:spLocks noChangeArrowheads="1"/>
              </p:cNvSpPr>
              <p:nvPr/>
            </p:nvSpPr>
            <p:spPr bwMode="auto">
              <a:xfrm>
                <a:off x="1594692" y="2116309"/>
                <a:ext cx="2232000" cy="3924000"/>
              </a:xfrm>
              <a:prstGeom prst="rect">
                <a:avLst/>
              </a:prstGeom>
              <a:noFill/>
              <a:ln w="25400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l" eaLnBrk="0" hangingPunct="0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A          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B             0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C             0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D             1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E             1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F             1 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G            2 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H            2 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 I      </a:t>
                </a:r>
                <a:r>
                  <a:rPr lang="en-US" altLang="zh-CN" sz="20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 4  </a:t>
                </a:r>
              </a:p>
            </p:txBody>
          </p:sp>
          <p:sp>
            <p:nvSpPr>
              <p:cNvPr id="97" name="Line 50"/>
              <p:cNvSpPr>
                <a:spLocks noChangeShapeType="1"/>
              </p:cNvSpPr>
              <p:nvPr/>
            </p:nvSpPr>
            <p:spPr bwMode="auto">
              <a:xfrm>
                <a:off x="2763093" y="2138957"/>
                <a:ext cx="1588" cy="3935162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9" name="Line 53"/>
              <p:cNvSpPr>
                <a:spLocks noChangeShapeType="1"/>
              </p:cNvSpPr>
              <p:nvPr/>
            </p:nvSpPr>
            <p:spPr bwMode="auto">
              <a:xfrm>
                <a:off x="1594693" y="2550876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0" name="Line 54"/>
              <p:cNvSpPr>
                <a:spLocks noChangeShapeType="1"/>
              </p:cNvSpPr>
              <p:nvPr/>
            </p:nvSpPr>
            <p:spPr bwMode="auto">
              <a:xfrm>
                <a:off x="1594693" y="2985442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Line 55"/>
              <p:cNvSpPr>
                <a:spLocks noChangeShapeType="1"/>
              </p:cNvSpPr>
              <p:nvPr/>
            </p:nvSpPr>
            <p:spPr bwMode="auto">
              <a:xfrm>
                <a:off x="1594693" y="3420009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2" name="Line 56"/>
              <p:cNvSpPr>
                <a:spLocks noChangeShapeType="1"/>
              </p:cNvSpPr>
              <p:nvPr/>
            </p:nvSpPr>
            <p:spPr bwMode="auto">
              <a:xfrm>
                <a:off x="1594693" y="4289142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Line 57"/>
              <p:cNvSpPr>
                <a:spLocks noChangeShapeType="1"/>
              </p:cNvSpPr>
              <p:nvPr/>
            </p:nvSpPr>
            <p:spPr bwMode="auto">
              <a:xfrm>
                <a:off x="1594693" y="4723708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4" name="Line 58"/>
              <p:cNvSpPr>
                <a:spLocks noChangeShapeType="1"/>
              </p:cNvSpPr>
              <p:nvPr/>
            </p:nvSpPr>
            <p:spPr bwMode="auto">
              <a:xfrm>
                <a:off x="1594693" y="5158275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5" name="Line 59"/>
              <p:cNvSpPr>
                <a:spLocks noChangeShapeType="1"/>
              </p:cNvSpPr>
              <p:nvPr/>
            </p:nvSpPr>
            <p:spPr bwMode="auto">
              <a:xfrm>
                <a:off x="1594693" y="5592841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Line 60"/>
              <p:cNvSpPr>
                <a:spLocks noChangeShapeType="1"/>
              </p:cNvSpPr>
              <p:nvPr/>
            </p:nvSpPr>
            <p:spPr bwMode="auto">
              <a:xfrm>
                <a:off x="1594693" y="3854575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9355150" y="1652900"/>
              <a:ext cx="222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     parent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18714" y="758986"/>
            <a:ext cx="5993566" cy="523220"/>
            <a:chOff x="1826091" y="4148024"/>
            <a:chExt cx="5993566" cy="523220"/>
          </a:xfrm>
        </p:grpSpPr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345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结点？时间性能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6555809" y="744765"/>
            <a:ext cx="1024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845253" y="1344491"/>
            <a:ext cx="5993566" cy="523220"/>
            <a:chOff x="1826091" y="4148024"/>
            <a:chExt cx="5993566" cy="523220"/>
          </a:xfrm>
        </p:grpSpPr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345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？时间性能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6555809" y="1317614"/>
            <a:ext cx="1024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76546" y="1669798"/>
            <a:ext cx="1185881" cy="4396122"/>
            <a:chOff x="8718963" y="1685038"/>
            <a:chExt cx="1424860" cy="4396122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8718963" y="1685038"/>
              <a:ext cx="1414463" cy="452940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lIns="0" tIns="46800" rIns="0" bIns="360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firstchild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8743301" y="2157160"/>
              <a:ext cx="1400522" cy="3924000"/>
            </a:xfrm>
            <a:prstGeom prst="rect">
              <a:avLst/>
            </a:prstGeom>
            <a:noFill/>
            <a:ln w="25400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5C307D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 dirty="0" smtClean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 </a:t>
              </a: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5C307D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 dirty="0" smtClean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5C307D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 dirty="0" smtClean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5C307D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 dirty="0" smtClean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5C307D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 dirty="0" smtClean="0">
                  <a:solidFill>
                    <a:srgbClr val="5C307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>
              <a:off x="8724990" y="2590976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49"/>
            <p:cNvSpPr>
              <a:spLocks noChangeShapeType="1"/>
            </p:cNvSpPr>
            <p:nvPr/>
          </p:nvSpPr>
          <p:spPr bwMode="auto">
            <a:xfrm>
              <a:off x="8724990" y="3021781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50"/>
            <p:cNvSpPr>
              <a:spLocks noChangeShapeType="1"/>
            </p:cNvSpPr>
            <p:nvPr/>
          </p:nvSpPr>
          <p:spPr bwMode="auto">
            <a:xfrm>
              <a:off x="8734168" y="3908865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1"/>
            <p:cNvSpPr>
              <a:spLocks noChangeShapeType="1"/>
            </p:cNvSpPr>
            <p:nvPr/>
          </p:nvSpPr>
          <p:spPr bwMode="auto">
            <a:xfrm>
              <a:off x="8724990" y="4328642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52"/>
            <p:cNvSpPr>
              <a:spLocks noChangeShapeType="1"/>
            </p:cNvSpPr>
            <p:nvPr/>
          </p:nvSpPr>
          <p:spPr bwMode="auto">
            <a:xfrm>
              <a:off x="8724990" y="4770882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53"/>
            <p:cNvSpPr>
              <a:spLocks noChangeShapeType="1"/>
            </p:cNvSpPr>
            <p:nvPr/>
          </p:nvSpPr>
          <p:spPr bwMode="auto">
            <a:xfrm>
              <a:off x="8724990" y="5189458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54"/>
            <p:cNvSpPr>
              <a:spLocks noChangeShapeType="1"/>
            </p:cNvSpPr>
            <p:nvPr/>
          </p:nvSpPr>
          <p:spPr bwMode="auto">
            <a:xfrm>
              <a:off x="8724990" y="5632898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55"/>
            <p:cNvSpPr>
              <a:spLocks noChangeShapeType="1"/>
            </p:cNvSpPr>
            <p:nvPr/>
          </p:nvSpPr>
          <p:spPr bwMode="auto">
            <a:xfrm>
              <a:off x="8724990" y="3455597"/>
              <a:ext cx="1400522" cy="0"/>
            </a:xfrm>
            <a:prstGeom prst="line">
              <a:avLst/>
            </a:prstGeom>
            <a:noFill/>
            <a:ln w="25400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622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双亲表示法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731998" y="1328207"/>
            <a:ext cx="817086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5438" y="151425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data;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85438" y="1525439"/>
            <a:ext cx="43148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400" dirty="0" err="1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CN" sz="2400" dirty="0" err="1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67808" y="1877224"/>
            <a:ext cx="35282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83048" y="40602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PNode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tree[               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treeNum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PTree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18714" y="957106"/>
            <a:ext cx="7783298" cy="523220"/>
            <a:chOff x="1826091" y="4148024"/>
            <a:chExt cx="7783298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224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如何定义树的双亲表示法?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7155931" y="1685038"/>
            <a:ext cx="2786988" cy="4419475"/>
            <a:chOff x="8795411" y="1652900"/>
            <a:chExt cx="2786988" cy="4419475"/>
          </a:xfrm>
        </p:grpSpPr>
        <p:grpSp>
          <p:nvGrpSpPr>
            <p:cNvPr id="55" name="组合 54"/>
            <p:cNvGrpSpPr/>
            <p:nvPr/>
          </p:nvGrpSpPr>
          <p:grpSpPr>
            <a:xfrm>
              <a:off x="8795411" y="2084839"/>
              <a:ext cx="2635860" cy="3987536"/>
              <a:chOff x="1190833" y="2086583"/>
              <a:chExt cx="2635860" cy="3987536"/>
            </a:xfrm>
          </p:grpSpPr>
          <p:sp>
            <p:nvSpPr>
              <p:cNvPr id="57" name="Text Box 48"/>
              <p:cNvSpPr txBox="1">
                <a:spLocks noChangeArrowheads="1"/>
              </p:cNvSpPr>
              <p:nvPr/>
            </p:nvSpPr>
            <p:spPr bwMode="auto">
              <a:xfrm>
                <a:off x="1190833" y="2086583"/>
                <a:ext cx="310284" cy="39537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0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6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7</a:t>
                </a:r>
              </a:p>
              <a:p>
                <a:pPr algn="ctr" eaLnBrk="0" hangingPunct="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8</a:t>
                </a:r>
              </a:p>
            </p:txBody>
          </p:sp>
          <p:sp>
            <p:nvSpPr>
              <p:cNvPr id="59" name="Text Box 49"/>
              <p:cNvSpPr txBox="1">
                <a:spLocks noChangeArrowheads="1"/>
              </p:cNvSpPr>
              <p:nvPr/>
            </p:nvSpPr>
            <p:spPr bwMode="auto">
              <a:xfrm>
                <a:off x="1594692" y="2116309"/>
                <a:ext cx="2232000" cy="3924000"/>
              </a:xfrm>
              <a:prstGeom prst="rect">
                <a:avLst/>
              </a:prstGeom>
              <a:noFill/>
              <a:ln w="25400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l" eaLnBrk="0" hangingPunct="0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A          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B             0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C             0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D             1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E             1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F             1 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G            2 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H            2 </a:t>
                </a:r>
              </a:p>
              <a:p>
                <a:pPr algn="l" eaLnBrk="0" hangingPunct="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 I      </a:t>
                </a:r>
                <a:r>
                  <a:rPr lang="en-US" altLang="zh-CN" sz="20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 4  </a:t>
                </a:r>
              </a:p>
            </p:txBody>
          </p:sp>
          <p:sp>
            <p:nvSpPr>
              <p:cNvPr id="60" name="Line 50"/>
              <p:cNvSpPr>
                <a:spLocks noChangeShapeType="1"/>
              </p:cNvSpPr>
              <p:nvPr/>
            </p:nvSpPr>
            <p:spPr bwMode="auto">
              <a:xfrm>
                <a:off x="2763093" y="2138957"/>
                <a:ext cx="1588" cy="3935162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auto">
              <a:xfrm>
                <a:off x="1594693" y="2550876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auto">
              <a:xfrm>
                <a:off x="1594693" y="2985442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auto">
              <a:xfrm>
                <a:off x="1594693" y="3420009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5" name="Line 56"/>
              <p:cNvSpPr>
                <a:spLocks noChangeShapeType="1"/>
              </p:cNvSpPr>
              <p:nvPr/>
            </p:nvSpPr>
            <p:spPr bwMode="auto">
              <a:xfrm>
                <a:off x="1594693" y="4289142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2" name="Line 57"/>
              <p:cNvSpPr>
                <a:spLocks noChangeShapeType="1"/>
              </p:cNvSpPr>
              <p:nvPr/>
            </p:nvSpPr>
            <p:spPr bwMode="auto">
              <a:xfrm>
                <a:off x="1594693" y="4723708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3" name="Line 58"/>
              <p:cNvSpPr>
                <a:spLocks noChangeShapeType="1"/>
              </p:cNvSpPr>
              <p:nvPr/>
            </p:nvSpPr>
            <p:spPr bwMode="auto">
              <a:xfrm>
                <a:off x="1594693" y="5158275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4" name="Line 59"/>
              <p:cNvSpPr>
                <a:spLocks noChangeShapeType="1"/>
              </p:cNvSpPr>
              <p:nvPr/>
            </p:nvSpPr>
            <p:spPr bwMode="auto">
              <a:xfrm>
                <a:off x="1594693" y="5592841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5" name="Line 60"/>
              <p:cNvSpPr>
                <a:spLocks noChangeShapeType="1"/>
              </p:cNvSpPr>
              <p:nvPr/>
            </p:nvSpPr>
            <p:spPr bwMode="auto">
              <a:xfrm>
                <a:off x="1594693" y="3854575"/>
                <a:ext cx="2232000" cy="0"/>
              </a:xfrm>
              <a:prstGeom prst="line">
                <a:avLst/>
              </a:prstGeom>
              <a:noFill/>
              <a:ln w="2540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9355150" y="1652900"/>
              <a:ext cx="2227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     parent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5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2" grpId="0"/>
      <p:bldP spid="43" grpId="0"/>
      <p:bldP spid="43" grpId="1"/>
      <p:bldP spid="44" grpId="0"/>
      <p:bldP spid="44" grpId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B4B4BE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8714" y="957106"/>
            <a:ext cx="4881046" cy="523220"/>
            <a:chOff x="1826091" y="4148024"/>
            <a:chExt cx="4881046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22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如何表示结点的孩子呢？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630740" y="963789"/>
            <a:ext cx="6692580" cy="2332911"/>
            <a:chOff x="4630740" y="963789"/>
            <a:chExt cx="6692580" cy="2332911"/>
          </a:xfrm>
        </p:grpSpPr>
        <p:sp>
          <p:nvSpPr>
            <p:cNvPr id="54" name="Text Box 36"/>
            <p:cNvSpPr txBox="1">
              <a:spLocks noChangeArrowheads="1"/>
            </p:cNvSpPr>
            <p:nvPr/>
          </p:nvSpPr>
          <p:spPr bwMode="auto">
            <a:xfrm>
              <a:off x="5441317" y="963789"/>
              <a:ext cx="576008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方案一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：指针域的个数等于树的度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30740" y="1652764"/>
              <a:ext cx="6692580" cy="1643936"/>
              <a:chOff x="4813620" y="1774684"/>
              <a:chExt cx="6692580" cy="1643936"/>
            </a:xfrm>
          </p:grpSpPr>
          <p:grpSp>
            <p:nvGrpSpPr>
              <p:cNvPr id="55" name="Group 37"/>
              <p:cNvGrpSpPr>
                <a:grpSpLocks/>
              </p:cNvGrpSpPr>
              <p:nvPr/>
            </p:nvGrpSpPr>
            <p:grpSpPr bwMode="auto">
              <a:xfrm>
                <a:off x="4844100" y="1774684"/>
                <a:ext cx="6204900" cy="485293"/>
                <a:chOff x="528" y="1296"/>
                <a:chExt cx="4608" cy="384"/>
              </a:xfrm>
            </p:grpSpPr>
            <p:sp>
              <p:nvSpPr>
                <p:cNvPr id="57" name="Rectangle 38"/>
                <p:cNvSpPr>
                  <a:spLocks noChangeArrowheads="1"/>
                </p:cNvSpPr>
                <p:nvPr/>
              </p:nvSpPr>
              <p:spPr bwMode="auto">
                <a:xfrm>
                  <a:off x="528" y="1296"/>
                  <a:ext cx="4608" cy="384"/>
                </a:xfrm>
                <a:prstGeom prst="rect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4000" tIns="0" rIns="54000" bIns="10800"/>
                <a:lstStyle/>
                <a:p>
                  <a:pPr algn="just" eaLnBrk="0" hangingPunct="0"/>
                  <a:r>
                    <a:rPr lang="en-US" altLang="zh-CN" sz="2800" dirty="0" smtClean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data  </a:t>
                  </a:r>
                  <a:r>
                    <a:rPr lang="en-US" altLang="zh-CN" sz="2800" dirty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child1  child2        ……     </a:t>
                  </a:r>
                  <a:r>
                    <a:rPr lang="en-US" altLang="zh-CN" sz="2800" dirty="0" smtClean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   </a:t>
                  </a:r>
                  <a:r>
                    <a:rPr lang="en-US" altLang="zh-CN" sz="2800" dirty="0" err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childd</a:t>
                  </a:r>
                  <a:endPara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135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907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2734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4286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56" name="Text Box 43"/>
              <p:cNvSpPr txBox="1">
                <a:spLocks noChangeArrowheads="1"/>
              </p:cNvSpPr>
              <p:nvPr/>
            </p:nvSpPr>
            <p:spPr bwMode="auto">
              <a:xfrm>
                <a:off x="4813620" y="2402620"/>
                <a:ext cx="6692580" cy="101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其中：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data：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数据域，存放该结点的数据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信息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child1~childd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指针域，指向该结点的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孩子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97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B4B4BE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8714" y="957106"/>
            <a:ext cx="4881046" cy="523220"/>
            <a:chOff x="1826091" y="4148024"/>
            <a:chExt cx="4881046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22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如何表示结点的孩子呢？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5441317" y="963789"/>
            <a:ext cx="576008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方案一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：指针域的个数等于树的度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424229" y="200121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7778117" y="1586878"/>
            <a:ext cx="327025" cy="357187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141"/>
          <p:cNvSpPr txBox="1">
            <a:spLocks noChangeArrowheads="1"/>
          </p:cNvSpPr>
          <p:nvPr/>
        </p:nvSpPr>
        <p:spPr bwMode="auto">
          <a:xfrm>
            <a:off x="7403467" y="195359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3" name="Line 142"/>
          <p:cNvSpPr>
            <a:spLocks noChangeShapeType="1"/>
          </p:cNvSpPr>
          <p:nvPr/>
        </p:nvSpPr>
        <p:spPr bwMode="auto">
          <a:xfrm>
            <a:off x="7757479" y="19535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143"/>
          <p:cNvSpPr>
            <a:spLocks noChangeShapeType="1"/>
          </p:cNvSpPr>
          <p:nvPr/>
        </p:nvSpPr>
        <p:spPr bwMode="auto">
          <a:xfrm>
            <a:off x="8071804" y="19535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144"/>
          <p:cNvSpPr>
            <a:spLocks noChangeShapeType="1"/>
          </p:cNvSpPr>
          <p:nvPr/>
        </p:nvSpPr>
        <p:spPr bwMode="auto">
          <a:xfrm>
            <a:off x="8386129" y="19535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" name="Text Box 146"/>
          <p:cNvSpPr txBox="1">
            <a:spLocks noChangeArrowheads="1"/>
          </p:cNvSpPr>
          <p:nvPr/>
        </p:nvSpPr>
        <p:spPr bwMode="auto">
          <a:xfrm>
            <a:off x="6084254" y="309024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5" name="Line 147"/>
          <p:cNvSpPr>
            <a:spLocks noChangeShapeType="1"/>
          </p:cNvSpPr>
          <p:nvPr/>
        </p:nvSpPr>
        <p:spPr bwMode="auto">
          <a:xfrm>
            <a:off x="6438267" y="309024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" name="Line 148"/>
          <p:cNvSpPr>
            <a:spLocks noChangeShapeType="1"/>
          </p:cNvSpPr>
          <p:nvPr/>
        </p:nvSpPr>
        <p:spPr bwMode="auto">
          <a:xfrm>
            <a:off x="6752592" y="309024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" name="Line 149"/>
          <p:cNvSpPr>
            <a:spLocks noChangeShapeType="1"/>
          </p:cNvSpPr>
          <p:nvPr/>
        </p:nvSpPr>
        <p:spPr bwMode="auto">
          <a:xfrm>
            <a:off x="7066917" y="309024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4" name="Rectangle 150"/>
          <p:cNvSpPr>
            <a:spLocks noChangeArrowheads="1"/>
          </p:cNvSpPr>
          <p:nvPr/>
        </p:nvSpPr>
        <p:spPr bwMode="auto">
          <a:xfrm>
            <a:off x="10086342" y="3126753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85" name="Text Box 151"/>
          <p:cNvSpPr txBox="1">
            <a:spLocks noChangeArrowheads="1"/>
          </p:cNvSpPr>
          <p:nvPr/>
        </p:nvSpPr>
        <p:spPr bwMode="auto">
          <a:xfrm>
            <a:off x="9065579" y="3079128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86" name="Line 152"/>
          <p:cNvSpPr>
            <a:spLocks noChangeShapeType="1"/>
          </p:cNvSpPr>
          <p:nvPr/>
        </p:nvSpPr>
        <p:spPr bwMode="auto">
          <a:xfrm>
            <a:off x="9419592" y="3079128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" name="Line 153"/>
          <p:cNvSpPr>
            <a:spLocks noChangeShapeType="1"/>
          </p:cNvSpPr>
          <p:nvPr/>
        </p:nvSpPr>
        <p:spPr bwMode="auto">
          <a:xfrm>
            <a:off x="9733917" y="3079128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8" name="Line 154"/>
          <p:cNvSpPr>
            <a:spLocks noChangeShapeType="1"/>
          </p:cNvSpPr>
          <p:nvPr/>
        </p:nvSpPr>
        <p:spPr bwMode="auto">
          <a:xfrm>
            <a:off x="10048242" y="3079128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" name="Rectangle 156"/>
          <p:cNvSpPr>
            <a:spLocks noChangeArrowheads="1"/>
          </p:cNvSpPr>
          <p:nvPr/>
        </p:nvSpPr>
        <p:spPr bwMode="auto">
          <a:xfrm>
            <a:off x="5749292" y="4272928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90" name="Text Box 157"/>
          <p:cNvSpPr txBox="1">
            <a:spLocks noChangeArrowheads="1"/>
          </p:cNvSpPr>
          <p:nvPr/>
        </p:nvSpPr>
        <p:spPr bwMode="auto">
          <a:xfrm>
            <a:off x="4728529" y="4225303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91" name="Line 158"/>
          <p:cNvSpPr>
            <a:spLocks noChangeShapeType="1"/>
          </p:cNvSpPr>
          <p:nvPr/>
        </p:nvSpPr>
        <p:spPr bwMode="auto">
          <a:xfrm>
            <a:off x="5082542" y="4225303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" name="Line 159"/>
          <p:cNvSpPr>
            <a:spLocks noChangeShapeType="1"/>
          </p:cNvSpPr>
          <p:nvPr/>
        </p:nvSpPr>
        <p:spPr bwMode="auto">
          <a:xfrm>
            <a:off x="5396867" y="4225303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" name="Line 160"/>
          <p:cNvSpPr>
            <a:spLocks noChangeShapeType="1"/>
          </p:cNvSpPr>
          <p:nvPr/>
        </p:nvSpPr>
        <p:spPr bwMode="auto">
          <a:xfrm>
            <a:off x="5711192" y="4225303"/>
            <a:ext cx="0" cy="3794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" name="Rectangle 161"/>
          <p:cNvSpPr>
            <a:spLocks noChangeArrowheads="1"/>
          </p:cNvSpPr>
          <p:nvPr/>
        </p:nvSpPr>
        <p:spPr bwMode="auto">
          <a:xfrm>
            <a:off x="7117717" y="4274515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95" name="Text Box 162"/>
          <p:cNvSpPr txBox="1">
            <a:spLocks noChangeArrowheads="1"/>
          </p:cNvSpPr>
          <p:nvPr/>
        </p:nvSpPr>
        <p:spPr bwMode="auto">
          <a:xfrm>
            <a:off x="6096954" y="422689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96" name="Line 163"/>
          <p:cNvSpPr>
            <a:spLocks noChangeShapeType="1"/>
          </p:cNvSpPr>
          <p:nvPr/>
        </p:nvSpPr>
        <p:spPr bwMode="auto">
          <a:xfrm>
            <a:off x="6450967" y="4226890"/>
            <a:ext cx="0" cy="379413"/>
          </a:xfrm>
          <a:prstGeom prst="line">
            <a:avLst/>
          </a:prstGeom>
          <a:noFill/>
          <a:ln w="25400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" name="Line 164"/>
          <p:cNvSpPr>
            <a:spLocks noChangeShapeType="1"/>
          </p:cNvSpPr>
          <p:nvPr/>
        </p:nvSpPr>
        <p:spPr bwMode="auto">
          <a:xfrm>
            <a:off x="6765292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" name="Line 165"/>
          <p:cNvSpPr>
            <a:spLocks noChangeShapeType="1"/>
          </p:cNvSpPr>
          <p:nvPr/>
        </p:nvSpPr>
        <p:spPr bwMode="auto">
          <a:xfrm>
            <a:off x="7079617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" name="Rectangle 166"/>
          <p:cNvSpPr>
            <a:spLocks noChangeArrowheads="1"/>
          </p:cNvSpPr>
          <p:nvPr/>
        </p:nvSpPr>
        <p:spPr bwMode="auto">
          <a:xfrm>
            <a:off x="8503604" y="427451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00" name="Text Box 167"/>
          <p:cNvSpPr txBox="1">
            <a:spLocks noChangeArrowheads="1"/>
          </p:cNvSpPr>
          <p:nvPr/>
        </p:nvSpPr>
        <p:spPr bwMode="auto">
          <a:xfrm>
            <a:off x="7482842" y="422689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1" name="Line 168"/>
          <p:cNvSpPr>
            <a:spLocks noChangeShapeType="1"/>
          </p:cNvSpPr>
          <p:nvPr/>
        </p:nvSpPr>
        <p:spPr bwMode="auto">
          <a:xfrm>
            <a:off x="7836854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" name="Line 169"/>
          <p:cNvSpPr>
            <a:spLocks noChangeShapeType="1"/>
          </p:cNvSpPr>
          <p:nvPr/>
        </p:nvSpPr>
        <p:spPr bwMode="auto">
          <a:xfrm>
            <a:off x="8151179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" name="Line 170"/>
          <p:cNvSpPr>
            <a:spLocks noChangeShapeType="1"/>
          </p:cNvSpPr>
          <p:nvPr/>
        </p:nvSpPr>
        <p:spPr bwMode="auto">
          <a:xfrm>
            <a:off x="8465504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4" name="Rectangle 171"/>
          <p:cNvSpPr>
            <a:spLocks noChangeArrowheads="1"/>
          </p:cNvSpPr>
          <p:nvPr/>
        </p:nvSpPr>
        <p:spPr bwMode="auto">
          <a:xfrm>
            <a:off x="9938704" y="427451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05" name="Text Box 172"/>
          <p:cNvSpPr txBox="1">
            <a:spLocks noChangeArrowheads="1"/>
          </p:cNvSpPr>
          <p:nvPr/>
        </p:nvSpPr>
        <p:spPr bwMode="auto">
          <a:xfrm>
            <a:off x="8917942" y="422689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06" name="Line 173"/>
          <p:cNvSpPr>
            <a:spLocks noChangeShapeType="1"/>
          </p:cNvSpPr>
          <p:nvPr/>
        </p:nvSpPr>
        <p:spPr bwMode="auto">
          <a:xfrm>
            <a:off x="9271954" y="42395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8" name="Line 174"/>
          <p:cNvSpPr>
            <a:spLocks noChangeShapeType="1"/>
          </p:cNvSpPr>
          <p:nvPr/>
        </p:nvSpPr>
        <p:spPr bwMode="auto">
          <a:xfrm>
            <a:off x="9586279" y="42395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9" name="Line 175"/>
          <p:cNvSpPr>
            <a:spLocks noChangeShapeType="1"/>
          </p:cNvSpPr>
          <p:nvPr/>
        </p:nvSpPr>
        <p:spPr bwMode="auto">
          <a:xfrm>
            <a:off x="9900604" y="42395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0" name="Rectangle 176"/>
          <p:cNvSpPr>
            <a:spLocks noChangeArrowheads="1"/>
          </p:cNvSpPr>
          <p:nvPr/>
        </p:nvSpPr>
        <p:spPr bwMode="auto">
          <a:xfrm>
            <a:off x="11324592" y="4274515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11" name="Text Box 177"/>
          <p:cNvSpPr txBox="1">
            <a:spLocks noChangeArrowheads="1"/>
          </p:cNvSpPr>
          <p:nvPr/>
        </p:nvSpPr>
        <p:spPr bwMode="auto">
          <a:xfrm>
            <a:off x="10303829" y="422689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112" name="Line 178"/>
          <p:cNvSpPr>
            <a:spLocks noChangeShapeType="1"/>
          </p:cNvSpPr>
          <p:nvPr/>
        </p:nvSpPr>
        <p:spPr bwMode="auto">
          <a:xfrm>
            <a:off x="10657842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3" name="Line 179"/>
          <p:cNvSpPr>
            <a:spLocks noChangeShapeType="1"/>
          </p:cNvSpPr>
          <p:nvPr/>
        </p:nvSpPr>
        <p:spPr bwMode="auto">
          <a:xfrm>
            <a:off x="10972167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4" name="Line 180"/>
          <p:cNvSpPr>
            <a:spLocks noChangeShapeType="1"/>
          </p:cNvSpPr>
          <p:nvPr/>
        </p:nvSpPr>
        <p:spPr bwMode="auto">
          <a:xfrm>
            <a:off x="11286492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" name="Rectangle 181"/>
          <p:cNvSpPr>
            <a:spLocks noChangeArrowheads="1"/>
          </p:cNvSpPr>
          <p:nvPr/>
        </p:nvSpPr>
        <p:spPr bwMode="auto">
          <a:xfrm>
            <a:off x="7108192" y="5385765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16" name="Text Box 182"/>
          <p:cNvSpPr txBox="1">
            <a:spLocks noChangeArrowheads="1"/>
          </p:cNvSpPr>
          <p:nvPr/>
        </p:nvSpPr>
        <p:spPr bwMode="auto">
          <a:xfrm>
            <a:off x="6087429" y="5338140"/>
            <a:ext cx="1304925" cy="390525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17" name="Line 183"/>
          <p:cNvSpPr>
            <a:spLocks noChangeShapeType="1"/>
          </p:cNvSpPr>
          <p:nvPr/>
        </p:nvSpPr>
        <p:spPr bwMode="auto">
          <a:xfrm>
            <a:off x="6441442" y="533814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8" name="Line 184"/>
          <p:cNvSpPr>
            <a:spLocks noChangeShapeType="1"/>
          </p:cNvSpPr>
          <p:nvPr/>
        </p:nvSpPr>
        <p:spPr bwMode="auto">
          <a:xfrm>
            <a:off x="6755767" y="533814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9" name="Line 185"/>
          <p:cNvSpPr>
            <a:spLocks noChangeShapeType="1"/>
          </p:cNvSpPr>
          <p:nvPr/>
        </p:nvSpPr>
        <p:spPr bwMode="auto">
          <a:xfrm>
            <a:off x="7070092" y="5338140"/>
            <a:ext cx="0" cy="379413"/>
          </a:xfrm>
          <a:prstGeom prst="line">
            <a:avLst/>
          </a:prstGeom>
          <a:noFill/>
          <a:ln w="25400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0" name="Line 186"/>
          <p:cNvSpPr>
            <a:spLocks noChangeShapeType="1"/>
          </p:cNvSpPr>
          <p:nvPr/>
        </p:nvSpPr>
        <p:spPr bwMode="auto">
          <a:xfrm flipH="1">
            <a:off x="6752592" y="2213940"/>
            <a:ext cx="1163637" cy="849313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1" name="Line 187"/>
          <p:cNvSpPr>
            <a:spLocks noChangeShapeType="1"/>
          </p:cNvSpPr>
          <p:nvPr/>
        </p:nvSpPr>
        <p:spPr bwMode="auto">
          <a:xfrm>
            <a:off x="8216267" y="2226640"/>
            <a:ext cx="1149350" cy="822325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" name="Line 188"/>
          <p:cNvSpPr>
            <a:spLocks noChangeShapeType="1"/>
          </p:cNvSpPr>
          <p:nvPr/>
        </p:nvSpPr>
        <p:spPr bwMode="auto">
          <a:xfrm flipH="1">
            <a:off x="5679442" y="3402978"/>
            <a:ext cx="903287" cy="8239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" name="Line 189"/>
          <p:cNvSpPr>
            <a:spLocks noChangeShapeType="1"/>
          </p:cNvSpPr>
          <p:nvPr/>
        </p:nvSpPr>
        <p:spPr bwMode="auto">
          <a:xfrm flipH="1">
            <a:off x="6906579" y="3402978"/>
            <a:ext cx="1588" cy="8112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4" name="Line 190"/>
          <p:cNvSpPr>
            <a:spLocks noChangeShapeType="1"/>
          </p:cNvSpPr>
          <p:nvPr/>
        </p:nvSpPr>
        <p:spPr bwMode="auto">
          <a:xfrm>
            <a:off x="7235192" y="3402978"/>
            <a:ext cx="809625" cy="8366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5" name="Line 191"/>
          <p:cNvSpPr>
            <a:spLocks noChangeShapeType="1"/>
          </p:cNvSpPr>
          <p:nvPr/>
        </p:nvSpPr>
        <p:spPr bwMode="auto">
          <a:xfrm>
            <a:off x="9913304" y="3390278"/>
            <a:ext cx="809625" cy="8366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6" name="Line 192"/>
          <p:cNvSpPr>
            <a:spLocks noChangeShapeType="1"/>
          </p:cNvSpPr>
          <p:nvPr/>
        </p:nvSpPr>
        <p:spPr bwMode="auto">
          <a:xfrm flipH="1">
            <a:off x="9217979" y="3375990"/>
            <a:ext cx="342900" cy="8509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7" name="Line 193"/>
          <p:cNvSpPr>
            <a:spLocks noChangeShapeType="1"/>
          </p:cNvSpPr>
          <p:nvPr/>
        </p:nvSpPr>
        <p:spPr bwMode="auto">
          <a:xfrm flipH="1">
            <a:off x="6606542" y="4526928"/>
            <a:ext cx="1587" cy="81121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8" name="Rectangle 194"/>
          <p:cNvSpPr>
            <a:spLocks noChangeArrowheads="1"/>
          </p:cNvSpPr>
          <p:nvPr/>
        </p:nvSpPr>
        <p:spPr bwMode="auto">
          <a:xfrm>
            <a:off x="6790692" y="4288803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29" name="Rectangle 195"/>
          <p:cNvSpPr>
            <a:spLocks noChangeArrowheads="1"/>
          </p:cNvSpPr>
          <p:nvPr/>
        </p:nvSpPr>
        <p:spPr bwMode="auto">
          <a:xfrm>
            <a:off x="5406392" y="4274515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30" name="Rectangle 196"/>
          <p:cNvSpPr>
            <a:spLocks noChangeArrowheads="1"/>
          </p:cNvSpPr>
          <p:nvPr/>
        </p:nvSpPr>
        <p:spPr bwMode="auto">
          <a:xfrm>
            <a:off x="5106354" y="427451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31" name="Rectangle 197"/>
          <p:cNvSpPr>
            <a:spLocks noChangeArrowheads="1"/>
          </p:cNvSpPr>
          <p:nvPr/>
        </p:nvSpPr>
        <p:spPr bwMode="auto">
          <a:xfrm>
            <a:off x="7849554" y="427451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32" name="Rectangle 198"/>
          <p:cNvSpPr>
            <a:spLocks noChangeArrowheads="1"/>
          </p:cNvSpPr>
          <p:nvPr/>
        </p:nvSpPr>
        <p:spPr bwMode="auto">
          <a:xfrm>
            <a:off x="8174992" y="4287215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33" name="Rectangle 199"/>
          <p:cNvSpPr>
            <a:spLocks noChangeArrowheads="1"/>
          </p:cNvSpPr>
          <p:nvPr/>
        </p:nvSpPr>
        <p:spPr bwMode="auto">
          <a:xfrm>
            <a:off x="9286242" y="4272928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34" name="Rectangle 200"/>
          <p:cNvSpPr>
            <a:spLocks noChangeArrowheads="1"/>
          </p:cNvSpPr>
          <p:nvPr/>
        </p:nvSpPr>
        <p:spPr bwMode="auto">
          <a:xfrm>
            <a:off x="9611679" y="4272928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35" name="Line 201"/>
          <p:cNvSpPr>
            <a:spLocks noChangeShapeType="1"/>
          </p:cNvSpPr>
          <p:nvPr/>
        </p:nvSpPr>
        <p:spPr bwMode="auto">
          <a:xfrm>
            <a:off x="10668954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" name="Line 202"/>
          <p:cNvSpPr>
            <a:spLocks noChangeShapeType="1"/>
          </p:cNvSpPr>
          <p:nvPr/>
        </p:nvSpPr>
        <p:spPr bwMode="auto">
          <a:xfrm>
            <a:off x="10983279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7" name="Line 203"/>
          <p:cNvSpPr>
            <a:spLocks noChangeShapeType="1"/>
          </p:cNvSpPr>
          <p:nvPr/>
        </p:nvSpPr>
        <p:spPr bwMode="auto">
          <a:xfrm>
            <a:off x="11297604" y="4226890"/>
            <a:ext cx="0" cy="3794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8" name="Rectangle 204"/>
          <p:cNvSpPr>
            <a:spLocks noChangeArrowheads="1"/>
          </p:cNvSpPr>
          <p:nvPr/>
        </p:nvSpPr>
        <p:spPr bwMode="auto">
          <a:xfrm>
            <a:off x="10683242" y="4260228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39" name="Rectangle 205"/>
          <p:cNvSpPr>
            <a:spLocks noChangeArrowheads="1"/>
          </p:cNvSpPr>
          <p:nvPr/>
        </p:nvSpPr>
        <p:spPr bwMode="auto">
          <a:xfrm>
            <a:off x="11008679" y="4260228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40" name="Rectangle 214"/>
          <p:cNvSpPr>
            <a:spLocks noChangeArrowheads="1"/>
          </p:cNvSpPr>
          <p:nvPr/>
        </p:nvSpPr>
        <p:spPr bwMode="auto">
          <a:xfrm>
            <a:off x="6449379" y="5382590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41" name="Rectangle 215"/>
          <p:cNvSpPr>
            <a:spLocks noChangeArrowheads="1"/>
          </p:cNvSpPr>
          <p:nvPr/>
        </p:nvSpPr>
        <p:spPr bwMode="auto">
          <a:xfrm>
            <a:off x="6774817" y="5382590"/>
            <a:ext cx="309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>
                <a:solidFill>
                  <a:schemeClr val="tx1"/>
                </a:solidFill>
                <a:latin typeface="宋体" charset="-122"/>
                <a:cs typeface="Angsana New" pitchFamily="18" charset="-34"/>
              </a:rPr>
              <a:t>∧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cs typeface="Angsana New" pitchFamily="18" charset="-34"/>
            </a:endParaRPr>
          </a:p>
        </p:txBody>
      </p:sp>
      <p:sp>
        <p:nvSpPr>
          <p:cNvPr id="142" name="Text Box 90"/>
          <p:cNvSpPr txBox="1">
            <a:spLocks noChangeArrowheads="1"/>
          </p:cNvSpPr>
          <p:nvPr/>
        </p:nvSpPr>
        <p:spPr bwMode="auto">
          <a:xfrm>
            <a:off x="3543460" y="1629739"/>
            <a:ext cx="3060000" cy="57600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0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缺点：浪费空间</a:t>
            </a:r>
          </a:p>
        </p:txBody>
      </p:sp>
    </p:spTree>
    <p:extLst>
      <p:ext uri="{BB962C8B-B14F-4D97-AF65-F5344CB8AC3E}">
        <p14:creationId xmlns:p14="http://schemas.microsoft.com/office/powerpoint/2010/main" val="20498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孩子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42697" y="2259977"/>
            <a:ext cx="2950846" cy="3429749"/>
            <a:chOff x="8668704" y="509896"/>
            <a:chExt cx="2950846" cy="3429749"/>
          </a:xfrm>
          <a:solidFill>
            <a:srgbClr val="B4B4BE"/>
          </a:solidFill>
        </p:grpSpPr>
        <p:sp>
          <p:nvSpPr>
            <p:cNvPr id="64" name="Oval 45"/>
            <p:cNvSpPr>
              <a:spLocks noChangeArrowheads="1"/>
            </p:cNvSpPr>
            <p:nvPr/>
          </p:nvSpPr>
          <p:spPr bwMode="auto">
            <a:xfrm>
              <a:off x="10087294" y="50989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10789604" y="14036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" name="Oval 106"/>
            <p:cNvSpPr>
              <a:spLocks noChangeArrowheads="1"/>
            </p:cNvSpPr>
            <p:nvPr/>
          </p:nvSpPr>
          <p:spPr bwMode="auto">
            <a:xfrm>
              <a:off x="9357362" y="1390959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8" name="Oval 107"/>
            <p:cNvSpPr>
              <a:spLocks noChangeArrowheads="1"/>
            </p:cNvSpPr>
            <p:nvPr/>
          </p:nvSpPr>
          <p:spPr bwMode="auto">
            <a:xfrm>
              <a:off x="1054576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9" name="Oval 108"/>
            <p:cNvSpPr>
              <a:spLocks noChangeArrowheads="1"/>
            </p:cNvSpPr>
            <p:nvPr/>
          </p:nvSpPr>
          <p:spPr bwMode="auto">
            <a:xfrm>
              <a:off x="9972359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0" name="Oval 109"/>
            <p:cNvSpPr>
              <a:spLocks noChangeArrowheads="1"/>
            </p:cNvSpPr>
            <p:nvPr/>
          </p:nvSpPr>
          <p:spPr bwMode="auto">
            <a:xfrm>
              <a:off x="93224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1" name="Oval 110"/>
            <p:cNvSpPr>
              <a:spLocks noChangeArrowheads="1"/>
            </p:cNvSpPr>
            <p:nvPr/>
          </p:nvSpPr>
          <p:spPr bwMode="auto">
            <a:xfrm>
              <a:off x="8668704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" name="Line 113"/>
            <p:cNvSpPr>
              <a:spLocks noChangeShapeType="1"/>
            </p:cNvSpPr>
            <p:nvPr/>
          </p:nvSpPr>
          <p:spPr bwMode="auto">
            <a:xfrm flipH="1">
              <a:off x="9724073" y="895659"/>
              <a:ext cx="482441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5"/>
            <p:cNvSpPr>
              <a:spLocks noChangeShapeType="1"/>
            </p:cNvSpPr>
            <p:nvPr/>
          </p:nvSpPr>
          <p:spPr bwMode="auto">
            <a:xfrm flipH="1">
              <a:off x="10789604" y="1852920"/>
              <a:ext cx="129858" cy="59372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7"/>
            <p:cNvSpPr>
              <a:spLocks noChangeShapeType="1"/>
            </p:cNvSpPr>
            <p:nvPr/>
          </p:nvSpPr>
          <p:spPr bwMode="auto">
            <a:xfrm flipH="1">
              <a:off x="9562149" y="184022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8"/>
            <p:cNvSpPr>
              <a:spLocks noChangeShapeType="1"/>
            </p:cNvSpPr>
            <p:nvPr/>
          </p:nvSpPr>
          <p:spPr bwMode="auto">
            <a:xfrm>
              <a:off x="9724074" y="1795771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9016049" y="1783071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Oval 107"/>
            <p:cNvSpPr>
              <a:spLocks noChangeArrowheads="1"/>
            </p:cNvSpPr>
            <p:nvPr/>
          </p:nvSpPr>
          <p:spPr bwMode="auto">
            <a:xfrm>
              <a:off x="11151237" y="242060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15"/>
            <p:cNvSpPr>
              <a:spLocks noChangeShapeType="1"/>
            </p:cNvSpPr>
            <p:nvPr/>
          </p:nvSpPr>
          <p:spPr bwMode="auto">
            <a:xfrm flipH="1" flipV="1">
              <a:off x="11151237" y="1840221"/>
              <a:ext cx="182880" cy="61484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 flipH="1" flipV="1">
              <a:off x="10440672" y="911386"/>
              <a:ext cx="478790" cy="52878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80" name="Oval 109"/>
            <p:cNvSpPr>
              <a:spLocks noChangeArrowheads="1"/>
            </p:cNvSpPr>
            <p:nvPr/>
          </p:nvSpPr>
          <p:spPr bwMode="auto">
            <a:xfrm>
              <a:off x="9351806" y="3471332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1" name="Line 117"/>
            <p:cNvSpPr>
              <a:spLocks noChangeShapeType="1"/>
            </p:cNvSpPr>
            <p:nvPr/>
          </p:nvSpPr>
          <p:spPr bwMode="auto">
            <a:xfrm flipH="1">
              <a:off x="9591518" y="2890951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18714" y="957106"/>
            <a:ext cx="4881046" cy="523220"/>
            <a:chOff x="1826091" y="4148024"/>
            <a:chExt cx="4881046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22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如何表示结点的孩子呢？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630739" y="963789"/>
            <a:ext cx="7088821" cy="2886571"/>
            <a:chOff x="4630739" y="963789"/>
            <a:chExt cx="7088821" cy="2886571"/>
          </a:xfrm>
        </p:grpSpPr>
        <p:sp>
          <p:nvSpPr>
            <p:cNvPr id="54" name="Text Box 36"/>
            <p:cNvSpPr txBox="1">
              <a:spLocks noChangeArrowheads="1"/>
            </p:cNvSpPr>
            <p:nvPr/>
          </p:nvSpPr>
          <p:spPr bwMode="auto">
            <a:xfrm>
              <a:off x="5441317" y="963789"/>
              <a:ext cx="627824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指针域的个数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等于该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度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630739" y="1652764"/>
              <a:ext cx="6875461" cy="2197596"/>
              <a:chOff x="4813619" y="1774684"/>
              <a:chExt cx="6875461" cy="2197596"/>
            </a:xfrm>
          </p:grpSpPr>
          <p:grpSp>
            <p:nvGrpSpPr>
              <p:cNvPr id="55" name="Group 37"/>
              <p:cNvGrpSpPr>
                <a:grpSpLocks/>
              </p:cNvGrpSpPr>
              <p:nvPr/>
            </p:nvGrpSpPr>
            <p:grpSpPr bwMode="auto">
              <a:xfrm>
                <a:off x="4844100" y="1774684"/>
                <a:ext cx="6723322" cy="485293"/>
                <a:chOff x="528" y="1296"/>
                <a:chExt cx="4993" cy="384"/>
              </a:xfrm>
            </p:grpSpPr>
            <p:sp>
              <p:nvSpPr>
                <p:cNvPr id="57" name="Rectangle 38"/>
                <p:cNvSpPr>
                  <a:spLocks noChangeArrowheads="1"/>
                </p:cNvSpPr>
                <p:nvPr/>
              </p:nvSpPr>
              <p:spPr bwMode="auto">
                <a:xfrm>
                  <a:off x="528" y="1296"/>
                  <a:ext cx="4993" cy="384"/>
                </a:xfrm>
                <a:prstGeom prst="rect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4000" tIns="0" rIns="54000" bIns="10800"/>
                <a:lstStyle/>
                <a:p>
                  <a:pPr algn="just" eaLnBrk="0" hangingPunct="0"/>
                  <a:r>
                    <a:rPr lang="en-US" altLang="zh-CN" sz="2800" dirty="0" smtClean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data degree child1 child2     </a:t>
                  </a:r>
                  <a:r>
                    <a:rPr lang="en-US" altLang="zh-CN" sz="2800" dirty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……     </a:t>
                  </a:r>
                  <a:r>
                    <a:rPr lang="en-US" altLang="zh-CN" sz="2800" dirty="0" smtClean="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     </a:t>
                  </a:r>
                  <a:r>
                    <a:rPr lang="en-US" altLang="zh-CN" sz="2800" dirty="0" err="1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rPr>
                    <a:t>childd</a:t>
                  </a:r>
                  <a:endPara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091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863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2569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4759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  <p:sp>
              <p:nvSpPr>
                <p:cNvPr id="40" name="Line 42"/>
                <p:cNvSpPr>
                  <a:spLocks noChangeShapeType="1"/>
                </p:cNvSpPr>
                <p:nvPr/>
              </p:nvSpPr>
              <p:spPr bwMode="auto">
                <a:xfrm>
                  <a:off x="3313" y="129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tIns="0" bIns="10800"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56" name="Text Box 43"/>
              <p:cNvSpPr txBox="1">
                <a:spLocks noChangeArrowheads="1"/>
              </p:cNvSpPr>
              <p:nvPr/>
            </p:nvSpPr>
            <p:spPr bwMode="auto">
              <a:xfrm>
                <a:off x="4813619" y="2402620"/>
                <a:ext cx="6875461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其中：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data：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数据域，存放该结点的数据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信息</a:t>
                </a:r>
                <a:endPara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degree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：数据域，存放该结点的度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child1~childd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指针域，指向该结点的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孩子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48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1236</Words>
  <Application>Microsoft Office PowerPoint</Application>
  <PresentationFormat>自定义</PresentationFormat>
  <Paragraphs>606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171</cp:revision>
  <dcterms:created xsi:type="dcterms:W3CDTF">2016-09-14T00:58:04Z</dcterms:created>
  <dcterms:modified xsi:type="dcterms:W3CDTF">2020-10-27T14:52:51Z</dcterms:modified>
</cp:coreProperties>
</file>